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82" r:id="rId2"/>
    <p:sldId id="283" r:id="rId3"/>
    <p:sldId id="285" r:id="rId4"/>
    <p:sldId id="287" r:id="rId5"/>
    <p:sldId id="289" r:id="rId6"/>
    <p:sldId id="291" r:id="rId7"/>
    <p:sldId id="293" r:id="rId8"/>
    <p:sldId id="281" r:id="rId9"/>
  </p:sldIdLst>
  <p:sldSz cx="9144000" cy="6858000" type="screen4x3"/>
  <p:notesSz cx="6723063" cy="9853613"/>
  <p:defaultText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05150"/>
    <a:srgbClr val="7F142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412" autoAdjust="0"/>
    <p:restoredTop sz="86982" autoAdjust="0"/>
  </p:normalViewPr>
  <p:slideViewPr>
    <p:cSldViewPr snapToGrid="0" snapToObjects="1" showGuides="1">
      <p:cViewPr>
        <p:scale>
          <a:sx n="100" d="100"/>
          <a:sy n="100" d="100"/>
        </p:scale>
        <p:origin x="-1236" y="6"/>
      </p:cViewPr>
      <p:guideLst>
        <p:guide orient="horz" pos="1354"/>
        <p:guide pos="5759"/>
      </p:guideLst>
    </p:cSldViewPr>
  </p:slideViewPr>
  <p:notesTextViewPr>
    <p:cViewPr>
      <p:scale>
        <a:sx n="100" d="100"/>
        <a:sy n="100" d="100"/>
      </p:scale>
      <p:origin x="0" y="0"/>
    </p:cViewPr>
  </p:notesTextViewPr>
  <p:sorterViewPr>
    <p:cViewPr>
      <p:scale>
        <a:sx n="100" d="100"/>
        <a:sy n="100" d="100"/>
      </p:scale>
      <p:origin x="0" y="0"/>
    </p:cViewPr>
  </p:sorterViewPr>
  <p:notesViewPr>
    <p:cSldViewPr snapToGrid="0" snapToObjects="1">
      <p:cViewPr varScale="1">
        <p:scale>
          <a:sx n="76" d="100"/>
          <a:sy n="76" d="100"/>
        </p:scale>
        <p:origin x="-3300" y="-108"/>
      </p:cViewPr>
      <p:guideLst>
        <p:guide orient="horz" pos="3103"/>
        <p:guide pos="2117"/>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2913327" cy="492681"/>
          </a:xfrm>
          <a:prstGeom prst="rect">
            <a:avLst/>
          </a:prstGeom>
        </p:spPr>
        <p:txBody>
          <a:bodyPr vert="horz" lIns="90626" tIns="45313" rIns="90626" bIns="45313" rtlCol="0"/>
          <a:lstStyle>
            <a:lvl1pPr algn="l">
              <a:defRPr sz="1200"/>
            </a:lvl1pPr>
          </a:lstStyle>
          <a:p>
            <a:endParaRPr lang="it-IT"/>
          </a:p>
        </p:txBody>
      </p:sp>
      <p:sp>
        <p:nvSpPr>
          <p:cNvPr id="3" name="Segnaposto data 2"/>
          <p:cNvSpPr>
            <a:spLocks noGrp="1"/>
          </p:cNvSpPr>
          <p:nvPr>
            <p:ph type="dt" sz="quarter" idx="1"/>
          </p:nvPr>
        </p:nvSpPr>
        <p:spPr>
          <a:xfrm>
            <a:off x="3808181" y="0"/>
            <a:ext cx="2913327" cy="492681"/>
          </a:xfrm>
          <a:prstGeom prst="rect">
            <a:avLst/>
          </a:prstGeom>
        </p:spPr>
        <p:txBody>
          <a:bodyPr vert="horz" lIns="90626" tIns="45313" rIns="90626" bIns="45313" rtlCol="0"/>
          <a:lstStyle>
            <a:lvl1pPr algn="r">
              <a:defRPr sz="1200"/>
            </a:lvl1pPr>
          </a:lstStyle>
          <a:p>
            <a:fld id="{43B766C8-1CBF-4BF6-B1E7-F4C7BC435560}" type="datetimeFigureOut">
              <a:rPr lang="it-IT" smtClean="0"/>
              <a:t>21/11/2013</a:t>
            </a:fld>
            <a:endParaRPr lang="it-IT"/>
          </a:p>
        </p:txBody>
      </p:sp>
      <p:sp>
        <p:nvSpPr>
          <p:cNvPr id="4" name="Segnaposto piè di pagina 3"/>
          <p:cNvSpPr>
            <a:spLocks noGrp="1"/>
          </p:cNvSpPr>
          <p:nvPr>
            <p:ph type="ftr" sz="quarter" idx="2"/>
          </p:nvPr>
        </p:nvSpPr>
        <p:spPr>
          <a:xfrm>
            <a:off x="1" y="9359222"/>
            <a:ext cx="2913327" cy="492681"/>
          </a:xfrm>
          <a:prstGeom prst="rect">
            <a:avLst/>
          </a:prstGeom>
        </p:spPr>
        <p:txBody>
          <a:bodyPr vert="horz" lIns="90626" tIns="45313" rIns="90626" bIns="45313" rtlCol="0" anchor="b"/>
          <a:lstStyle>
            <a:lvl1pPr algn="l">
              <a:defRPr sz="1200"/>
            </a:lvl1pPr>
          </a:lstStyle>
          <a:p>
            <a:endParaRPr lang="it-IT"/>
          </a:p>
        </p:txBody>
      </p:sp>
      <p:sp>
        <p:nvSpPr>
          <p:cNvPr id="5" name="Segnaposto numero diapositiva 4"/>
          <p:cNvSpPr>
            <a:spLocks noGrp="1"/>
          </p:cNvSpPr>
          <p:nvPr>
            <p:ph type="sldNum" sz="quarter" idx="3"/>
          </p:nvPr>
        </p:nvSpPr>
        <p:spPr>
          <a:xfrm>
            <a:off x="3808181" y="9359222"/>
            <a:ext cx="2913327" cy="492681"/>
          </a:xfrm>
          <a:prstGeom prst="rect">
            <a:avLst/>
          </a:prstGeom>
        </p:spPr>
        <p:txBody>
          <a:bodyPr vert="horz" lIns="90626" tIns="45313" rIns="90626" bIns="45313" rtlCol="0" anchor="b"/>
          <a:lstStyle>
            <a:lvl1pPr algn="r">
              <a:defRPr sz="1200"/>
            </a:lvl1pPr>
          </a:lstStyle>
          <a:p>
            <a:fld id="{F15E70E8-0A6C-4E37-A732-270F730579FD}" type="slidenum">
              <a:rPr lang="it-IT" smtClean="0"/>
              <a:t>‹N›</a:t>
            </a:fld>
            <a:endParaRPr lang="it-IT"/>
          </a:p>
        </p:txBody>
      </p:sp>
    </p:spTree>
    <p:extLst>
      <p:ext uri="{BB962C8B-B14F-4D97-AF65-F5344CB8AC3E}">
        <p14:creationId xmlns:p14="http://schemas.microsoft.com/office/powerpoint/2010/main" val="26740278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14060" cy="493233"/>
          </a:xfrm>
          <a:prstGeom prst="rect">
            <a:avLst/>
          </a:prstGeom>
        </p:spPr>
        <p:txBody>
          <a:bodyPr vert="horz" lIns="90626" tIns="45313" rIns="90626" bIns="45313" rtlCol="0"/>
          <a:lstStyle>
            <a:lvl1pPr algn="l">
              <a:defRPr sz="1200"/>
            </a:lvl1pPr>
          </a:lstStyle>
          <a:p>
            <a:endParaRPr lang="it-IT"/>
          </a:p>
        </p:txBody>
      </p:sp>
      <p:sp>
        <p:nvSpPr>
          <p:cNvPr id="3" name="Segnaposto data 2"/>
          <p:cNvSpPr>
            <a:spLocks noGrp="1"/>
          </p:cNvSpPr>
          <p:nvPr>
            <p:ph type="dt" idx="1"/>
          </p:nvPr>
        </p:nvSpPr>
        <p:spPr>
          <a:xfrm>
            <a:off x="3807433" y="0"/>
            <a:ext cx="2914060" cy="493233"/>
          </a:xfrm>
          <a:prstGeom prst="rect">
            <a:avLst/>
          </a:prstGeom>
        </p:spPr>
        <p:txBody>
          <a:bodyPr vert="horz" lIns="90626" tIns="45313" rIns="90626" bIns="45313" rtlCol="0"/>
          <a:lstStyle>
            <a:lvl1pPr algn="r">
              <a:defRPr sz="1200"/>
            </a:lvl1pPr>
          </a:lstStyle>
          <a:p>
            <a:fld id="{D1D01A8C-6219-44F2-A077-D7302B95BD92}" type="datetimeFigureOut">
              <a:rPr lang="it-IT" smtClean="0"/>
              <a:t>21/11/2013</a:t>
            </a:fld>
            <a:endParaRPr lang="it-IT"/>
          </a:p>
        </p:txBody>
      </p:sp>
      <p:sp>
        <p:nvSpPr>
          <p:cNvPr id="4" name="Segnaposto immagine diapositiva 3"/>
          <p:cNvSpPr>
            <a:spLocks noGrp="1" noRot="1" noChangeAspect="1"/>
          </p:cNvSpPr>
          <p:nvPr>
            <p:ph type="sldImg" idx="2"/>
          </p:nvPr>
        </p:nvSpPr>
        <p:spPr>
          <a:xfrm>
            <a:off x="900113" y="739775"/>
            <a:ext cx="4922837" cy="3694113"/>
          </a:xfrm>
          <a:prstGeom prst="rect">
            <a:avLst/>
          </a:prstGeom>
          <a:noFill/>
          <a:ln w="12700">
            <a:solidFill>
              <a:prstClr val="black"/>
            </a:solidFill>
          </a:ln>
        </p:spPr>
        <p:txBody>
          <a:bodyPr vert="horz" lIns="90626" tIns="45313" rIns="90626" bIns="45313" rtlCol="0" anchor="ctr"/>
          <a:lstStyle/>
          <a:p>
            <a:endParaRPr lang="it-IT"/>
          </a:p>
        </p:txBody>
      </p:sp>
      <p:sp>
        <p:nvSpPr>
          <p:cNvPr id="5" name="Segnaposto note 4"/>
          <p:cNvSpPr>
            <a:spLocks noGrp="1"/>
          </p:cNvSpPr>
          <p:nvPr>
            <p:ph type="body" sz="quarter" idx="3"/>
          </p:nvPr>
        </p:nvSpPr>
        <p:spPr>
          <a:xfrm>
            <a:off x="671993" y="4680191"/>
            <a:ext cx="5379078" cy="4434362"/>
          </a:xfrm>
          <a:prstGeom prst="rect">
            <a:avLst/>
          </a:prstGeom>
        </p:spPr>
        <p:txBody>
          <a:bodyPr vert="horz" lIns="90626" tIns="45313" rIns="90626" bIns="45313"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9358805"/>
            <a:ext cx="2914060" cy="493232"/>
          </a:xfrm>
          <a:prstGeom prst="rect">
            <a:avLst/>
          </a:prstGeom>
        </p:spPr>
        <p:txBody>
          <a:bodyPr vert="horz" lIns="90626" tIns="45313" rIns="90626" bIns="45313" rtlCol="0" anchor="b"/>
          <a:lstStyle>
            <a:lvl1pPr algn="l">
              <a:defRPr sz="1200"/>
            </a:lvl1pPr>
          </a:lstStyle>
          <a:p>
            <a:endParaRPr lang="it-IT"/>
          </a:p>
        </p:txBody>
      </p:sp>
      <p:sp>
        <p:nvSpPr>
          <p:cNvPr id="7" name="Segnaposto numero diapositiva 6"/>
          <p:cNvSpPr>
            <a:spLocks noGrp="1"/>
          </p:cNvSpPr>
          <p:nvPr>
            <p:ph type="sldNum" sz="quarter" idx="5"/>
          </p:nvPr>
        </p:nvSpPr>
        <p:spPr>
          <a:xfrm>
            <a:off x="3807433" y="9358805"/>
            <a:ext cx="2914060" cy="493232"/>
          </a:xfrm>
          <a:prstGeom prst="rect">
            <a:avLst/>
          </a:prstGeom>
        </p:spPr>
        <p:txBody>
          <a:bodyPr vert="horz" lIns="90626" tIns="45313" rIns="90626" bIns="45313" rtlCol="0" anchor="b"/>
          <a:lstStyle>
            <a:lvl1pPr algn="r">
              <a:defRPr sz="1200"/>
            </a:lvl1pPr>
          </a:lstStyle>
          <a:p>
            <a:fld id="{C5822CFF-6517-44C0-9717-16A9D820CF14}" type="slidenum">
              <a:rPr lang="it-IT" smtClean="0"/>
              <a:t>‹N›</a:t>
            </a:fld>
            <a:endParaRPr lang="it-IT"/>
          </a:p>
        </p:txBody>
      </p:sp>
    </p:spTree>
    <p:extLst>
      <p:ext uri="{BB962C8B-B14F-4D97-AF65-F5344CB8AC3E}">
        <p14:creationId xmlns:p14="http://schemas.microsoft.com/office/powerpoint/2010/main" val="21887601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C5822CFF-6517-44C0-9717-16A9D820CF14}" type="slidenum">
              <a:rPr lang="it-IT" smtClean="0"/>
              <a:t>1</a:t>
            </a:fld>
            <a:endParaRPr lang="it-IT"/>
          </a:p>
        </p:txBody>
      </p:sp>
    </p:spTree>
    <p:extLst>
      <p:ext uri="{BB962C8B-B14F-4D97-AF65-F5344CB8AC3E}">
        <p14:creationId xmlns:p14="http://schemas.microsoft.com/office/powerpoint/2010/main" val="25723848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a:lnSpc>
                <a:spcPct val="150000"/>
              </a:lnSpc>
            </a:pPr>
            <a:r>
              <a:rPr lang="en-US" dirty="0" smtClean="0"/>
              <a:t>Human resources and training have been identified as crucial elements for the successful fulfillment of the mission of NSOs since 2006, when the Conference of European Statisticians (CES) on its plenary session conducted a seminar on human resources and training in statistical offices, stressing the importance of exchanging of experiences in the area of HRMT among offices. </a:t>
            </a:r>
          </a:p>
          <a:p>
            <a:pPr>
              <a:lnSpc>
                <a:spcPct val="150000"/>
              </a:lnSpc>
            </a:pPr>
            <a:endParaRPr lang="en-US" dirty="0" smtClean="0"/>
          </a:p>
          <a:p>
            <a:pPr>
              <a:lnSpc>
                <a:spcPct val="150000"/>
              </a:lnSpc>
            </a:pPr>
            <a:r>
              <a:rPr lang="en-US" dirty="0" smtClean="0"/>
              <a:t>As a follow-up to the seminar the Bureau of the CES took the initiative to </a:t>
            </a:r>
            <a:r>
              <a:rPr lang="en-US" dirty="0" err="1" smtClean="0"/>
              <a:t>organise</a:t>
            </a:r>
            <a:r>
              <a:rPr lang="en-US" dirty="0" smtClean="0"/>
              <a:t> workshops on human resources management and training (HRMT) in 2008, 2010 and 2012 where a number of issues in HRMT were discussed. The last HRMT workshop, in 2012 in Budapest, supported that a steering group on HRMT should be established to liaise with the High-Level Group and prepare a workshop on HRMT and the </a:t>
            </a:r>
            <a:r>
              <a:rPr lang="en-US" dirty="0" err="1" smtClean="0"/>
              <a:t>modernisation</a:t>
            </a:r>
            <a:r>
              <a:rPr lang="en-US" dirty="0" smtClean="0"/>
              <a:t> of official statistics in 2014. </a:t>
            </a:r>
          </a:p>
          <a:p>
            <a:pPr>
              <a:lnSpc>
                <a:spcPct val="150000"/>
              </a:lnSpc>
            </a:pPr>
            <a:endParaRPr lang="en-US" dirty="0" smtClean="0"/>
          </a:p>
          <a:p>
            <a:pPr>
              <a:lnSpc>
                <a:spcPct val="150000"/>
              </a:lnSpc>
            </a:pPr>
            <a:r>
              <a:rPr lang="en-US" dirty="0" smtClean="0"/>
              <a:t>The CES Bureau established the Steering Group on Human resources management and training (HRMT) last February with the following members: Italy (Chair), Australia, Netherlands, Norway, Poland, United Kingdom and Eurostat. UNECE provides the secretariat support to the group.</a:t>
            </a:r>
          </a:p>
          <a:p>
            <a:endParaRPr lang="it-IT" dirty="0"/>
          </a:p>
        </p:txBody>
      </p:sp>
      <p:sp>
        <p:nvSpPr>
          <p:cNvPr id="4" name="Segnaposto numero diapositiva 3"/>
          <p:cNvSpPr>
            <a:spLocks noGrp="1"/>
          </p:cNvSpPr>
          <p:nvPr>
            <p:ph type="sldNum" sz="quarter" idx="10"/>
          </p:nvPr>
        </p:nvSpPr>
        <p:spPr/>
        <p:txBody>
          <a:bodyPr/>
          <a:lstStyle/>
          <a:p>
            <a:fld id="{C5822CFF-6517-44C0-9717-16A9D820CF14}" type="slidenum">
              <a:rPr lang="it-IT" smtClean="0"/>
              <a:t>2</a:t>
            </a:fld>
            <a:endParaRPr lang="it-IT"/>
          </a:p>
        </p:txBody>
      </p:sp>
    </p:spTree>
    <p:extLst>
      <p:ext uri="{BB962C8B-B14F-4D97-AF65-F5344CB8AC3E}">
        <p14:creationId xmlns:p14="http://schemas.microsoft.com/office/powerpoint/2010/main" val="1607167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objective of the Steering Group is to provide guidance on improving HMRT in statistical offices and support the </a:t>
            </a:r>
            <a:r>
              <a:rPr lang="en-US" dirty="0" err="1" smtClean="0"/>
              <a:t>modernisation</a:t>
            </a:r>
            <a:r>
              <a:rPr lang="en-US" dirty="0" smtClean="0"/>
              <a:t> of statistical production and services by facilitating the sharing of good practices and by exploring emerging issues in HRMT in statistical offices.</a:t>
            </a:r>
            <a:endParaRPr lang="it-IT" dirty="0" smtClean="0"/>
          </a:p>
          <a:p>
            <a:endParaRPr lang="en-US" dirty="0" smtClean="0"/>
          </a:p>
          <a:p>
            <a:r>
              <a:rPr lang="en-US" dirty="0" smtClean="0"/>
              <a:t>The main activities and outputs of the Steering Group are:</a:t>
            </a:r>
            <a:endParaRPr lang="it-IT" dirty="0" smtClean="0"/>
          </a:p>
          <a:p>
            <a:pPr marL="169924" indent="-169924" algn="just">
              <a:buFont typeface="Arial" panose="020B0604020202020204" pitchFamily="34" charset="0"/>
              <a:buChar char="•"/>
            </a:pPr>
            <a:r>
              <a:rPr lang="en-US" dirty="0" smtClean="0"/>
              <a:t>Developing recommendations of good practices and/or common approaches in HRMT through specific task forces, events or activities of individual countries.</a:t>
            </a:r>
            <a:endParaRPr lang="it-IT" dirty="0" smtClean="0"/>
          </a:p>
          <a:p>
            <a:pPr marL="169924" indent="-169924" algn="just">
              <a:buFont typeface="Arial" panose="020B0604020202020204" pitchFamily="34" charset="0"/>
              <a:buChar char="•"/>
            </a:pPr>
            <a:r>
              <a:rPr lang="en-US" dirty="0" smtClean="0"/>
              <a:t>Liaising with the HLG to provide support to the </a:t>
            </a:r>
            <a:r>
              <a:rPr lang="en-US" dirty="0" err="1" smtClean="0"/>
              <a:t>modernisation</a:t>
            </a:r>
            <a:r>
              <a:rPr lang="en-US" dirty="0" smtClean="0"/>
              <a:t> of statistical production and services. </a:t>
            </a:r>
            <a:endParaRPr lang="it-IT" dirty="0" smtClean="0"/>
          </a:p>
          <a:p>
            <a:pPr marL="169924" indent="-169924" algn="just">
              <a:buFont typeface="Arial" panose="020B0604020202020204" pitchFamily="34" charset="0"/>
              <a:buChar char="•"/>
            </a:pPr>
            <a:r>
              <a:rPr lang="en-US" dirty="0" err="1" smtClean="0"/>
              <a:t>Organising</a:t>
            </a:r>
            <a:r>
              <a:rPr lang="en-US" dirty="0" smtClean="0"/>
              <a:t> a workshop in 2014 under the general theme: How can HRMT contribute to the </a:t>
            </a:r>
            <a:r>
              <a:rPr lang="en-US" dirty="0" err="1" smtClean="0"/>
              <a:t>modernisation</a:t>
            </a:r>
            <a:r>
              <a:rPr lang="en-US" dirty="0" smtClean="0"/>
              <a:t> of statistics? </a:t>
            </a:r>
            <a:endParaRPr lang="it-IT" dirty="0" smtClean="0"/>
          </a:p>
          <a:p>
            <a:pPr marL="169924" indent="-169924" algn="just">
              <a:buFont typeface="Arial" panose="020B0604020202020204" pitchFamily="34" charset="0"/>
              <a:buChar char="•"/>
            </a:pPr>
            <a:r>
              <a:rPr lang="en-US" dirty="0" err="1" smtClean="0"/>
              <a:t>Organising</a:t>
            </a:r>
            <a:r>
              <a:rPr lang="en-US" dirty="0" smtClean="0"/>
              <a:t> production of working papers on measuring the outcome of HRMT activities, including suggesting a possible set of measurement indicators.</a:t>
            </a:r>
            <a:endParaRPr lang="it-IT" dirty="0" smtClean="0"/>
          </a:p>
          <a:p>
            <a:pPr marL="169924" indent="-169924" algn="just">
              <a:buFont typeface="Arial" panose="020B0604020202020204" pitchFamily="34" charset="0"/>
              <a:buChar char="•"/>
            </a:pPr>
            <a:r>
              <a:rPr lang="en-US" dirty="0" smtClean="0"/>
              <a:t>Maintaining a wiki page to facilitate the exchange of good practices and training material in HRMT in statistical offices. </a:t>
            </a:r>
            <a:endParaRPr lang="it-IT" dirty="0" smtClean="0"/>
          </a:p>
        </p:txBody>
      </p:sp>
      <p:sp>
        <p:nvSpPr>
          <p:cNvPr id="4" name="Segnaposto numero diapositiva 3"/>
          <p:cNvSpPr>
            <a:spLocks noGrp="1"/>
          </p:cNvSpPr>
          <p:nvPr>
            <p:ph type="sldNum" sz="quarter" idx="10"/>
          </p:nvPr>
        </p:nvSpPr>
        <p:spPr/>
        <p:txBody>
          <a:bodyPr/>
          <a:lstStyle/>
          <a:p>
            <a:fld id="{C5822CFF-6517-44C0-9717-16A9D820CF14}" type="slidenum">
              <a:rPr lang="it-IT" smtClean="0"/>
              <a:t>3</a:t>
            </a:fld>
            <a:endParaRPr lang="it-IT"/>
          </a:p>
        </p:txBody>
      </p:sp>
    </p:spTree>
    <p:extLst>
      <p:ext uri="{BB962C8B-B14F-4D97-AF65-F5344CB8AC3E}">
        <p14:creationId xmlns:p14="http://schemas.microsoft.com/office/powerpoint/2010/main" val="13976726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smtClean="0"/>
              <a:t>The future challenges in the area of HRMT for statistical offices stem directly from challenges (and opportunities) NSOs are currently facing due to the economic, technical and social changes in society. </a:t>
            </a:r>
            <a:endParaRPr lang="it-IT" dirty="0" smtClean="0"/>
          </a:p>
          <a:p>
            <a:endParaRPr lang="en-US" dirty="0" smtClean="0"/>
          </a:p>
          <a:p>
            <a:r>
              <a:rPr lang="en-US" dirty="0" smtClean="0"/>
              <a:t>With the development of the information society the amount of (electronic) information that is available has increased dramatically. The way in which information can be accessed and exchanged has also changed and become much more global. These developments and changes require to NSOs to be active in developing new ways of production to take advantage of new technologies and data sources.      </a:t>
            </a:r>
            <a:endParaRPr lang="it-IT" dirty="0" smtClean="0"/>
          </a:p>
          <a:p>
            <a:endParaRPr lang="en-US" dirty="0" smtClean="0"/>
          </a:p>
          <a:p>
            <a:r>
              <a:rPr lang="en-US" dirty="0" smtClean="0"/>
              <a:t>The demand for statistical products and services are also changing, and users are asking for more, better and more timely statistics. The NSOs also need to respond to this demand and develop statistics that meets future needs. While in the past NSOs had a special role as the main provider of official statistics and often in practice had a monopoly on the provision of statistics, this role is challenged by the growing availability of information, and NSOs may have to compete with other providers of statistics. At the same time many NSOs are faced with budget restrictions and requested to increase efficiency and ‘do more with less’.</a:t>
            </a:r>
            <a:endParaRPr lang="it-IT" dirty="0" smtClean="0"/>
          </a:p>
          <a:p>
            <a:endParaRPr lang="it-IT" dirty="0"/>
          </a:p>
        </p:txBody>
      </p:sp>
      <p:sp>
        <p:nvSpPr>
          <p:cNvPr id="4" name="Segnaposto numero diapositiva 3"/>
          <p:cNvSpPr>
            <a:spLocks noGrp="1"/>
          </p:cNvSpPr>
          <p:nvPr>
            <p:ph type="sldNum" sz="quarter" idx="10"/>
          </p:nvPr>
        </p:nvSpPr>
        <p:spPr/>
        <p:txBody>
          <a:bodyPr/>
          <a:lstStyle/>
          <a:p>
            <a:fld id="{C5822CFF-6517-44C0-9717-16A9D820CF14}" type="slidenum">
              <a:rPr lang="it-IT" smtClean="0"/>
              <a:t>4</a:t>
            </a:fld>
            <a:endParaRPr lang="it-IT"/>
          </a:p>
        </p:txBody>
      </p:sp>
    </p:spTree>
    <p:extLst>
      <p:ext uri="{BB962C8B-B14F-4D97-AF65-F5344CB8AC3E}">
        <p14:creationId xmlns:p14="http://schemas.microsoft.com/office/powerpoint/2010/main" val="28370304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a:xfrm>
            <a:off x="671993" y="4592509"/>
            <a:ext cx="5379078" cy="4434362"/>
          </a:xfrm>
        </p:spPr>
        <p:txBody>
          <a:bodyPr/>
          <a:lstStyle/>
          <a:p>
            <a:r>
              <a:rPr lang="en-US" sz="1000" dirty="0">
                <a:solidFill>
                  <a:prstClr val="black"/>
                </a:solidFill>
              </a:rPr>
              <a:t>Of course, such challenges, and the broader challenge of </a:t>
            </a:r>
            <a:r>
              <a:rPr lang="en-US" sz="1000" dirty="0" err="1">
                <a:solidFill>
                  <a:prstClr val="black"/>
                </a:solidFill>
              </a:rPr>
              <a:t>modernisation</a:t>
            </a:r>
            <a:r>
              <a:rPr lang="en-US" sz="1000" dirty="0">
                <a:solidFill>
                  <a:prstClr val="black"/>
                </a:solidFill>
              </a:rPr>
              <a:t> of the statistical production and services, cannot be tackled only from an organizational and technical perspective but ask for NSOs to pay a stronger and stronger attention to the development of human resources and the skills and attitudes of staff members at all levels. </a:t>
            </a:r>
          </a:p>
          <a:p>
            <a:endParaRPr lang="en-US" sz="1000" dirty="0">
              <a:solidFill>
                <a:prstClr val="black"/>
              </a:solidFill>
            </a:endParaRPr>
          </a:p>
          <a:p>
            <a:r>
              <a:rPr lang="en-US" sz="1000" dirty="0">
                <a:solidFill>
                  <a:prstClr val="black"/>
                </a:solidFill>
              </a:rPr>
              <a:t>The development of human resources has to be part of the </a:t>
            </a:r>
            <a:r>
              <a:rPr lang="en-US" sz="1000" dirty="0" err="1">
                <a:solidFill>
                  <a:prstClr val="black"/>
                </a:solidFill>
              </a:rPr>
              <a:t>modernisation</a:t>
            </a:r>
            <a:r>
              <a:rPr lang="en-US" sz="1000" dirty="0">
                <a:solidFill>
                  <a:prstClr val="black"/>
                </a:solidFill>
              </a:rPr>
              <a:t> of the statistical production and services, it cannot be implemented afterwards.</a:t>
            </a:r>
          </a:p>
          <a:p>
            <a:r>
              <a:rPr lang="en-US" sz="1000" dirty="0">
                <a:solidFill>
                  <a:prstClr val="black"/>
                </a:solidFill>
              </a:rPr>
              <a:t>This implies first of all a question related to the role of HRMT Departments within NSOs: HRMT Departments have to be closely connected with the strategies of </a:t>
            </a:r>
            <a:r>
              <a:rPr lang="en-US" sz="1000" dirty="0" err="1">
                <a:solidFill>
                  <a:prstClr val="black"/>
                </a:solidFill>
              </a:rPr>
              <a:t>organisations</a:t>
            </a:r>
            <a:r>
              <a:rPr lang="en-US" sz="1000" dirty="0">
                <a:solidFill>
                  <a:prstClr val="black"/>
                </a:solidFill>
              </a:rPr>
              <a:t>, so that they can really play an active role in and contribute to the process of </a:t>
            </a:r>
            <a:r>
              <a:rPr lang="en-US" sz="1000" dirty="0" err="1">
                <a:solidFill>
                  <a:prstClr val="black"/>
                </a:solidFill>
              </a:rPr>
              <a:t>modernisation</a:t>
            </a:r>
            <a:r>
              <a:rPr lang="en-US" sz="1000" dirty="0">
                <a:solidFill>
                  <a:prstClr val="black"/>
                </a:solidFill>
              </a:rPr>
              <a:t>, by developing the culture of change required within NSOs and encouraging innovation at both levels of statistical outputs and production methods.</a:t>
            </a:r>
          </a:p>
          <a:p>
            <a:endParaRPr lang="en-US" sz="1000" dirty="0">
              <a:solidFill>
                <a:prstClr val="black"/>
              </a:solidFill>
            </a:endParaRPr>
          </a:p>
          <a:p>
            <a:r>
              <a:rPr lang="en-US" sz="1000" dirty="0">
                <a:solidFill>
                  <a:prstClr val="black"/>
                </a:solidFill>
              </a:rPr>
              <a:t>Now, if we look at the challenges to NSOs in the coming years that directly or indirectly will affect the role and priorities of HRMT, some major areas of HRMT can be identified, that put together issues raised by more sources: the participants in the workshop on HRMT in September 2012 in Budapest; the results of the survey carried out in the preparation of the 2012 workshop; some proposals from the </a:t>
            </a:r>
            <a:r>
              <a:rPr lang="en-US" sz="1000" dirty="0" err="1">
                <a:solidFill>
                  <a:prstClr val="black"/>
                </a:solidFill>
              </a:rPr>
              <a:t>Modernisation</a:t>
            </a:r>
            <a:r>
              <a:rPr lang="en-US" sz="1000" dirty="0">
                <a:solidFill>
                  <a:prstClr val="black"/>
                </a:solidFill>
              </a:rPr>
              <a:t> Committee. </a:t>
            </a:r>
          </a:p>
          <a:p>
            <a:endParaRPr lang="en-US" sz="1000" dirty="0">
              <a:solidFill>
                <a:prstClr val="black"/>
              </a:solidFill>
            </a:endParaRPr>
          </a:p>
          <a:p>
            <a:r>
              <a:rPr lang="en-US" sz="1000" dirty="0">
                <a:solidFill>
                  <a:prstClr val="black"/>
                </a:solidFill>
              </a:rPr>
              <a:t>According to all of these, the areas of HRMT listed below will be particular important in helping statistical offices to respond to the future challenges: </a:t>
            </a:r>
          </a:p>
          <a:p>
            <a:pPr marL="169924" indent="-169924">
              <a:buFont typeface="Arial" panose="020B0604020202020204" pitchFamily="34" charset="0"/>
              <a:buChar char="•"/>
            </a:pPr>
            <a:r>
              <a:rPr lang="en-US" sz="1000" dirty="0">
                <a:solidFill>
                  <a:prstClr val="black"/>
                </a:solidFill>
              </a:rPr>
              <a:t>Motivation</a:t>
            </a:r>
          </a:p>
          <a:p>
            <a:pPr marL="169924" indent="-169924">
              <a:buFont typeface="Arial" panose="020B0604020202020204" pitchFamily="34" charset="0"/>
              <a:buChar char="•"/>
            </a:pPr>
            <a:r>
              <a:rPr lang="en-US" sz="1000" dirty="0">
                <a:solidFill>
                  <a:prstClr val="black"/>
                </a:solidFill>
              </a:rPr>
              <a:t>Change management</a:t>
            </a:r>
          </a:p>
          <a:p>
            <a:pPr marL="169924" indent="-169924">
              <a:buFont typeface="Arial" panose="020B0604020202020204" pitchFamily="34" charset="0"/>
              <a:buChar char="•"/>
            </a:pPr>
            <a:r>
              <a:rPr lang="en-US" sz="1000" dirty="0">
                <a:solidFill>
                  <a:prstClr val="black"/>
                </a:solidFill>
              </a:rPr>
              <a:t>Knowledge management</a:t>
            </a:r>
          </a:p>
          <a:p>
            <a:pPr marL="169924" indent="-169924">
              <a:buFont typeface="Arial" panose="020B0604020202020204" pitchFamily="34" charset="0"/>
              <a:buChar char="•"/>
            </a:pPr>
            <a:r>
              <a:rPr lang="en-US" sz="1000" dirty="0">
                <a:solidFill>
                  <a:prstClr val="black"/>
                </a:solidFill>
              </a:rPr>
              <a:t>Work environment and mobility</a:t>
            </a:r>
          </a:p>
          <a:p>
            <a:pPr marL="169924" indent="-169924">
              <a:buFont typeface="Arial" panose="020B0604020202020204" pitchFamily="34" charset="0"/>
              <a:buChar char="•"/>
            </a:pPr>
            <a:r>
              <a:rPr lang="en-US" sz="1000" dirty="0">
                <a:solidFill>
                  <a:prstClr val="black"/>
                </a:solidFill>
              </a:rPr>
              <a:t>Training and skills development</a:t>
            </a:r>
          </a:p>
          <a:p>
            <a:pPr marL="169924" indent="-169924">
              <a:buFont typeface="Arial" panose="020B0604020202020204" pitchFamily="34" charset="0"/>
              <a:buChar char="•"/>
            </a:pPr>
            <a:r>
              <a:rPr lang="en-US" sz="1000" dirty="0">
                <a:solidFill>
                  <a:prstClr val="black"/>
                </a:solidFill>
              </a:rPr>
              <a:t>Management development</a:t>
            </a:r>
          </a:p>
          <a:p>
            <a:endParaRPr lang="en-US" sz="1000" dirty="0">
              <a:solidFill>
                <a:prstClr val="black"/>
              </a:solidFill>
            </a:endParaRPr>
          </a:p>
          <a:p>
            <a:r>
              <a:rPr lang="en-US" sz="1000" dirty="0">
                <a:solidFill>
                  <a:prstClr val="black"/>
                </a:solidFill>
              </a:rPr>
              <a:t>Attracting and retaining people ready to the 2020 Official statistics, that is recruiting and developing statisticians (but not only) for the future, provided with competences (i.e. openness to innovation, to the sharing of experiences, to the integration of cultures, processes, resources) required to face the 2020 challenges</a:t>
            </a:r>
          </a:p>
          <a:p>
            <a:endParaRPr lang="it-IT" sz="1000" dirty="0"/>
          </a:p>
        </p:txBody>
      </p:sp>
      <p:sp>
        <p:nvSpPr>
          <p:cNvPr id="4" name="Segnaposto numero diapositiva 3"/>
          <p:cNvSpPr>
            <a:spLocks noGrp="1"/>
          </p:cNvSpPr>
          <p:nvPr>
            <p:ph type="sldNum" sz="quarter" idx="10"/>
          </p:nvPr>
        </p:nvSpPr>
        <p:spPr/>
        <p:txBody>
          <a:bodyPr/>
          <a:lstStyle/>
          <a:p>
            <a:fld id="{C5822CFF-6517-44C0-9717-16A9D820CF14}" type="slidenum">
              <a:rPr lang="it-IT" smtClean="0"/>
              <a:t>5</a:t>
            </a:fld>
            <a:endParaRPr lang="it-IT" dirty="0"/>
          </a:p>
        </p:txBody>
      </p:sp>
    </p:spTree>
    <p:extLst>
      <p:ext uri="{BB962C8B-B14F-4D97-AF65-F5344CB8AC3E}">
        <p14:creationId xmlns:p14="http://schemas.microsoft.com/office/powerpoint/2010/main" val="385954918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en-US" dirty="0"/>
              <a:t>Starting from these areas, the discussion within the Steering Group on HRMT led to identify five topics as main themes of the 2014 Workshop: </a:t>
            </a:r>
          </a:p>
          <a:p>
            <a:r>
              <a:rPr lang="en-US" dirty="0"/>
              <a:t>Change management; Training and learning; Competences of the future; </a:t>
            </a:r>
            <a:r>
              <a:rPr lang="en-US" dirty="0" err="1"/>
              <a:t>Modernising</a:t>
            </a:r>
            <a:r>
              <a:rPr lang="en-US" dirty="0"/>
              <a:t> HRMT; Measurement of the outcome of HRMT activities. </a:t>
            </a:r>
          </a:p>
          <a:p>
            <a:endParaRPr lang="en-US" dirty="0"/>
          </a:p>
          <a:p>
            <a:r>
              <a:rPr lang="en-US" dirty="0"/>
              <a:t>A title of the workshop was proposed as well: “</a:t>
            </a:r>
            <a:r>
              <a:rPr lang="en-US" b="1" dirty="0" err="1"/>
              <a:t>Modernising</a:t>
            </a:r>
            <a:r>
              <a:rPr lang="en-US" b="1" dirty="0"/>
              <a:t> statistics: how to get there?</a:t>
            </a:r>
            <a:r>
              <a:rPr lang="en-US" dirty="0"/>
              <a:t>”. </a:t>
            </a:r>
          </a:p>
          <a:p>
            <a:r>
              <a:rPr lang="en-US" dirty="0"/>
              <a:t>This title was chosen among those ones discussed</a:t>
            </a:r>
            <a:r>
              <a:rPr lang="en-GB" dirty="0"/>
              <a:t>, according to the assumption that it shows openness to discussion and it is short and direct enough to be well combined with the general title “Workshop on Human Resources and Training”</a:t>
            </a:r>
            <a:endParaRPr lang="it-IT" dirty="0"/>
          </a:p>
          <a:p>
            <a:r>
              <a:rPr lang="en-GB" dirty="0"/>
              <a:t> </a:t>
            </a:r>
            <a:endParaRPr lang="it-IT" dirty="0"/>
          </a:p>
          <a:p>
            <a:r>
              <a:rPr lang="en-GB" b="1" dirty="0"/>
              <a:t>Change Management</a:t>
            </a:r>
            <a:endParaRPr lang="it-IT" b="1" dirty="0"/>
          </a:p>
          <a:p>
            <a:r>
              <a:rPr lang="en-GB" dirty="0"/>
              <a:t>Implementation of change management will be important for a successful modernisation of statistical production and services. It is important to create an environment that supports changes and innovations. Establishing such a culture for change will be a major challenge. </a:t>
            </a:r>
            <a:endParaRPr lang="it-IT" dirty="0"/>
          </a:p>
          <a:p>
            <a:r>
              <a:rPr lang="en-GB" dirty="0"/>
              <a:t> </a:t>
            </a:r>
            <a:endParaRPr lang="it-IT" dirty="0"/>
          </a:p>
          <a:p>
            <a:r>
              <a:rPr lang="en-GB" b="1" dirty="0"/>
              <a:t>Training and learning</a:t>
            </a:r>
            <a:endParaRPr lang="it-IT" b="1" dirty="0"/>
          </a:p>
          <a:p>
            <a:r>
              <a:rPr lang="en-GB" dirty="0"/>
              <a:t>This point has to do with all the range of activities related to skills development (formal and informal training, traditional class-room courses, </a:t>
            </a:r>
            <a:r>
              <a:rPr lang="en-GB" dirty="0" err="1"/>
              <a:t>e.learning</a:t>
            </a:r>
            <a:r>
              <a:rPr lang="en-GB" dirty="0"/>
              <a:t>…) that are, of course, crucial to the modernisation of statistical production process. </a:t>
            </a:r>
            <a:endParaRPr lang="it-IT" dirty="0"/>
          </a:p>
          <a:p>
            <a:r>
              <a:rPr lang="en-GB" dirty="0"/>
              <a:t> </a:t>
            </a:r>
            <a:endParaRPr lang="it-IT" dirty="0"/>
          </a:p>
          <a:p>
            <a:r>
              <a:rPr lang="en-GB" b="1" dirty="0"/>
              <a:t>Competences of the future</a:t>
            </a:r>
            <a:endParaRPr lang="it-IT" b="1" dirty="0"/>
          </a:p>
          <a:p>
            <a:r>
              <a:rPr lang="en-GB" dirty="0"/>
              <a:t>The importance of training is stressed by a growing gap between existing competences and skills and those competences and skills that are required to meet future challenges and ensure a successful modernisation of official statistics.</a:t>
            </a:r>
            <a:endParaRPr lang="it-IT" dirty="0"/>
          </a:p>
          <a:p>
            <a:r>
              <a:rPr lang="en-US" dirty="0"/>
              <a:t> </a:t>
            </a:r>
            <a:endParaRPr lang="it-IT" dirty="0"/>
          </a:p>
          <a:p>
            <a:r>
              <a:rPr lang="en-US" b="1" dirty="0" err="1"/>
              <a:t>Modernising</a:t>
            </a:r>
            <a:r>
              <a:rPr lang="en-US" b="1" dirty="0"/>
              <a:t> HRMT </a:t>
            </a:r>
            <a:endParaRPr lang="it-IT" b="1" dirty="0"/>
          </a:p>
          <a:p>
            <a:r>
              <a:rPr lang="en-GB" dirty="0"/>
              <a:t>Modernising HRMT means to focus on all those activities that have to be developed and improved to become key success factors of HRMT policies and strategies within NSOs: attracting talents, creating positive work place atmosphere, promoting mobility, designing professional development paths,  introducing appraisal systems… </a:t>
            </a:r>
            <a:endParaRPr lang="it-IT" dirty="0"/>
          </a:p>
          <a:p>
            <a:r>
              <a:rPr lang="en-GB" dirty="0"/>
              <a:t> </a:t>
            </a:r>
            <a:endParaRPr lang="it-IT" dirty="0"/>
          </a:p>
          <a:p>
            <a:r>
              <a:rPr lang="en-US" b="1" dirty="0"/>
              <a:t>Measurement of the outcome of HRMT activities </a:t>
            </a:r>
            <a:endParaRPr lang="it-IT" b="1" dirty="0"/>
          </a:p>
          <a:p>
            <a:r>
              <a:rPr lang="en-GB" dirty="0"/>
              <a:t>It’s a key issue, in a context of budget constraints: how can we measure and give value to the investment made in training and HRM activities? What can we actually measure? By using which indicators?</a:t>
            </a:r>
            <a:endParaRPr lang="it-IT" dirty="0"/>
          </a:p>
          <a:p>
            <a:r>
              <a:rPr lang="en-GB" dirty="0"/>
              <a:t> </a:t>
            </a:r>
            <a:endParaRPr lang="it-IT" dirty="0"/>
          </a:p>
          <a:p>
            <a:r>
              <a:rPr lang="en-GB" dirty="0"/>
              <a:t>Well, these are the points that the </a:t>
            </a:r>
            <a:r>
              <a:rPr lang="en-US" dirty="0"/>
              <a:t>Steering Group has identified as main themes to be discussed and developed during the 2014 Workshop</a:t>
            </a:r>
            <a:r>
              <a:rPr lang="en-GB" dirty="0"/>
              <a:t>, and that here I’ve just highlighted. </a:t>
            </a:r>
          </a:p>
          <a:p>
            <a:r>
              <a:rPr lang="en-GB" dirty="0"/>
              <a:t>Of course, they are open to the contributions that will give here and in the next days.</a:t>
            </a:r>
          </a:p>
          <a:p>
            <a:endParaRPr lang="en-US" dirty="0"/>
          </a:p>
          <a:p>
            <a:r>
              <a:rPr lang="en-US" dirty="0"/>
              <a:t>In order to facilitate the identification of the themes to be launched through the call for papers, it was agreed that an on-line questionnaire on HRMT issues would be submitted to NSIs, as Netherlands did when preparing the 2012 workshop. </a:t>
            </a:r>
          </a:p>
          <a:p>
            <a:endParaRPr lang="en-US" dirty="0"/>
          </a:p>
          <a:p>
            <a:r>
              <a:rPr lang="en-US" dirty="0"/>
              <a:t>Then, the other steps will follow</a:t>
            </a:r>
            <a:endParaRPr lang="it-IT" dirty="0"/>
          </a:p>
          <a:p>
            <a:endParaRPr lang="it-IT" dirty="0"/>
          </a:p>
        </p:txBody>
      </p:sp>
      <p:sp>
        <p:nvSpPr>
          <p:cNvPr id="4" name="Segnaposto numero diapositiva 3"/>
          <p:cNvSpPr>
            <a:spLocks noGrp="1"/>
          </p:cNvSpPr>
          <p:nvPr>
            <p:ph type="sldNum" sz="quarter" idx="10"/>
          </p:nvPr>
        </p:nvSpPr>
        <p:spPr/>
        <p:txBody>
          <a:bodyPr/>
          <a:lstStyle/>
          <a:p>
            <a:fld id="{C5822CFF-6517-44C0-9717-16A9D820CF14}" type="slidenum">
              <a:rPr lang="it-IT" smtClean="0"/>
              <a:t>6</a:t>
            </a:fld>
            <a:endParaRPr lang="it-IT"/>
          </a:p>
        </p:txBody>
      </p:sp>
    </p:spTree>
    <p:extLst>
      <p:ext uri="{BB962C8B-B14F-4D97-AF65-F5344CB8AC3E}">
        <p14:creationId xmlns:p14="http://schemas.microsoft.com/office/powerpoint/2010/main" val="38394802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5822CFF-6517-44C0-9717-16A9D820CF14}" type="slidenum">
              <a:rPr lang="it-IT" smtClean="0"/>
              <a:t>7</a:t>
            </a:fld>
            <a:endParaRPr lang="it-IT"/>
          </a:p>
        </p:txBody>
      </p:sp>
    </p:spTree>
    <p:extLst>
      <p:ext uri="{BB962C8B-B14F-4D97-AF65-F5344CB8AC3E}">
        <p14:creationId xmlns:p14="http://schemas.microsoft.com/office/powerpoint/2010/main" val="21732084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fld id="{C5822CFF-6517-44C0-9717-16A9D820CF14}" type="slidenum">
              <a:rPr lang="it-IT" smtClean="0"/>
              <a:t>8</a:t>
            </a:fld>
            <a:endParaRPr lang="it-IT"/>
          </a:p>
        </p:txBody>
      </p:sp>
    </p:spTree>
    <p:extLst>
      <p:ext uri="{BB962C8B-B14F-4D97-AF65-F5344CB8AC3E}">
        <p14:creationId xmlns:p14="http://schemas.microsoft.com/office/powerpoint/2010/main" val="27118766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sp>
        <p:nvSpPr>
          <p:cNvPr id="8"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Tree>
    <p:extLst>
      <p:ext uri="{BB962C8B-B14F-4D97-AF65-F5344CB8AC3E}">
        <p14:creationId xmlns:p14="http://schemas.microsoft.com/office/powerpoint/2010/main" val="318872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8"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7"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26635302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8"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7"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25448141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7_Titolo e contenuto">
    <p:spTree>
      <p:nvGrpSpPr>
        <p:cNvPr id="1" name=""/>
        <p:cNvGrpSpPr/>
        <p:nvPr/>
      </p:nvGrpSpPr>
      <p:grpSpPr>
        <a:xfrm>
          <a:off x="0" y="0"/>
          <a:ext cx="0" cy="0"/>
          <a:chOff x="0" y="0"/>
          <a:chExt cx="0" cy="0"/>
        </a:xfrm>
      </p:grpSpPr>
      <p:sp>
        <p:nvSpPr>
          <p:cNvPr id="2"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3"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spTree>
    <p:extLst>
      <p:ext uri="{BB962C8B-B14F-4D97-AF65-F5344CB8AC3E}">
        <p14:creationId xmlns:p14="http://schemas.microsoft.com/office/powerpoint/2010/main" val="1555359066"/>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idx="1"/>
          </p:nvPr>
        </p:nvSpPr>
        <p:spPr>
          <a:xfrm>
            <a:off x="457200" y="1600200"/>
            <a:ext cx="8229600" cy="4525963"/>
          </a:xfrm>
          <a:prstGeom prst="rect">
            <a:avLst/>
          </a:prstGeom>
        </p:spPr>
        <p:txBody>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457450" cy="365125"/>
          </a:xfrm>
          <a:prstGeom prst="rect">
            <a:avLst/>
          </a:prstGeom>
        </p:spPr>
        <p:txBody>
          <a:bodyPr/>
          <a:lstStyle>
            <a:lvl1pPr>
              <a:defRPr sz="1100"/>
            </a:lvl1pPr>
          </a:lstStyle>
          <a:p>
            <a:r>
              <a:rPr lang="it-IT" smtClean="0"/>
              <a:t>Geneva, 26/11/2013</a:t>
            </a:r>
            <a:endParaRPr lang="it-IT" dirty="0"/>
          </a:p>
        </p:txBody>
      </p:sp>
      <p:sp>
        <p:nvSpPr>
          <p:cNvPr id="7"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8"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spTree>
    <p:extLst>
      <p:ext uri="{BB962C8B-B14F-4D97-AF65-F5344CB8AC3E}">
        <p14:creationId xmlns:p14="http://schemas.microsoft.com/office/powerpoint/2010/main" val="405287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8"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7"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
        <p:nvSpPr>
          <p:cNvPr id="9" name="Segnaposto data 3"/>
          <p:cNvSpPr>
            <a:spLocks noGrp="1"/>
          </p:cNvSpPr>
          <p:nvPr>
            <p:ph type="dt" sz="half" idx="10"/>
          </p:nvPr>
        </p:nvSpPr>
        <p:spPr>
          <a:xfrm>
            <a:off x="457200" y="6356350"/>
            <a:ext cx="2457450" cy="365125"/>
          </a:xfrm>
          <a:prstGeom prst="rect">
            <a:avLst/>
          </a:prstGeom>
        </p:spPr>
        <p:txBody>
          <a:bodyPr/>
          <a:lstStyle>
            <a:lvl1pPr>
              <a:defRPr sz="1100"/>
            </a:lvl1pPr>
          </a:lstStyle>
          <a:p>
            <a:r>
              <a:rPr lang="it-IT" smtClean="0"/>
              <a:t>Geneva, 26/11/2013</a:t>
            </a:r>
            <a:endParaRPr lang="it-IT" dirty="0"/>
          </a:p>
        </p:txBody>
      </p:sp>
    </p:spTree>
    <p:extLst>
      <p:ext uri="{BB962C8B-B14F-4D97-AF65-F5344CB8AC3E}">
        <p14:creationId xmlns:p14="http://schemas.microsoft.com/office/powerpoint/2010/main" val="8902109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9"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8"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2542799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11"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10"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44287429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7"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6"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3524136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6"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5"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1446449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9"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8"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41452753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it-IT"/>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p>
            <a:fld id="{89DC0F17-B556-A148-93D6-180038A225EF}" type="datetimeFigureOut">
              <a:rPr lang="it-IT" smtClean="0"/>
              <a:t>21/11/2013</a:t>
            </a:fld>
            <a:endParaRPr lang="it-IT"/>
          </a:p>
        </p:txBody>
      </p:sp>
      <p:sp>
        <p:nvSpPr>
          <p:cNvPr id="9" name="Segnaposto numero diapositiva 11"/>
          <p:cNvSpPr txBox="1">
            <a:spLocks/>
          </p:cNvSpPr>
          <p:nvPr userDrawn="1"/>
        </p:nvSpPr>
        <p:spPr>
          <a:xfrm>
            <a:off x="107280" y="6048375"/>
            <a:ext cx="744538" cy="365125"/>
          </a:xfrm>
          <a:prstGeom prst="rect">
            <a:avLst/>
          </a:prstGeom>
        </p:spPr>
        <p:txBody>
          <a:bodyPr anchor="ctr"/>
          <a:lstStyle>
            <a:lvl1pPr algn="ctr">
              <a:defRPr sz="1000">
                <a:latin typeface="Arial" pitchFamily="34" charset="0"/>
                <a:cs typeface="Arial" pitchFamily="34" charset="0"/>
              </a:defRPr>
            </a:lvl1pPr>
          </a:lstStyle>
          <a:p>
            <a:pPr>
              <a:defRPr/>
            </a:pPr>
            <a:fld id="{0CF93A89-EAB8-4564-8D83-3869F492D222}" type="slidenum">
              <a:rPr lang="it-IT" sz="1400" i="1" smtClean="0">
                <a:solidFill>
                  <a:schemeClr val="tx1">
                    <a:lumMod val="85000"/>
                    <a:lumOff val="15000"/>
                  </a:schemeClr>
                </a:solidFill>
              </a:rPr>
              <a:pPr>
                <a:defRPr/>
              </a:pPr>
              <a:t>‹N›</a:t>
            </a:fld>
            <a:endParaRPr lang="it-IT" sz="1400" i="1" dirty="0">
              <a:solidFill>
                <a:schemeClr val="tx1">
                  <a:lumMod val="85000"/>
                  <a:lumOff val="15000"/>
                </a:schemeClr>
              </a:solidFill>
            </a:endParaRPr>
          </a:p>
        </p:txBody>
      </p:sp>
      <p:sp>
        <p:nvSpPr>
          <p:cNvPr id="8" name="Segnaposto piè di pagina 4"/>
          <p:cNvSpPr txBox="1">
            <a:spLocks/>
          </p:cNvSpPr>
          <p:nvPr userDrawn="1"/>
        </p:nvSpPr>
        <p:spPr>
          <a:xfrm>
            <a:off x="3276600" y="6508750"/>
            <a:ext cx="2895600" cy="365125"/>
          </a:xfrm>
          <a:prstGeom prst="rect">
            <a:avLst/>
          </a:prstGeom>
        </p:spPr>
        <p:txBody>
          <a:bodyPr/>
          <a:lstStyle>
            <a:defPPr>
              <a:defRPr lang="it-IT"/>
            </a:defPPr>
            <a:lvl1pPr marL="0" algn="ctr" defTabSz="457200" rtl="0" eaLnBrk="1" latinLnBrk="0" hangingPunct="1">
              <a:defRPr sz="1100" i="1"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it-IT" smtClean="0"/>
              <a:t>Steering Group HRMT</a:t>
            </a:r>
            <a:endParaRPr lang="it-IT" dirty="0"/>
          </a:p>
        </p:txBody>
      </p:sp>
    </p:spTree>
    <p:extLst>
      <p:ext uri="{BB962C8B-B14F-4D97-AF65-F5344CB8AC3E}">
        <p14:creationId xmlns:p14="http://schemas.microsoft.com/office/powerpoint/2010/main" val="10048731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userDrawn="1"/>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Font typeface="Times New Roman" pitchFamily="-28" charset="0"/>
              <a:buNone/>
              <a:defRPr/>
            </a:pPr>
            <a:endParaRPr lang="en-US"/>
          </a:p>
        </p:txBody>
      </p:sp>
      <p:cxnSp>
        <p:nvCxnSpPr>
          <p:cNvPr id="9" name="Connettore 1 8"/>
          <p:cNvCxnSpPr/>
          <p:nvPr userDrawn="1"/>
        </p:nvCxnSpPr>
        <p:spPr>
          <a:xfrm>
            <a:off x="777875" y="6254519"/>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sp>
        <p:nvSpPr>
          <p:cNvPr id="5" name="Segnaposto piè di pagina 4"/>
          <p:cNvSpPr>
            <a:spLocks noGrp="1"/>
          </p:cNvSpPr>
          <p:nvPr>
            <p:ph type="ftr" sz="quarter" idx="3"/>
          </p:nvPr>
        </p:nvSpPr>
        <p:spPr>
          <a:xfrm>
            <a:off x="3124200" y="6356350"/>
            <a:ext cx="2895600" cy="365125"/>
          </a:xfrm>
          <a:prstGeom prst="rect">
            <a:avLst/>
          </a:prstGeom>
        </p:spPr>
        <p:txBody>
          <a:bodyPr/>
          <a:lstStyle>
            <a:lvl1pPr algn="ctr">
              <a:defRPr sz="1100" i="1"/>
            </a:lvl1pPr>
          </a:lstStyle>
          <a:p>
            <a:r>
              <a:rPr lang="it-IT" smtClean="0"/>
              <a:t>Steering Group HRMT</a:t>
            </a:r>
            <a:endParaRPr lang="it-IT" dirty="0"/>
          </a:p>
        </p:txBody>
      </p:sp>
    </p:spTree>
    <p:extLst>
      <p:ext uri="{BB962C8B-B14F-4D97-AF65-F5344CB8AC3E}">
        <p14:creationId xmlns:p14="http://schemas.microsoft.com/office/powerpoint/2010/main" val="250297562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3" r:id="rId12"/>
  </p:sldLayoutIdLst>
  <p:timing>
    <p:tnLst>
      <p:par>
        <p:cTn id="1" dur="indefinite" restart="never" nodeType="tmRoot"/>
      </p:par>
    </p:tnLst>
  </p:timing>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p:nvPr>
        </p:nvSpPr>
        <p:spPr>
          <a:xfrm>
            <a:off x="695325" y="1189210"/>
            <a:ext cx="7762875" cy="1849265"/>
          </a:xfrm>
        </p:spPr>
        <p:txBody>
          <a:bodyPr rtlCol="0">
            <a:noAutofit/>
          </a:bodyPr>
          <a:lstStyle/>
          <a:p>
            <a:pPr fontAlgn="auto">
              <a:lnSpc>
                <a:spcPct val="150000"/>
              </a:lnSpc>
              <a:spcAft>
                <a:spcPts val="0"/>
              </a:spcAft>
              <a:defRPr/>
            </a:pPr>
            <a:r>
              <a:rPr lang="it-IT" sz="2600" b="1" dirty="0" err="1" smtClean="0">
                <a:solidFill>
                  <a:srgbClr val="C00000"/>
                </a:solidFill>
              </a:rPr>
              <a:t>Modernisation</a:t>
            </a:r>
            <a:r>
              <a:rPr lang="it-IT" sz="2600" b="1" dirty="0" smtClean="0">
                <a:solidFill>
                  <a:srgbClr val="C00000"/>
                </a:solidFill>
              </a:rPr>
              <a:t> of </a:t>
            </a:r>
            <a:r>
              <a:rPr lang="it-IT" sz="2600" b="1" dirty="0" err="1" smtClean="0">
                <a:solidFill>
                  <a:srgbClr val="C00000"/>
                </a:solidFill>
              </a:rPr>
              <a:t>statistical</a:t>
            </a:r>
            <a:r>
              <a:rPr lang="it-IT" sz="2600" b="1" dirty="0" smtClean="0">
                <a:solidFill>
                  <a:srgbClr val="C00000"/>
                </a:solidFill>
              </a:rPr>
              <a:t> production </a:t>
            </a:r>
            <a:r>
              <a:rPr lang="it-IT" sz="2600" b="1" dirty="0" err="1" smtClean="0">
                <a:solidFill>
                  <a:srgbClr val="C00000"/>
                </a:solidFill>
              </a:rPr>
              <a:t>process</a:t>
            </a:r>
            <a:r>
              <a:rPr lang="it-IT" sz="2600" b="1" dirty="0" smtClean="0">
                <a:solidFill>
                  <a:srgbClr val="C00000"/>
                </a:solidFill>
              </a:rPr>
              <a:t/>
            </a:r>
            <a:br>
              <a:rPr lang="it-IT" sz="2600" b="1" dirty="0" smtClean="0">
                <a:solidFill>
                  <a:srgbClr val="C00000"/>
                </a:solidFill>
              </a:rPr>
            </a:br>
            <a:r>
              <a:rPr lang="it-IT" sz="2600" b="1" dirty="0" smtClean="0">
                <a:solidFill>
                  <a:srgbClr val="C00000"/>
                </a:solidFill>
              </a:rPr>
              <a:t>The </a:t>
            </a:r>
            <a:r>
              <a:rPr lang="it-IT" sz="2600" b="1" dirty="0" err="1" smtClean="0">
                <a:solidFill>
                  <a:srgbClr val="C00000"/>
                </a:solidFill>
              </a:rPr>
              <a:t>role</a:t>
            </a:r>
            <a:r>
              <a:rPr lang="it-IT" sz="2600" b="1" dirty="0" smtClean="0">
                <a:solidFill>
                  <a:srgbClr val="C00000"/>
                </a:solidFill>
              </a:rPr>
              <a:t> of Human </a:t>
            </a:r>
            <a:r>
              <a:rPr lang="it-IT" sz="2600" b="1" dirty="0" err="1" smtClean="0">
                <a:solidFill>
                  <a:srgbClr val="C00000"/>
                </a:solidFill>
              </a:rPr>
              <a:t>Resources</a:t>
            </a:r>
            <a:r>
              <a:rPr lang="it-IT" sz="2600" b="1" dirty="0" smtClean="0">
                <a:solidFill>
                  <a:srgbClr val="C00000"/>
                </a:solidFill>
              </a:rPr>
              <a:t> </a:t>
            </a:r>
            <a:br>
              <a:rPr lang="it-IT" sz="2600" b="1" dirty="0" smtClean="0">
                <a:solidFill>
                  <a:srgbClr val="C00000"/>
                </a:solidFill>
              </a:rPr>
            </a:br>
            <a:r>
              <a:rPr lang="it-IT" sz="2600" b="1" dirty="0" smtClean="0">
                <a:solidFill>
                  <a:srgbClr val="C00000"/>
                </a:solidFill>
              </a:rPr>
              <a:t>Management and Training </a:t>
            </a:r>
            <a:r>
              <a:rPr lang="it-IT" sz="2600" dirty="0" smtClean="0"/>
              <a:t> </a:t>
            </a:r>
            <a:endParaRPr lang="it-IT" sz="2600" dirty="0"/>
          </a:p>
        </p:txBody>
      </p:sp>
      <p:sp>
        <p:nvSpPr>
          <p:cNvPr id="3" name="Sottotitolo 2"/>
          <p:cNvSpPr>
            <a:spLocks noGrp="1"/>
          </p:cNvSpPr>
          <p:nvPr>
            <p:ph type="subTitle" idx="1"/>
          </p:nvPr>
        </p:nvSpPr>
        <p:spPr>
          <a:xfrm>
            <a:off x="1016793" y="5435600"/>
            <a:ext cx="7072312" cy="1285875"/>
          </a:xfrm>
        </p:spPr>
        <p:txBody>
          <a:bodyPr rtlCol="0">
            <a:normAutofit/>
          </a:bodyPr>
          <a:lstStyle/>
          <a:p>
            <a:pPr fontAlgn="auto">
              <a:spcBef>
                <a:spcPts val="1200"/>
              </a:spcBef>
              <a:spcAft>
                <a:spcPts val="0"/>
              </a:spcAft>
              <a:defRPr/>
            </a:pPr>
            <a:r>
              <a:rPr lang="it-IT" sz="1800" b="1" i="1" dirty="0" smtClean="0">
                <a:solidFill>
                  <a:schemeClr val="tx2">
                    <a:lumMod val="75000"/>
                  </a:schemeClr>
                </a:solidFill>
              </a:rPr>
              <a:t>Tommaso Di Fonzo </a:t>
            </a:r>
          </a:p>
          <a:p>
            <a:pPr fontAlgn="auto">
              <a:spcBef>
                <a:spcPts val="1200"/>
              </a:spcBef>
              <a:spcAft>
                <a:spcPts val="0"/>
              </a:spcAft>
              <a:defRPr/>
            </a:pPr>
            <a:r>
              <a:rPr lang="it-IT" sz="1400" b="1" i="1" dirty="0" smtClean="0">
                <a:solidFill>
                  <a:srgbClr val="C00000"/>
                </a:solidFill>
              </a:rPr>
              <a:t>ISTAT – </a:t>
            </a:r>
            <a:r>
              <a:rPr lang="en-US" sz="1400" b="1" i="1" dirty="0">
                <a:solidFill>
                  <a:srgbClr val="C00000"/>
                </a:solidFill>
              </a:rPr>
              <a:t>Advanced School for Statistics and Social and Economic Analyses </a:t>
            </a:r>
            <a:endParaRPr lang="it-IT" sz="1400" b="1" i="1" dirty="0">
              <a:solidFill>
                <a:srgbClr val="C00000"/>
              </a:solidFill>
            </a:endParaRPr>
          </a:p>
        </p:txBody>
      </p:sp>
      <p:sp>
        <p:nvSpPr>
          <p:cNvPr id="4"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sp>
        <p:nvSpPr>
          <p:cNvPr id="5" name="Rettangolo 4"/>
          <p:cNvSpPr/>
          <p:nvPr/>
        </p:nvSpPr>
        <p:spPr>
          <a:xfrm>
            <a:off x="1514475" y="3404801"/>
            <a:ext cx="6076949" cy="400110"/>
          </a:xfrm>
          <a:prstGeom prst="rect">
            <a:avLst/>
          </a:prstGeom>
        </p:spPr>
        <p:txBody>
          <a:bodyPr wrap="square">
            <a:spAutoFit/>
          </a:bodyPr>
          <a:lstStyle/>
          <a:p>
            <a:pPr fontAlgn="auto">
              <a:spcAft>
                <a:spcPts val="0"/>
              </a:spcAft>
              <a:defRPr/>
            </a:pPr>
            <a:r>
              <a:rPr lang="it-IT" sz="2000" b="1" i="1" dirty="0">
                <a:solidFill>
                  <a:schemeClr val="tx2">
                    <a:lumMod val="75000"/>
                  </a:schemeClr>
                </a:solidFill>
              </a:rPr>
              <a:t>HLG meeting - Geneva, 25 – 27 </a:t>
            </a:r>
            <a:r>
              <a:rPr lang="it-IT" sz="2000" b="1" i="1" dirty="0" err="1">
                <a:solidFill>
                  <a:schemeClr val="tx2">
                    <a:lumMod val="75000"/>
                  </a:schemeClr>
                </a:solidFill>
              </a:rPr>
              <a:t>November</a:t>
            </a:r>
            <a:r>
              <a:rPr lang="it-IT" sz="2000" b="1" i="1" dirty="0">
                <a:solidFill>
                  <a:schemeClr val="tx2">
                    <a:lumMod val="75000"/>
                  </a:schemeClr>
                </a:solidFill>
              </a:rPr>
              <a:t> 2013</a:t>
            </a:r>
            <a:endParaRPr lang="it-IT" sz="2000" i="1" dirty="0">
              <a:solidFill>
                <a:schemeClr val="tx2">
                  <a:lumMod val="75000"/>
                </a:schemeClr>
              </a:solidFill>
            </a:endParaRPr>
          </a:p>
        </p:txBody>
      </p:sp>
    </p:spTree>
    <p:extLst>
      <p:ext uri="{BB962C8B-B14F-4D97-AF65-F5344CB8AC3E}">
        <p14:creationId xmlns:p14="http://schemas.microsoft.com/office/powerpoint/2010/main" val="3755632009"/>
      </p:ext>
    </p:extLst>
  </p:cSld>
  <p:clrMapOvr>
    <a:masterClrMapping/>
  </p:clrMapOvr>
  <p:transition spd="slow">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457200" y="642938"/>
            <a:ext cx="8229600" cy="938212"/>
          </a:xfrm>
        </p:spPr>
        <p:txBody>
          <a:bodyPr/>
          <a:lstStyle/>
          <a:p>
            <a:r>
              <a:rPr lang="en-US" sz="2800" b="1" dirty="0">
                <a:solidFill>
                  <a:srgbClr val="C00000"/>
                </a:solidFill>
              </a:rPr>
              <a:t>Activities on HRMT of  the Conference of European Statisticians</a:t>
            </a:r>
            <a:endParaRPr lang="it-IT" sz="2800" b="1" dirty="0">
              <a:solidFill>
                <a:srgbClr val="C00000"/>
              </a:solidFill>
            </a:endParaRPr>
          </a:p>
        </p:txBody>
      </p:sp>
      <p:sp>
        <p:nvSpPr>
          <p:cNvPr id="3" name="Segnaposto contenuto 2"/>
          <p:cNvSpPr>
            <a:spLocks noGrp="1"/>
          </p:cNvSpPr>
          <p:nvPr>
            <p:ph idx="1"/>
          </p:nvPr>
        </p:nvSpPr>
        <p:spPr>
          <a:xfrm>
            <a:off x="804864" y="1752600"/>
            <a:ext cx="7440612" cy="3048000"/>
          </a:xfrm>
        </p:spPr>
        <p:txBody>
          <a:bodyPr rtlCol="0">
            <a:noAutofit/>
          </a:bodyPr>
          <a:lstStyle/>
          <a:p>
            <a:pPr algn="just" fontAlgn="auto">
              <a:lnSpc>
                <a:spcPct val="145000"/>
              </a:lnSpc>
              <a:spcBef>
                <a:spcPts val="600"/>
              </a:spcBef>
              <a:spcAft>
                <a:spcPts val="0"/>
              </a:spcAft>
              <a:buFont typeface="Wingdings" panose="05000000000000000000" pitchFamily="2" charset="2"/>
              <a:buChar char="q"/>
              <a:defRPr/>
            </a:pPr>
            <a:r>
              <a:rPr lang="en-US" sz="1800" b="1" dirty="0" smtClean="0"/>
              <a:t>2006:</a:t>
            </a:r>
            <a:r>
              <a:rPr lang="en-US" sz="1800" dirty="0" smtClean="0"/>
              <a:t> seminar on </a:t>
            </a:r>
            <a:r>
              <a:rPr lang="en-US" sz="1800" dirty="0"/>
              <a:t>human resources management and </a:t>
            </a:r>
            <a:r>
              <a:rPr lang="en-US" sz="1800" dirty="0" smtClean="0"/>
              <a:t>training (HRMT) in the </a:t>
            </a:r>
            <a:r>
              <a:rPr lang="en-US" sz="1800" dirty="0"/>
              <a:t>Conference of European Statisticians (CES</a:t>
            </a:r>
            <a:r>
              <a:rPr lang="en-US" sz="1800" dirty="0" smtClean="0"/>
              <a:t>)</a:t>
            </a:r>
          </a:p>
          <a:p>
            <a:pPr algn="just" fontAlgn="auto">
              <a:lnSpc>
                <a:spcPct val="145000"/>
              </a:lnSpc>
              <a:spcBef>
                <a:spcPts val="600"/>
              </a:spcBef>
              <a:spcAft>
                <a:spcPts val="0"/>
              </a:spcAft>
              <a:buFont typeface="Wingdings" panose="05000000000000000000" pitchFamily="2" charset="2"/>
              <a:buChar char="q"/>
              <a:defRPr/>
            </a:pPr>
            <a:r>
              <a:rPr lang="en-US" sz="1800" b="1" dirty="0" smtClean="0"/>
              <a:t>2008</a:t>
            </a:r>
            <a:r>
              <a:rPr lang="en-US" sz="1800" b="1" dirty="0"/>
              <a:t>, </a:t>
            </a:r>
            <a:r>
              <a:rPr lang="en-US" sz="1800" b="1" dirty="0" smtClean="0"/>
              <a:t>2010, 2012: </a:t>
            </a:r>
            <a:r>
              <a:rPr lang="en-US" sz="1800" dirty="0" smtClean="0"/>
              <a:t>workshops </a:t>
            </a:r>
            <a:r>
              <a:rPr lang="en-US" sz="1800" dirty="0"/>
              <a:t>on </a:t>
            </a:r>
            <a:r>
              <a:rPr lang="en-US" sz="1800" dirty="0" smtClean="0"/>
              <a:t>HRMT</a:t>
            </a:r>
          </a:p>
          <a:p>
            <a:pPr algn="just" fontAlgn="auto">
              <a:lnSpc>
                <a:spcPct val="145000"/>
              </a:lnSpc>
              <a:spcBef>
                <a:spcPts val="600"/>
              </a:spcBef>
              <a:spcAft>
                <a:spcPts val="0"/>
              </a:spcAft>
              <a:buFont typeface="Wingdings" panose="05000000000000000000" pitchFamily="2" charset="2"/>
              <a:buChar char="q"/>
              <a:defRPr/>
            </a:pPr>
            <a:r>
              <a:rPr lang="en-US" sz="1800" b="1" dirty="0" smtClean="0"/>
              <a:t>2013: </a:t>
            </a:r>
            <a:r>
              <a:rPr lang="en-US" sz="1800" dirty="0" smtClean="0"/>
              <a:t>Steering </a:t>
            </a:r>
            <a:r>
              <a:rPr lang="en-US" sz="1800" dirty="0"/>
              <a:t>group on </a:t>
            </a:r>
            <a:r>
              <a:rPr lang="en-US" sz="1800" dirty="0" smtClean="0"/>
              <a:t>HRMT (members</a:t>
            </a:r>
            <a:r>
              <a:rPr lang="en-US" sz="1800" dirty="0"/>
              <a:t>: Italy </a:t>
            </a:r>
            <a:r>
              <a:rPr lang="en-US" sz="1800" dirty="0" smtClean="0"/>
              <a:t>– Chair -, </a:t>
            </a:r>
            <a:r>
              <a:rPr lang="en-US" sz="1800" dirty="0"/>
              <a:t>Australia, Netherlands, Norway, Poland, United </a:t>
            </a:r>
            <a:r>
              <a:rPr lang="en-US" sz="1800" dirty="0" smtClean="0"/>
              <a:t>Kingdom, Eurostat</a:t>
            </a:r>
            <a:r>
              <a:rPr lang="en-US" sz="1800" dirty="0"/>
              <a:t>. </a:t>
            </a:r>
            <a:r>
              <a:rPr lang="en-US" sz="1800" dirty="0" smtClean="0"/>
              <a:t>Secretariat support: UNECE)</a:t>
            </a:r>
            <a:endParaRPr lang="it-IT" sz="1800" dirty="0">
              <a:solidFill>
                <a:srgbClr val="C00000"/>
              </a:solidFill>
            </a:endParaRPr>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1026" name="Picture 2" descr="http://www.ccsu.edu/uploaded/websites/college_readiness_programs/LAACCSU/Calendar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2224" y="4300537"/>
            <a:ext cx="1873251" cy="1873251"/>
          </a:xfrm>
          <a:prstGeom prst="rect">
            <a:avLst/>
          </a:prstGeom>
          <a:noFill/>
          <a:extLst>
            <a:ext uri="{909E8E84-426E-40DD-AFC4-6F175D3DCCD1}">
              <a14:hiddenFill xmlns:a14="http://schemas.microsoft.com/office/drawing/2010/main">
                <a:solidFill>
                  <a:srgbClr val="FFFFFF"/>
                </a:solidFill>
              </a14:hiddenFill>
            </a:ext>
          </a:extLst>
        </p:spPr>
      </p:pic>
      <p:sp>
        <p:nvSpPr>
          <p:cNvPr id="7" name="Segnaposto contenuto 2"/>
          <p:cNvSpPr txBox="1">
            <a:spLocks/>
          </p:cNvSpPr>
          <p:nvPr/>
        </p:nvSpPr>
        <p:spPr>
          <a:xfrm>
            <a:off x="896939" y="4648200"/>
            <a:ext cx="5389562" cy="476250"/>
          </a:xfrm>
          <a:prstGeom prst="rect">
            <a:avLst/>
          </a:prstGeom>
        </p:spPr>
        <p:txBody>
          <a:bodyPr rtlCol="0">
            <a:no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45000"/>
              </a:lnSpc>
              <a:spcBef>
                <a:spcPts val="600"/>
              </a:spcBef>
              <a:buFont typeface="Wingdings" panose="05000000000000000000" pitchFamily="2" charset="2"/>
              <a:buChar char="q"/>
              <a:defRPr/>
            </a:pPr>
            <a:r>
              <a:rPr lang="ru-RU" sz="1800" b="1" dirty="0" smtClean="0">
                <a:solidFill>
                  <a:srgbClr val="C00000"/>
                </a:solidFill>
              </a:rPr>
              <a:t>2014</a:t>
            </a:r>
            <a:r>
              <a:rPr lang="it-IT" sz="1800" b="1" dirty="0" smtClean="0">
                <a:solidFill>
                  <a:srgbClr val="C00000"/>
                </a:solidFill>
              </a:rPr>
              <a:t>:</a:t>
            </a:r>
            <a:r>
              <a:rPr lang="ru-RU" sz="1800" b="1" dirty="0" smtClean="0">
                <a:solidFill>
                  <a:srgbClr val="C00000"/>
                </a:solidFill>
              </a:rPr>
              <a:t> </a:t>
            </a:r>
            <a:r>
              <a:rPr lang="en-US" sz="1800" dirty="0" smtClean="0">
                <a:solidFill>
                  <a:srgbClr val="C00000"/>
                </a:solidFill>
              </a:rPr>
              <a:t>Workshop on Human Resources Management and Training</a:t>
            </a:r>
            <a:endParaRPr lang="it-IT" sz="1800" dirty="0">
              <a:solidFill>
                <a:srgbClr val="C00000"/>
              </a:solidFill>
            </a:endParaRPr>
          </a:p>
        </p:txBody>
      </p:sp>
    </p:spTree>
    <p:extLst>
      <p:ext uri="{BB962C8B-B14F-4D97-AF65-F5344CB8AC3E}">
        <p14:creationId xmlns:p14="http://schemas.microsoft.com/office/powerpoint/2010/main" val="3333960799"/>
      </p:ext>
    </p:extLst>
  </p:cSld>
  <p:clrMapOvr>
    <a:masterClrMapping/>
  </p:clrMapOvr>
  <p:transition spd="slow">
    <p:split orient="ver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457200" y="642938"/>
            <a:ext cx="8229600" cy="1071562"/>
          </a:xfrm>
        </p:spPr>
        <p:txBody>
          <a:bodyPr/>
          <a:lstStyle/>
          <a:p>
            <a:r>
              <a:rPr lang="en-US" sz="2800" b="1" dirty="0" smtClean="0">
                <a:solidFill>
                  <a:srgbClr val="C00000"/>
                </a:solidFill>
              </a:rPr>
              <a:t>Steering group on HRMT:</a:t>
            </a:r>
            <a:br>
              <a:rPr lang="en-US" sz="2800" b="1" dirty="0" smtClean="0">
                <a:solidFill>
                  <a:srgbClr val="C00000"/>
                </a:solidFill>
              </a:rPr>
            </a:br>
            <a:r>
              <a:rPr lang="en-US" sz="2800" b="1" dirty="0" smtClean="0">
                <a:solidFill>
                  <a:srgbClr val="C00000"/>
                </a:solidFill>
              </a:rPr>
              <a:t>objectives and activities (from the </a:t>
            </a:r>
            <a:r>
              <a:rPr lang="en-US" sz="2800" b="1" dirty="0" err="1" smtClean="0">
                <a:solidFill>
                  <a:srgbClr val="C00000"/>
                </a:solidFill>
              </a:rPr>
              <a:t>ToR</a:t>
            </a:r>
            <a:r>
              <a:rPr lang="en-US" sz="2800" b="1" dirty="0" smtClean="0">
                <a:solidFill>
                  <a:srgbClr val="C00000"/>
                </a:solidFill>
              </a:rPr>
              <a:t>)</a:t>
            </a:r>
            <a:endParaRPr lang="it-IT" sz="2800" dirty="0" smtClean="0">
              <a:solidFill>
                <a:srgbClr val="C00000"/>
              </a:solidFill>
            </a:endParaRPr>
          </a:p>
        </p:txBody>
      </p:sp>
      <p:sp>
        <p:nvSpPr>
          <p:cNvPr id="3" name="Segnaposto contenuto 2"/>
          <p:cNvSpPr>
            <a:spLocks noGrp="1"/>
          </p:cNvSpPr>
          <p:nvPr>
            <p:ph idx="1"/>
          </p:nvPr>
        </p:nvSpPr>
        <p:spPr>
          <a:xfrm>
            <a:off x="723900" y="1928638"/>
            <a:ext cx="7639050" cy="4081637"/>
          </a:xfrm>
        </p:spPr>
        <p:txBody>
          <a:bodyPr rtlCol="0">
            <a:noAutofit/>
          </a:bodyPr>
          <a:lstStyle/>
          <a:p>
            <a:pPr marL="0" indent="0" algn="just" fontAlgn="auto">
              <a:lnSpc>
                <a:spcPct val="114000"/>
              </a:lnSpc>
              <a:spcBef>
                <a:spcPts val="600"/>
              </a:spcBef>
              <a:spcAft>
                <a:spcPts val="0"/>
              </a:spcAft>
              <a:buFont typeface="Arial" pitchFamily="34" charset="0"/>
              <a:buNone/>
              <a:defRPr/>
            </a:pPr>
            <a:r>
              <a:rPr lang="en-US" sz="1800" dirty="0" smtClean="0">
                <a:solidFill>
                  <a:srgbClr val="0070C0"/>
                </a:solidFill>
              </a:rPr>
              <a:t>Objectives </a:t>
            </a:r>
          </a:p>
          <a:p>
            <a:pPr marL="552450" indent="-285750" algn="just" fontAlgn="auto">
              <a:lnSpc>
                <a:spcPct val="114000"/>
              </a:lnSpc>
              <a:spcBef>
                <a:spcPts val="600"/>
              </a:spcBef>
              <a:spcAft>
                <a:spcPts val="0"/>
              </a:spcAft>
              <a:defRPr/>
            </a:pPr>
            <a:r>
              <a:rPr lang="en-US" sz="1400" dirty="0"/>
              <a:t>To provide guidance on improving HMRT in statistical offices </a:t>
            </a:r>
          </a:p>
          <a:p>
            <a:pPr marL="552450" indent="-285750" algn="just" fontAlgn="auto">
              <a:lnSpc>
                <a:spcPct val="114000"/>
              </a:lnSpc>
              <a:spcBef>
                <a:spcPts val="600"/>
              </a:spcBef>
              <a:spcAft>
                <a:spcPts val="0"/>
              </a:spcAft>
              <a:defRPr/>
            </a:pPr>
            <a:r>
              <a:rPr lang="en-US" sz="1400" dirty="0"/>
              <a:t>To support the modernisation of statistical production and services</a:t>
            </a:r>
          </a:p>
          <a:p>
            <a:pPr marL="0" indent="0" algn="just" fontAlgn="auto">
              <a:lnSpc>
                <a:spcPct val="114000"/>
              </a:lnSpc>
              <a:spcBef>
                <a:spcPts val="600"/>
              </a:spcBef>
              <a:spcAft>
                <a:spcPts val="0"/>
              </a:spcAft>
              <a:buFont typeface="Arial" pitchFamily="34" charset="0"/>
              <a:buNone/>
              <a:defRPr/>
            </a:pPr>
            <a:endParaRPr lang="en-US" sz="1000" dirty="0" smtClean="0">
              <a:solidFill>
                <a:srgbClr val="0070C0"/>
              </a:solidFill>
            </a:endParaRPr>
          </a:p>
          <a:p>
            <a:pPr marL="0" indent="0" algn="just" fontAlgn="auto">
              <a:lnSpc>
                <a:spcPct val="114000"/>
              </a:lnSpc>
              <a:spcBef>
                <a:spcPts val="600"/>
              </a:spcBef>
              <a:spcAft>
                <a:spcPts val="0"/>
              </a:spcAft>
              <a:buFont typeface="Arial" pitchFamily="34" charset="0"/>
              <a:buNone/>
              <a:defRPr/>
            </a:pPr>
            <a:r>
              <a:rPr lang="en-US" sz="1800" dirty="0" smtClean="0">
                <a:solidFill>
                  <a:srgbClr val="0070C0"/>
                </a:solidFill>
              </a:rPr>
              <a:t>Activities</a:t>
            </a:r>
            <a:endParaRPr lang="en-US" sz="1800" dirty="0">
              <a:solidFill>
                <a:srgbClr val="0070C0"/>
              </a:solidFill>
            </a:endParaRPr>
          </a:p>
          <a:p>
            <a:pPr marL="552450" indent="-285750" algn="just" fontAlgn="auto">
              <a:lnSpc>
                <a:spcPct val="114000"/>
              </a:lnSpc>
              <a:spcBef>
                <a:spcPts val="600"/>
              </a:spcBef>
              <a:spcAft>
                <a:spcPts val="0"/>
              </a:spcAft>
              <a:defRPr/>
            </a:pPr>
            <a:r>
              <a:rPr lang="en-US" sz="1400" dirty="0"/>
              <a:t>Developing recommendations of good practices and/or common approaches in </a:t>
            </a:r>
            <a:r>
              <a:rPr lang="en-US" sz="1400" dirty="0" smtClean="0"/>
              <a:t>HRMT through specific task forces</a:t>
            </a:r>
            <a:endParaRPr lang="en-US" sz="1400" dirty="0"/>
          </a:p>
          <a:p>
            <a:pPr marL="552450" indent="-285750" algn="just" fontAlgn="auto">
              <a:lnSpc>
                <a:spcPct val="114000"/>
              </a:lnSpc>
              <a:spcBef>
                <a:spcPts val="600"/>
              </a:spcBef>
              <a:spcAft>
                <a:spcPts val="0"/>
              </a:spcAft>
              <a:defRPr/>
            </a:pPr>
            <a:r>
              <a:rPr lang="en-US" sz="1400" dirty="0"/>
              <a:t>Liaising with the HLG to provide support to the modernisation of statistical production and </a:t>
            </a:r>
            <a:r>
              <a:rPr lang="en-US" sz="1400" dirty="0" smtClean="0"/>
              <a:t>services</a:t>
            </a:r>
            <a:endParaRPr lang="en-US" sz="1400" dirty="0"/>
          </a:p>
          <a:p>
            <a:pPr marL="552450" indent="-285750" algn="just" fontAlgn="auto">
              <a:lnSpc>
                <a:spcPct val="114000"/>
              </a:lnSpc>
              <a:spcBef>
                <a:spcPts val="600"/>
              </a:spcBef>
              <a:spcAft>
                <a:spcPts val="0"/>
              </a:spcAft>
              <a:defRPr/>
            </a:pPr>
            <a:r>
              <a:rPr lang="en-US" sz="1400" dirty="0" err="1"/>
              <a:t>Organising</a:t>
            </a:r>
            <a:r>
              <a:rPr lang="en-US" sz="1400" dirty="0"/>
              <a:t> the HRMT Workshop in 2014</a:t>
            </a:r>
          </a:p>
          <a:p>
            <a:pPr marL="552450" indent="-285750" algn="just" fontAlgn="auto">
              <a:lnSpc>
                <a:spcPct val="114000"/>
              </a:lnSpc>
              <a:spcBef>
                <a:spcPts val="600"/>
              </a:spcBef>
              <a:spcAft>
                <a:spcPts val="0"/>
              </a:spcAft>
              <a:defRPr/>
            </a:pPr>
            <a:r>
              <a:rPr lang="en-US" sz="1400" dirty="0" err="1"/>
              <a:t>Organising</a:t>
            </a:r>
            <a:r>
              <a:rPr lang="en-US" sz="1400" dirty="0"/>
              <a:t> production of working papers on measuring the outcome of HRMT activities</a:t>
            </a:r>
          </a:p>
          <a:p>
            <a:pPr marL="552450" indent="-285750" algn="just" fontAlgn="auto">
              <a:lnSpc>
                <a:spcPct val="114000"/>
              </a:lnSpc>
              <a:spcBef>
                <a:spcPts val="600"/>
              </a:spcBef>
              <a:spcAft>
                <a:spcPts val="0"/>
              </a:spcAft>
              <a:defRPr/>
            </a:pPr>
            <a:r>
              <a:rPr lang="en-US" sz="1400" dirty="0"/>
              <a:t>Facilitating the exchange of good practices and training material in HRMT in statistical offices </a:t>
            </a:r>
          </a:p>
        </p:txBody>
      </p:sp>
      <p:sp>
        <p:nvSpPr>
          <p:cNvPr id="4"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5" name="Picture 2" descr="G:\Documenti Utente\rotundi\Immagini\124285053.jpg"/>
          <p:cNvPicPr>
            <a:picLocks noChangeAspect="1" noChangeArrowheads="1"/>
          </p:cNvPicPr>
          <p:nvPr/>
        </p:nvPicPr>
        <p:blipFill>
          <a:blip r:embed="rId3" cstate="print"/>
          <a:srcRect/>
          <a:stretch>
            <a:fillRect/>
          </a:stretch>
        </p:blipFill>
        <p:spPr bwMode="auto">
          <a:xfrm>
            <a:off x="6886576" y="1832484"/>
            <a:ext cx="1409699" cy="1767966"/>
          </a:xfrm>
          <a:prstGeom prst="rect">
            <a:avLst/>
          </a:prstGeom>
          <a:noFill/>
          <a:ln w="9525">
            <a:noFill/>
            <a:miter lim="800000"/>
            <a:headEnd/>
            <a:tailEnd/>
          </a:ln>
        </p:spPr>
      </p:pic>
    </p:spTree>
    <p:extLst>
      <p:ext uri="{BB962C8B-B14F-4D97-AF65-F5344CB8AC3E}">
        <p14:creationId xmlns:p14="http://schemas.microsoft.com/office/powerpoint/2010/main" val="553692700"/>
      </p:ext>
    </p:extLst>
  </p:cSld>
  <p:clrMapOvr>
    <a:masterClrMapping/>
  </p:clrMapOvr>
  <p:transition spd="slow">
    <p:randomBar dir="vert"/>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457200" y="642938"/>
            <a:ext cx="8229600" cy="1357312"/>
          </a:xfrm>
        </p:spPr>
        <p:txBody>
          <a:bodyPr/>
          <a:lstStyle/>
          <a:p>
            <a:r>
              <a:rPr lang="en-US" sz="2800" b="1" dirty="0" smtClean="0">
                <a:solidFill>
                  <a:srgbClr val="C00000"/>
                </a:solidFill>
              </a:rPr>
              <a:t>The main </a:t>
            </a:r>
            <a:r>
              <a:rPr lang="en-US" sz="2800" b="1" dirty="0">
                <a:solidFill>
                  <a:srgbClr val="C00000"/>
                </a:solidFill>
              </a:rPr>
              <a:t>challenges of </a:t>
            </a:r>
            <a:r>
              <a:rPr lang="en-US" sz="2800" b="1" dirty="0" smtClean="0">
                <a:solidFill>
                  <a:srgbClr val="C00000"/>
                </a:solidFill>
              </a:rPr>
              <a:t>NSOs in </a:t>
            </a:r>
            <a:r>
              <a:rPr lang="en-US" sz="2800" b="1" dirty="0">
                <a:solidFill>
                  <a:srgbClr val="C00000"/>
                </a:solidFill>
              </a:rPr>
              <a:t>the </a:t>
            </a:r>
            <a:r>
              <a:rPr lang="en-US" sz="2800" b="1" dirty="0" err="1">
                <a:solidFill>
                  <a:srgbClr val="C00000"/>
                </a:solidFill>
              </a:rPr>
              <a:t>modernisation</a:t>
            </a:r>
            <a:r>
              <a:rPr lang="en-US" sz="2800" b="1" dirty="0">
                <a:solidFill>
                  <a:srgbClr val="C00000"/>
                </a:solidFill>
              </a:rPr>
              <a:t> </a:t>
            </a:r>
            <a:r>
              <a:rPr lang="en-US" sz="2800" b="1" dirty="0" smtClean="0">
                <a:solidFill>
                  <a:srgbClr val="C00000"/>
                </a:solidFill>
              </a:rPr>
              <a:t>of </a:t>
            </a:r>
            <a:r>
              <a:rPr lang="en-US" sz="2800" b="1" dirty="0">
                <a:solidFill>
                  <a:srgbClr val="C00000"/>
                </a:solidFill>
              </a:rPr>
              <a:t>official statistics </a:t>
            </a:r>
          </a:p>
        </p:txBody>
      </p:sp>
      <p:sp>
        <p:nvSpPr>
          <p:cNvPr id="3" name="Segnaposto contenuto 2"/>
          <p:cNvSpPr>
            <a:spLocks noGrp="1"/>
          </p:cNvSpPr>
          <p:nvPr>
            <p:ph idx="1"/>
          </p:nvPr>
        </p:nvSpPr>
        <p:spPr>
          <a:xfrm>
            <a:off x="818059" y="2088089"/>
            <a:ext cx="7500937" cy="3003401"/>
          </a:xfrm>
        </p:spPr>
        <p:txBody>
          <a:bodyPr rtlCol="0">
            <a:noAutofit/>
          </a:bodyPr>
          <a:lstStyle/>
          <a:p>
            <a:pPr marL="523875">
              <a:lnSpc>
                <a:spcPct val="150000"/>
              </a:lnSpc>
              <a:buFont typeface="Wingdings" panose="05000000000000000000" pitchFamily="2" charset="2"/>
              <a:buChar char="ü"/>
            </a:pPr>
            <a:r>
              <a:rPr lang="en-US" sz="1800" dirty="0" smtClean="0"/>
              <a:t>Growing availability of data due to new technologies</a:t>
            </a:r>
            <a:endParaRPr lang="it-IT" sz="1800" dirty="0"/>
          </a:p>
          <a:p>
            <a:pPr marL="523875">
              <a:lnSpc>
                <a:spcPct val="150000"/>
              </a:lnSpc>
              <a:buFont typeface="Wingdings" panose="05000000000000000000" pitchFamily="2" charset="2"/>
              <a:buChar char="ü"/>
            </a:pPr>
            <a:r>
              <a:rPr lang="en-US" sz="1800" dirty="0"/>
              <a:t>G</a:t>
            </a:r>
            <a:r>
              <a:rPr lang="en-US" sz="1800" dirty="0" smtClean="0"/>
              <a:t>rowing demand of better and more timely statistics</a:t>
            </a:r>
            <a:endParaRPr lang="it-IT" sz="1800" dirty="0"/>
          </a:p>
          <a:p>
            <a:pPr marL="523875">
              <a:lnSpc>
                <a:spcPct val="150000"/>
              </a:lnSpc>
              <a:buFont typeface="Wingdings" panose="05000000000000000000" pitchFamily="2" charset="2"/>
              <a:buChar char="ü"/>
            </a:pPr>
            <a:r>
              <a:rPr lang="en-US" sz="1800" dirty="0"/>
              <a:t>C</a:t>
            </a:r>
            <a:r>
              <a:rPr lang="en-US" sz="1800" dirty="0" smtClean="0"/>
              <a:t>ompetition with other providers </a:t>
            </a:r>
            <a:r>
              <a:rPr lang="en-US" sz="1800" dirty="0"/>
              <a:t>of </a:t>
            </a:r>
            <a:r>
              <a:rPr lang="en-US" sz="1800" dirty="0" smtClean="0"/>
              <a:t>statistics (e.g. Big Data)</a:t>
            </a:r>
          </a:p>
          <a:p>
            <a:pPr marL="523875">
              <a:lnSpc>
                <a:spcPct val="150000"/>
              </a:lnSpc>
              <a:buFont typeface="Wingdings" panose="05000000000000000000" pitchFamily="2" charset="2"/>
              <a:buChar char="ü"/>
            </a:pPr>
            <a:r>
              <a:rPr lang="en-US" sz="1800" dirty="0"/>
              <a:t>B</a:t>
            </a:r>
            <a:r>
              <a:rPr lang="en-US" sz="1800" dirty="0" smtClean="0"/>
              <a:t>udget restrictions, demand of efficiency (‘</a:t>
            </a:r>
            <a:r>
              <a:rPr lang="en-US" sz="1800" dirty="0"/>
              <a:t>do more with less</a:t>
            </a:r>
            <a:r>
              <a:rPr lang="en-US" sz="1800" dirty="0" smtClean="0"/>
              <a:t>’)</a:t>
            </a:r>
          </a:p>
          <a:p>
            <a:pPr marL="523875">
              <a:lnSpc>
                <a:spcPct val="150000"/>
              </a:lnSpc>
              <a:buFont typeface="Wingdings" panose="05000000000000000000" pitchFamily="2" charset="2"/>
              <a:buChar char="ü"/>
            </a:pPr>
            <a:r>
              <a:rPr lang="en-US" sz="1800" dirty="0"/>
              <a:t>Modernizing production </a:t>
            </a:r>
            <a:r>
              <a:rPr lang="en-US" sz="1800" dirty="0" smtClean="0"/>
              <a:t>process</a:t>
            </a:r>
          </a:p>
          <a:p>
            <a:pPr marL="523875">
              <a:lnSpc>
                <a:spcPct val="150000"/>
              </a:lnSpc>
              <a:buFont typeface="Wingdings" panose="05000000000000000000" pitchFamily="2" charset="2"/>
              <a:buChar char="ü"/>
            </a:pPr>
            <a:r>
              <a:rPr lang="en-US" sz="1800" dirty="0" smtClean="0"/>
              <a:t>Recruiting and training staff for modernization</a:t>
            </a:r>
            <a:endParaRPr lang="en-US" sz="1800" dirty="0"/>
          </a:p>
        </p:txBody>
      </p:sp>
      <p:sp>
        <p:nvSpPr>
          <p:cNvPr id="4"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6" name="Picture 7" descr="G:\Documenti Utente\rotundi\Immagini\143071635.jpg"/>
          <p:cNvPicPr>
            <a:picLocks noChangeAspect="1" noChangeArrowheads="1"/>
          </p:cNvPicPr>
          <p:nvPr/>
        </p:nvPicPr>
        <p:blipFill>
          <a:blip r:embed="rId3" cstate="print"/>
          <a:srcRect/>
          <a:stretch>
            <a:fillRect/>
          </a:stretch>
        </p:blipFill>
        <p:spPr bwMode="auto">
          <a:xfrm>
            <a:off x="6412931" y="4229100"/>
            <a:ext cx="1915590" cy="2019300"/>
          </a:xfrm>
          <a:prstGeom prst="rect">
            <a:avLst/>
          </a:prstGeom>
          <a:noFill/>
          <a:ln w="9525">
            <a:noFill/>
            <a:miter lim="800000"/>
            <a:headEnd/>
            <a:tailEnd/>
          </a:ln>
        </p:spPr>
      </p:pic>
    </p:spTree>
    <p:extLst>
      <p:ext uri="{BB962C8B-B14F-4D97-AF65-F5344CB8AC3E}">
        <p14:creationId xmlns:p14="http://schemas.microsoft.com/office/powerpoint/2010/main" val="3607919400"/>
      </p:ext>
    </p:extLst>
  </p:cSld>
  <p:clrMapOvr>
    <a:masterClrMapping/>
  </p:clrMapOvr>
  <p:transition spd="slow">
    <p:check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457200" y="642938"/>
            <a:ext cx="8229600" cy="757237"/>
          </a:xfrm>
        </p:spPr>
        <p:txBody>
          <a:bodyPr/>
          <a:lstStyle/>
          <a:p>
            <a:r>
              <a:rPr lang="en-US" sz="2800" b="1" dirty="0" smtClean="0">
                <a:solidFill>
                  <a:srgbClr val="C00000"/>
                </a:solidFill>
              </a:rPr>
              <a:t>The possible answers at HRMT level</a:t>
            </a:r>
            <a:endParaRPr lang="en-US" sz="2800" b="1" dirty="0">
              <a:solidFill>
                <a:srgbClr val="C00000"/>
              </a:solidFill>
            </a:endParaRPr>
          </a:p>
        </p:txBody>
      </p:sp>
      <p:sp>
        <p:nvSpPr>
          <p:cNvPr id="3" name="Segnaposto contenuto 2"/>
          <p:cNvSpPr>
            <a:spLocks noGrp="1"/>
          </p:cNvSpPr>
          <p:nvPr>
            <p:ph idx="1"/>
          </p:nvPr>
        </p:nvSpPr>
        <p:spPr>
          <a:xfrm>
            <a:off x="790575" y="1579265"/>
            <a:ext cx="7391400" cy="4050010"/>
          </a:xfrm>
        </p:spPr>
        <p:txBody>
          <a:bodyPr rtlCol="0">
            <a:noAutofit/>
          </a:bodyPr>
          <a:lstStyle/>
          <a:p>
            <a:pPr marL="0" indent="0" algn="just">
              <a:lnSpc>
                <a:spcPct val="125000"/>
              </a:lnSpc>
              <a:spcBef>
                <a:spcPts val="1200"/>
              </a:spcBef>
              <a:buNone/>
            </a:pPr>
            <a:r>
              <a:rPr lang="en-US" sz="2000" dirty="0" smtClean="0">
                <a:solidFill>
                  <a:srgbClr val="0070C0"/>
                </a:solidFill>
              </a:rPr>
              <a:t>Challenges in HRTM areas:</a:t>
            </a:r>
            <a:endParaRPr lang="en-US" sz="2000" dirty="0">
              <a:solidFill>
                <a:srgbClr val="0070C0"/>
              </a:solidFill>
            </a:endParaRPr>
          </a:p>
          <a:p>
            <a:pPr marL="542925" indent="-361950" algn="just">
              <a:lnSpc>
                <a:spcPct val="125000"/>
              </a:lnSpc>
              <a:spcBef>
                <a:spcPts val="1200"/>
              </a:spcBef>
              <a:buFont typeface="Wingdings" panose="05000000000000000000" pitchFamily="2" charset="2"/>
              <a:buChar char="q"/>
            </a:pPr>
            <a:r>
              <a:rPr lang="en-US" sz="1800" dirty="0" smtClean="0"/>
              <a:t>Change management</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Knowledge management</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Training and skills development</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Management development</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Attracting and retaining people ready to the 2020 official statistics </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Work environment and mobility</a:t>
            </a:r>
            <a:endParaRPr lang="it-IT" sz="1800" dirty="0" smtClean="0"/>
          </a:p>
          <a:p>
            <a:pPr marL="542925" indent="-361950" algn="just">
              <a:lnSpc>
                <a:spcPct val="125000"/>
              </a:lnSpc>
              <a:spcBef>
                <a:spcPts val="1200"/>
              </a:spcBef>
              <a:buFont typeface="Wingdings" panose="05000000000000000000" pitchFamily="2" charset="2"/>
              <a:buChar char="q"/>
            </a:pPr>
            <a:r>
              <a:rPr lang="en-US" sz="1800" dirty="0" smtClean="0"/>
              <a:t>Motivation</a:t>
            </a:r>
            <a:endParaRPr lang="it-IT" sz="1800" dirty="0" smtClean="0"/>
          </a:p>
          <a:p>
            <a:pPr marL="180975" indent="0" algn="just">
              <a:lnSpc>
                <a:spcPct val="125000"/>
              </a:lnSpc>
              <a:spcBef>
                <a:spcPts val="1200"/>
              </a:spcBef>
              <a:buNone/>
            </a:pPr>
            <a:endParaRPr lang="it-IT" sz="1800" dirty="0"/>
          </a:p>
          <a:p>
            <a:pPr marL="0" indent="0" algn="just" fontAlgn="auto">
              <a:lnSpc>
                <a:spcPct val="125000"/>
              </a:lnSpc>
              <a:spcBef>
                <a:spcPts val="1200"/>
              </a:spcBef>
              <a:spcAft>
                <a:spcPts val="0"/>
              </a:spcAft>
              <a:buFont typeface="Arial" pitchFamily="34" charset="0"/>
              <a:buNone/>
              <a:defRPr/>
            </a:pPr>
            <a:endParaRPr lang="en-US" sz="1800" dirty="0"/>
          </a:p>
        </p:txBody>
      </p:sp>
      <p:sp>
        <p:nvSpPr>
          <p:cNvPr id="4"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5" name="Picture 8" descr="G:\Documenti Utente\rotundi\Immagini\157741933.jpg"/>
          <p:cNvPicPr>
            <a:picLocks noChangeAspect="1" noChangeArrowheads="1"/>
          </p:cNvPicPr>
          <p:nvPr/>
        </p:nvPicPr>
        <p:blipFill>
          <a:blip r:embed="rId3" cstate="print"/>
          <a:srcRect/>
          <a:stretch>
            <a:fillRect/>
          </a:stretch>
        </p:blipFill>
        <p:spPr bwMode="auto">
          <a:xfrm>
            <a:off x="5840409" y="1400175"/>
            <a:ext cx="2562225" cy="2562225"/>
          </a:xfrm>
          <a:prstGeom prst="rect">
            <a:avLst/>
          </a:prstGeom>
          <a:noFill/>
          <a:ln w="9525">
            <a:noFill/>
            <a:miter lim="800000"/>
            <a:headEnd/>
            <a:tailEnd/>
          </a:ln>
        </p:spPr>
      </p:pic>
    </p:spTree>
    <p:extLst>
      <p:ext uri="{BB962C8B-B14F-4D97-AF65-F5344CB8AC3E}">
        <p14:creationId xmlns:p14="http://schemas.microsoft.com/office/powerpoint/2010/main" val="3904637088"/>
      </p:ext>
    </p:extLst>
  </p:cSld>
  <p:clrMapOvr>
    <a:masterClrMapping/>
  </p:clrMapOvr>
  <p:transition spd="slow">
    <p:pull/>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1043608" y="642938"/>
            <a:ext cx="7176467" cy="671512"/>
          </a:xfrm>
        </p:spPr>
        <p:txBody>
          <a:bodyPr/>
          <a:lstStyle/>
          <a:p>
            <a:r>
              <a:rPr lang="en-US" sz="2800" b="1" dirty="0" smtClean="0">
                <a:solidFill>
                  <a:srgbClr val="C00000"/>
                </a:solidFill>
              </a:rPr>
              <a:t>Towards the  2014 HRMT Workshop</a:t>
            </a:r>
            <a:endParaRPr lang="en-US" sz="2800" b="1" dirty="0">
              <a:solidFill>
                <a:srgbClr val="C00000"/>
              </a:solidFill>
            </a:endParaRPr>
          </a:p>
        </p:txBody>
      </p:sp>
      <p:sp>
        <p:nvSpPr>
          <p:cNvPr id="3" name="Segnaposto contenuto 2"/>
          <p:cNvSpPr>
            <a:spLocks noGrp="1"/>
          </p:cNvSpPr>
          <p:nvPr>
            <p:ph idx="1"/>
          </p:nvPr>
        </p:nvSpPr>
        <p:spPr>
          <a:xfrm>
            <a:off x="971600" y="1638300"/>
            <a:ext cx="7500937" cy="3638550"/>
          </a:xfrm>
        </p:spPr>
        <p:txBody>
          <a:bodyPr rtlCol="0">
            <a:noAutofit/>
          </a:bodyPr>
          <a:lstStyle/>
          <a:p>
            <a:pPr marL="0" indent="0">
              <a:lnSpc>
                <a:spcPct val="150000"/>
              </a:lnSpc>
              <a:spcBef>
                <a:spcPts val="1200"/>
              </a:spcBef>
              <a:buNone/>
            </a:pPr>
            <a:r>
              <a:rPr lang="en-US" sz="2000" b="1" dirty="0" smtClean="0">
                <a:solidFill>
                  <a:srgbClr val="0070C0"/>
                </a:solidFill>
              </a:rPr>
              <a:t>Topics</a:t>
            </a:r>
          </a:p>
          <a:p>
            <a:pPr>
              <a:lnSpc>
                <a:spcPct val="150000"/>
              </a:lnSpc>
              <a:spcBef>
                <a:spcPts val="1200"/>
              </a:spcBef>
              <a:buFont typeface="Courier New" panose="02070309020205020404" pitchFamily="49" charset="0"/>
              <a:buChar char="o"/>
            </a:pPr>
            <a:r>
              <a:rPr lang="en-US" sz="2000" dirty="0"/>
              <a:t>Change </a:t>
            </a:r>
            <a:r>
              <a:rPr lang="en-US" sz="2000" dirty="0" smtClean="0"/>
              <a:t>management</a:t>
            </a:r>
          </a:p>
          <a:p>
            <a:pPr>
              <a:lnSpc>
                <a:spcPct val="150000"/>
              </a:lnSpc>
              <a:spcBef>
                <a:spcPts val="1200"/>
              </a:spcBef>
              <a:buFont typeface="Courier New" panose="02070309020205020404" pitchFamily="49" charset="0"/>
              <a:buChar char="o"/>
            </a:pPr>
            <a:r>
              <a:rPr lang="en-US" sz="2000" dirty="0" smtClean="0"/>
              <a:t>Training </a:t>
            </a:r>
            <a:r>
              <a:rPr lang="en-US" sz="2000" dirty="0"/>
              <a:t>and </a:t>
            </a:r>
            <a:r>
              <a:rPr lang="en-US" sz="2000" dirty="0" smtClean="0"/>
              <a:t>learning</a:t>
            </a:r>
          </a:p>
          <a:p>
            <a:pPr>
              <a:lnSpc>
                <a:spcPct val="150000"/>
              </a:lnSpc>
              <a:spcBef>
                <a:spcPts val="1200"/>
              </a:spcBef>
              <a:buFont typeface="Courier New" panose="02070309020205020404" pitchFamily="49" charset="0"/>
              <a:buChar char="o"/>
            </a:pPr>
            <a:r>
              <a:rPr lang="en-US" sz="2000" dirty="0" smtClean="0"/>
              <a:t>Competences </a:t>
            </a:r>
            <a:r>
              <a:rPr lang="en-US" sz="2000" dirty="0"/>
              <a:t>of the </a:t>
            </a:r>
            <a:r>
              <a:rPr lang="en-US" sz="2000" dirty="0" smtClean="0"/>
              <a:t>future </a:t>
            </a:r>
          </a:p>
          <a:p>
            <a:pPr>
              <a:lnSpc>
                <a:spcPct val="150000"/>
              </a:lnSpc>
              <a:spcBef>
                <a:spcPts val="1200"/>
              </a:spcBef>
              <a:buFont typeface="Courier New" panose="02070309020205020404" pitchFamily="49" charset="0"/>
              <a:buChar char="o"/>
            </a:pPr>
            <a:r>
              <a:rPr lang="en-US" sz="2000" dirty="0" err="1" smtClean="0"/>
              <a:t>Modernising</a:t>
            </a:r>
            <a:r>
              <a:rPr lang="en-US" sz="2000" dirty="0" smtClean="0"/>
              <a:t> HRMT</a:t>
            </a:r>
          </a:p>
          <a:p>
            <a:pPr>
              <a:lnSpc>
                <a:spcPct val="150000"/>
              </a:lnSpc>
              <a:spcBef>
                <a:spcPts val="1200"/>
              </a:spcBef>
              <a:buFont typeface="Courier New" panose="02070309020205020404" pitchFamily="49" charset="0"/>
              <a:buChar char="o"/>
            </a:pPr>
            <a:r>
              <a:rPr lang="en-US" sz="2000" dirty="0" smtClean="0"/>
              <a:t>Measurement </a:t>
            </a:r>
            <a:r>
              <a:rPr lang="en-US" sz="2000" dirty="0"/>
              <a:t>of the outcome of HRMT </a:t>
            </a:r>
            <a:r>
              <a:rPr lang="en-US" sz="2000" dirty="0" smtClean="0"/>
              <a:t>activities</a:t>
            </a:r>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6" name="Picture 1" descr="F:\_SSPA\Immagini\155442708.jpg"/>
          <p:cNvPicPr>
            <a:picLocks noChangeAspect="1" noChangeArrowheads="1"/>
          </p:cNvPicPr>
          <p:nvPr/>
        </p:nvPicPr>
        <p:blipFill>
          <a:blip r:embed="rId3" cstate="print"/>
          <a:srcRect/>
          <a:stretch>
            <a:fillRect/>
          </a:stretch>
        </p:blipFill>
        <p:spPr bwMode="auto">
          <a:xfrm>
            <a:off x="6417171" y="1531407"/>
            <a:ext cx="1882775" cy="2351919"/>
          </a:xfrm>
          <a:prstGeom prst="rect">
            <a:avLst/>
          </a:prstGeom>
          <a:noFill/>
        </p:spPr>
      </p:pic>
    </p:spTree>
    <p:extLst>
      <p:ext uri="{BB962C8B-B14F-4D97-AF65-F5344CB8AC3E}">
        <p14:creationId xmlns:p14="http://schemas.microsoft.com/office/powerpoint/2010/main" val="2591050184"/>
      </p:ext>
    </p:extLst>
  </p:cSld>
  <p:clrMapOvr>
    <a:masterClrMapping/>
  </p:clrMapOvr>
  <p:transition spd="slow">
    <p:split orient="vert"/>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olo 1"/>
          <p:cNvSpPr>
            <a:spLocks noGrp="1"/>
          </p:cNvSpPr>
          <p:nvPr>
            <p:ph type="title"/>
          </p:nvPr>
        </p:nvSpPr>
        <p:spPr>
          <a:xfrm>
            <a:off x="895400" y="642938"/>
            <a:ext cx="7500937" cy="566737"/>
          </a:xfrm>
        </p:spPr>
        <p:txBody>
          <a:bodyPr/>
          <a:lstStyle/>
          <a:p>
            <a:r>
              <a:rPr lang="en-US" sz="2800" b="1" dirty="0" smtClean="0">
                <a:solidFill>
                  <a:srgbClr val="C00000"/>
                </a:solidFill>
              </a:rPr>
              <a:t>Towards the  2014 HRMT Workshop</a:t>
            </a:r>
            <a:endParaRPr lang="en-US" sz="2800" b="1" dirty="0">
              <a:solidFill>
                <a:srgbClr val="C00000"/>
              </a:solidFill>
            </a:endParaRPr>
          </a:p>
        </p:txBody>
      </p:sp>
      <p:sp>
        <p:nvSpPr>
          <p:cNvPr id="3" name="Segnaposto contenuto 2"/>
          <p:cNvSpPr>
            <a:spLocks noGrp="1"/>
          </p:cNvSpPr>
          <p:nvPr>
            <p:ph idx="1"/>
          </p:nvPr>
        </p:nvSpPr>
        <p:spPr>
          <a:xfrm>
            <a:off x="895400" y="1741189"/>
            <a:ext cx="7500937" cy="1440161"/>
          </a:xfrm>
        </p:spPr>
        <p:txBody>
          <a:bodyPr rtlCol="0">
            <a:noAutofit/>
          </a:bodyPr>
          <a:lstStyle/>
          <a:p>
            <a:pPr marL="0" indent="0" algn="just">
              <a:lnSpc>
                <a:spcPct val="150000"/>
              </a:lnSpc>
              <a:spcBef>
                <a:spcPts val="0"/>
              </a:spcBef>
              <a:spcAft>
                <a:spcPts val="600"/>
              </a:spcAft>
              <a:buNone/>
            </a:pPr>
            <a:r>
              <a:rPr lang="en-US" sz="2400" dirty="0" smtClean="0"/>
              <a:t>Proposals for topics/issues that the SG on HRMT should address?</a:t>
            </a:r>
          </a:p>
          <a:p>
            <a:pPr marL="0" indent="0">
              <a:spcBef>
                <a:spcPts val="0"/>
              </a:spcBef>
              <a:buNone/>
            </a:pPr>
            <a:endParaRPr lang="en-US" sz="2400" dirty="0"/>
          </a:p>
          <a:p>
            <a:pPr marL="0" indent="0">
              <a:spcBef>
                <a:spcPts val="0"/>
              </a:spcBef>
              <a:buNone/>
            </a:pPr>
            <a:endParaRPr lang="en-US" sz="2400" dirty="0" smtClean="0"/>
          </a:p>
          <a:p>
            <a:pPr marL="0" indent="0">
              <a:spcBef>
                <a:spcPts val="0"/>
              </a:spcBef>
              <a:buNone/>
            </a:pPr>
            <a:endParaRPr lang="en-US" sz="2400" dirty="0" smtClean="0"/>
          </a:p>
          <a:p>
            <a:pPr marL="0" indent="0">
              <a:spcBef>
                <a:spcPts val="0"/>
              </a:spcBef>
              <a:buNone/>
            </a:pPr>
            <a:endParaRPr lang="en-US" sz="2400" dirty="0"/>
          </a:p>
          <a:p>
            <a:pPr marL="0" indent="0">
              <a:spcBef>
                <a:spcPts val="0"/>
              </a:spcBef>
              <a:buNone/>
            </a:pPr>
            <a:endParaRPr lang="en-US" sz="1800" dirty="0">
              <a:solidFill>
                <a:schemeClr val="tx2"/>
              </a:solidFill>
            </a:endParaRPr>
          </a:p>
        </p:txBody>
      </p:sp>
      <p:sp>
        <p:nvSpPr>
          <p:cNvPr id="4"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pic>
        <p:nvPicPr>
          <p:cNvPr id="1026" name="Picture 2" descr="http://img.studenti.it/images/universita/punto_interrogativo.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83263" y="2943938"/>
            <a:ext cx="2773728" cy="27043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5331067"/>
      </p:ext>
    </p:extLst>
  </p:cSld>
  <p:clrMapOvr>
    <a:masterClrMapping/>
  </p:clrMapOvr>
  <p:transition spd="slow">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Line 5"/>
          <p:cNvSpPr>
            <a:spLocks noChangeShapeType="1"/>
          </p:cNvSpPr>
          <p:nvPr/>
        </p:nvSpPr>
        <p:spPr bwMode="auto">
          <a:xfrm>
            <a:off x="0" y="838200"/>
            <a:ext cx="1616075"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it-IT"/>
          </a:p>
        </p:txBody>
      </p:sp>
      <p:sp>
        <p:nvSpPr>
          <p:cNvPr id="6" name="CasellaDiTesto 161"/>
          <p:cNvSpPr txBox="1">
            <a:spLocks noChangeArrowheads="1"/>
          </p:cNvSpPr>
          <p:nvPr/>
        </p:nvSpPr>
        <p:spPr bwMode="auto">
          <a:xfrm>
            <a:off x="808036" y="1689100"/>
            <a:ext cx="4791075" cy="2862322"/>
          </a:xfrm>
          <a:prstGeom prst="rect">
            <a:avLst/>
          </a:prstGeom>
          <a:noFill/>
          <a:ln w="9525">
            <a:noFill/>
            <a:miter lim="800000"/>
            <a:headEnd/>
            <a:tailEnd/>
          </a:ln>
        </p:spPr>
        <p:txBody>
          <a:bodyPr wrap="square">
            <a:spAutoFit/>
          </a:bodyPr>
          <a:lstStyle/>
          <a:p>
            <a:pPr algn="just">
              <a:lnSpc>
                <a:spcPct val="150000"/>
              </a:lnSpc>
            </a:pPr>
            <a:r>
              <a:rPr lang="en-US" sz="2000" dirty="0" smtClean="0">
                <a:solidFill>
                  <a:schemeClr val="tx1">
                    <a:lumMod val="65000"/>
                    <a:lumOff val="35000"/>
                  </a:schemeClr>
                </a:solidFill>
              </a:rPr>
              <a:t>For </a:t>
            </a:r>
            <a:r>
              <a:rPr lang="en-US" sz="2000" dirty="0">
                <a:solidFill>
                  <a:schemeClr val="tx1">
                    <a:lumMod val="65000"/>
                    <a:lumOff val="35000"/>
                  </a:schemeClr>
                </a:solidFill>
              </a:rPr>
              <a:t>further proposals and questions please contact:</a:t>
            </a:r>
          </a:p>
          <a:p>
            <a:pPr algn="just">
              <a:lnSpc>
                <a:spcPct val="150000"/>
              </a:lnSpc>
            </a:pPr>
            <a:endParaRPr lang="en-US" sz="2000" dirty="0">
              <a:solidFill>
                <a:schemeClr val="tx1">
                  <a:lumMod val="65000"/>
                  <a:lumOff val="35000"/>
                </a:schemeClr>
              </a:solidFill>
            </a:endParaRPr>
          </a:p>
          <a:p>
            <a:pPr algn="just">
              <a:lnSpc>
                <a:spcPct val="150000"/>
              </a:lnSpc>
            </a:pPr>
            <a:r>
              <a:rPr lang="en-US" sz="2000" dirty="0">
                <a:solidFill>
                  <a:schemeClr val="tx1">
                    <a:lumMod val="65000"/>
                    <a:lumOff val="35000"/>
                  </a:schemeClr>
                </a:solidFill>
              </a:rPr>
              <a:t>Tommaso Di Fonzo: </a:t>
            </a:r>
            <a:r>
              <a:rPr lang="en-US" sz="2000" dirty="0">
                <a:solidFill>
                  <a:srgbClr val="0070C0"/>
                </a:solidFill>
              </a:rPr>
              <a:t>tdifonzo@istat.it</a:t>
            </a:r>
          </a:p>
          <a:p>
            <a:pPr algn="just">
              <a:lnSpc>
                <a:spcPct val="150000"/>
              </a:lnSpc>
            </a:pPr>
            <a:r>
              <a:rPr lang="en-US" sz="2000" dirty="0">
                <a:solidFill>
                  <a:schemeClr val="tx1">
                    <a:lumMod val="65000"/>
                    <a:lumOff val="35000"/>
                  </a:schemeClr>
                </a:solidFill>
              </a:rPr>
              <a:t>Antonio Ottaiano: </a:t>
            </a:r>
            <a:r>
              <a:rPr lang="en-US" sz="2000" dirty="0">
                <a:solidFill>
                  <a:srgbClr val="0070C0"/>
                </a:solidFill>
              </a:rPr>
              <a:t>ottaiano@istat.it</a:t>
            </a:r>
          </a:p>
          <a:p>
            <a:pPr algn="just">
              <a:lnSpc>
                <a:spcPct val="150000"/>
              </a:lnSpc>
            </a:pPr>
            <a:r>
              <a:rPr lang="en-US" sz="2000" dirty="0" err="1">
                <a:solidFill>
                  <a:schemeClr val="tx1">
                    <a:lumMod val="65000"/>
                    <a:lumOff val="35000"/>
                  </a:schemeClr>
                </a:solidFill>
              </a:rPr>
              <a:t>Fabrizio</a:t>
            </a:r>
            <a:r>
              <a:rPr lang="en-US" sz="2000" dirty="0">
                <a:solidFill>
                  <a:schemeClr val="tx1">
                    <a:lumMod val="65000"/>
                    <a:lumOff val="35000"/>
                  </a:schemeClr>
                </a:solidFill>
              </a:rPr>
              <a:t> </a:t>
            </a:r>
            <a:r>
              <a:rPr lang="en-US" sz="2000" dirty="0" err="1">
                <a:solidFill>
                  <a:schemeClr val="tx1">
                    <a:lumMod val="65000"/>
                    <a:lumOff val="35000"/>
                  </a:schemeClr>
                </a:solidFill>
              </a:rPr>
              <a:t>Rotundi</a:t>
            </a:r>
            <a:r>
              <a:rPr lang="en-US" sz="2000" dirty="0">
                <a:solidFill>
                  <a:schemeClr val="tx1">
                    <a:lumMod val="65000"/>
                    <a:lumOff val="35000"/>
                  </a:schemeClr>
                </a:solidFill>
              </a:rPr>
              <a:t>: </a:t>
            </a:r>
            <a:r>
              <a:rPr lang="en-US" sz="2000" dirty="0" smtClean="0">
                <a:solidFill>
                  <a:srgbClr val="0070C0"/>
                </a:solidFill>
              </a:rPr>
              <a:t>rotundi@istat.it</a:t>
            </a:r>
            <a:endParaRPr lang="it-IT" sz="2000" dirty="0">
              <a:solidFill>
                <a:srgbClr val="0070C0"/>
              </a:solidFill>
            </a:endParaRPr>
          </a:p>
        </p:txBody>
      </p:sp>
      <p:pic>
        <p:nvPicPr>
          <p:cNvPr id="9" name="Picture 2" descr="G:\Documenti Utente\rotundi\Immagini\103975973.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94363" y="1682750"/>
            <a:ext cx="2514600" cy="289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olo 1"/>
          <p:cNvSpPr txBox="1">
            <a:spLocks/>
          </p:cNvSpPr>
          <p:nvPr/>
        </p:nvSpPr>
        <p:spPr>
          <a:xfrm>
            <a:off x="895401" y="642938"/>
            <a:ext cx="7410400" cy="566737"/>
          </a:xfrm>
          <a:prstGeom prst="rect">
            <a:avLst/>
          </a:prstGeom>
        </p:spPr>
        <p:txBody>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US" sz="2800" b="1" dirty="0" smtClean="0">
                <a:solidFill>
                  <a:srgbClr val="C00000"/>
                </a:solidFill>
              </a:rPr>
              <a:t>Thank you for your attention !!!</a:t>
            </a:r>
            <a:endParaRPr lang="en-US" sz="2800" b="1" dirty="0">
              <a:solidFill>
                <a:srgbClr val="C00000"/>
              </a:solidFill>
            </a:endParaRPr>
          </a:p>
        </p:txBody>
      </p:sp>
      <p:sp>
        <p:nvSpPr>
          <p:cNvPr id="11" name="Segnaposto piè di pagina 4"/>
          <p:cNvSpPr>
            <a:spLocks noGrp="1"/>
          </p:cNvSpPr>
          <p:nvPr>
            <p:ph type="ftr" sz="quarter" idx="11"/>
          </p:nvPr>
        </p:nvSpPr>
        <p:spPr>
          <a:xfrm>
            <a:off x="3124200" y="6356350"/>
            <a:ext cx="2895600" cy="365125"/>
          </a:xfrm>
          <a:prstGeom prst="rect">
            <a:avLst/>
          </a:prstGeom>
        </p:spPr>
        <p:txBody>
          <a:bodyPr/>
          <a:lstStyle>
            <a:lvl1pPr algn="ctr">
              <a:defRPr sz="1100" i="1"/>
            </a:lvl1pPr>
          </a:lstStyle>
          <a:p>
            <a:r>
              <a:rPr lang="it-IT" dirty="0" err="1" smtClean="0"/>
              <a:t>Steering</a:t>
            </a:r>
            <a:r>
              <a:rPr lang="it-IT" dirty="0" smtClean="0"/>
              <a:t> Group HRMT</a:t>
            </a:r>
            <a:endParaRPr lang="it-IT" dirty="0"/>
          </a:p>
        </p:txBody>
      </p:sp>
    </p:spTree>
    <p:extLst>
      <p:ext uri="{BB962C8B-B14F-4D97-AF65-F5344CB8AC3E}">
        <p14:creationId xmlns:p14="http://schemas.microsoft.com/office/powerpoint/2010/main" val="1902242311"/>
      </p:ext>
    </p:extLst>
  </p:cSld>
  <p:clrMapOvr>
    <a:masterClrMapping/>
  </p:clrMapOvr>
  <p:transition spd="slow">
    <p:fade/>
  </p:transition>
  <p:timing>
    <p:tnLst>
      <p:par>
        <p:cTn id="1" dur="indefinite" restart="never" nodeType="tmRoot"/>
      </p:par>
    </p:tn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i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1190</TotalTime>
  <Words>1397</Words>
  <Application>Microsoft Office PowerPoint</Application>
  <PresentationFormat>Presentazione su schermo (4:3)</PresentationFormat>
  <Paragraphs>131</Paragraphs>
  <Slides>8</Slides>
  <Notes>8</Notes>
  <HiddenSlides>0</HiddenSlides>
  <MMClips>0</MMClips>
  <ScaleCrop>false</ScaleCrop>
  <HeadingPairs>
    <vt:vector size="4" baseType="variant">
      <vt:variant>
        <vt:lpstr>Tema</vt:lpstr>
      </vt:variant>
      <vt:variant>
        <vt:i4>1</vt:i4>
      </vt:variant>
      <vt:variant>
        <vt:lpstr>Titoli diapositive</vt:lpstr>
      </vt:variant>
      <vt:variant>
        <vt:i4>8</vt:i4>
      </vt:variant>
    </vt:vector>
  </HeadingPairs>
  <TitlesOfParts>
    <vt:vector size="9" baseType="lpstr">
      <vt:lpstr>copertina</vt:lpstr>
      <vt:lpstr>Modernisation of statistical production process The role of Human Resources  Management and Training  </vt:lpstr>
      <vt:lpstr>Activities on HRMT of  the Conference of European Statisticians</vt:lpstr>
      <vt:lpstr>Steering group on HRMT: objectives and activities (from the ToR)</vt:lpstr>
      <vt:lpstr>The main challenges of NSOs in the modernisation of official statistics </vt:lpstr>
      <vt:lpstr>The possible answers at HRMT level</vt:lpstr>
      <vt:lpstr>Towards the  2014 HRMT Workshop</vt:lpstr>
      <vt:lpstr>Towards the  2014 HRMT Workshop</vt:lpstr>
      <vt:lpstr>Presentazione standard di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Ludovico Antonio Ottaiano</cp:lastModifiedBy>
  <cp:revision>94</cp:revision>
  <cp:lastPrinted>2013-11-21T13:21:17Z</cp:lastPrinted>
  <dcterms:created xsi:type="dcterms:W3CDTF">2012-12-11T11:00:35Z</dcterms:created>
  <dcterms:modified xsi:type="dcterms:W3CDTF">2013-11-21T15:41:15Z</dcterms:modified>
</cp:coreProperties>
</file>