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3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69E00-3900-45EA-A38F-4D5643BA0E4D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A4555-E807-4F48-B3AE-0F01479F0A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28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88317" tIns="44159" rIns="88317" bIns="44159"/>
          <a:lstStyle/>
          <a:p>
            <a:endParaRPr/>
          </a:p>
        </p:txBody>
      </p:sp>
      <p:sp>
        <p:nvSpPr>
          <p:cNvPr id="332" name="TextShape 2"/>
          <p:cNvSpPr txBox="1"/>
          <p:nvPr/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88317" tIns="44159" rIns="88317" bIns="44159"/>
          <a:lstStyle/>
          <a:p>
            <a:pPr>
              <a:lnSpc>
                <a:spcPct val="100000"/>
              </a:lnSpc>
            </a:pPr>
            <a:fld id="{8B6A6EE7-DB4E-42E2-A83C-859C7D4B2533}" type="slidenum">
              <a:rPr lang="en-AU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39ED-C067-40A3-9008-705A94B6E6BB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6AF8-36C0-4BAD-AA4B-A2603D60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319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39ED-C067-40A3-9008-705A94B6E6BB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6AF8-36C0-4BAD-AA4B-A2603D60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35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39ED-C067-40A3-9008-705A94B6E6BB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6AF8-36C0-4BAD-AA4B-A2603D60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1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39ED-C067-40A3-9008-705A94B6E6BB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6AF8-36C0-4BAD-AA4B-A2603D60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5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39ED-C067-40A3-9008-705A94B6E6BB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6AF8-36C0-4BAD-AA4B-A2603D60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7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39ED-C067-40A3-9008-705A94B6E6BB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6AF8-36C0-4BAD-AA4B-A2603D60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72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39ED-C067-40A3-9008-705A94B6E6BB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6AF8-36C0-4BAD-AA4B-A2603D60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07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39ED-C067-40A3-9008-705A94B6E6BB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6AF8-36C0-4BAD-AA4B-A2603D60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00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39ED-C067-40A3-9008-705A94B6E6BB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6AF8-36C0-4BAD-AA4B-A2603D60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451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39ED-C067-40A3-9008-705A94B6E6BB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6AF8-36C0-4BAD-AA4B-A2603D60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21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39ED-C067-40A3-9008-705A94B6E6BB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6AF8-36C0-4BAD-AA4B-A2603D60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083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339ED-C067-40A3-9008-705A94B6E6BB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96AF8-36C0-4BAD-AA4B-A2603D608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935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0" y="0"/>
            <a:ext cx="9143640" cy="456840"/>
          </a:xfrm>
          <a:prstGeom prst="rect">
            <a:avLst/>
          </a:prstGeom>
        </p:spPr>
      </p:sp>
      <p:sp>
        <p:nvSpPr>
          <p:cNvPr id="215" name="CustomShape 2"/>
          <p:cNvSpPr/>
          <p:nvPr/>
        </p:nvSpPr>
        <p:spPr>
          <a:xfrm>
            <a:off x="0" y="0"/>
            <a:ext cx="9143640" cy="456840"/>
          </a:xfrm>
          <a:prstGeom prst="rect">
            <a:avLst/>
          </a:prstGeom>
        </p:spPr>
      </p:sp>
      <p:pic>
        <p:nvPicPr>
          <p:cNvPr id="216" name="Picture 85"/>
          <p:cNvPicPr/>
          <p:nvPr/>
        </p:nvPicPr>
        <p:blipFill>
          <a:blip r:embed="rId3"/>
          <a:stretch>
            <a:fillRect/>
          </a:stretch>
        </p:blipFill>
        <p:spPr>
          <a:xfrm>
            <a:off x="2366280" y="836640"/>
            <a:ext cx="4723920" cy="4723920"/>
          </a:xfrm>
          <a:prstGeom prst="rect">
            <a:avLst/>
          </a:prstGeom>
        </p:spPr>
      </p:pic>
      <p:sp>
        <p:nvSpPr>
          <p:cNvPr id="217" name="CustomShape 3"/>
          <p:cNvSpPr/>
          <p:nvPr/>
        </p:nvSpPr>
        <p:spPr>
          <a:xfrm>
            <a:off x="2747520" y="1141560"/>
            <a:ext cx="1447560" cy="5169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AU" sz="2800" dirty="0">
                <a:solidFill>
                  <a:srgbClr val="000000"/>
                </a:solidFill>
                <a:latin typeface="Calibri"/>
              </a:rPr>
              <a:t>Business</a:t>
            </a:r>
            <a:endParaRPr dirty="0"/>
          </a:p>
        </p:txBody>
      </p:sp>
      <p:sp>
        <p:nvSpPr>
          <p:cNvPr id="218" name="CustomShape 4"/>
          <p:cNvSpPr/>
          <p:nvPr/>
        </p:nvSpPr>
        <p:spPr>
          <a:xfrm>
            <a:off x="4957200" y="1141560"/>
            <a:ext cx="1980720" cy="5169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AU" sz="2800">
                <a:solidFill>
                  <a:srgbClr val="000000"/>
                </a:solidFill>
                <a:latin typeface="Calibri"/>
              </a:rPr>
              <a:t>Production</a:t>
            </a:r>
            <a:endParaRPr/>
          </a:p>
        </p:txBody>
      </p:sp>
      <p:sp>
        <p:nvSpPr>
          <p:cNvPr id="219" name="CustomShape 5"/>
          <p:cNvSpPr/>
          <p:nvPr/>
        </p:nvSpPr>
        <p:spPr>
          <a:xfrm>
            <a:off x="5185800" y="4722840"/>
            <a:ext cx="1752120" cy="5169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AU" sz="2800">
                <a:solidFill>
                  <a:srgbClr val="000000"/>
                </a:solidFill>
                <a:latin typeface="Calibri"/>
              </a:rPr>
              <a:t>Concepts</a:t>
            </a:r>
            <a:endParaRPr/>
          </a:p>
        </p:txBody>
      </p:sp>
      <p:sp>
        <p:nvSpPr>
          <p:cNvPr id="220" name="CustomShape 6"/>
          <p:cNvSpPr/>
          <p:nvPr/>
        </p:nvSpPr>
        <p:spPr>
          <a:xfrm>
            <a:off x="2608920" y="4722840"/>
            <a:ext cx="2133360" cy="5169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AU" sz="2800">
                <a:solidFill>
                  <a:srgbClr val="000000"/>
                </a:solidFill>
                <a:latin typeface="Calibri"/>
              </a:rPr>
              <a:t>Structures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484533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919" y="0"/>
            <a:ext cx="704279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2177590" y="2615423"/>
            <a:ext cx="1524000" cy="538583"/>
          </a:xfrm>
          <a:prstGeom prst="rect">
            <a:avLst/>
          </a:prstGeom>
          <a:noFill/>
        </p:spPr>
        <p:txBody>
          <a:bodyPr wrap="square" lIns="91413" tIns="45707" rIns="91413" bIns="45707" rtlCol="0">
            <a:spAutoFit/>
          </a:bodyPr>
          <a:lstStyle/>
          <a:p>
            <a:pPr algn="ctr"/>
            <a:r>
              <a:rPr lang="en-US" sz="2900" dirty="0"/>
              <a:t>Business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23658" y="1439368"/>
            <a:ext cx="1981200" cy="538583"/>
          </a:xfrm>
          <a:prstGeom prst="rect">
            <a:avLst/>
          </a:prstGeom>
          <a:noFill/>
        </p:spPr>
        <p:txBody>
          <a:bodyPr wrap="square" lIns="91413" tIns="45707" rIns="91413" bIns="45707" rtlCol="0">
            <a:spAutoFit/>
          </a:bodyPr>
          <a:lstStyle/>
          <a:p>
            <a:pPr algn="ctr"/>
            <a:r>
              <a:rPr lang="en-US" sz="2900" dirty="0"/>
              <a:t>Production</a:t>
            </a:r>
          </a:p>
        </p:txBody>
      </p:sp>
      <p:sp>
        <p:nvSpPr>
          <p:cNvPr id="10" name="TextBox 9"/>
          <p:cNvSpPr txBox="1"/>
          <p:nvPr/>
        </p:nvSpPr>
        <p:spPr>
          <a:xfrm rot="5400000">
            <a:off x="5590166" y="3644124"/>
            <a:ext cx="1752600" cy="538583"/>
          </a:xfrm>
          <a:prstGeom prst="rect">
            <a:avLst/>
          </a:prstGeom>
          <a:noFill/>
        </p:spPr>
        <p:txBody>
          <a:bodyPr wrap="square" lIns="91413" tIns="45707" rIns="91413" bIns="45707" rtlCol="0">
            <a:spAutoFit/>
          </a:bodyPr>
          <a:lstStyle/>
          <a:p>
            <a:pPr algn="ctr"/>
            <a:r>
              <a:rPr lang="en-US" sz="2900" dirty="0"/>
              <a:t>Concepts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00400" y="4898572"/>
            <a:ext cx="2133600" cy="538583"/>
          </a:xfrm>
          <a:prstGeom prst="rect">
            <a:avLst/>
          </a:prstGeom>
          <a:noFill/>
        </p:spPr>
        <p:txBody>
          <a:bodyPr wrap="square" lIns="91413" tIns="45707" rIns="91413" bIns="45707" rtlCol="0">
            <a:spAutoFit/>
          </a:bodyPr>
          <a:lstStyle/>
          <a:p>
            <a:pPr algn="ctr"/>
            <a:r>
              <a:rPr lang="en-US" sz="2900" dirty="0"/>
              <a:t>Structures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024716" y="2340429"/>
            <a:ext cx="990600" cy="76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Process Output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096000" y="1226140"/>
            <a:ext cx="990600" cy="76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Process Step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833258" y="297659"/>
            <a:ext cx="990600" cy="76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Process Input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833258" y="2340429"/>
            <a:ext cx="990600" cy="76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Rule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016811" y="291315"/>
            <a:ext cx="990600" cy="76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Process Method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847200" y="3843552"/>
            <a:ext cx="990600" cy="76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Variable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096000" y="4778074"/>
            <a:ext cx="990600" cy="76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Concept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024716" y="5769429"/>
            <a:ext cx="990600" cy="76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Classification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847200" y="5769429"/>
            <a:ext cx="990600" cy="76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Unit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016811" y="3864429"/>
            <a:ext cx="990600" cy="76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Population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344833" y="3864429"/>
            <a:ext cx="990600" cy="762000"/>
          </a:xfrm>
          <a:prstGeom prst="rect">
            <a:avLst/>
          </a:prstGeom>
          <a:solidFill>
            <a:srgbClr val="FFFFD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Data Set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546095" y="3864429"/>
            <a:ext cx="990600" cy="762000"/>
          </a:xfrm>
          <a:prstGeom prst="rect">
            <a:avLst/>
          </a:prstGeom>
          <a:solidFill>
            <a:srgbClr val="FFFFD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Data Point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340429" y="4789714"/>
            <a:ext cx="990600" cy="762000"/>
          </a:xfrm>
          <a:prstGeom prst="rect">
            <a:avLst/>
          </a:prstGeom>
          <a:solidFill>
            <a:srgbClr val="FFFFD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Data Structure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344833" y="5769429"/>
            <a:ext cx="990600" cy="762000"/>
          </a:xfrm>
          <a:prstGeom prst="rect">
            <a:avLst/>
          </a:prstGeom>
          <a:solidFill>
            <a:srgbClr val="FFFFD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Data Resource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546095" y="5769429"/>
            <a:ext cx="990600" cy="762000"/>
          </a:xfrm>
          <a:prstGeom prst="rect">
            <a:avLst/>
          </a:prstGeom>
          <a:solidFill>
            <a:srgbClr val="FFFFD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Product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344833" y="2340429"/>
            <a:ext cx="990600" cy="762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Dissemination Activity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546095" y="297659"/>
            <a:ext cx="990600" cy="762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Production Activity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546095" y="2340429"/>
            <a:ext cx="990600" cy="762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Acquisition Activity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344833" y="291315"/>
            <a:ext cx="990600" cy="762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Statistical Program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340429" y="1226140"/>
            <a:ext cx="990600" cy="762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7" rIns="91413" bIns="45707" spcCol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Statistical Program Design</a:t>
            </a:r>
          </a:p>
        </p:txBody>
      </p:sp>
    </p:spTree>
    <p:extLst>
      <p:ext uri="{BB962C8B-B14F-4D97-AF65-F5344CB8AC3E}">
        <p14:creationId xmlns:p14="http://schemas.microsoft.com/office/powerpoint/2010/main" val="101398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37729" y="404664"/>
            <a:ext cx="8682743" cy="6185026"/>
            <a:chOff x="137729" y="404664"/>
            <a:chExt cx="8682743" cy="6185026"/>
          </a:xfrm>
        </p:grpSpPr>
        <p:sp>
          <p:nvSpPr>
            <p:cNvPr id="142" name="Rectangle 141"/>
            <p:cNvSpPr/>
            <p:nvPr/>
          </p:nvSpPr>
          <p:spPr>
            <a:xfrm>
              <a:off x="151900" y="4963001"/>
              <a:ext cx="3700020" cy="1612518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FFF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37729" y="404664"/>
              <a:ext cx="8682743" cy="13321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6804248" y="404664"/>
              <a:ext cx="2016224" cy="618502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6453115" y="422666"/>
              <a:ext cx="711173" cy="129614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137730" y="1772816"/>
              <a:ext cx="3702633" cy="3141100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2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5" name="Snip Same Side Corner Rectangle 84"/>
            <p:cNvSpPr/>
            <p:nvPr/>
          </p:nvSpPr>
          <p:spPr>
            <a:xfrm rot="5400000">
              <a:off x="2913870" y="2741093"/>
              <a:ext cx="4816874" cy="288032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954798" y="2238488"/>
              <a:ext cx="2143152" cy="63094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500" b="1" cap="none" spc="0" dirty="0" smtClean="0">
                  <a:ln w="12700">
                    <a:noFill/>
                    <a:prstDash val="solid"/>
                  </a:ln>
                  <a:solidFill>
                    <a:schemeClr val="tx1">
                      <a:lumMod val="95000"/>
                      <a:lumOff val="5000"/>
                      <a:alpha val="2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CONCEPTS</a:t>
              </a:r>
              <a:endParaRPr lang="en-US" sz="3500" b="1" cap="none" spc="0" dirty="0">
                <a:ln w="12700">
                  <a:noFill/>
                  <a:prstDash val="solid"/>
                </a:ln>
                <a:solidFill>
                  <a:schemeClr val="tx1">
                    <a:lumMod val="95000"/>
                    <a:lumOff val="5000"/>
                    <a:alpha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3995936" y="5085184"/>
              <a:ext cx="2732864" cy="63094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500" b="1" cap="none" spc="0" dirty="0" smtClean="0">
                  <a:ln w="12700">
                    <a:noFill/>
                    <a:prstDash val="solid"/>
                  </a:ln>
                  <a:solidFill>
                    <a:schemeClr val="tx1">
                      <a:lumMod val="95000"/>
                      <a:lumOff val="5000"/>
                      <a:alpha val="2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PRODUCTION</a:t>
              </a:r>
              <a:endParaRPr lang="en-US" sz="3500" b="1" cap="none" spc="0" dirty="0">
                <a:ln w="12700">
                  <a:noFill/>
                  <a:prstDash val="solid"/>
                </a:ln>
                <a:solidFill>
                  <a:schemeClr val="tx1">
                    <a:lumMod val="95000"/>
                    <a:lumOff val="5000"/>
                    <a:alpha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6814907" y="5044837"/>
              <a:ext cx="1994905" cy="63094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500" b="1" cap="none" spc="0" dirty="0" smtClean="0">
                  <a:ln w="12700">
                    <a:noFill/>
                    <a:prstDash val="solid"/>
                  </a:ln>
                  <a:solidFill>
                    <a:schemeClr val="tx1">
                      <a:lumMod val="95000"/>
                      <a:lumOff val="5000"/>
                      <a:alpha val="2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BUSINESS</a:t>
              </a:r>
              <a:endParaRPr lang="en-US" sz="3500" b="1" cap="none" spc="0" dirty="0">
                <a:ln w="12700">
                  <a:noFill/>
                  <a:prstDash val="solid"/>
                </a:ln>
                <a:solidFill>
                  <a:schemeClr val="tx1">
                    <a:lumMod val="95000"/>
                    <a:lumOff val="5000"/>
                    <a:alpha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678798" y="5057745"/>
              <a:ext cx="2597058" cy="63094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500" b="1" dirty="0" smtClean="0">
                  <a:ln w="12700">
                    <a:noFill/>
                    <a:prstDash val="solid"/>
                  </a:ln>
                  <a:solidFill>
                    <a:schemeClr val="tx1">
                      <a:lumMod val="95000"/>
                      <a:lumOff val="5000"/>
                      <a:alpha val="3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STRUCTURES</a:t>
              </a:r>
              <a:endParaRPr lang="en-US" sz="3500" b="1" cap="none" spc="0" dirty="0">
                <a:ln w="12700">
                  <a:noFill/>
                  <a:prstDash val="solid"/>
                </a:ln>
                <a:solidFill>
                  <a:schemeClr val="tx1">
                    <a:lumMod val="95000"/>
                    <a:lumOff val="5000"/>
                    <a:alpha val="3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6" name="Rectangle 5"/>
            <p:cNvSpPr>
              <a:spLocks noChangeAspect="1"/>
            </p:cNvSpPr>
            <p:nvPr/>
          </p:nvSpPr>
          <p:spPr>
            <a:xfrm>
              <a:off x="1640990" y="620688"/>
              <a:ext cx="770770" cy="46805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Statistical Need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>
              <a:spLocks noChangeAspect="1"/>
            </p:cNvSpPr>
            <p:nvPr/>
          </p:nvSpPr>
          <p:spPr>
            <a:xfrm>
              <a:off x="4161270" y="620688"/>
              <a:ext cx="770770" cy="46805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Business Case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>
              <a:spLocks noChangeAspect="1"/>
            </p:cNvSpPr>
            <p:nvPr/>
          </p:nvSpPr>
          <p:spPr>
            <a:xfrm>
              <a:off x="2865126" y="3032956"/>
              <a:ext cx="770770" cy="46805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Population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>
              <a:spLocks noChangeAspect="1"/>
            </p:cNvSpPr>
            <p:nvPr/>
          </p:nvSpPr>
          <p:spPr>
            <a:xfrm>
              <a:off x="323528" y="3032956"/>
              <a:ext cx="770770" cy="46805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Concept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>
              <a:spLocks noChangeAspect="1"/>
            </p:cNvSpPr>
            <p:nvPr/>
          </p:nvSpPr>
          <p:spPr>
            <a:xfrm>
              <a:off x="5868144" y="1088740"/>
              <a:ext cx="770770" cy="46805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Statistical Program</a:t>
              </a:r>
            </a:p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Design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>
              <a:spLocks noChangeAspect="1"/>
            </p:cNvSpPr>
            <p:nvPr/>
          </p:nvSpPr>
          <p:spPr>
            <a:xfrm>
              <a:off x="4932040" y="1333509"/>
              <a:ext cx="5661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changes </a:t>
              </a:r>
            </a:p>
            <a:p>
              <a:r>
                <a:rPr lang="en-NZ" sz="800" dirty="0" smtClean="0"/>
                <a:t>design of</a:t>
              </a:r>
              <a:endParaRPr lang="en-NZ" sz="800" dirty="0"/>
            </a:p>
          </p:txBody>
        </p:sp>
        <p:sp>
          <p:nvSpPr>
            <p:cNvPr id="15" name="Rectangle 14"/>
            <p:cNvSpPr>
              <a:spLocks noChangeAspect="1"/>
            </p:cNvSpPr>
            <p:nvPr/>
          </p:nvSpPr>
          <p:spPr>
            <a:xfrm>
              <a:off x="7911464" y="1088740"/>
              <a:ext cx="770770" cy="46805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Statistical Program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>
              <a:spLocks noChangeAspect="1"/>
            </p:cNvSpPr>
            <p:nvPr/>
          </p:nvSpPr>
          <p:spPr>
            <a:xfrm>
              <a:off x="7911463" y="3861048"/>
              <a:ext cx="798955" cy="46805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Statistical Activity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350086" y="1340768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has</a:t>
              </a:r>
              <a:endParaRPr lang="en-NZ" sz="800" dirty="0"/>
            </a:p>
          </p:txBody>
        </p:sp>
        <p:cxnSp>
          <p:nvCxnSpPr>
            <p:cNvPr id="20" name="Straight Arrow Connector 19"/>
            <p:cNvCxnSpPr>
              <a:cxnSpLocks noChangeAspect="1"/>
              <a:stCxn id="15" idx="1"/>
              <a:endCxn id="12" idx="3"/>
            </p:cNvCxnSpPr>
            <p:nvPr/>
          </p:nvCxnSpPr>
          <p:spPr>
            <a:xfrm flipH="1">
              <a:off x="6638914" y="1322766"/>
              <a:ext cx="127255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5" idx="2"/>
            </p:cNvCxnSpPr>
            <p:nvPr/>
          </p:nvCxnSpPr>
          <p:spPr>
            <a:xfrm>
              <a:off x="8296849" y="1556792"/>
              <a:ext cx="14092" cy="23042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8043307" y="3068960"/>
              <a:ext cx="5309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includes</a:t>
              </a:r>
              <a:endParaRPr lang="en-NZ" sz="800" dirty="0"/>
            </a:p>
          </p:txBody>
        </p:sp>
        <p:sp>
          <p:nvSpPr>
            <p:cNvPr id="23" name="Rectangle 22"/>
            <p:cNvSpPr>
              <a:spLocks noChangeAspect="1"/>
            </p:cNvSpPr>
            <p:nvPr/>
          </p:nvSpPr>
          <p:spPr>
            <a:xfrm>
              <a:off x="7926150" y="5769260"/>
              <a:ext cx="770770" cy="46805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Data Channel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24" name="Straight Arrow Connector 23"/>
            <p:cNvCxnSpPr>
              <a:cxnSpLocks noChangeAspect="1"/>
              <a:endCxn id="23" idx="0"/>
            </p:cNvCxnSpPr>
            <p:nvPr/>
          </p:nvCxnSpPr>
          <p:spPr>
            <a:xfrm>
              <a:off x="8310941" y="4329100"/>
              <a:ext cx="594" cy="14401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>
              <a:spLocks noChangeAspect="1"/>
            </p:cNvSpPr>
            <p:nvPr/>
          </p:nvSpPr>
          <p:spPr>
            <a:xfrm>
              <a:off x="8142174" y="4437692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has</a:t>
              </a:r>
              <a:endParaRPr lang="en-NZ" sz="800" dirty="0"/>
            </a:p>
          </p:txBody>
        </p:sp>
        <p:sp>
          <p:nvSpPr>
            <p:cNvPr id="26" name="Rectangle 25"/>
            <p:cNvSpPr>
              <a:spLocks noChangeAspect="1"/>
            </p:cNvSpPr>
            <p:nvPr/>
          </p:nvSpPr>
          <p:spPr>
            <a:xfrm>
              <a:off x="2820244" y="5769260"/>
              <a:ext cx="770770" cy="468052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Data</a:t>
              </a:r>
            </a:p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Resource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/>
            <p:cNvSpPr txBox="1">
              <a:spLocks noChangeAspect="1"/>
            </p:cNvSpPr>
            <p:nvPr/>
          </p:nvSpPr>
          <p:spPr>
            <a:xfrm>
              <a:off x="7040576" y="5791093"/>
              <a:ext cx="3706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uses</a:t>
              </a:r>
              <a:endParaRPr lang="en-NZ" sz="800" dirty="0"/>
            </a:p>
          </p:txBody>
        </p:sp>
        <p:sp>
          <p:nvSpPr>
            <p:cNvPr id="28" name="Rectangle 27"/>
            <p:cNvSpPr>
              <a:spLocks noChangeAspect="1"/>
            </p:cNvSpPr>
            <p:nvPr/>
          </p:nvSpPr>
          <p:spPr>
            <a:xfrm>
              <a:off x="5868144" y="3861048"/>
              <a:ext cx="770770" cy="46805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Process Step</a:t>
              </a:r>
            </a:p>
          </p:txBody>
        </p:sp>
        <p:sp>
          <p:nvSpPr>
            <p:cNvPr id="29" name="Rectangle 28"/>
            <p:cNvSpPr>
              <a:spLocks noChangeAspect="1"/>
            </p:cNvSpPr>
            <p:nvPr/>
          </p:nvSpPr>
          <p:spPr>
            <a:xfrm>
              <a:off x="1496974" y="5769260"/>
              <a:ext cx="770770" cy="468052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Data Set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Arrow Connector 29"/>
            <p:cNvCxnSpPr>
              <a:cxnSpLocks noChangeAspect="1"/>
              <a:endCxn id="28" idx="3"/>
            </p:cNvCxnSpPr>
            <p:nvPr/>
          </p:nvCxnSpPr>
          <p:spPr>
            <a:xfrm flipH="1">
              <a:off x="6638914" y="4095074"/>
              <a:ext cx="127255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>
              <a:spLocks noChangeAspect="1"/>
            </p:cNvSpPr>
            <p:nvPr/>
          </p:nvSpPr>
          <p:spPr>
            <a:xfrm>
              <a:off x="7339512" y="3929881"/>
              <a:ext cx="3706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uses</a:t>
              </a:r>
              <a:endParaRPr lang="en-NZ" sz="800" dirty="0"/>
            </a:p>
          </p:txBody>
        </p:sp>
        <p:sp>
          <p:nvSpPr>
            <p:cNvPr id="32" name="TextBox 31"/>
            <p:cNvSpPr txBox="1">
              <a:spLocks noChangeAspect="1"/>
            </p:cNvSpPr>
            <p:nvPr/>
          </p:nvSpPr>
          <p:spPr>
            <a:xfrm>
              <a:off x="2312893" y="5805264"/>
              <a:ext cx="5309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includes</a:t>
              </a:r>
              <a:endParaRPr lang="en-NZ" sz="800" dirty="0"/>
            </a:p>
          </p:txBody>
        </p:sp>
        <p:sp>
          <p:nvSpPr>
            <p:cNvPr id="33" name="Rectangle 32"/>
            <p:cNvSpPr>
              <a:spLocks noChangeAspect="1"/>
            </p:cNvSpPr>
            <p:nvPr/>
          </p:nvSpPr>
          <p:spPr>
            <a:xfrm>
              <a:off x="2865126" y="3969060"/>
              <a:ext cx="770770" cy="46805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Unit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>
              <a:spLocks noChangeAspect="1"/>
            </p:cNvSpPr>
            <p:nvPr/>
          </p:nvSpPr>
          <p:spPr>
            <a:xfrm>
              <a:off x="284246" y="3969640"/>
              <a:ext cx="831370" cy="46805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Classification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>
              <a:spLocks noChangeAspect="1"/>
            </p:cNvSpPr>
            <p:nvPr/>
          </p:nvSpPr>
          <p:spPr>
            <a:xfrm>
              <a:off x="1598062" y="3969060"/>
              <a:ext cx="763868" cy="46805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Variable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37" name="Straight Arrow Connector 36"/>
            <p:cNvCxnSpPr>
              <a:cxnSpLocks noChangeAspect="1"/>
              <a:stCxn id="8" idx="1"/>
              <a:endCxn id="9" idx="3"/>
            </p:cNvCxnSpPr>
            <p:nvPr/>
          </p:nvCxnSpPr>
          <p:spPr>
            <a:xfrm flipH="1">
              <a:off x="1094298" y="3266982"/>
              <a:ext cx="1770828" cy="0"/>
            </a:xfrm>
            <a:prstGeom prst="straightConnector1">
              <a:avLst/>
            </a:prstGeom>
            <a:ln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>
              <a:spLocks noChangeAspect="1"/>
            </p:cNvSpPr>
            <p:nvPr/>
          </p:nvSpPr>
          <p:spPr>
            <a:xfrm>
              <a:off x="200830" y="5769260"/>
              <a:ext cx="770770" cy="468052"/>
            </a:xfrm>
            <a:prstGeom prst="rect">
              <a:avLst/>
            </a:prstGeom>
            <a:solidFill>
              <a:srgbClr val="FFFF9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Data Structure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cxnSp>
          <p:nvCxnSpPr>
            <p:cNvPr id="40" name="Straight Arrow Connector 39"/>
            <p:cNvCxnSpPr>
              <a:stCxn id="29" idx="1"/>
              <a:endCxn id="39" idx="3"/>
            </p:cNvCxnSpPr>
            <p:nvPr/>
          </p:nvCxnSpPr>
          <p:spPr>
            <a:xfrm flipH="1">
              <a:off x="971600" y="6003286"/>
              <a:ext cx="52537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12" idx="2"/>
              <a:endCxn id="28" idx="0"/>
            </p:cNvCxnSpPr>
            <p:nvPr/>
          </p:nvCxnSpPr>
          <p:spPr>
            <a:xfrm>
              <a:off x="6253529" y="1556792"/>
              <a:ext cx="0" cy="23042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>
              <a:spLocks noChangeAspect="1"/>
            </p:cNvSpPr>
            <p:nvPr/>
          </p:nvSpPr>
          <p:spPr>
            <a:xfrm>
              <a:off x="6114890" y="3164432"/>
              <a:ext cx="54534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specifies</a:t>
              </a:r>
              <a:endParaRPr lang="en-NZ" sz="800" dirty="0"/>
            </a:p>
          </p:txBody>
        </p:sp>
        <p:sp>
          <p:nvSpPr>
            <p:cNvPr id="43" name="Rectangle 42"/>
            <p:cNvSpPr>
              <a:spLocks noChangeAspect="1"/>
            </p:cNvSpPr>
            <p:nvPr/>
          </p:nvSpPr>
          <p:spPr>
            <a:xfrm>
              <a:off x="4665326" y="4617132"/>
              <a:ext cx="770770" cy="46805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Process output</a:t>
              </a:r>
            </a:p>
          </p:txBody>
        </p:sp>
        <p:sp>
          <p:nvSpPr>
            <p:cNvPr id="44" name="Rectangle 43"/>
            <p:cNvSpPr>
              <a:spLocks noChangeAspect="1"/>
            </p:cNvSpPr>
            <p:nvPr/>
          </p:nvSpPr>
          <p:spPr>
            <a:xfrm>
              <a:off x="4665326" y="3212976"/>
              <a:ext cx="770770" cy="46805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800" dirty="0" smtClean="0">
                  <a:solidFill>
                    <a:schemeClr val="tx1"/>
                  </a:solidFill>
                </a:rPr>
                <a:t>Process Input</a:t>
              </a:r>
            </a:p>
          </p:txBody>
        </p:sp>
        <p:sp>
          <p:nvSpPr>
            <p:cNvPr id="45" name="TextBox 44"/>
            <p:cNvSpPr txBox="1">
              <a:spLocks noChangeAspect="1"/>
            </p:cNvSpPr>
            <p:nvPr/>
          </p:nvSpPr>
          <p:spPr>
            <a:xfrm>
              <a:off x="5466818" y="3645024"/>
              <a:ext cx="54534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specifies</a:t>
              </a:r>
              <a:endParaRPr lang="en-NZ" sz="800" dirty="0"/>
            </a:p>
          </p:txBody>
        </p:sp>
        <p:sp>
          <p:nvSpPr>
            <p:cNvPr id="46" name="TextBox 45"/>
            <p:cNvSpPr txBox="1">
              <a:spLocks noChangeAspect="1"/>
            </p:cNvSpPr>
            <p:nvPr/>
          </p:nvSpPr>
          <p:spPr>
            <a:xfrm>
              <a:off x="1043608" y="5805264"/>
              <a:ext cx="3289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has</a:t>
              </a:r>
              <a:endParaRPr lang="en-NZ" sz="800" dirty="0"/>
            </a:p>
          </p:txBody>
        </p:sp>
        <p:sp>
          <p:nvSpPr>
            <p:cNvPr id="48" name="TextBox 47"/>
            <p:cNvSpPr txBox="1">
              <a:spLocks noChangeAspect="1"/>
            </p:cNvSpPr>
            <p:nvPr/>
          </p:nvSpPr>
          <p:spPr>
            <a:xfrm>
              <a:off x="1698835" y="3082781"/>
              <a:ext cx="60144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describes </a:t>
              </a:r>
            </a:p>
          </p:txBody>
        </p:sp>
        <p:sp>
          <p:nvSpPr>
            <p:cNvPr id="49" name="TextBox 48"/>
            <p:cNvSpPr txBox="1">
              <a:spLocks noChangeAspect="1"/>
            </p:cNvSpPr>
            <p:nvPr/>
          </p:nvSpPr>
          <p:spPr>
            <a:xfrm>
              <a:off x="971600" y="1917412"/>
              <a:ext cx="5966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identifies </a:t>
              </a:r>
            </a:p>
          </p:txBody>
        </p:sp>
        <p:sp>
          <p:nvSpPr>
            <p:cNvPr id="50" name="TextBox 49"/>
            <p:cNvSpPr txBox="1">
              <a:spLocks noChangeAspect="1"/>
            </p:cNvSpPr>
            <p:nvPr/>
          </p:nvSpPr>
          <p:spPr>
            <a:xfrm>
              <a:off x="2389614" y="1909292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defines</a:t>
              </a:r>
              <a:endParaRPr lang="en-NZ" sz="800" dirty="0"/>
            </a:p>
          </p:txBody>
        </p:sp>
        <p:sp>
          <p:nvSpPr>
            <p:cNvPr id="51" name="TextBox 50"/>
            <p:cNvSpPr txBox="1">
              <a:spLocks noChangeAspect="1"/>
            </p:cNvSpPr>
            <p:nvPr/>
          </p:nvSpPr>
          <p:spPr>
            <a:xfrm>
              <a:off x="2289062" y="3501008"/>
              <a:ext cx="58862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measures</a:t>
              </a:r>
              <a:endParaRPr lang="en-NZ" sz="8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115616" y="3573596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defines</a:t>
              </a:r>
              <a:endParaRPr lang="en-NZ" sz="800" dirty="0"/>
            </a:p>
          </p:txBody>
        </p:sp>
        <p:sp>
          <p:nvSpPr>
            <p:cNvPr id="53" name="TextBox 52"/>
            <p:cNvSpPr txBox="1">
              <a:spLocks noChangeAspect="1"/>
            </p:cNvSpPr>
            <p:nvPr/>
          </p:nvSpPr>
          <p:spPr>
            <a:xfrm>
              <a:off x="1043746" y="4263479"/>
              <a:ext cx="6703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   may be</a:t>
              </a:r>
            </a:p>
            <a:p>
              <a:r>
                <a:rPr lang="en-NZ" sz="800" dirty="0" smtClean="0"/>
                <a:t>associated </a:t>
              </a:r>
            </a:p>
            <a:p>
              <a:r>
                <a:rPr lang="en-NZ" sz="800" dirty="0"/>
                <a:t> </a:t>
              </a:r>
              <a:r>
                <a:rPr lang="en-NZ" sz="800" dirty="0" smtClean="0"/>
                <a:t>     with</a:t>
              </a:r>
              <a:endParaRPr lang="en-NZ" sz="800" dirty="0"/>
            </a:p>
          </p:txBody>
        </p:sp>
        <p:sp>
          <p:nvSpPr>
            <p:cNvPr id="54" name="TextBox 53"/>
            <p:cNvSpPr txBox="1">
              <a:spLocks noChangeAspect="1"/>
            </p:cNvSpPr>
            <p:nvPr/>
          </p:nvSpPr>
          <p:spPr>
            <a:xfrm>
              <a:off x="3203848" y="3573016"/>
              <a:ext cx="6094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comprises</a:t>
              </a:r>
              <a:endParaRPr lang="en-NZ" sz="800" dirty="0"/>
            </a:p>
          </p:txBody>
        </p:sp>
        <p:sp>
          <p:nvSpPr>
            <p:cNvPr id="55" name="TextBox 54"/>
            <p:cNvSpPr txBox="1">
              <a:spLocks noChangeAspect="1"/>
            </p:cNvSpPr>
            <p:nvPr/>
          </p:nvSpPr>
          <p:spPr>
            <a:xfrm>
              <a:off x="1710057" y="4509120"/>
              <a:ext cx="5790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describes</a:t>
              </a:r>
              <a:endParaRPr lang="en-NZ" sz="800" dirty="0"/>
            </a:p>
          </p:txBody>
        </p:sp>
        <p:cxnSp>
          <p:nvCxnSpPr>
            <p:cNvPr id="56" name="Straight Arrow Connector 55"/>
            <p:cNvCxnSpPr>
              <a:stCxn id="35" idx="2"/>
              <a:endCxn id="116" idx="0"/>
            </p:cNvCxnSpPr>
            <p:nvPr/>
          </p:nvCxnSpPr>
          <p:spPr>
            <a:xfrm flipH="1">
              <a:off x="1977327" y="4437112"/>
              <a:ext cx="2669" cy="62063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Elbow Connector 58"/>
            <p:cNvCxnSpPr>
              <a:endCxn id="44" idx="3"/>
            </p:cNvCxnSpPr>
            <p:nvPr/>
          </p:nvCxnSpPr>
          <p:spPr>
            <a:xfrm rot="16200000" flipV="1">
              <a:off x="5241124" y="3641975"/>
              <a:ext cx="698323" cy="308378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Elbow Connector 59"/>
            <p:cNvCxnSpPr>
              <a:endCxn id="43" idx="3"/>
            </p:cNvCxnSpPr>
            <p:nvPr/>
          </p:nvCxnSpPr>
          <p:spPr>
            <a:xfrm rot="5400000">
              <a:off x="5217992" y="4324677"/>
              <a:ext cx="744586" cy="308377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/>
            <p:nvPr/>
          </p:nvCxnSpPr>
          <p:spPr>
            <a:xfrm rot="10800000">
              <a:off x="3022282" y="2553960"/>
              <a:ext cx="1643044" cy="893043"/>
            </a:xfrm>
            <a:prstGeom prst="bentConnector3">
              <a:avLst>
                <a:gd name="adj1" fmla="val 20656"/>
              </a:avLst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lbow Connector 62"/>
            <p:cNvCxnSpPr/>
            <p:nvPr/>
          </p:nvCxnSpPr>
          <p:spPr>
            <a:xfrm rot="10800000" flipV="1">
              <a:off x="3144978" y="4851158"/>
              <a:ext cx="1520350" cy="522058"/>
            </a:xfrm>
            <a:prstGeom prst="bentConnector3">
              <a:avLst>
                <a:gd name="adj1" fmla="val 21021"/>
              </a:avLst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4330631" y="3447004"/>
              <a:ext cx="1" cy="140415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>
              <a:spLocks noChangeAspect="1"/>
            </p:cNvSpPr>
            <p:nvPr/>
          </p:nvSpPr>
          <p:spPr>
            <a:xfrm>
              <a:off x="5466818" y="4365684"/>
              <a:ext cx="54534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specifies</a:t>
              </a:r>
              <a:endParaRPr lang="en-NZ" sz="800" dirty="0"/>
            </a:p>
          </p:txBody>
        </p:sp>
        <p:sp>
          <p:nvSpPr>
            <p:cNvPr id="66" name="TextBox 65"/>
            <p:cNvSpPr txBox="1">
              <a:spLocks noChangeAspect="1"/>
            </p:cNvSpPr>
            <p:nvPr/>
          </p:nvSpPr>
          <p:spPr>
            <a:xfrm>
              <a:off x="4018389" y="5013756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may include</a:t>
              </a:r>
              <a:endParaRPr lang="en-NZ" sz="800" dirty="0"/>
            </a:p>
          </p:txBody>
        </p:sp>
        <p:sp>
          <p:nvSpPr>
            <p:cNvPr id="67" name="TextBox 66"/>
            <p:cNvSpPr txBox="1">
              <a:spLocks noChangeAspect="1"/>
            </p:cNvSpPr>
            <p:nvPr/>
          </p:nvSpPr>
          <p:spPr>
            <a:xfrm>
              <a:off x="3946381" y="3213556"/>
              <a:ext cx="6976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may include</a:t>
              </a:r>
              <a:endParaRPr lang="en-NZ" sz="800" dirty="0"/>
            </a:p>
          </p:txBody>
        </p:sp>
        <p:cxnSp>
          <p:nvCxnSpPr>
            <p:cNvPr id="68" name="Straight Arrow Connector 67"/>
            <p:cNvCxnSpPr>
              <a:stCxn id="6" idx="3"/>
              <a:endCxn id="7" idx="1"/>
            </p:cNvCxnSpPr>
            <p:nvPr/>
          </p:nvCxnSpPr>
          <p:spPr>
            <a:xfrm>
              <a:off x="2411760" y="854714"/>
              <a:ext cx="1749510" cy="0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>
              <a:spLocks noChangeAspect="1"/>
            </p:cNvSpPr>
            <p:nvPr/>
          </p:nvSpPr>
          <p:spPr>
            <a:xfrm>
              <a:off x="3401223" y="620688"/>
              <a:ext cx="68640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may initiate</a:t>
              </a:r>
              <a:endParaRPr lang="en-NZ" sz="800" dirty="0"/>
            </a:p>
          </p:txBody>
        </p:sp>
        <p:cxnSp>
          <p:nvCxnSpPr>
            <p:cNvPr id="76" name="Elbow Connector 75"/>
            <p:cNvCxnSpPr>
              <a:stCxn id="35" idx="1"/>
              <a:endCxn id="34" idx="3"/>
            </p:cNvCxnSpPr>
            <p:nvPr/>
          </p:nvCxnSpPr>
          <p:spPr>
            <a:xfrm flipH="1">
              <a:off x="1115616" y="4203086"/>
              <a:ext cx="482446" cy="5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/>
            <p:cNvSpPr txBox="1">
              <a:spLocks noChangeAspect="1"/>
            </p:cNvSpPr>
            <p:nvPr/>
          </p:nvSpPr>
          <p:spPr>
            <a:xfrm>
              <a:off x="7418922" y="3140968"/>
              <a:ext cx="6094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comprises</a:t>
              </a:r>
              <a:endParaRPr lang="en-NZ" sz="800" dirty="0"/>
            </a:p>
          </p:txBody>
        </p:sp>
        <p:sp>
          <p:nvSpPr>
            <p:cNvPr id="136" name="Rectangle 135"/>
            <p:cNvSpPr>
              <a:spLocks noChangeAspect="1"/>
            </p:cNvSpPr>
            <p:nvPr/>
          </p:nvSpPr>
          <p:spPr>
            <a:xfrm>
              <a:off x="6948264" y="2132856"/>
              <a:ext cx="1049403" cy="73657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en-NZ" sz="800" dirty="0" smtClean="0">
                  <a:solidFill>
                    <a:schemeClr val="tx1"/>
                  </a:solidFill>
                </a:rPr>
                <a:t>Acquisition Activity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NZ" sz="800" dirty="0" smtClean="0">
                  <a:solidFill>
                    <a:schemeClr val="tx1"/>
                  </a:solidFill>
                </a:rPr>
                <a:t>Production Activity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NZ" sz="800" dirty="0" smtClean="0">
                  <a:solidFill>
                    <a:schemeClr val="tx1"/>
                  </a:solidFill>
                </a:rPr>
                <a:t>Dissemination Activity</a:t>
              </a:r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158" name="TextBox 157"/>
            <p:cNvSpPr txBox="1">
              <a:spLocks noChangeAspect="1"/>
            </p:cNvSpPr>
            <p:nvPr/>
          </p:nvSpPr>
          <p:spPr>
            <a:xfrm>
              <a:off x="6846030" y="692696"/>
              <a:ext cx="51969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800" dirty="0" smtClean="0"/>
                <a:t>initiates</a:t>
              </a:r>
              <a:endParaRPr lang="en-NZ" sz="800" dirty="0"/>
            </a:p>
          </p:txBody>
        </p:sp>
        <p:cxnSp>
          <p:nvCxnSpPr>
            <p:cNvPr id="159" name="Elbow Connector 158"/>
            <p:cNvCxnSpPr>
              <a:stCxn id="7" idx="3"/>
              <a:endCxn id="15" idx="0"/>
            </p:cNvCxnSpPr>
            <p:nvPr/>
          </p:nvCxnSpPr>
          <p:spPr>
            <a:xfrm>
              <a:off x="4932040" y="854714"/>
              <a:ext cx="3364809" cy="234026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Elbow Connector 169"/>
            <p:cNvCxnSpPr/>
            <p:nvPr/>
          </p:nvCxnSpPr>
          <p:spPr>
            <a:xfrm flipV="1">
              <a:off x="2123728" y="3501008"/>
              <a:ext cx="898554" cy="234025"/>
            </a:xfrm>
            <a:prstGeom prst="bentConnector3">
              <a:avLst>
                <a:gd name="adj1" fmla="val 99957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Arrow Connector 180"/>
            <p:cNvCxnSpPr>
              <a:endCxn id="33" idx="0"/>
            </p:cNvCxnSpPr>
            <p:nvPr/>
          </p:nvCxnSpPr>
          <p:spPr>
            <a:xfrm>
              <a:off x="3250511" y="3501008"/>
              <a:ext cx="0" cy="4680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Elbow Connector 183"/>
            <p:cNvCxnSpPr/>
            <p:nvPr/>
          </p:nvCxnSpPr>
          <p:spPr>
            <a:xfrm rot="16200000" flipV="1">
              <a:off x="7262329" y="3080069"/>
              <a:ext cx="991617" cy="570341"/>
            </a:xfrm>
            <a:prstGeom prst="bentConnector3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Elbow Connector 185"/>
            <p:cNvCxnSpPr>
              <a:stCxn id="6" idx="2"/>
              <a:endCxn id="9" idx="0"/>
            </p:cNvCxnSpPr>
            <p:nvPr/>
          </p:nvCxnSpPr>
          <p:spPr>
            <a:xfrm rot="5400000">
              <a:off x="395536" y="1402117"/>
              <a:ext cx="1944216" cy="1317462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Elbow Connector 188"/>
            <p:cNvCxnSpPr>
              <a:stCxn id="6" idx="2"/>
              <a:endCxn id="8" idx="0"/>
            </p:cNvCxnSpPr>
            <p:nvPr/>
          </p:nvCxnSpPr>
          <p:spPr>
            <a:xfrm rot="16200000" flipH="1">
              <a:off x="1666335" y="1448780"/>
              <a:ext cx="1944216" cy="1224136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Elbow Connector 193"/>
            <p:cNvCxnSpPr>
              <a:stCxn id="7" idx="2"/>
              <a:endCxn id="12" idx="1"/>
            </p:cNvCxnSpPr>
            <p:nvPr/>
          </p:nvCxnSpPr>
          <p:spPr>
            <a:xfrm rot="16200000" flipH="1">
              <a:off x="5090386" y="545008"/>
              <a:ext cx="234026" cy="1321489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stCxn id="28" idx="1"/>
            </p:cNvCxnSpPr>
            <p:nvPr/>
          </p:nvCxnSpPr>
          <p:spPr>
            <a:xfrm flipH="1">
              <a:off x="5744475" y="4095074"/>
              <a:ext cx="12366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>
              <a:stCxn id="26" idx="1"/>
              <a:endCxn id="29" idx="3"/>
            </p:cNvCxnSpPr>
            <p:nvPr/>
          </p:nvCxnSpPr>
          <p:spPr>
            <a:xfrm flipH="1">
              <a:off x="2267744" y="6003286"/>
              <a:ext cx="5525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Elbow Connector 164"/>
            <p:cNvCxnSpPr>
              <a:stCxn id="9" idx="2"/>
              <a:endCxn id="35" idx="0"/>
            </p:cNvCxnSpPr>
            <p:nvPr/>
          </p:nvCxnSpPr>
          <p:spPr>
            <a:xfrm rot="16200000" flipH="1">
              <a:off x="1110428" y="3099492"/>
              <a:ext cx="468052" cy="1271083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 flipV="1">
              <a:off x="2123728" y="3735034"/>
              <a:ext cx="0" cy="2340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Elbow Connector 191"/>
            <p:cNvCxnSpPr>
              <a:stCxn id="23" idx="1"/>
              <a:endCxn id="26" idx="3"/>
            </p:cNvCxnSpPr>
            <p:nvPr/>
          </p:nvCxnSpPr>
          <p:spPr>
            <a:xfrm flipH="1">
              <a:off x="3591014" y="6003286"/>
              <a:ext cx="43351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9130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216467" y="2873375"/>
            <a:ext cx="3238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141537" y="3026410"/>
            <a:ext cx="1474470" cy="954405"/>
          </a:xfrm>
          <a:prstGeom prst="rect">
            <a:avLst/>
          </a:prstGeom>
          <a:solidFill>
            <a:srgbClr val="558E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4" name="Freeform 3"/>
          <p:cNvSpPr>
            <a:spLocks noEditPoints="1"/>
          </p:cNvSpPr>
          <p:nvPr/>
        </p:nvSpPr>
        <p:spPr bwMode="auto">
          <a:xfrm>
            <a:off x="2137727" y="3023235"/>
            <a:ext cx="1482090" cy="960755"/>
          </a:xfrm>
          <a:custGeom>
            <a:avLst/>
            <a:gdLst>
              <a:gd name="T0" fmla="*/ 0 w 2334"/>
              <a:gd name="T1" fmla="*/ 0 h 1513"/>
              <a:gd name="T2" fmla="*/ 2334 w 2334"/>
              <a:gd name="T3" fmla="*/ 0 h 1513"/>
              <a:gd name="T4" fmla="*/ 2334 w 2334"/>
              <a:gd name="T5" fmla="*/ 1513 h 1513"/>
              <a:gd name="T6" fmla="*/ 0 w 2334"/>
              <a:gd name="T7" fmla="*/ 1513 h 1513"/>
              <a:gd name="T8" fmla="*/ 0 w 2334"/>
              <a:gd name="T9" fmla="*/ 0 h 1513"/>
              <a:gd name="T10" fmla="*/ 12 w 2334"/>
              <a:gd name="T11" fmla="*/ 1508 h 1513"/>
              <a:gd name="T12" fmla="*/ 6 w 2334"/>
              <a:gd name="T13" fmla="*/ 1502 h 1513"/>
              <a:gd name="T14" fmla="*/ 2328 w 2334"/>
              <a:gd name="T15" fmla="*/ 1502 h 1513"/>
              <a:gd name="T16" fmla="*/ 2322 w 2334"/>
              <a:gd name="T17" fmla="*/ 1508 h 1513"/>
              <a:gd name="T18" fmla="*/ 2322 w 2334"/>
              <a:gd name="T19" fmla="*/ 5 h 1513"/>
              <a:gd name="T20" fmla="*/ 2328 w 2334"/>
              <a:gd name="T21" fmla="*/ 11 h 1513"/>
              <a:gd name="T22" fmla="*/ 6 w 2334"/>
              <a:gd name="T23" fmla="*/ 11 h 1513"/>
              <a:gd name="T24" fmla="*/ 12 w 2334"/>
              <a:gd name="T25" fmla="*/ 5 h 1513"/>
              <a:gd name="T26" fmla="*/ 12 w 2334"/>
              <a:gd name="T27" fmla="*/ 1508 h 1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34" h="1513">
                <a:moveTo>
                  <a:pt x="0" y="0"/>
                </a:moveTo>
                <a:lnTo>
                  <a:pt x="2334" y="0"/>
                </a:lnTo>
                <a:lnTo>
                  <a:pt x="2334" y="1513"/>
                </a:lnTo>
                <a:lnTo>
                  <a:pt x="0" y="1513"/>
                </a:lnTo>
                <a:lnTo>
                  <a:pt x="0" y="0"/>
                </a:lnTo>
                <a:close/>
                <a:moveTo>
                  <a:pt x="12" y="1508"/>
                </a:moveTo>
                <a:lnTo>
                  <a:pt x="6" y="1502"/>
                </a:lnTo>
                <a:lnTo>
                  <a:pt x="2328" y="1502"/>
                </a:lnTo>
                <a:lnTo>
                  <a:pt x="2322" y="1508"/>
                </a:lnTo>
                <a:lnTo>
                  <a:pt x="2322" y="5"/>
                </a:lnTo>
                <a:lnTo>
                  <a:pt x="2328" y="11"/>
                </a:lnTo>
                <a:lnTo>
                  <a:pt x="6" y="11"/>
                </a:lnTo>
                <a:lnTo>
                  <a:pt x="12" y="5"/>
                </a:lnTo>
                <a:lnTo>
                  <a:pt x="12" y="15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663507" y="3124835"/>
            <a:ext cx="4254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707322" y="3124835"/>
            <a:ext cx="37274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Input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093402" y="3124835"/>
            <a:ext cx="4254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19642" y="3367405"/>
            <a:ext cx="38100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-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59012" y="3367405"/>
            <a:ext cx="3238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293302" y="3367405"/>
            <a:ext cx="216535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Any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514917" y="3367405"/>
            <a:ext cx="3238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548572" y="3367405"/>
            <a:ext cx="952500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GSIM Information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621597" y="3504565"/>
            <a:ext cx="495935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Object(s)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135312" y="3504565"/>
            <a:ext cx="3238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219642" y="3641725"/>
            <a:ext cx="1232535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(e.g. Data Set, Variable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499167" y="3641725"/>
            <a:ext cx="38100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)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538537" y="3641725"/>
            <a:ext cx="3238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275522" y="3781425"/>
            <a:ext cx="38100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-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314892" y="3781425"/>
            <a:ext cx="3238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347912" y="3781425"/>
            <a:ext cx="445135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Process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2843212" y="3781425"/>
            <a:ext cx="69850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p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2915602" y="3781425"/>
            <a:ext cx="337185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arame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3265487" y="3781425"/>
            <a:ext cx="146685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ter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415982" y="3781425"/>
            <a:ext cx="64135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s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3481387" y="3781425"/>
            <a:ext cx="3238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5527992" y="3026410"/>
            <a:ext cx="1474470" cy="954405"/>
          </a:xfrm>
          <a:prstGeom prst="rect">
            <a:avLst/>
          </a:prstGeom>
          <a:solidFill>
            <a:srgbClr val="558E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5524182" y="3023235"/>
            <a:ext cx="1482090" cy="961390"/>
          </a:xfrm>
          <a:custGeom>
            <a:avLst/>
            <a:gdLst>
              <a:gd name="T0" fmla="*/ 0 w 2334"/>
              <a:gd name="T1" fmla="*/ 0 h 1514"/>
              <a:gd name="T2" fmla="*/ 2334 w 2334"/>
              <a:gd name="T3" fmla="*/ 0 h 1514"/>
              <a:gd name="T4" fmla="*/ 2334 w 2334"/>
              <a:gd name="T5" fmla="*/ 1514 h 1514"/>
              <a:gd name="T6" fmla="*/ 0 w 2334"/>
              <a:gd name="T7" fmla="*/ 1514 h 1514"/>
              <a:gd name="T8" fmla="*/ 0 w 2334"/>
              <a:gd name="T9" fmla="*/ 0 h 1514"/>
              <a:gd name="T10" fmla="*/ 12 w 2334"/>
              <a:gd name="T11" fmla="*/ 1508 h 1514"/>
              <a:gd name="T12" fmla="*/ 6 w 2334"/>
              <a:gd name="T13" fmla="*/ 1502 h 1514"/>
              <a:gd name="T14" fmla="*/ 2328 w 2334"/>
              <a:gd name="T15" fmla="*/ 1502 h 1514"/>
              <a:gd name="T16" fmla="*/ 2322 w 2334"/>
              <a:gd name="T17" fmla="*/ 1508 h 1514"/>
              <a:gd name="T18" fmla="*/ 2322 w 2334"/>
              <a:gd name="T19" fmla="*/ 5 h 1514"/>
              <a:gd name="T20" fmla="*/ 2328 w 2334"/>
              <a:gd name="T21" fmla="*/ 12 h 1514"/>
              <a:gd name="T22" fmla="*/ 6 w 2334"/>
              <a:gd name="T23" fmla="*/ 12 h 1514"/>
              <a:gd name="T24" fmla="*/ 12 w 2334"/>
              <a:gd name="T25" fmla="*/ 5 h 1514"/>
              <a:gd name="T26" fmla="*/ 12 w 2334"/>
              <a:gd name="T27" fmla="*/ 1508 h 1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34" h="1514">
                <a:moveTo>
                  <a:pt x="0" y="0"/>
                </a:moveTo>
                <a:lnTo>
                  <a:pt x="2334" y="0"/>
                </a:lnTo>
                <a:lnTo>
                  <a:pt x="2334" y="1514"/>
                </a:lnTo>
                <a:lnTo>
                  <a:pt x="0" y="1514"/>
                </a:lnTo>
                <a:lnTo>
                  <a:pt x="0" y="0"/>
                </a:lnTo>
                <a:close/>
                <a:moveTo>
                  <a:pt x="12" y="1508"/>
                </a:moveTo>
                <a:lnTo>
                  <a:pt x="6" y="1502"/>
                </a:lnTo>
                <a:lnTo>
                  <a:pt x="2328" y="1502"/>
                </a:lnTo>
                <a:lnTo>
                  <a:pt x="2322" y="1508"/>
                </a:lnTo>
                <a:lnTo>
                  <a:pt x="2322" y="5"/>
                </a:lnTo>
                <a:lnTo>
                  <a:pt x="2328" y="12"/>
                </a:lnTo>
                <a:lnTo>
                  <a:pt x="6" y="12"/>
                </a:lnTo>
                <a:lnTo>
                  <a:pt x="12" y="5"/>
                </a:lnTo>
                <a:lnTo>
                  <a:pt x="12" y="15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6006782" y="3124835"/>
            <a:ext cx="262890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Out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6277927" y="3124835"/>
            <a:ext cx="237490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put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6524942" y="3124835"/>
            <a:ext cx="4254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5620067" y="3367405"/>
            <a:ext cx="38100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-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5659437" y="3367405"/>
            <a:ext cx="3238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5692457" y="3367405"/>
            <a:ext cx="1175385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Transformed (or new)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6912292" y="3367405"/>
            <a:ext cx="3238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5771832" y="3504565"/>
            <a:ext cx="952500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GSIM Information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6008687" y="3641725"/>
            <a:ext cx="495935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Object(s)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6522402" y="3641725"/>
            <a:ext cx="3238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5771832" y="3781425"/>
            <a:ext cx="38100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-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811202" y="3781425"/>
            <a:ext cx="3238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5844222" y="3781425"/>
            <a:ext cx="883285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Process metrics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6760527" y="3781425"/>
            <a:ext cx="3238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3920172" y="3026410"/>
            <a:ext cx="1341120" cy="954405"/>
          </a:xfrm>
          <a:prstGeom prst="rect">
            <a:avLst/>
          </a:prstGeom>
          <a:solidFill>
            <a:srgbClr val="E6B9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43" name="Freeform 42"/>
          <p:cNvSpPr>
            <a:spLocks noEditPoints="1"/>
          </p:cNvSpPr>
          <p:nvPr/>
        </p:nvSpPr>
        <p:spPr bwMode="auto">
          <a:xfrm>
            <a:off x="3916362" y="3023235"/>
            <a:ext cx="1348740" cy="960755"/>
          </a:xfrm>
          <a:custGeom>
            <a:avLst/>
            <a:gdLst>
              <a:gd name="T0" fmla="*/ 0 w 2124"/>
              <a:gd name="T1" fmla="*/ 0 h 1513"/>
              <a:gd name="T2" fmla="*/ 2124 w 2124"/>
              <a:gd name="T3" fmla="*/ 0 h 1513"/>
              <a:gd name="T4" fmla="*/ 2124 w 2124"/>
              <a:gd name="T5" fmla="*/ 1513 h 1513"/>
              <a:gd name="T6" fmla="*/ 0 w 2124"/>
              <a:gd name="T7" fmla="*/ 1513 h 1513"/>
              <a:gd name="T8" fmla="*/ 0 w 2124"/>
              <a:gd name="T9" fmla="*/ 0 h 1513"/>
              <a:gd name="T10" fmla="*/ 12 w 2124"/>
              <a:gd name="T11" fmla="*/ 1508 h 1513"/>
              <a:gd name="T12" fmla="*/ 6 w 2124"/>
              <a:gd name="T13" fmla="*/ 1502 h 1513"/>
              <a:gd name="T14" fmla="*/ 2118 w 2124"/>
              <a:gd name="T15" fmla="*/ 1502 h 1513"/>
              <a:gd name="T16" fmla="*/ 2112 w 2124"/>
              <a:gd name="T17" fmla="*/ 1508 h 1513"/>
              <a:gd name="T18" fmla="*/ 2112 w 2124"/>
              <a:gd name="T19" fmla="*/ 5 h 1513"/>
              <a:gd name="T20" fmla="*/ 2118 w 2124"/>
              <a:gd name="T21" fmla="*/ 11 h 1513"/>
              <a:gd name="T22" fmla="*/ 6 w 2124"/>
              <a:gd name="T23" fmla="*/ 11 h 1513"/>
              <a:gd name="T24" fmla="*/ 12 w 2124"/>
              <a:gd name="T25" fmla="*/ 5 h 1513"/>
              <a:gd name="T26" fmla="*/ 12 w 2124"/>
              <a:gd name="T27" fmla="*/ 1508 h 1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24" h="1513">
                <a:moveTo>
                  <a:pt x="0" y="0"/>
                </a:moveTo>
                <a:lnTo>
                  <a:pt x="2124" y="0"/>
                </a:lnTo>
                <a:lnTo>
                  <a:pt x="2124" y="1513"/>
                </a:lnTo>
                <a:lnTo>
                  <a:pt x="0" y="1513"/>
                </a:lnTo>
                <a:lnTo>
                  <a:pt x="0" y="0"/>
                </a:lnTo>
                <a:close/>
                <a:moveTo>
                  <a:pt x="12" y="1508"/>
                </a:moveTo>
                <a:lnTo>
                  <a:pt x="6" y="1502"/>
                </a:lnTo>
                <a:lnTo>
                  <a:pt x="2118" y="1502"/>
                </a:lnTo>
                <a:lnTo>
                  <a:pt x="2112" y="1508"/>
                </a:lnTo>
                <a:lnTo>
                  <a:pt x="2112" y="5"/>
                </a:lnTo>
                <a:lnTo>
                  <a:pt x="2118" y="11"/>
                </a:lnTo>
                <a:lnTo>
                  <a:pt x="6" y="11"/>
                </a:lnTo>
                <a:lnTo>
                  <a:pt x="12" y="5"/>
                </a:lnTo>
                <a:lnTo>
                  <a:pt x="12" y="150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44" name="Rectangle 43"/>
          <p:cNvSpPr>
            <a:spLocks noChangeArrowheads="1"/>
          </p:cNvSpPr>
          <p:nvPr/>
        </p:nvSpPr>
        <p:spPr bwMode="auto">
          <a:xfrm>
            <a:off x="4590097" y="3065780"/>
            <a:ext cx="3238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4300537" y="3202305"/>
            <a:ext cx="55943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GSBPM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4880292" y="3202305"/>
            <a:ext cx="4254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4590097" y="3385185"/>
            <a:ext cx="3238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8" name="Rectangle 47"/>
          <p:cNvSpPr>
            <a:spLocks noChangeArrowheads="1"/>
          </p:cNvSpPr>
          <p:nvPr/>
        </p:nvSpPr>
        <p:spPr bwMode="auto">
          <a:xfrm>
            <a:off x="4230687" y="3524885"/>
            <a:ext cx="215900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Sub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4454842" y="3524885"/>
            <a:ext cx="38100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-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4493577" y="3524885"/>
            <a:ext cx="438785" cy="13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process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4948872" y="3524885"/>
            <a:ext cx="32385" cy="17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none" lIns="0" tIns="0" rIns="0" bIns="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900" b="1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 </a:t>
            </a:r>
            <a:endParaRPr lang="en-US" sz="120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2" name="Freeform 51"/>
          <p:cNvSpPr>
            <a:spLocks noEditPoints="1"/>
          </p:cNvSpPr>
          <p:nvPr/>
        </p:nvSpPr>
        <p:spPr bwMode="auto">
          <a:xfrm>
            <a:off x="3616007" y="3419475"/>
            <a:ext cx="304165" cy="138430"/>
          </a:xfrm>
          <a:custGeom>
            <a:avLst/>
            <a:gdLst>
              <a:gd name="T0" fmla="*/ 0 w 4101"/>
              <a:gd name="T1" fmla="*/ 728 h 1857"/>
              <a:gd name="T2" fmla="*/ 3704 w 4101"/>
              <a:gd name="T3" fmla="*/ 728 h 1857"/>
              <a:gd name="T4" fmla="*/ 3704 w 4101"/>
              <a:gd name="T5" fmla="*/ 1128 h 1857"/>
              <a:gd name="T6" fmla="*/ 0 w 4101"/>
              <a:gd name="T7" fmla="*/ 1128 h 1857"/>
              <a:gd name="T8" fmla="*/ 0 w 4101"/>
              <a:gd name="T9" fmla="*/ 728 h 1857"/>
              <a:gd name="T10" fmla="*/ 2605 w 4101"/>
              <a:gd name="T11" fmla="*/ 56 h 1857"/>
              <a:gd name="T12" fmla="*/ 4101 w 4101"/>
              <a:gd name="T13" fmla="*/ 928 h 1857"/>
              <a:gd name="T14" fmla="*/ 2605 w 4101"/>
              <a:gd name="T15" fmla="*/ 1801 h 1857"/>
              <a:gd name="T16" fmla="*/ 2605 w 4101"/>
              <a:gd name="T17" fmla="*/ 1801 h 1857"/>
              <a:gd name="T18" fmla="*/ 2332 w 4101"/>
              <a:gd name="T19" fmla="*/ 1729 h 1857"/>
              <a:gd name="T20" fmla="*/ 2404 w 4101"/>
              <a:gd name="T21" fmla="*/ 1456 h 1857"/>
              <a:gd name="T22" fmla="*/ 3604 w 4101"/>
              <a:gd name="T23" fmla="*/ 756 h 1857"/>
              <a:gd name="T24" fmla="*/ 3604 w 4101"/>
              <a:gd name="T25" fmla="*/ 1101 h 1857"/>
              <a:gd name="T26" fmla="*/ 2404 w 4101"/>
              <a:gd name="T27" fmla="*/ 401 h 1857"/>
              <a:gd name="T28" fmla="*/ 2332 w 4101"/>
              <a:gd name="T29" fmla="*/ 128 h 1857"/>
              <a:gd name="T30" fmla="*/ 2605 w 4101"/>
              <a:gd name="T31" fmla="*/ 56 h 18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01" h="1857">
                <a:moveTo>
                  <a:pt x="0" y="728"/>
                </a:moveTo>
                <a:lnTo>
                  <a:pt x="3704" y="728"/>
                </a:lnTo>
                <a:lnTo>
                  <a:pt x="3704" y="1128"/>
                </a:lnTo>
                <a:lnTo>
                  <a:pt x="0" y="1128"/>
                </a:lnTo>
                <a:lnTo>
                  <a:pt x="0" y="728"/>
                </a:lnTo>
                <a:close/>
                <a:moveTo>
                  <a:pt x="2605" y="56"/>
                </a:moveTo>
                <a:lnTo>
                  <a:pt x="4101" y="928"/>
                </a:lnTo>
                <a:lnTo>
                  <a:pt x="2605" y="1801"/>
                </a:lnTo>
                <a:lnTo>
                  <a:pt x="2605" y="1801"/>
                </a:lnTo>
                <a:cubicBezTo>
                  <a:pt x="2510" y="1857"/>
                  <a:pt x="2387" y="1825"/>
                  <a:pt x="2332" y="1729"/>
                </a:cubicBezTo>
                <a:cubicBezTo>
                  <a:pt x="2276" y="1634"/>
                  <a:pt x="2308" y="1511"/>
                  <a:pt x="2404" y="1456"/>
                </a:cubicBezTo>
                <a:lnTo>
                  <a:pt x="3604" y="756"/>
                </a:lnTo>
                <a:lnTo>
                  <a:pt x="3604" y="1101"/>
                </a:lnTo>
                <a:lnTo>
                  <a:pt x="2404" y="401"/>
                </a:lnTo>
                <a:cubicBezTo>
                  <a:pt x="2308" y="346"/>
                  <a:pt x="2276" y="223"/>
                  <a:pt x="2332" y="128"/>
                </a:cubicBezTo>
                <a:cubicBezTo>
                  <a:pt x="2387" y="32"/>
                  <a:pt x="2510" y="0"/>
                  <a:pt x="2605" y="56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  <p:sp>
        <p:nvSpPr>
          <p:cNvPr id="53" name="Freeform 52"/>
          <p:cNvSpPr>
            <a:spLocks noEditPoints="1"/>
          </p:cNvSpPr>
          <p:nvPr/>
        </p:nvSpPr>
        <p:spPr bwMode="auto">
          <a:xfrm>
            <a:off x="5261292" y="3419475"/>
            <a:ext cx="303530" cy="138430"/>
          </a:xfrm>
          <a:custGeom>
            <a:avLst/>
            <a:gdLst>
              <a:gd name="T0" fmla="*/ 0 w 2051"/>
              <a:gd name="T1" fmla="*/ 364 h 929"/>
              <a:gd name="T2" fmla="*/ 1852 w 2051"/>
              <a:gd name="T3" fmla="*/ 364 h 929"/>
              <a:gd name="T4" fmla="*/ 1852 w 2051"/>
              <a:gd name="T5" fmla="*/ 564 h 929"/>
              <a:gd name="T6" fmla="*/ 0 w 2051"/>
              <a:gd name="T7" fmla="*/ 564 h 929"/>
              <a:gd name="T8" fmla="*/ 0 w 2051"/>
              <a:gd name="T9" fmla="*/ 364 h 929"/>
              <a:gd name="T10" fmla="*/ 1303 w 2051"/>
              <a:gd name="T11" fmla="*/ 28 h 929"/>
              <a:gd name="T12" fmla="*/ 2051 w 2051"/>
              <a:gd name="T13" fmla="*/ 464 h 929"/>
              <a:gd name="T14" fmla="*/ 1303 w 2051"/>
              <a:gd name="T15" fmla="*/ 901 h 929"/>
              <a:gd name="T16" fmla="*/ 1303 w 2051"/>
              <a:gd name="T17" fmla="*/ 901 h 929"/>
              <a:gd name="T18" fmla="*/ 1166 w 2051"/>
              <a:gd name="T19" fmla="*/ 865 h 929"/>
              <a:gd name="T20" fmla="*/ 1202 w 2051"/>
              <a:gd name="T21" fmla="*/ 728 h 929"/>
              <a:gd name="T22" fmla="*/ 1802 w 2051"/>
              <a:gd name="T23" fmla="*/ 378 h 929"/>
              <a:gd name="T24" fmla="*/ 1802 w 2051"/>
              <a:gd name="T25" fmla="*/ 551 h 929"/>
              <a:gd name="T26" fmla="*/ 1202 w 2051"/>
              <a:gd name="T27" fmla="*/ 201 h 929"/>
              <a:gd name="T28" fmla="*/ 1166 w 2051"/>
              <a:gd name="T29" fmla="*/ 64 h 929"/>
              <a:gd name="T30" fmla="*/ 1303 w 2051"/>
              <a:gd name="T31" fmla="*/ 28 h 9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51" h="929">
                <a:moveTo>
                  <a:pt x="0" y="364"/>
                </a:moveTo>
                <a:lnTo>
                  <a:pt x="1852" y="364"/>
                </a:lnTo>
                <a:lnTo>
                  <a:pt x="1852" y="564"/>
                </a:lnTo>
                <a:lnTo>
                  <a:pt x="0" y="564"/>
                </a:lnTo>
                <a:lnTo>
                  <a:pt x="0" y="364"/>
                </a:lnTo>
                <a:close/>
                <a:moveTo>
                  <a:pt x="1303" y="28"/>
                </a:moveTo>
                <a:lnTo>
                  <a:pt x="2051" y="464"/>
                </a:lnTo>
                <a:lnTo>
                  <a:pt x="1303" y="901"/>
                </a:lnTo>
                <a:lnTo>
                  <a:pt x="1303" y="901"/>
                </a:lnTo>
                <a:cubicBezTo>
                  <a:pt x="1255" y="929"/>
                  <a:pt x="1194" y="913"/>
                  <a:pt x="1166" y="865"/>
                </a:cubicBezTo>
                <a:cubicBezTo>
                  <a:pt x="1138" y="817"/>
                  <a:pt x="1154" y="756"/>
                  <a:pt x="1202" y="728"/>
                </a:cubicBezTo>
                <a:lnTo>
                  <a:pt x="1802" y="378"/>
                </a:lnTo>
                <a:lnTo>
                  <a:pt x="1802" y="551"/>
                </a:lnTo>
                <a:lnTo>
                  <a:pt x="1202" y="201"/>
                </a:lnTo>
                <a:cubicBezTo>
                  <a:pt x="1154" y="173"/>
                  <a:pt x="1138" y="112"/>
                  <a:pt x="1166" y="64"/>
                </a:cubicBezTo>
                <a:cubicBezTo>
                  <a:pt x="1194" y="16"/>
                  <a:pt x="1255" y="0"/>
                  <a:pt x="1303" y="28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519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34254" y="76200"/>
            <a:ext cx="6824916" cy="7041232"/>
            <a:chOff x="179512" y="76200"/>
            <a:chExt cx="6824916" cy="7041232"/>
          </a:xfrm>
        </p:grpSpPr>
        <p:grpSp>
          <p:nvGrpSpPr>
            <p:cNvPr id="112" name="Group 111"/>
            <p:cNvGrpSpPr/>
            <p:nvPr/>
          </p:nvGrpSpPr>
          <p:grpSpPr>
            <a:xfrm>
              <a:off x="222628" y="1863725"/>
              <a:ext cx="6781800" cy="1600200"/>
              <a:chOff x="202194" y="1863725"/>
              <a:chExt cx="6781800" cy="1600200"/>
            </a:xfrm>
          </p:grpSpPr>
          <p:sp>
            <p:nvSpPr>
              <p:cNvPr id="113" name="Rounded Rectangle 112"/>
              <p:cNvSpPr/>
              <p:nvPr/>
            </p:nvSpPr>
            <p:spPr>
              <a:xfrm>
                <a:off x="2640594" y="1863725"/>
                <a:ext cx="1828800" cy="16002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Process</a:t>
                </a:r>
              </a:p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(GSBPM Phase 5)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Rounded Rectangle 113"/>
              <p:cNvSpPr/>
              <p:nvPr/>
            </p:nvSpPr>
            <p:spPr>
              <a:xfrm>
                <a:off x="202194" y="1863725"/>
                <a:ext cx="2057400" cy="16002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Input 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1273095" y="2480827"/>
                <a:ext cx="777844" cy="663612"/>
              </a:xfrm>
              <a:prstGeom prst="rect">
                <a:avLst/>
              </a:prstGeom>
              <a:solidFill>
                <a:srgbClr val="B0DD7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Concepts Objects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430794" y="2482133"/>
                <a:ext cx="762000" cy="662306"/>
              </a:xfrm>
              <a:prstGeom prst="rect">
                <a:avLst/>
              </a:prstGeom>
              <a:solidFill>
                <a:srgbClr val="FF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Structures Objects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Rounded Rectangle 118"/>
              <p:cNvSpPr/>
              <p:nvPr/>
            </p:nvSpPr>
            <p:spPr>
              <a:xfrm>
                <a:off x="4926594" y="1863725"/>
                <a:ext cx="2057400" cy="16002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Output 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5993394" y="2465844"/>
                <a:ext cx="762000" cy="662683"/>
              </a:xfrm>
              <a:prstGeom prst="rect">
                <a:avLst/>
              </a:prstGeom>
              <a:solidFill>
                <a:srgbClr val="B0DD7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Concepts Objects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5155194" y="2461213"/>
                <a:ext cx="762000" cy="662306"/>
              </a:xfrm>
              <a:prstGeom prst="rect">
                <a:avLst/>
              </a:prstGeom>
              <a:solidFill>
                <a:srgbClr val="FF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Structures Objects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3" name="Straight Arrow Connector 122"/>
              <p:cNvCxnSpPr>
                <a:stCxn id="114" idx="3"/>
                <a:endCxn id="113" idx="1"/>
              </p:cNvCxnSpPr>
              <p:nvPr/>
            </p:nvCxnSpPr>
            <p:spPr>
              <a:xfrm>
                <a:off x="2259594" y="2663825"/>
                <a:ext cx="381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/>
              <p:cNvCxnSpPr>
                <a:stCxn id="113" idx="3"/>
                <a:endCxn id="119" idx="1"/>
              </p:cNvCxnSpPr>
              <p:nvPr/>
            </p:nvCxnSpPr>
            <p:spPr>
              <a:xfrm>
                <a:off x="4469394" y="2663825"/>
                <a:ext cx="4572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Rectangle 124"/>
              <p:cNvSpPr/>
              <p:nvPr/>
            </p:nvSpPr>
            <p:spPr>
              <a:xfrm>
                <a:off x="2895600" y="2920590"/>
                <a:ext cx="1371600" cy="27172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Process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2894636" y="2535283"/>
                <a:ext cx="1371600" cy="257083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Production Activity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7" name="Group 126"/>
            <p:cNvGrpSpPr/>
            <p:nvPr/>
          </p:nvGrpSpPr>
          <p:grpSpPr>
            <a:xfrm>
              <a:off x="222628" y="76200"/>
              <a:ext cx="6781800" cy="1600200"/>
              <a:chOff x="202194" y="76200"/>
              <a:chExt cx="6781800" cy="1600200"/>
            </a:xfrm>
          </p:grpSpPr>
          <p:sp>
            <p:nvSpPr>
              <p:cNvPr id="128" name="Rounded Rectangle 127"/>
              <p:cNvSpPr/>
              <p:nvPr/>
            </p:nvSpPr>
            <p:spPr>
              <a:xfrm>
                <a:off x="2640594" y="76200"/>
                <a:ext cx="1828800" cy="16002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Statistical Business Process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Rounded Rectangle 128"/>
              <p:cNvSpPr/>
              <p:nvPr/>
            </p:nvSpPr>
            <p:spPr>
              <a:xfrm>
                <a:off x="202194" y="76200"/>
                <a:ext cx="2057400" cy="16002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Input 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1268994" y="1067177"/>
                <a:ext cx="762000" cy="457200"/>
              </a:xfrm>
              <a:prstGeom prst="rect">
                <a:avLst/>
              </a:prstGeom>
              <a:solidFill>
                <a:srgbClr val="B0DD7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Concepts Objects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430794" y="1066800"/>
                <a:ext cx="762000" cy="457200"/>
              </a:xfrm>
              <a:prstGeom prst="rect">
                <a:avLst/>
              </a:prstGeom>
              <a:solidFill>
                <a:srgbClr val="FF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Structures Objects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420232" y="495300"/>
                <a:ext cx="1610762" cy="4572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Statistical Need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Rounded Rectangle 133"/>
              <p:cNvSpPr/>
              <p:nvPr/>
            </p:nvSpPr>
            <p:spPr>
              <a:xfrm>
                <a:off x="4926594" y="76200"/>
                <a:ext cx="2057400" cy="16002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Output 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5993394" y="1067177"/>
                <a:ext cx="762000" cy="457200"/>
              </a:xfrm>
              <a:prstGeom prst="rect">
                <a:avLst/>
              </a:prstGeom>
              <a:solidFill>
                <a:srgbClr val="B0DD7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Concepts Objects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5155194" y="1066800"/>
                <a:ext cx="762000" cy="457200"/>
              </a:xfrm>
              <a:prstGeom prst="rect">
                <a:avLst/>
              </a:prstGeom>
              <a:solidFill>
                <a:srgbClr val="FF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Structures Objects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5144632" y="495300"/>
                <a:ext cx="1610762" cy="4572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Evaluation Assessment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9" name="Straight Arrow Connector 138"/>
              <p:cNvCxnSpPr>
                <a:stCxn id="129" idx="3"/>
                <a:endCxn id="128" idx="1"/>
              </p:cNvCxnSpPr>
              <p:nvPr/>
            </p:nvCxnSpPr>
            <p:spPr>
              <a:xfrm>
                <a:off x="2259594" y="876300"/>
                <a:ext cx="381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Arrow Connector 139"/>
              <p:cNvCxnSpPr>
                <a:stCxn id="128" idx="3"/>
                <a:endCxn id="134" idx="1"/>
              </p:cNvCxnSpPr>
              <p:nvPr/>
            </p:nvCxnSpPr>
            <p:spPr>
              <a:xfrm>
                <a:off x="4469394" y="876300"/>
                <a:ext cx="4572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Rectangle 140"/>
              <p:cNvSpPr/>
              <p:nvPr/>
            </p:nvSpPr>
            <p:spPr>
              <a:xfrm>
                <a:off x="2895600" y="684320"/>
                <a:ext cx="1371600" cy="257083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chemeClr val="tx1"/>
                    </a:solidFill>
                  </a:rPr>
                  <a:t>Statistical Program </a:t>
                </a:r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2895600" y="1067177"/>
                <a:ext cx="1371600" cy="27172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Process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>
              <a:off x="179512" y="5517232"/>
              <a:ext cx="6781800" cy="1600200"/>
              <a:chOff x="218038" y="5562600"/>
              <a:chExt cx="6781800" cy="1600200"/>
            </a:xfrm>
          </p:grpSpPr>
          <p:sp>
            <p:nvSpPr>
              <p:cNvPr id="144" name="Rounded Rectangle 143"/>
              <p:cNvSpPr/>
              <p:nvPr/>
            </p:nvSpPr>
            <p:spPr>
              <a:xfrm>
                <a:off x="2656438" y="5562600"/>
                <a:ext cx="1828800" cy="16002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Validation check: “1000 errors”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5" name="Rounded Rectangle 144"/>
              <p:cNvSpPr/>
              <p:nvPr/>
            </p:nvSpPr>
            <p:spPr>
              <a:xfrm>
                <a:off x="218038" y="5562600"/>
                <a:ext cx="2057400" cy="16002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Input 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1284838" y="6362700"/>
                <a:ext cx="762000" cy="648077"/>
              </a:xfrm>
              <a:prstGeom prst="rect">
                <a:avLst/>
              </a:prstGeom>
              <a:solidFill>
                <a:srgbClr val="B0DD7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Variable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446638" y="6362700"/>
                <a:ext cx="762000" cy="647700"/>
              </a:xfrm>
              <a:prstGeom prst="rect">
                <a:avLst/>
              </a:prstGeom>
              <a:solidFill>
                <a:srgbClr val="FF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Data Set,  </a:t>
                </a:r>
                <a:r>
                  <a:rPr lang="en-US" sz="1050" dirty="0">
                    <a:solidFill>
                      <a:schemeClr val="tx1"/>
                    </a:solidFill>
                  </a:rPr>
                  <a:t>Data </a:t>
                </a:r>
                <a:r>
                  <a:rPr lang="en-US" sz="1050" dirty="0" smtClean="0">
                    <a:solidFill>
                      <a:schemeClr val="tx1"/>
                    </a:solidFill>
                  </a:rPr>
                  <a:t>Structure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446638" y="5981700"/>
                <a:ext cx="1600200" cy="2286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Parameter Input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Rounded Rectangle 148"/>
              <p:cNvSpPr/>
              <p:nvPr/>
            </p:nvSpPr>
            <p:spPr>
              <a:xfrm>
                <a:off x="4942438" y="5562600"/>
                <a:ext cx="2057400" cy="16002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Output 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6026077" y="6363077"/>
                <a:ext cx="762000" cy="648077"/>
              </a:xfrm>
              <a:prstGeom prst="rect">
                <a:avLst/>
              </a:prstGeom>
              <a:solidFill>
                <a:srgbClr val="B0DD7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Variable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5155194" y="5981700"/>
                <a:ext cx="1616044" cy="2286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Process Metric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2" name="Straight Arrow Connector 151"/>
              <p:cNvCxnSpPr>
                <a:stCxn id="145" idx="3"/>
                <a:endCxn id="144" idx="1"/>
              </p:cNvCxnSpPr>
              <p:nvPr/>
            </p:nvCxnSpPr>
            <p:spPr>
              <a:xfrm>
                <a:off x="2275438" y="6362700"/>
                <a:ext cx="381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/>
              <p:cNvCxnSpPr>
                <a:stCxn id="144" idx="3"/>
                <a:endCxn id="149" idx="1"/>
              </p:cNvCxnSpPr>
              <p:nvPr/>
            </p:nvCxnSpPr>
            <p:spPr>
              <a:xfrm>
                <a:off x="4485238" y="6362700"/>
                <a:ext cx="4572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Rectangle 153"/>
              <p:cNvSpPr/>
              <p:nvPr/>
            </p:nvSpPr>
            <p:spPr>
              <a:xfrm>
                <a:off x="2895600" y="6350918"/>
                <a:ext cx="1371600" cy="55245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Business Service, Process Step,</a:t>
                </a:r>
              </a:p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Edit Rules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5161648" y="6363077"/>
                <a:ext cx="762000" cy="647700"/>
              </a:xfrm>
              <a:prstGeom prst="rect">
                <a:avLst/>
              </a:prstGeom>
              <a:solidFill>
                <a:srgbClr val="FF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Data Set, Data Structure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6" name="Group 155"/>
            <p:cNvGrpSpPr/>
            <p:nvPr/>
          </p:nvGrpSpPr>
          <p:grpSpPr>
            <a:xfrm>
              <a:off x="184528" y="3640155"/>
              <a:ext cx="6781800" cy="1600200"/>
              <a:chOff x="164094" y="3649741"/>
              <a:chExt cx="6781800" cy="1600200"/>
            </a:xfrm>
          </p:grpSpPr>
          <p:sp>
            <p:nvSpPr>
              <p:cNvPr id="157" name="Rounded Rectangle 156"/>
              <p:cNvSpPr/>
              <p:nvPr/>
            </p:nvSpPr>
            <p:spPr>
              <a:xfrm>
                <a:off x="2602494" y="3649741"/>
                <a:ext cx="1828800" cy="16002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Review, Validate and Edit  (GSBPM 5.3)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Rounded Rectangle 157"/>
              <p:cNvSpPr/>
              <p:nvPr/>
            </p:nvSpPr>
            <p:spPr>
              <a:xfrm>
                <a:off x="164094" y="3649741"/>
                <a:ext cx="2057400" cy="16002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Input 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1230894" y="4230674"/>
                <a:ext cx="762000" cy="648077"/>
              </a:xfrm>
              <a:prstGeom prst="rect">
                <a:avLst/>
              </a:prstGeom>
              <a:solidFill>
                <a:srgbClr val="B0DD7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Concepts Objects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Rounded Rectangle 160"/>
              <p:cNvSpPr/>
              <p:nvPr/>
            </p:nvSpPr>
            <p:spPr>
              <a:xfrm>
                <a:off x="4888494" y="3649741"/>
                <a:ext cx="2057400" cy="16002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Output 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5965456" y="4271287"/>
                <a:ext cx="762000" cy="648077"/>
              </a:xfrm>
              <a:prstGeom prst="rect">
                <a:avLst/>
              </a:prstGeom>
              <a:solidFill>
                <a:srgbClr val="B0DD7F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Concepts</a:t>
                </a:r>
              </a:p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Objects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64" name="Straight Arrow Connector 163"/>
              <p:cNvCxnSpPr>
                <a:stCxn id="158" idx="3"/>
                <a:endCxn id="157" idx="1"/>
              </p:cNvCxnSpPr>
              <p:nvPr/>
            </p:nvCxnSpPr>
            <p:spPr>
              <a:xfrm>
                <a:off x="2221494" y="4449841"/>
                <a:ext cx="381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Arrow Connector 164"/>
              <p:cNvCxnSpPr>
                <a:stCxn id="157" idx="3"/>
                <a:endCxn id="161" idx="1"/>
              </p:cNvCxnSpPr>
              <p:nvPr/>
            </p:nvCxnSpPr>
            <p:spPr>
              <a:xfrm>
                <a:off x="4431294" y="4449841"/>
                <a:ext cx="4572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" name="Rectangle 165"/>
              <p:cNvSpPr/>
              <p:nvPr/>
            </p:nvSpPr>
            <p:spPr>
              <a:xfrm>
                <a:off x="2869194" y="4271287"/>
                <a:ext cx="1371600" cy="56684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Process Step , Process Control,</a:t>
                </a:r>
              </a:p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Edit Rules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392694" y="4230674"/>
                <a:ext cx="762000" cy="647700"/>
              </a:xfrm>
              <a:prstGeom prst="rect">
                <a:avLst/>
              </a:prstGeom>
              <a:solidFill>
                <a:srgbClr val="FF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Data Set,  Data Structure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5125723" y="4271287"/>
                <a:ext cx="762000" cy="647700"/>
              </a:xfrm>
              <a:prstGeom prst="rect">
                <a:avLst/>
              </a:prstGeom>
              <a:solidFill>
                <a:srgbClr val="FFFFCC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>
                    <a:solidFill>
                      <a:schemeClr val="tx1"/>
                    </a:solidFill>
                  </a:rPr>
                  <a:t>Data Set,  </a:t>
                </a:r>
                <a:r>
                  <a:rPr lang="en-US" sz="1050" dirty="0">
                    <a:solidFill>
                      <a:schemeClr val="tx1"/>
                    </a:solidFill>
                  </a:rPr>
                  <a:t>Data </a:t>
                </a:r>
                <a:r>
                  <a:rPr lang="en-US" sz="1050" dirty="0" smtClean="0">
                    <a:solidFill>
                      <a:schemeClr val="tx1"/>
                    </a:solidFill>
                  </a:rPr>
                  <a:t>Structure</a:t>
                </a:r>
                <a:endParaRPr lang="en-US" sz="105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7076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95536" y="1292210"/>
            <a:ext cx="8328634" cy="3072894"/>
            <a:chOff x="395536" y="1292210"/>
            <a:chExt cx="8328634" cy="3072894"/>
          </a:xfrm>
        </p:grpSpPr>
        <p:sp>
          <p:nvSpPr>
            <p:cNvPr id="11" name="Rounded Rectangle 10"/>
            <p:cNvSpPr/>
            <p:nvPr/>
          </p:nvSpPr>
          <p:spPr>
            <a:xfrm>
              <a:off x="2314610" y="1307599"/>
              <a:ext cx="4536504" cy="2088232"/>
            </a:xfrm>
            <a:prstGeom prst="roundRect">
              <a:avLst/>
            </a:prstGeom>
            <a:solidFill>
              <a:srgbClr val="F9EEED"/>
            </a:solidFill>
            <a:ln w="3175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6995977" y="1681424"/>
              <a:ext cx="1728193" cy="1224136"/>
            </a:xfrm>
            <a:prstGeom prst="rect">
              <a:avLst/>
            </a:prstGeom>
            <a:solidFill>
              <a:srgbClr val="F9EEE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2692562" y="1799294"/>
              <a:ext cx="1373574" cy="981634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27923" y="1672843"/>
              <a:ext cx="1728193" cy="1224136"/>
            </a:xfrm>
            <a:prstGeom prst="rect">
              <a:avLst/>
            </a:prstGeom>
            <a:solidFill>
              <a:srgbClr val="F9EEED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99933" y="2146250"/>
              <a:ext cx="709350" cy="4109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2451" y="1681063"/>
              <a:ext cx="17036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400" i="1" dirty="0" smtClean="0"/>
                <a:t>Process Input</a:t>
              </a:r>
              <a:endParaRPr lang="en-AU" sz="1400" i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15293" y="2228605"/>
              <a:ext cx="6939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800" dirty="0" smtClean="0"/>
                <a:t>Concepts</a:t>
              </a:r>
              <a:endParaRPr lang="en-AU" sz="8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45553" y="2146250"/>
              <a:ext cx="709350" cy="410932"/>
            </a:xfrm>
            <a:prstGeom prst="rect">
              <a:avLst/>
            </a:prstGeom>
            <a:solidFill>
              <a:srgbClr val="FFFFCC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60912" y="2228605"/>
              <a:ext cx="6939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800" dirty="0" smtClean="0"/>
                <a:t>Structures</a:t>
              </a:r>
              <a:endParaRPr lang="en-AU" sz="8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065961" y="2146249"/>
              <a:ext cx="709350" cy="4109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018480" y="1700808"/>
              <a:ext cx="16316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400" i="1" dirty="0" smtClean="0"/>
                <a:t>Process Output</a:t>
              </a:r>
              <a:endParaRPr lang="en-AU" sz="1400" i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81321" y="2228604"/>
              <a:ext cx="6939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800" dirty="0" smtClean="0"/>
                <a:t>Concepts</a:t>
              </a:r>
              <a:endParaRPr lang="en-AU" sz="8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692561" y="1772816"/>
              <a:ext cx="1373576" cy="997429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AU" sz="900" b="1" i="1" dirty="0" smtClean="0">
                  <a:solidFill>
                    <a:schemeClr val="tx1"/>
                  </a:solidFill>
                </a:rPr>
                <a:t>Identify potential errors and gaps</a:t>
              </a:r>
            </a:p>
            <a:p>
              <a:endParaRPr lang="en-AU" sz="800" dirty="0" smtClean="0">
                <a:solidFill>
                  <a:schemeClr val="tx1"/>
                </a:solidFill>
              </a:endParaRPr>
            </a:p>
            <a:p>
              <a:r>
                <a:rPr lang="en-AU" sz="800" dirty="0" smtClean="0">
                  <a:solidFill>
                    <a:schemeClr val="tx1"/>
                  </a:solidFill>
                </a:rPr>
                <a:t>This </a:t>
              </a:r>
              <a:r>
                <a:rPr lang="en-AU" sz="800" i="1" dirty="0" smtClean="0">
                  <a:solidFill>
                    <a:schemeClr val="tx1"/>
                  </a:solidFill>
                </a:rPr>
                <a:t>Process Step  </a:t>
              </a:r>
              <a:r>
                <a:rPr lang="en-AU" sz="800" dirty="0" smtClean="0">
                  <a:solidFill>
                    <a:schemeClr val="tx1"/>
                  </a:solidFill>
                </a:rPr>
                <a:t>produces a </a:t>
              </a:r>
              <a:r>
                <a:rPr lang="en-AU" sz="800" i="1" dirty="0" smtClean="0">
                  <a:solidFill>
                    <a:schemeClr val="tx1"/>
                  </a:solidFill>
                </a:rPr>
                <a:t>Process Metric</a:t>
              </a:r>
              <a:r>
                <a:rPr lang="en-AU" sz="800" dirty="0" smtClean="0">
                  <a:solidFill>
                    <a:schemeClr val="tx1"/>
                  </a:solidFill>
                </a:rPr>
                <a:t>, “n”, the count of potential errors &amp; gaps identified</a:t>
              </a:r>
              <a:endParaRPr lang="en-AU" sz="900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911581" y="2146249"/>
              <a:ext cx="709350" cy="410932"/>
            </a:xfrm>
            <a:prstGeom prst="rect">
              <a:avLst/>
            </a:prstGeom>
            <a:solidFill>
              <a:srgbClr val="FFFFCC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926940" y="2228604"/>
              <a:ext cx="6939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800" dirty="0" smtClean="0"/>
                <a:t>Structures</a:t>
              </a:r>
              <a:endParaRPr lang="en-AU" sz="800" dirty="0"/>
            </a:p>
          </p:txBody>
        </p:sp>
        <p:cxnSp>
          <p:nvCxnSpPr>
            <p:cNvPr id="2049" name="Straight Arrow Connector 2048"/>
            <p:cNvCxnSpPr/>
            <p:nvPr/>
          </p:nvCxnSpPr>
          <p:spPr>
            <a:xfrm>
              <a:off x="2156115" y="2293492"/>
              <a:ext cx="536445" cy="45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3" name="Straight Arrow Connector 2052"/>
            <p:cNvCxnSpPr>
              <a:stCxn id="26" idx="3"/>
            </p:cNvCxnSpPr>
            <p:nvPr/>
          </p:nvCxnSpPr>
          <p:spPr>
            <a:xfrm>
              <a:off x="4932039" y="2277871"/>
              <a:ext cx="38507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5" name="Straight Arrow Connector 2054"/>
            <p:cNvCxnSpPr>
              <a:endCxn id="26" idx="1"/>
            </p:cNvCxnSpPr>
            <p:nvPr/>
          </p:nvCxnSpPr>
          <p:spPr>
            <a:xfrm>
              <a:off x="4066136" y="2277871"/>
              <a:ext cx="21421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6450589" y="2288914"/>
              <a:ext cx="545386" cy="457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ounded Rectangle 41"/>
            <p:cNvSpPr/>
            <p:nvPr/>
          </p:nvSpPr>
          <p:spPr>
            <a:xfrm>
              <a:off x="5293888" y="1772816"/>
              <a:ext cx="1366344" cy="1008112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2058" name="Elbow Connector 2057"/>
            <p:cNvCxnSpPr>
              <a:stCxn id="26" idx="0"/>
            </p:cNvCxnSpPr>
            <p:nvPr/>
          </p:nvCxnSpPr>
          <p:spPr>
            <a:xfrm rot="5400000" flipH="1" flipV="1">
              <a:off x="5675143" y="654794"/>
              <a:ext cx="251889" cy="2389782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9" name="TextBox 2068"/>
            <p:cNvSpPr txBox="1"/>
            <p:nvPr/>
          </p:nvSpPr>
          <p:spPr>
            <a:xfrm>
              <a:off x="4204820" y="2693612"/>
              <a:ext cx="756084" cy="507831"/>
            </a:xfrm>
            <a:prstGeom prst="rect">
              <a:avLst/>
            </a:prstGeom>
            <a:solidFill>
              <a:srgbClr val="F9EEED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AU" sz="900" dirty="0" smtClean="0"/>
                <a:t>Decision point based on count </a:t>
              </a:r>
              <a:r>
                <a:rPr lang="en-AU" sz="900" i="1" dirty="0" smtClean="0"/>
                <a:t>n</a:t>
              </a:r>
              <a:endParaRPr lang="en-AU" sz="900" i="1" dirty="0"/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2405292" y="3491716"/>
              <a:ext cx="543676" cy="288032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955863" y="3491716"/>
              <a:ext cx="16881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900" i="1" dirty="0" smtClean="0"/>
                <a:t>Process Step</a:t>
              </a:r>
            </a:p>
            <a:p>
              <a:r>
                <a:rPr lang="en-AU" sz="900" dirty="0"/>
                <a:t>from Production </a:t>
              </a:r>
              <a:r>
                <a:rPr lang="en-AU" sz="900" dirty="0" smtClean="0"/>
                <a:t>Group</a:t>
              </a:r>
              <a:endParaRPr lang="en-AU" sz="900" b="1" dirty="0"/>
            </a:p>
          </p:txBody>
        </p:sp>
        <p:sp>
          <p:nvSpPr>
            <p:cNvPr id="66" name="Diamond 65"/>
            <p:cNvSpPr/>
            <p:nvPr/>
          </p:nvSpPr>
          <p:spPr>
            <a:xfrm>
              <a:off x="2405292" y="3934322"/>
              <a:ext cx="543676" cy="410932"/>
            </a:xfrm>
            <a:prstGeom prst="diamond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948967" y="3995772"/>
              <a:ext cx="16950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900" i="1" dirty="0" smtClean="0"/>
                <a:t>Process Control </a:t>
              </a:r>
            </a:p>
            <a:p>
              <a:r>
                <a:rPr lang="en-AU" sz="900" dirty="0" smtClean="0"/>
                <a:t>from </a:t>
              </a:r>
              <a:r>
                <a:rPr lang="en-AU" sz="900" dirty="0"/>
                <a:t>Production </a:t>
              </a:r>
              <a:r>
                <a:rPr lang="en-AU" sz="900" dirty="0" smtClean="0"/>
                <a:t>Group</a:t>
              </a:r>
              <a:endParaRPr lang="en-AU" sz="1000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591643" y="4005064"/>
              <a:ext cx="550572" cy="288033"/>
            </a:xfrm>
            <a:prstGeom prst="rect">
              <a:avLst/>
            </a:prstGeom>
            <a:solidFill>
              <a:srgbClr val="FFFFCC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142215" y="4005064"/>
              <a:ext cx="216608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900" dirty="0" smtClean="0"/>
                <a:t>Structures </a:t>
              </a:r>
              <a:r>
                <a:rPr lang="en-AU" sz="900" dirty="0"/>
                <a:t>information objects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4591643" y="3501008"/>
              <a:ext cx="550572" cy="28803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142215" y="3501008"/>
              <a:ext cx="216608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900" dirty="0" smtClean="0"/>
                <a:t>Concepts information objects</a:t>
              </a:r>
              <a:endParaRPr lang="en-AU" sz="9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290179" y="1292210"/>
              <a:ext cx="45281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400" b="1" i="1" dirty="0" smtClean="0"/>
                <a:t>Impute</a:t>
              </a:r>
              <a:r>
                <a:rPr lang="en-AU" sz="1400" dirty="0" smtClean="0"/>
                <a:t> – GSBPM 5.4</a:t>
              </a:r>
              <a:endParaRPr lang="en-AU" sz="1400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4788024" y="2375070"/>
              <a:ext cx="457079" cy="215444"/>
            </a:xfrm>
            <a:prstGeom prst="rect">
              <a:avLst/>
            </a:prstGeom>
            <a:solidFill>
              <a:srgbClr val="F9EEED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AU" sz="800" i="1" dirty="0" smtClean="0"/>
                <a:t>n &gt; 0</a:t>
              </a:r>
              <a:endParaRPr lang="en-AU" sz="800" i="1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508104" y="1844824"/>
              <a:ext cx="1080120" cy="83810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175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AU" sz="900" b="1" i="1" dirty="0" smtClean="0">
                  <a:solidFill>
                    <a:schemeClr val="tx1"/>
                  </a:solidFill>
                </a:rPr>
                <a:t>Determine appropriate treatment and apply to potential errors and gaps.</a:t>
              </a:r>
              <a:endParaRPr lang="en-AU" sz="900" dirty="0">
                <a:solidFill>
                  <a:schemeClr val="tx1"/>
                </a:solidFill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644009" y="1763580"/>
              <a:ext cx="432047" cy="215444"/>
            </a:xfrm>
            <a:prstGeom prst="rect">
              <a:avLst/>
            </a:prstGeom>
            <a:solidFill>
              <a:srgbClr val="F9EEED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AU" sz="800" i="1" dirty="0" smtClean="0"/>
                <a:t>n = 0</a:t>
              </a:r>
              <a:endParaRPr lang="en-AU" sz="800" i="1" dirty="0"/>
            </a:p>
          </p:txBody>
        </p:sp>
        <p:sp>
          <p:nvSpPr>
            <p:cNvPr id="26" name="Diamond 25"/>
            <p:cNvSpPr/>
            <p:nvPr/>
          </p:nvSpPr>
          <p:spPr>
            <a:xfrm>
              <a:off x="4280352" y="1975629"/>
              <a:ext cx="651687" cy="604484"/>
            </a:xfrm>
            <a:prstGeom prst="diamond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5536" y="2924944"/>
              <a:ext cx="180020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900" dirty="0" smtClean="0"/>
                <a:t>The </a:t>
              </a:r>
              <a:r>
                <a:rPr lang="en-AU" sz="900" i="1" dirty="0" smtClean="0"/>
                <a:t>Process Input </a:t>
              </a:r>
              <a:r>
                <a:rPr lang="en-AU" sz="900" dirty="0" smtClean="0"/>
                <a:t>from </a:t>
              </a:r>
              <a:r>
                <a:rPr lang="en-AU" sz="900" dirty="0"/>
                <a:t>Production Group records which </a:t>
              </a:r>
              <a:r>
                <a:rPr lang="en-AU" sz="900" dirty="0" smtClean="0"/>
                <a:t>information objects </a:t>
              </a:r>
              <a:r>
                <a:rPr lang="en-AU" sz="900" dirty="0"/>
                <a:t>from the Concepts and Structures Groups are </a:t>
              </a:r>
              <a:r>
                <a:rPr lang="en-AU" sz="900" dirty="0" smtClean="0"/>
                <a:t>input to the </a:t>
              </a:r>
              <a:r>
                <a:rPr lang="en-AU" sz="900" i="1" dirty="0"/>
                <a:t>Process Step   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948264" y="2924944"/>
              <a:ext cx="1775906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900" dirty="0"/>
                <a:t>The </a:t>
              </a:r>
              <a:r>
                <a:rPr lang="en-AU" sz="900" i="1" dirty="0" smtClean="0"/>
                <a:t>Process Output </a:t>
              </a:r>
              <a:r>
                <a:rPr lang="en-AU" sz="900" dirty="0" smtClean="0"/>
                <a:t>from Production Group records </a:t>
              </a:r>
              <a:r>
                <a:rPr lang="en-AU" sz="900" dirty="0"/>
                <a:t>which </a:t>
              </a:r>
              <a:r>
                <a:rPr lang="en-AU" sz="900" dirty="0" smtClean="0"/>
                <a:t>information objects </a:t>
              </a:r>
              <a:r>
                <a:rPr lang="en-AU" sz="900" dirty="0"/>
                <a:t>from the Concepts </a:t>
              </a:r>
              <a:r>
                <a:rPr lang="en-AU" sz="900" dirty="0" smtClean="0"/>
                <a:t>and Structures Groups </a:t>
              </a:r>
              <a:r>
                <a:rPr lang="en-AU" sz="900" dirty="0"/>
                <a:t>are </a:t>
              </a:r>
              <a:r>
                <a:rPr lang="en-AU" sz="900" dirty="0" smtClean="0"/>
                <a:t>outputs from the </a:t>
              </a:r>
              <a:r>
                <a:rPr lang="en-AU" sz="900" i="1" dirty="0" smtClean="0"/>
                <a:t>Process Step   </a:t>
              </a:r>
              <a:endParaRPr lang="en-AU" sz="9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47225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400</Words>
  <Application>Microsoft Office PowerPoint</Application>
  <PresentationFormat>On-screen Show (4:3)</PresentationFormat>
  <Paragraphs>190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Lalor</dc:creator>
  <cp:lastModifiedBy>lalor</cp:lastModifiedBy>
  <cp:revision>2</cp:revision>
  <dcterms:created xsi:type="dcterms:W3CDTF">2012-12-28T14:42:39Z</dcterms:created>
  <dcterms:modified xsi:type="dcterms:W3CDTF">2013-07-15T08:12:33Z</dcterms:modified>
</cp:coreProperties>
</file>