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21"/>
  </p:notesMasterIdLst>
  <p:handoutMasterIdLst>
    <p:handoutMasterId r:id="rId22"/>
  </p:handoutMasterIdLst>
  <p:sldIdLst>
    <p:sldId id="259" r:id="rId5"/>
    <p:sldId id="268" r:id="rId6"/>
    <p:sldId id="278" r:id="rId7"/>
    <p:sldId id="279" r:id="rId8"/>
    <p:sldId id="277" r:id="rId9"/>
    <p:sldId id="269" r:id="rId10"/>
    <p:sldId id="276" r:id="rId11"/>
    <p:sldId id="273" r:id="rId12"/>
    <p:sldId id="280" r:id="rId13"/>
    <p:sldId id="267" r:id="rId14"/>
    <p:sldId id="270" r:id="rId15"/>
    <p:sldId id="271" r:id="rId16"/>
    <p:sldId id="272" r:id="rId17"/>
    <p:sldId id="275" r:id="rId18"/>
    <p:sldId id="274" r:id="rId19"/>
    <p:sldId id="266" r:id="rId2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601" userDrawn="1">
          <p15:clr>
            <a:srgbClr val="A4A3A4"/>
          </p15:clr>
        </p15:guide>
        <p15:guide id="3" pos="159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276"/>
    <a:srgbClr val="16307A"/>
    <a:srgbClr val="001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53" autoAdjust="0"/>
  </p:normalViewPr>
  <p:slideViewPr>
    <p:cSldViewPr>
      <p:cViewPr varScale="1">
        <p:scale>
          <a:sx n="58" d="100"/>
          <a:sy n="58" d="100"/>
        </p:scale>
        <p:origin x="1114" y="48"/>
      </p:cViewPr>
      <p:guideLst>
        <p:guide orient="horz" pos="2160"/>
        <p:guide pos="5601"/>
        <p:guide pos="159"/>
        <p:guide orient="horz" pos="119"/>
        <p:guide orient="horz"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C7D53-EDDA-4538-90FD-67E81B267D3A}" type="datetimeFigureOut">
              <a:rPr lang="pl-PL" smtClean="0"/>
              <a:t>19.05.2019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FE9BF-AA0C-4405-83C3-AA10DF799DC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358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C24-295B-4A9F-BA7C-AF2689817961}" type="datetimeFigureOut">
              <a:rPr lang="pl-PL" smtClean="0"/>
              <a:t>19.05.2019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51D-2E30-4B65-A3A0-1D82E46C47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18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37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2350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topka 6"/>
          <p:cNvSpPr>
            <a:spLocks noGrp="1"/>
          </p:cNvSpPr>
          <p:nvPr>
            <p:ph type="ftr" sz="quarter" idx="3"/>
          </p:nvPr>
        </p:nvSpPr>
        <p:spPr>
          <a:xfrm>
            <a:off x="1206002" y="6129338"/>
            <a:ext cx="7668000" cy="539662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r>
              <a:rPr lang="pl-PL" dirty="0" smtClean="0"/>
              <a:t>Warszawa</a:t>
            </a:r>
            <a:endParaRPr lang="pl-PL" dirty="0"/>
          </a:p>
        </p:txBody>
      </p:sp>
      <p:sp>
        <p:nvSpPr>
          <p:cNvPr id="12" name="Data 5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dirty="0" smtClean="0"/>
              <a:t>05.01.2018</a:t>
            </a:r>
            <a:endParaRPr lang="pl-PL" dirty="0"/>
          </a:p>
        </p:txBody>
      </p:sp>
      <p:sp>
        <p:nvSpPr>
          <p:cNvPr id="8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7" name="Podtytuł prezentacji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Podtytuł prezentacji</a:t>
            </a:r>
            <a:endParaRPr lang="pl-PL" dirty="0"/>
          </a:p>
        </p:txBody>
      </p:sp>
      <p:sp>
        <p:nvSpPr>
          <p:cNvPr id="6" name="Tytuł prezentacji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dirty="0" smtClean="0"/>
              <a:t>Tytuł prezentacji</a:t>
            </a:r>
            <a:endParaRPr lang="pl-PL" dirty="0"/>
          </a:p>
        </p:txBody>
      </p:sp>
      <p:pic>
        <p:nvPicPr>
          <p:cNvPr id="17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2215588" cy="540000"/>
          </a:xfrm>
          <a:prstGeom prst="rect">
            <a:avLst/>
          </a:prstGeom>
        </p:spPr>
      </p:pic>
      <p:pic>
        <p:nvPicPr>
          <p:cNvPr id="10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9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 i zawartoś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umer slajdu 5"/>
          <p:cNvSpPr txBox="1">
            <a:spLocks/>
          </p:cNvSpPr>
          <p:nvPr userDrawn="1"/>
        </p:nvSpPr>
        <p:spPr>
          <a:xfrm>
            <a:off x="8676000" y="6273000"/>
            <a:ext cx="576000" cy="252000"/>
          </a:xfrm>
          <a:prstGeom prst="flowChartTerminator">
            <a:avLst/>
          </a:prstGeom>
          <a:solidFill>
            <a:srgbClr val="2C2276"/>
          </a:solidFill>
        </p:spPr>
        <p:txBody>
          <a:bodyPr vert="horz" lIns="36000" tIns="45720" rIns="25200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Fira Sans SemiBold" panose="020B0603050000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7FC74E-4485-49A2-BB8C-3F11C6A1A0FF}" type="slidenum">
              <a:rPr lang="pl-PL" b="1" smtClean="0">
                <a:latin typeface="+mj-lt"/>
              </a:rPr>
              <a:pPr algn="r"/>
              <a:t>‹#›</a:t>
            </a:fld>
            <a:endParaRPr lang="pl-PL" sz="1200" b="1" dirty="0">
              <a:latin typeface="+mj-lt"/>
            </a:endParaRPr>
          </a:p>
        </p:txBody>
      </p:sp>
      <p:sp>
        <p:nvSpPr>
          <p:cNvPr id="6" name="Stopka 4"/>
          <p:cNvSpPr txBox="1"/>
          <p:nvPr userDrawn="1"/>
        </p:nvSpPr>
        <p:spPr>
          <a:xfrm>
            <a:off x="7488000" y="6245449"/>
            <a:ext cx="1080000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dirty="0" smtClean="0">
                <a:latin typeface="+mj-lt"/>
              </a:rPr>
              <a:t>stat.gov.pl</a:t>
            </a:r>
          </a:p>
        </p:txBody>
      </p:sp>
      <p:pic>
        <p:nvPicPr>
          <p:cNvPr id="15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2215588" cy="540000"/>
          </a:xfrm>
          <a:prstGeom prst="rect">
            <a:avLst/>
          </a:prstGeom>
        </p:spPr>
      </p:pic>
      <p:pic>
        <p:nvPicPr>
          <p:cNvPr id="11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5985378" cy="540000"/>
          </a:xfrm>
          <a:prstGeom prst="rect">
            <a:avLst/>
          </a:prstGeom>
        </p:spPr>
      </p:pic>
      <p:pic>
        <p:nvPicPr>
          <p:cNvPr id="7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6156000"/>
            <a:ext cx="2374811" cy="540000"/>
          </a:xfrm>
          <a:prstGeom prst="rect">
            <a:avLst/>
          </a:prstGeom>
        </p:spPr>
      </p:pic>
      <p:sp>
        <p:nvSpPr>
          <p:cNvPr id="10" name="Tekst slajdu 2"/>
          <p:cNvSpPr>
            <a:spLocks noGrp="1"/>
          </p:cNvSpPr>
          <p:nvPr>
            <p:ph idx="1"/>
          </p:nvPr>
        </p:nvSpPr>
        <p:spPr>
          <a:xfrm>
            <a:off x="252413" y="1089025"/>
            <a:ext cx="8639175" cy="5040313"/>
          </a:xfrm>
        </p:spPr>
        <p:txBody>
          <a:bodyPr anchor="ctr" anchorCtr="0"/>
          <a:lstStyle>
            <a:lvl1pPr marL="228589" indent="-228589">
              <a:buFont typeface="Arial" panose="020B0604020202020204" pitchFamily="34" charset="0"/>
              <a:buChar char="•"/>
              <a:defRPr b="0">
                <a:solidFill>
                  <a:schemeClr val="tx1"/>
                </a:solidFill>
                <a:latin typeface="+mn-lt"/>
              </a:defRPr>
            </a:lvl1pPr>
            <a:lvl2pPr marL="685766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2pPr>
            <a:lvl3pPr marL="1142942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3pPr>
            <a:lvl4pPr marL="1600120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4pPr>
            <a:lvl5pPr marL="2057298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Tytuł slajdu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</p:spPr>
        <p:txBody>
          <a:bodyPr/>
          <a:lstStyle>
            <a:lvl1pPr>
              <a:defRPr b="1">
                <a:solidFill>
                  <a:srgbClr val="001377"/>
                </a:solidFill>
                <a:latin typeface="+mj-lt"/>
                <a:ea typeface="Fira Sans SemiBold" panose="020B0603050000020004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31955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opka końcowa 5"/>
          <p:cNvSpPr txBox="1"/>
          <p:nvPr userDrawn="1"/>
        </p:nvSpPr>
        <p:spPr>
          <a:xfrm>
            <a:off x="252413" y="6249384"/>
            <a:ext cx="1079999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smtClean="0"/>
              <a:t>stat.gov.pl</a:t>
            </a:r>
          </a:p>
        </p:txBody>
      </p:sp>
      <p:sp>
        <p:nvSpPr>
          <p:cNvPr id="11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10" name="Dodatkowe informacje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Dodatkowe informacje</a:t>
            </a:r>
          </a:p>
        </p:txBody>
      </p:sp>
      <p:sp>
        <p:nvSpPr>
          <p:cNvPr id="9" name="Więcej na: stat.gov.pl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pl-PL" dirty="0" smtClean="0"/>
              <a:t>Więcej informacji: stat.gov.pl</a:t>
            </a:r>
          </a:p>
        </p:txBody>
      </p:sp>
      <p:pic>
        <p:nvPicPr>
          <p:cNvPr id="16" name="Logo StatisticsPolan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188913"/>
            <a:ext cx="2215588" cy="540000"/>
          </a:xfrm>
          <a:prstGeom prst="rect">
            <a:avLst/>
          </a:prstGeom>
        </p:spPr>
      </p:pic>
      <p:pic>
        <p:nvPicPr>
          <p:cNvPr id="12" name="Logo SP + EUR + OECD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8" name="Logo 100 lat GUS" hidden="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7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a 3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0" bIns="45720" rtlCol="0" anchor="ctr" anchorCtr="0"/>
          <a:lstStyle>
            <a:lvl1pPr algn="r">
              <a:defRPr sz="1400" b="0">
                <a:solidFill>
                  <a:schemeClr val="tx1"/>
                </a:solidFill>
                <a:latin typeface="+mn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smtClean="0"/>
              <a:t>05.01.2018</a:t>
            </a:r>
            <a:endParaRPr lang="pl-PL" dirty="0"/>
          </a:p>
        </p:txBody>
      </p:sp>
      <p:sp>
        <p:nvSpPr>
          <p:cNvPr id="3" name="Tekst 2"/>
          <p:cNvSpPr>
            <a:spLocks noGrp="1"/>
          </p:cNvSpPr>
          <p:nvPr>
            <p:ph type="body" idx="1"/>
          </p:nvPr>
        </p:nvSpPr>
        <p:spPr>
          <a:xfrm>
            <a:off x="252413" y="1089000"/>
            <a:ext cx="8639175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  <a:prstGeom prst="rect">
            <a:avLst/>
          </a:prstGeom>
        </p:spPr>
        <p:txBody>
          <a:bodyPr vert="horz" lIns="0" tIns="45720" rIns="0" bIns="45720" rtlCol="0" anchor="b" anchorCtr="0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2C2276"/>
          </a:solidFill>
          <a:latin typeface="+mj-lt"/>
          <a:ea typeface="Fira Sans SemiBold" panose="020B0603050000020004" pitchFamily="34" charset="0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159" userDrawn="1">
          <p15:clr>
            <a:srgbClr val="F26B43"/>
          </p15:clr>
        </p15:guide>
        <p15:guide id="4" pos="5601" userDrawn="1">
          <p15:clr>
            <a:srgbClr val="F26B43"/>
          </p15:clr>
        </p15:guide>
        <p15:guide id="5" orient="horz" pos="686" userDrawn="1">
          <p15:clr>
            <a:srgbClr val="F26B43"/>
          </p15:clr>
        </p15:guide>
        <p15:guide id="6" orient="horz" pos="1480" userDrawn="1">
          <p15:clr>
            <a:srgbClr val="F26B43"/>
          </p15:clr>
        </p15:guide>
        <p15:guide id="8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eo.stat.gov.pl/start?p_p_auth=RG6UZdDq&amp;p_p_id=49&amp;p_p_lifecycle=1&amp;p_p_state=normal&amp;p_p_mode=view&amp;_49_struts_action=/my_sites/view&amp;_49_groupId=20182&amp;_49_privateLayout=fals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>
          <a:xfrm>
            <a:off x="246538" y="6201008"/>
            <a:ext cx="6701726" cy="539575"/>
          </a:xfrm>
        </p:spPr>
        <p:txBody>
          <a:bodyPr/>
          <a:lstStyle/>
          <a:p>
            <a:pPr algn="l"/>
            <a:r>
              <a:rPr lang="pl-PL" sz="1200" dirty="0" smtClean="0"/>
              <a:t>21-23.05.2019</a:t>
            </a:r>
            <a:endParaRPr lang="pl-PL" sz="12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4"/>
          </p:nvPr>
        </p:nvSpPr>
        <p:spPr>
          <a:xfrm>
            <a:off x="270002" y="5229200"/>
            <a:ext cx="8639175" cy="9718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l-PL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Anna Długosz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	J</a:t>
            </a:r>
            <a:r>
              <a:rPr lang="pl-PL" sz="1200" b="1" dirty="0" smtClean="0"/>
              <a:t>anusz Dygaszewicz</a:t>
            </a:r>
          </a:p>
          <a:p>
            <a:pPr>
              <a:spcBef>
                <a:spcPts val="0"/>
              </a:spcBef>
            </a:pP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pl-PL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Deputy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GB" sz="1200" dirty="0" smtClean="0"/>
              <a:t>Director</a:t>
            </a:r>
            <a:endParaRPr lang="pl-PL" sz="1200" dirty="0" smtClean="0"/>
          </a:p>
          <a:p>
            <a:pPr>
              <a:spcBef>
                <a:spcPts val="0"/>
              </a:spcBef>
            </a:pPr>
            <a:endParaRPr lang="pl-PL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ICT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Systems, 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Geostatistics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ICT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Systems, 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Geostatistics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and 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Census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and 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Census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pl-PL" sz="1200" b="1" dirty="0"/>
          </a:p>
          <a:p>
            <a:pPr>
              <a:spcBef>
                <a:spcPts val="0"/>
              </a:spcBef>
            </a:pPr>
            <a:endParaRPr lang="pl-PL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215756" y="2564904"/>
            <a:ext cx="8639175" cy="11703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200" dirty="0"/>
              <a:t>Statistical architecture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and </a:t>
            </a:r>
            <a:r>
              <a:rPr lang="pl-PL" sz="3200" dirty="0"/>
              <a:t>data </a:t>
            </a:r>
            <a:r>
              <a:rPr lang="pl-PL" sz="3200" dirty="0" err="1"/>
              <a:t>integration</a:t>
            </a:r>
            <a:r>
              <a:rPr lang="pl-PL" sz="3200" dirty="0"/>
              <a:t> 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259632" y="6332296"/>
            <a:ext cx="7307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Belgrade </a:t>
            </a:r>
            <a:r>
              <a:rPr lang="en-US" sz="1200" dirty="0" smtClean="0"/>
              <a:t>Workshop </a:t>
            </a:r>
            <a:r>
              <a:rPr lang="en-US" sz="1200" dirty="0"/>
              <a:t>on Data Integration: </a:t>
            </a:r>
            <a:r>
              <a:rPr lang="en-US" sz="1200" dirty="0" err="1"/>
              <a:t>Realising</a:t>
            </a:r>
            <a:r>
              <a:rPr lang="en-US" sz="1200" dirty="0"/>
              <a:t> the Potential of Statistical and Geospatial </a:t>
            </a:r>
            <a:r>
              <a:rPr lang="en-US" sz="1200" dirty="0" smtClean="0"/>
              <a:t>Data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1714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Collect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836799"/>
              </p:ext>
            </p:extLst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39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803501"/>
              </p:ext>
            </p:extLst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83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Analyse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192543"/>
              </p:ext>
            </p:extLst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851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Disseminate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415818"/>
              </p:ext>
            </p:extLst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136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geospatial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pl-PL" sz="3200" dirty="0" err="1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851844"/>
              </p:ext>
            </p:extLst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70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750747"/>
              </p:ext>
            </p:extLst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92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39175" cy="459352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Data </a:t>
            </a:r>
            <a:r>
              <a:rPr lang="pl-PL" sz="3200" dirty="0" err="1" smtClean="0"/>
              <a:t>integration</a:t>
            </a:r>
            <a:endParaRPr lang="pl-PL" sz="32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83568" y="1412776"/>
            <a:ext cx="81351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19" name="Obraz 18"/>
          <p:cNvPicPr/>
          <p:nvPr/>
        </p:nvPicPr>
        <p:blipFill rotWithShape="1">
          <a:blip r:embed="rId2"/>
          <a:srcRect l="16992" t="16466" r="24950" b="7355"/>
          <a:stretch/>
        </p:blipFill>
        <p:spPr bwMode="auto">
          <a:xfrm>
            <a:off x="1475656" y="1700808"/>
            <a:ext cx="6480720" cy="42362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pole tekstowe 19"/>
          <p:cNvSpPr txBox="1"/>
          <p:nvPr/>
        </p:nvSpPr>
        <p:spPr>
          <a:xfrm>
            <a:off x="394643" y="67121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he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previous round of Census: Agricultural Census 2010 and Population and Housing Census 2011</a:t>
            </a:r>
            <a:endParaRPr lang="pl-PL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9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91862" y="188640"/>
            <a:ext cx="8639175" cy="576064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Dissemination </a:t>
            </a:r>
            <a:r>
              <a:rPr lang="en-US" sz="3200" dirty="0" smtClean="0"/>
              <a:t>of statistical </a:t>
            </a:r>
            <a:r>
              <a:rPr lang="en-US" sz="3200" dirty="0"/>
              <a:t>information</a:t>
            </a:r>
            <a:endParaRPr lang="pl-PL" sz="32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95918" y="1414093"/>
            <a:ext cx="81351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6" name="Obraz 5" descr="Portal Geostatystyczny">
            <a:hlinkClick r:id="rId2" tooltip="&quot;Go to Portal Geostatystyczny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30480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276872"/>
            <a:ext cx="5772150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91862" y="188640"/>
            <a:ext cx="8639175" cy="576064"/>
          </a:xfrm>
        </p:spPr>
        <p:txBody>
          <a:bodyPr>
            <a:noAutofit/>
          </a:bodyPr>
          <a:lstStyle/>
          <a:p>
            <a:pPr algn="ctr"/>
            <a:r>
              <a:rPr lang="pl-PL" sz="3200" dirty="0" err="1"/>
              <a:t>Our</a:t>
            </a:r>
            <a:r>
              <a:rPr lang="pl-PL" sz="3200" dirty="0"/>
              <a:t> </a:t>
            </a:r>
            <a:r>
              <a:rPr lang="pl-PL" sz="3200" dirty="0" err="1"/>
              <a:t>way</a:t>
            </a:r>
            <a:r>
              <a:rPr lang="pl-PL" sz="3200" dirty="0"/>
              <a:t> to </a:t>
            </a:r>
            <a:r>
              <a:rPr lang="pl-PL" sz="3200" dirty="0" err="1"/>
              <a:t>improvement</a:t>
            </a:r>
            <a:endParaRPr lang="pl-PL" sz="32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95918" y="1124744"/>
            <a:ext cx="813511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For several years Statistics Poland has collected data from administrative sources, social network, sensors, GPS technology etc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pl-PL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Data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integration and geospatial information are becoming increasingly important in our statistical production process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pl-PL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But data silos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ha</a:t>
            </a:r>
            <a:r>
              <a:rPr lang="pl-PL" sz="2400" dirty="0" err="1" smtClean="0">
                <a:solidFill>
                  <a:schemeClr val="tx2">
                    <a:lumMod val="50000"/>
                  </a:schemeClr>
                </a:solidFill>
              </a:rPr>
              <a:t>ve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been a hindrance to data integrity, data integration and a barrier to production efficiency. 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07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39175" cy="720000"/>
          </a:xfrm>
        </p:spPr>
        <p:txBody>
          <a:bodyPr>
            <a:noAutofit/>
          </a:bodyPr>
          <a:lstStyle/>
          <a:p>
            <a:pPr algn="ctr"/>
            <a:r>
              <a:rPr lang="pl-PL" sz="3200" dirty="0" err="1" smtClean="0"/>
              <a:t>Generic</a:t>
            </a:r>
            <a:r>
              <a:rPr lang="pl-PL" sz="3200" dirty="0" smtClean="0"/>
              <a:t> Statistical Business </a:t>
            </a:r>
            <a:r>
              <a:rPr lang="pl-PL" sz="3200" dirty="0" err="1" smtClean="0"/>
              <a:t>Process</a:t>
            </a:r>
            <a:r>
              <a:rPr lang="pl-PL" sz="3200" dirty="0" smtClean="0"/>
              <a:t> Model</a:t>
            </a:r>
            <a:br>
              <a:rPr lang="pl-PL" sz="3200" dirty="0" smtClean="0"/>
            </a:br>
            <a:r>
              <a:rPr lang="pl-PL" sz="3200" dirty="0" smtClean="0"/>
              <a:t>(GSBPM)</a:t>
            </a:r>
            <a:endParaRPr lang="pl-PL" sz="32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4" b="7340"/>
          <a:stretch/>
        </p:blipFill>
        <p:spPr>
          <a:xfrm>
            <a:off x="196174" y="1052656"/>
            <a:ext cx="8749865" cy="510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4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323526" y="7990"/>
            <a:ext cx="8639175" cy="720000"/>
          </a:xfrm>
        </p:spPr>
        <p:txBody>
          <a:bodyPr>
            <a:normAutofit fontScale="90000"/>
          </a:bodyPr>
          <a:lstStyle/>
          <a:p>
            <a:r>
              <a:rPr lang="en-US" dirty="0"/>
              <a:t>Model of the Statistical Production Process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t="5568" r="6626" b="10910"/>
          <a:stretch/>
        </p:blipFill>
        <p:spPr>
          <a:xfrm>
            <a:off x="683569" y="715234"/>
            <a:ext cx="8064896" cy="554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5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323526" y="7990"/>
            <a:ext cx="8639175" cy="720000"/>
          </a:xfrm>
        </p:spPr>
        <p:txBody>
          <a:bodyPr>
            <a:normAutofit fontScale="90000"/>
          </a:bodyPr>
          <a:lstStyle/>
          <a:p>
            <a:r>
              <a:rPr lang="en-US" dirty="0"/>
              <a:t>Model of the Statistical Production Process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683568" y="692696"/>
            <a:ext cx="8064896" cy="5571779"/>
            <a:chOff x="683568" y="679859"/>
            <a:chExt cx="8064896" cy="5584616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38" t="5568" r="6626" b="10910"/>
            <a:stretch/>
          </p:blipFill>
          <p:spPr>
            <a:xfrm>
              <a:off x="683568" y="715234"/>
              <a:ext cx="8064896" cy="5549241"/>
            </a:xfrm>
            <a:prstGeom prst="rect">
              <a:avLst/>
            </a:prstGeom>
          </p:spPr>
        </p:pic>
        <p:sp>
          <p:nvSpPr>
            <p:cNvPr id="2" name="Prostokąt zaokrąglony 1"/>
            <p:cNvSpPr/>
            <p:nvPr/>
          </p:nvSpPr>
          <p:spPr>
            <a:xfrm>
              <a:off x="3707904" y="679859"/>
              <a:ext cx="4032448" cy="4765365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396331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Reference Architecture Framework</a:t>
            </a:r>
            <a:endParaRPr lang="pl-PL" sz="32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/>
          </p:nvPr>
        </p:nvGraphicFramePr>
        <p:xfrm>
          <a:off x="83071" y="908720"/>
          <a:ext cx="9072000" cy="55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Visio" r:id="rId3" imgW="11316520" imgH="6849505" progId="Visio.Drawing.11">
                  <p:embed/>
                </p:oleObj>
              </mc:Choice>
              <mc:Fallback>
                <p:oleObj name="Visio" r:id="rId3" imgW="11316520" imgH="684950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71" y="908720"/>
                        <a:ext cx="9072000" cy="5538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940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Reference Architecture Framework</a:t>
            </a:r>
            <a:endParaRPr lang="pl-PL" sz="32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503548" y="908720"/>
            <a:ext cx="8136904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1">
              <a:spcBef>
                <a:spcPts val="600"/>
              </a:spcBef>
              <a:spcAft>
                <a:spcPts val="600"/>
              </a:spcAft>
            </a:pPr>
            <a:r>
              <a:rPr lang="pl-PL" sz="2500" dirty="0" smtClean="0"/>
              <a:t>Critical </a:t>
            </a:r>
            <a:r>
              <a:rPr lang="pl-PL" sz="2500" dirty="0" err="1"/>
              <a:t>elements</a:t>
            </a:r>
            <a:r>
              <a:rPr lang="pl-PL" sz="2500" dirty="0"/>
              <a:t> of the </a:t>
            </a:r>
            <a:r>
              <a:rPr lang="pl-PL" sz="2500" dirty="0" err="1"/>
              <a:t>solution</a:t>
            </a:r>
            <a:r>
              <a:rPr lang="pl-PL" sz="2500" dirty="0"/>
              <a:t> </a:t>
            </a:r>
            <a:r>
              <a:rPr lang="pl-PL" sz="2500" dirty="0" smtClean="0"/>
              <a:t>– „Data </a:t>
            </a:r>
            <a:r>
              <a:rPr lang="pl-PL" sz="2500" dirty="0" err="1" smtClean="0"/>
              <a:t>Repositories</a:t>
            </a:r>
            <a:r>
              <a:rPr lang="pl-PL" sz="2500" dirty="0" smtClean="0"/>
              <a:t>”:</a:t>
            </a: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registry data repository (SJS)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a raw data repository (SDS)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an operational data repository (SDO)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an analysis data repository (SDA)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a geospatial data repository (SDG)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a publication data repository (SDP)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pl-PL" sz="2400" dirty="0" err="1">
                <a:solidFill>
                  <a:schemeClr val="tx2">
                    <a:lumMod val="50000"/>
                  </a:schemeClr>
                </a:solidFill>
              </a:rPr>
              <a:t>metadata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</a:schemeClr>
                </a:solidFill>
              </a:rPr>
              <a:t>repository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Geneva" id="{A875BBFD-0A17-4070-A6EE-0812459E0F5F}" vid="{F4B43B4D-6995-44FD-A470-5F1E9654875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3A1E31-8F52-4852-987E-54CF7733AA20}">
  <we:reference id="wa104178141" version="3.1.7.1" store="pl-PL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D8A2732CD3D524BB160070E7D041F96" ma:contentTypeVersion="0" ma:contentTypeDescription="Utwórz nowy dokument." ma:contentTypeScope="" ma:versionID="fc98a6dddccca1f7b271911e916e64a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fdb080088ddf1bdd98b8e55b33ddc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E27AA2-E3AF-43F7-94C9-7C07CFE91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7B854B-68A2-4AD7-B7E9-BA7B2A0A4C20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B33A759-C8EE-4408-A94F-18746B0336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RAF_prezentacja Geneva</Template>
  <TotalTime>989</TotalTime>
  <Words>203</Words>
  <Application>Microsoft Office PowerPoint</Application>
  <PresentationFormat>Pokaz na ekranie (4:3)</PresentationFormat>
  <Paragraphs>67</Paragraphs>
  <Slides>16</Slides>
  <Notes>2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2" baseType="lpstr">
      <vt:lpstr>Arial</vt:lpstr>
      <vt:lpstr>Calibri</vt:lpstr>
      <vt:lpstr>Fira Sans</vt:lpstr>
      <vt:lpstr>Fira Sans SemiBold</vt:lpstr>
      <vt:lpstr>Motyw pakietu Office</vt:lpstr>
      <vt:lpstr>Visio</vt:lpstr>
      <vt:lpstr>Statistical architecture  and data integration </vt:lpstr>
      <vt:lpstr>Data integration</vt:lpstr>
      <vt:lpstr>Dissemination of statistical information</vt:lpstr>
      <vt:lpstr>Our way to improvement</vt:lpstr>
      <vt:lpstr>Generic Statistical Business Process Model (GSBPM)</vt:lpstr>
      <vt:lpstr>Model of the Statistical Production Process</vt:lpstr>
      <vt:lpstr>Model of the Statistical Production Process</vt:lpstr>
      <vt:lpstr>The Reference Architecture Framework</vt:lpstr>
      <vt:lpstr>The Reference Architecture Framework</vt:lpstr>
      <vt:lpstr>Collect</vt:lpstr>
      <vt:lpstr>Process</vt:lpstr>
      <vt:lpstr>Analyse</vt:lpstr>
      <vt:lpstr>Disseminate</vt:lpstr>
      <vt:lpstr>The geospatial data repository </vt:lpstr>
      <vt:lpstr>The metadata repository</vt:lpstr>
      <vt:lpstr>Thank you for your attention!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Architecture Framework  (RAF) for IT Solutions</dc:title>
  <dc:creator>Gadamska Adrianna</dc:creator>
  <cp:lastModifiedBy>Anna</cp:lastModifiedBy>
  <cp:revision>30</cp:revision>
  <cp:lastPrinted>2019-05-19T12:44:17Z</cp:lastPrinted>
  <dcterms:created xsi:type="dcterms:W3CDTF">2018-11-14T11:39:00Z</dcterms:created>
  <dcterms:modified xsi:type="dcterms:W3CDTF">2019-05-19T20:51:49Z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0x010100ED8A2732CD3D524BB160070E7D041F96</vt:lpwstr>
  </property>
</Properties>
</file>