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5197" r:id="rId1"/>
    <p:sldMasterId id="2147485265" r:id="rId2"/>
  </p:sldMasterIdLst>
  <p:notesMasterIdLst>
    <p:notesMasterId r:id="rId19"/>
  </p:notesMasterIdLst>
  <p:handoutMasterIdLst>
    <p:handoutMasterId r:id="rId20"/>
  </p:handoutMasterIdLst>
  <p:sldIdLst>
    <p:sldId id="274" r:id="rId3"/>
    <p:sldId id="275" r:id="rId4"/>
    <p:sldId id="276" r:id="rId5"/>
    <p:sldId id="258" r:id="rId6"/>
    <p:sldId id="264" r:id="rId7"/>
    <p:sldId id="266" r:id="rId8"/>
    <p:sldId id="259" r:id="rId9"/>
    <p:sldId id="260" r:id="rId10"/>
    <p:sldId id="261" r:id="rId11"/>
    <p:sldId id="262" r:id="rId12"/>
    <p:sldId id="265" r:id="rId13"/>
    <p:sldId id="280" r:id="rId14"/>
    <p:sldId id="268" r:id="rId15"/>
    <p:sldId id="277" r:id="rId16"/>
    <p:sldId id="278" r:id="rId17"/>
    <p:sldId id="279" r:id="rId1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anose="020B0603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4" autoAdjust="0"/>
  </p:normalViewPr>
  <p:slideViewPr>
    <p:cSldViewPr snapToGrid="0" snapToObjects="1">
      <p:cViewPr varScale="1">
        <p:scale>
          <a:sx n="114" d="100"/>
          <a:sy n="114" d="100"/>
        </p:scale>
        <p:origin x="78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302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FAA04261-9A14-4482-AD57-7A91D4608C58}" type="datetimeFigureOut">
              <a:rPr lang="en-US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09E68BCF-438C-4F89-A8AD-5AD7314C5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2760B295-4E75-4972-AD3E-5CFCA8A7EB5A}" type="datetimeFigureOut">
              <a:rPr lang="en-US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rebuchet MS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9B6BCF4A-D3EC-4511-9E2C-4870114834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marL="0" marR="0" indent="0" algn="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  <a:lvl2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 typeface="Wingdings" charset="0"/>
              <a:buNone/>
              <a:tabLst/>
              <a:defRPr sz="1400" b="0" i="0">
                <a:latin typeface="Andes" panose="02000000000000000000" pitchFamily="50" charset="0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0E8F85-94B8-441D-B18D-38BB2E785C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0" y="4699001"/>
            <a:ext cx="5048250" cy="126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2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6 w 638"/>
              <a:gd name="T3" fmla="*/ 2147483646 h 1194"/>
              <a:gd name="T4" fmla="*/ 2147483646 w 638"/>
              <a:gd name="T5" fmla="*/ 2147483646 h 1194"/>
              <a:gd name="T6" fmla="*/ 2147483646 w 638"/>
              <a:gd name="T7" fmla="*/ 2147483646 h 1194"/>
              <a:gd name="T8" fmla="*/ 2147483646 w 638"/>
              <a:gd name="T9" fmla="*/ 2147483646 h 1194"/>
              <a:gd name="T10" fmla="*/ 2147483646 w 638"/>
              <a:gd name="T11" fmla="*/ 2147483646 h 1194"/>
              <a:gd name="T12" fmla="*/ 2147483646 w 638"/>
              <a:gd name="T13" fmla="*/ 2147483646 h 1194"/>
              <a:gd name="T14" fmla="*/ 2147483646 w 638"/>
              <a:gd name="T15" fmla="*/ 2147483646 h 1194"/>
              <a:gd name="T16" fmla="*/ 2147483646 w 638"/>
              <a:gd name="T17" fmla="*/ 2147483646 h 1194"/>
              <a:gd name="T18" fmla="*/ 2147483646 w 638"/>
              <a:gd name="T19" fmla="*/ 2147483646 h 1194"/>
              <a:gd name="T20" fmla="*/ 2147483646 w 638"/>
              <a:gd name="T21" fmla="*/ 2147483646 h 1194"/>
              <a:gd name="T22" fmla="*/ 2147483646 w 638"/>
              <a:gd name="T23" fmla="*/ 2147483646 h 1194"/>
              <a:gd name="T24" fmla="*/ 2147483646 w 638"/>
              <a:gd name="T25" fmla="*/ 2147483646 h 1194"/>
              <a:gd name="T26" fmla="*/ 2147483646 w 638"/>
              <a:gd name="T27" fmla="*/ 2147483646 h 1194"/>
              <a:gd name="T28" fmla="*/ 2147483646 w 638"/>
              <a:gd name="T29" fmla="*/ 2147483646 h 1194"/>
              <a:gd name="T30" fmla="*/ 2147483646 w 638"/>
              <a:gd name="T31" fmla="*/ 2147483646 h 1194"/>
              <a:gd name="T32" fmla="*/ 2147483646 w 638"/>
              <a:gd name="T33" fmla="*/ 2147483646 h 1194"/>
              <a:gd name="T34" fmla="*/ 2147483646 w 638"/>
              <a:gd name="T35" fmla="*/ 2147483646 h 1194"/>
              <a:gd name="T36" fmla="*/ 2147483646 w 638"/>
              <a:gd name="T37" fmla="*/ 2147483646 h 1194"/>
              <a:gd name="T38" fmla="*/ 2147483646 w 638"/>
              <a:gd name="T39" fmla="*/ 2147483646 h 1194"/>
              <a:gd name="T40" fmla="*/ 2147483646 w 638"/>
              <a:gd name="T41" fmla="*/ 2147483646 h 1194"/>
              <a:gd name="T42" fmla="*/ 2147483646 w 638"/>
              <a:gd name="T43" fmla="*/ 2147483646 h 1194"/>
              <a:gd name="T44" fmla="*/ 2147483646 w 638"/>
              <a:gd name="T45" fmla="*/ 2147483646 h 1194"/>
              <a:gd name="T46" fmla="*/ 2147483646 w 638"/>
              <a:gd name="T47" fmla="*/ 2147483646 h 1194"/>
              <a:gd name="T48" fmla="*/ 2147483646 w 638"/>
              <a:gd name="T49" fmla="*/ 2147483646 h 1194"/>
              <a:gd name="T50" fmla="*/ 2147483646 w 638"/>
              <a:gd name="T51" fmla="*/ 2147483646 h 1194"/>
              <a:gd name="T52" fmla="*/ 2147483646 w 638"/>
              <a:gd name="T53" fmla="*/ 2147483646 h 1194"/>
              <a:gd name="T54" fmla="*/ 2147483646 w 638"/>
              <a:gd name="T55" fmla="*/ 2147483646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6 w 448"/>
              <a:gd name="T1" fmla="*/ 2147483646 h 372"/>
              <a:gd name="T2" fmla="*/ 2147483646 w 448"/>
              <a:gd name="T3" fmla="*/ 2147483646 h 372"/>
              <a:gd name="T4" fmla="*/ 2147483646 w 448"/>
              <a:gd name="T5" fmla="*/ 2147483646 h 372"/>
              <a:gd name="T6" fmla="*/ 2147483646 w 448"/>
              <a:gd name="T7" fmla="*/ 2147483646 h 372"/>
              <a:gd name="T8" fmla="*/ 2147483646 w 448"/>
              <a:gd name="T9" fmla="*/ 2147483646 h 372"/>
              <a:gd name="T10" fmla="*/ 2147483646 w 448"/>
              <a:gd name="T11" fmla="*/ 2147483646 h 372"/>
              <a:gd name="T12" fmla="*/ 0 w 448"/>
              <a:gd name="T13" fmla="*/ 0 h 372"/>
              <a:gd name="T14" fmla="*/ 2147483646 w 448"/>
              <a:gd name="T15" fmla="*/ 0 h 372"/>
              <a:gd name="T16" fmla="*/ 2147483646 w 448"/>
              <a:gd name="T17" fmla="*/ 2147483646 h 372"/>
              <a:gd name="T18" fmla="*/ 2147483646 w 448"/>
              <a:gd name="T19" fmla="*/ 2147483646 h 372"/>
              <a:gd name="T20" fmla="*/ 2147483646 w 448"/>
              <a:gd name="T21" fmla="*/ 2147483646 h 372"/>
              <a:gd name="T22" fmla="*/ 2147483646 w 448"/>
              <a:gd name="T23" fmla="*/ 2147483646 h 372"/>
              <a:gd name="T24" fmla="*/ 2147483646 w 448"/>
              <a:gd name="T25" fmla="*/ 2147483646 h 372"/>
              <a:gd name="T26" fmla="*/ 2147483646 w 448"/>
              <a:gd name="T27" fmla="*/ 2147483646 h 372"/>
              <a:gd name="T28" fmla="*/ 2147483646 w 448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4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01925F-EC9C-4077-B2B4-5B768C4AB8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264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6 w 638"/>
              <a:gd name="T3" fmla="*/ 2147483646 h 1194"/>
              <a:gd name="T4" fmla="*/ 2147483646 w 638"/>
              <a:gd name="T5" fmla="*/ 2147483646 h 1194"/>
              <a:gd name="T6" fmla="*/ 2147483646 w 638"/>
              <a:gd name="T7" fmla="*/ 2147483646 h 1194"/>
              <a:gd name="T8" fmla="*/ 2147483646 w 638"/>
              <a:gd name="T9" fmla="*/ 2147483646 h 1194"/>
              <a:gd name="T10" fmla="*/ 2147483646 w 638"/>
              <a:gd name="T11" fmla="*/ 2147483646 h 1194"/>
              <a:gd name="T12" fmla="*/ 2147483646 w 638"/>
              <a:gd name="T13" fmla="*/ 2147483646 h 1194"/>
              <a:gd name="T14" fmla="*/ 2147483646 w 638"/>
              <a:gd name="T15" fmla="*/ 2147483646 h 1194"/>
              <a:gd name="T16" fmla="*/ 2147483646 w 638"/>
              <a:gd name="T17" fmla="*/ 2147483646 h 1194"/>
              <a:gd name="T18" fmla="*/ 2147483646 w 638"/>
              <a:gd name="T19" fmla="*/ 2147483646 h 1194"/>
              <a:gd name="T20" fmla="*/ 2147483646 w 638"/>
              <a:gd name="T21" fmla="*/ 2147483646 h 1194"/>
              <a:gd name="T22" fmla="*/ 2147483646 w 638"/>
              <a:gd name="T23" fmla="*/ 2147483646 h 1194"/>
              <a:gd name="T24" fmla="*/ 2147483646 w 638"/>
              <a:gd name="T25" fmla="*/ 2147483646 h 1194"/>
              <a:gd name="T26" fmla="*/ 2147483646 w 638"/>
              <a:gd name="T27" fmla="*/ 2147483646 h 1194"/>
              <a:gd name="T28" fmla="*/ 2147483646 w 638"/>
              <a:gd name="T29" fmla="*/ 2147483646 h 1194"/>
              <a:gd name="T30" fmla="*/ 2147483646 w 638"/>
              <a:gd name="T31" fmla="*/ 2147483646 h 1194"/>
              <a:gd name="T32" fmla="*/ 2147483646 w 638"/>
              <a:gd name="T33" fmla="*/ 2147483646 h 1194"/>
              <a:gd name="T34" fmla="*/ 2147483646 w 638"/>
              <a:gd name="T35" fmla="*/ 2147483646 h 1194"/>
              <a:gd name="T36" fmla="*/ 2147483646 w 638"/>
              <a:gd name="T37" fmla="*/ 2147483646 h 1194"/>
              <a:gd name="T38" fmla="*/ 2147483646 w 638"/>
              <a:gd name="T39" fmla="*/ 2147483646 h 1194"/>
              <a:gd name="T40" fmla="*/ 2147483646 w 638"/>
              <a:gd name="T41" fmla="*/ 2147483646 h 1194"/>
              <a:gd name="T42" fmla="*/ 2147483646 w 638"/>
              <a:gd name="T43" fmla="*/ 2147483646 h 1194"/>
              <a:gd name="T44" fmla="*/ 2147483646 w 638"/>
              <a:gd name="T45" fmla="*/ 2147483646 h 1194"/>
              <a:gd name="T46" fmla="*/ 2147483646 w 638"/>
              <a:gd name="T47" fmla="*/ 2147483646 h 1194"/>
              <a:gd name="T48" fmla="*/ 2147483646 w 638"/>
              <a:gd name="T49" fmla="*/ 2147483646 h 1194"/>
              <a:gd name="T50" fmla="*/ 2147483646 w 638"/>
              <a:gd name="T51" fmla="*/ 2147483646 h 1194"/>
              <a:gd name="T52" fmla="*/ 2147483646 w 638"/>
              <a:gd name="T53" fmla="*/ 2147483646 h 1194"/>
              <a:gd name="T54" fmla="*/ 2147483646 w 638"/>
              <a:gd name="T55" fmla="*/ 2147483646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6 w 448"/>
              <a:gd name="T1" fmla="*/ 2147483646 h 372"/>
              <a:gd name="T2" fmla="*/ 2147483646 w 448"/>
              <a:gd name="T3" fmla="*/ 2147483646 h 372"/>
              <a:gd name="T4" fmla="*/ 2147483646 w 448"/>
              <a:gd name="T5" fmla="*/ 2147483646 h 372"/>
              <a:gd name="T6" fmla="*/ 2147483646 w 448"/>
              <a:gd name="T7" fmla="*/ 2147483646 h 372"/>
              <a:gd name="T8" fmla="*/ 2147483646 w 448"/>
              <a:gd name="T9" fmla="*/ 2147483646 h 372"/>
              <a:gd name="T10" fmla="*/ 2147483646 w 448"/>
              <a:gd name="T11" fmla="*/ 2147483646 h 372"/>
              <a:gd name="T12" fmla="*/ 0 w 448"/>
              <a:gd name="T13" fmla="*/ 0 h 372"/>
              <a:gd name="T14" fmla="*/ 2147483646 w 448"/>
              <a:gd name="T15" fmla="*/ 0 h 372"/>
              <a:gd name="T16" fmla="*/ 2147483646 w 448"/>
              <a:gd name="T17" fmla="*/ 2147483646 h 372"/>
              <a:gd name="T18" fmla="*/ 2147483646 w 448"/>
              <a:gd name="T19" fmla="*/ 2147483646 h 372"/>
              <a:gd name="T20" fmla="*/ 2147483646 w 448"/>
              <a:gd name="T21" fmla="*/ 2147483646 h 372"/>
              <a:gd name="T22" fmla="*/ 2147483646 w 448"/>
              <a:gd name="T23" fmla="*/ 2147483646 h 372"/>
              <a:gd name="T24" fmla="*/ 2147483646 w 448"/>
              <a:gd name="T25" fmla="*/ 2147483646 h 372"/>
              <a:gd name="T26" fmla="*/ 2147483646 w 448"/>
              <a:gd name="T27" fmla="*/ 2147483646 h 372"/>
              <a:gd name="T28" fmla="*/ 2147483646 w 448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F345E3-3393-4F05-8701-7097C5605F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8806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1333580"/>
            <a:ext cx="3010890" cy="4589238"/>
          </a:xfrm>
        </p:spPr>
        <p:txBody>
          <a:bodyPr anchor="ctr"/>
          <a:lstStyle>
            <a:lvl1pPr algn="l"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1318155"/>
            <a:ext cx="5207000" cy="4570027"/>
          </a:xfrm>
        </p:spPr>
        <p:txBody>
          <a:bodyPr anchor="ctr"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9054B-9752-4A99-96D6-75B7CD0D75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9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1440610"/>
            <a:ext cx="5207000" cy="4447571"/>
          </a:xfrm>
        </p:spPr>
        <p:txBody>
          <a:bodyPr anchor="ctr"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7CE54-56ED-402C-ACB7-E75E988029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945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788847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348107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1321370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CB92-385D-4A9B-A8BB-38F322DBD4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9909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chemeClr val="tx1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chemeClr val="tx1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C493C-50C0-4181-8B98-3E084C894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0379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1388852"/>
            <a:ext cx="3145592" cy="4741783"/>
          </a:xfrm>
        </p:spPr>
        <p:txBody>
          <a:bodyPr anchor="ctr"/>
          <a:lstStyle>
            <a:lvl1pPr>
              <a:defRPr sz="3200"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1388853"/>
            <a:ext cx="5166895" cy="4741782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1"/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1"/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EAAE-BFAD-4277-8E49-9D3BABD593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356934" y="301626"/>
            <a:ext cx="8462029" cy="75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i="0">
                <a:solidFill>
                  <a:schemeClr val="tx1"/>
                </a:solidFill>
                <a:latin typeface="+mn-lt"/>
                <a:ea typeface="MS PGothic" pitchFamily="34" charset="-128"/>
                <a:cs typeface="Andes Extra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r>
              <a:rPr lang="en-US" ker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91783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1500995"/>
            <a:ext cx="3145592" cy="4629640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1500995"/>
            <a:ext cx="5166895" cy="4629639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1"/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1"/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3B51-39B3-49F6-9AD8-56169CBDF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356934" y="301626"/>
            <a:ext cx="8462029" cy="75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i="0">
                <a:solidFill>
                  <a:schemeClr val="tx1"/>
                </a:solidFill>
                <a:latin typeface="+mn-lt"/>
                <a:ea typeface="MS PGothic" pitchFamily="34" charset="-128"/>
                <a:cs typeface="Andes Extra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r>
              <a:rPr lang="en-US" ker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11688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6 w 448"/>
              <a:gd name="T1" fmla="*/ 2147483646 h 372"/>
              <a:gd name="T2" fmla="*/ 2147483646 w 448"/>
              <a:gd name="T3" fmla="*/ 2147483646 h 372"/>
              <a:gd name="T4" fmla="*/ 2147483646 w 448"/>
              <a:gd name="T5" fmla="*/ 2147483646 h 372"/>
              <a:gd name="T6" fmla="*/ 2147483646 w 448"/>
              <a:gd name="T7" fmla="*/ 2147483646 h 372"/>
              <a:gd name="T8" fmla="*/ 2147483646 w 448"/>
              <a:gd name="T9" fmla="*/ 2147483646 h 372"/>
              <a:gd name="T10" fmla="*/ 2147483646 w 448"/>
              <a:gd name="T11" fmla="*/ 2147483646 h 372"/>
              <a:gd name="T12" fmla="*/ 0 w 448"/>
              <a:gd name="T13" fmla="*/ 0 h 372"/>
              <a:gd name="T14" fmla="*/ 2147483646 w 448"/>
              <a:gd name="T15" fmla="*/ 0 h 372"/>
              <a:gd name="T16" fmla="*/ 2147483646 w 448"/>
              <a:gd name="T17" fmla="*/ 2147483646 h 372"/>
              <a:gd name="T18" fmla="*/ 2147483646 w 448"/>
              <a:gd name="T19" fmla="*/ 2147483646 h 372"/>
              <a:gd name="T20" fmla="*/ 2147483646 w 448"/>
              <a:gd name="T21" fmla="*/ 2147483646 h 372"/>
              <a:gd name="T22" fmla="*/ 2147483646 w 448"/>
              <a:gd name="T23" fmla="*/ 2147483646 h 372"/>
              <a:gd name="T24" fmla="*/ 2147483646 w 448"/>
              <a:gd name="T25" fmla="*/ 2147483646 h 372"/>
              <a:gd name="T26" fmla="*/ 2147483646 w 448"/>
              <a:gd name="T27" fmla="*/ 2147483646 h 372"/>
              <a:gd name="T28" fmla="*/ 2147483646 w 448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2" name="Slide Number Placeholder 2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222C60-0C88-4802-B3D8-A53E3CE67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" name="Rectangle 132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34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885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4064001"/>
            <a:ext cx="3978929" cy="1751263"/>
          </a:xfrm>
        </p:spPr>
        <p:txBody>
          <a:bodyPr/>
          <a:lstStyle>
            <a:lvl1pPr>
              <a:defRPr sz="3000" b="0" i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C3E2B-884A-45CB-8957-733B68B61F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764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2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  <a:lvl2pPr algn="r">
              <a:defRPr sz="1400" b="0" i="0">
                <a:latin typeface="Andes" panose="02000000000000000000" pitchFamily="50" charset="0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21C27A-7902-4CD2-8585-3C08F09D4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0" y="4699001"/>
            <a:ext cx="5048250" cy="126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374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46513" y="5302250"/>
            <a:ext cx="5297487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3075216"/>
            <a:ext cx="3978929" cy="1950356"/>
          </a:xfrm>
        </p:spPr>
        <p:txBody>
          <a:bodyPr/>
          <a:lstStyle>
            <a:lvl1pPr>
              <a:defRPr sz="3000" b="0" i="0" baseline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782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492369"/>
            <a:ext cx="8445500" cy="47094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3C7A-FFFE-4483-A4C6-E69FC7FB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1313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466491"/>
            <a:ext cx="4159249" cy="472899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466491"/>
            <a:ext cx="4159249" cy="472899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18897-D4B5-4C14-AF02-9377D8A8E0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9549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483743"/>
            <a:ext cx="4159249" cy="481525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483743"/>
            <a:ext cx="4159249" cy="2228688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4059727"/>
            <a:ext cx="4159249" cy="2228688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99D6D-C50A-43E0-A7E1-A543FB9305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8612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386579"/>
            <a:ext cx="4159249" cy="232064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962563"/>
            <a:ext cx="4159249" cy="232064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380229"/>
            <a:ext cx="4159249" cy="232064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956213"/>
            <a:ext cx="4159249" cy="232064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BB0B-C2E6-43D1-8A71-9B67AC369E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9084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/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1712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1423358"/>
            <a:ext cx="8529637" cy="479551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65391-5C50-4106-8E27-549388FA9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43859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865910" y="2721693"/>
            <a:ext cx="7296726" cy="1450437"/>
          </a:xfrm>
          <a:noFill/>
        </p:spPr>
        <p:txBody>
          <a:bodyPr lIns="0" tIns="0" rIns="0" bIns="0" anchor="b">
            <a:normAutofit/>
          </a:bodyPr>
          <a:lstStyle>
            <a:lvl1pPr algn="ctr">
              <a:defRPr sz="3800" b="1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FBCA7E-0FFF-4CF0-B830-4CC07198A6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743" y="6076157"/>
            <a:ext cx="22764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302125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396005" y="1189789"/>
            <a:ext cx="7039470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408676" y="3000005"/>
            <a:ext cx="7026799" cy="12110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  <a:lvl2pPr algn="r">
              <a:defRPr sz="1400" b="0" i="0">
                <a:latin typeface="Andes" panose="02000000000000000000" pitchFamily="50" charset="0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716588" y="6116638"/>
            <a:ext cx="2719387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ndes" panose="02000000000000000000" pitchFamily="50" charset="0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5F2D46-D083-4E1E-8E32-41A32DB3E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0" y="4699001"/>
            <a:ext cx="5048250" cy="126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9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6" y="301631"/>
            <a:ext cx="8462029" cy="756707"/>
          </a:xfrm>
        </p:spPr>
        <p:txBody>
          <a:bodyPr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4"/>
            <a:ext cx="8477251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510" algn="r"/>
              </a:tabLst>
              <a:defRPr lang="en-US" sz="1600" smtClean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42D47-5ECB-4A64-9C06-62D1F1E257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363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64438-0789-4F1A-AB15-6BCB09ADBF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F4D4BB-4C6B-4BA3-BF57-0E42E29E4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112EE-4D72-406A-A365-9AE7FD349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6F28-B493-46DD-A1A9-FE0539FDAA8B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E47B3-56D5-4D84-8BA7-6306F8218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A588-9B1E-4477-B1AD-9EA137C1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4981-93F8-49C2-961E-6171B4862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6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3A59A-EFC4-4849-BFBD-A4ED8B802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2C3BE-E28F-4C6B-9DE0-81DA37E64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737F1-DD57-4910-BBB9-BA988CC73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6F28-B493-46DD-A1A9-FE0539FDAA8B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2B929-1491-430D-ACF3-052AE77E9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4EB5E-A3E9-4083-95B8-A25016866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4981-93F8-49C2-961E-6171B4862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7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D283C-27BD-47E9-A560-59679B91B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9C3D8-6EC4-40CD-8B41-EC3B4918F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09A99-0830-4801-951C-5C300718B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A9CCCF-6A0C-42E8-BD3A-7A372DABC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6F28-B493-46DD-A1A9-FE0539FDAA8B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E9816-CE82-41A7-930E-A96572494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90617-07BF-4EFB-858F-01113120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4981-93F8-49C2-961E-6171B4862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1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CE4D-57C9-4B73-AB22-EA6C43151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9226C7-FDA5-4CB0-9ABF-1FBD78C11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8C1C5D-2EF7-4A86-A8B3-0BB63EEAE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BC80E-8000-461A-AE2D-C1BCC5FC80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0FB365-B716-4CE1-8BBF-DD959249A1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39061D-B13D-44CA-BF58-995C9617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6F28-B493-46DD-A1A9-FE0539FDAA8B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01B1B5-B510-451E-BA3B-19540FBA2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8671D1-F721-4096-92BF-748B13D56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4981-93F8-49C2-961E-6171B4862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8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32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800" smtClean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55DD83-5484-411F-A20D-583A924D6F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43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r" eaLnBrk="1" hangingPunct="1">
              <a:defRPr sz="1400" b="0">
                <a:solidFill>
                  <a:schemeClr val="tx1">
                    <a:tint val="75000"/>
                  </a:schemeClr>
                </a:solidFill>
                <a:latin typeface="Andes" panose="02000000000000000000" pitchFamily="50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l" eaLnBrk="1" hangingPunct="1">
              <a:defRPr sz="1400" b="0">
                <a:solidFill>
                  <a:schemeClr val="tx1">
                    <a:tint val="75000"/>
                  </a:schemeClr>
                </a:solidFill>
                <a:latin typeface="Andes" panose="02000000000000000000" pitchFamily="50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2" r:id="rId1"/>
    <p:sldLayoutId id="2147485463" r:id="rId2"/>
    <p:sldLayoutId id="2147485464" r:id="rId3"/>
    <p:sldLayoutId id="2147485475" r:id="rId4"/>
    <p:sldLayoutId id="2147485476" r:id="rId5"/>
    <p:sldLayoutId id="2147485477" r:id="rId6"/>
    <p:sldLayoutId id="2147485478" r:id="rId7"/>
    <p:sldLayoutId id="2147485479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ndes" panose="02000000000000000000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ndes" panose="02000000000000000000" pitchFamily="50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anose="05000000000000000000" pitchFamily="2" charset="2"/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</a:defRPr>
      </a:lvl2pPr>
      <a:lvl3pPr marL="4763" indent="909638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2147483646 w 638"/>
              <a:gd name="T3" fmla="*/ 2147483646 h 1194"/>
              <a:gd name="T4" fmla="*/ 2147483646 w 638"/>
              <a:gd name="T5" fmla="*/ 2147483646 h 1194"/>
              <a:gd name="T6" fmla="*/ 2147483646 w 638"/>
              <a:gd name="T7" fmla="*/ 2147483646 h 1194"/>
              <a:gd name="T8" fmla="*/ 2147483646 w 638"/>
              <a:gd name="T9" fmla="*/ 2147483646 h 1194"/>
              <a:gd name="T10" fmla="*/ 2147483646 w 638"/>
              <a:gd name="T11" fmla="*/ 2147483646 h 1194"/>
              <a:gd name="T12" fmla="*/ 2147483646 w 638"/>
              <a:gd name="T13" fmla="*/ 2147483646 h 1194"/>
              <a:gd name="T14" fmla="*/ 2147483646 w 638"/>
              <a:gd name="T15" fmla="*/ 2147483646 h 1194"/>
              <a:gd name="T16" fmla="*/ 2147483646 w 638"/>
              <a:gd name="T17" fmla="*/ 2147483646 h 1194"/>
              <a:gd name="T18" fmla="*/ 2147483646 w 638"/>
              <a:gd name="T19" fmla="*/ 2147483646 h 1194"/>
              <a:gd name="T20" fmla="*/ 2147483646 w 638"/>
              <a:gd name="T21" fmla="*/ 2147483646 h 1194"/>
              <a:gd name="T22" fmla="*/ 2147483646 w 638"/>
              <a:gd name="T23" fmla="*/ 2147483646 h 1194"/>
              <a:gd name="T24" fmla="*/ 2147483646 w 638"/>
              <a:gd name="T25" fmla="*/ 2147483646 h 1194"/>
              <a:gd name="T26" fmla="*/ 2147483646 w 638"/>
              <a:gd name="T27" fmla="*/ 2147483646 h 1194"/>
              <a:gd name="T28" fmla="*/ 2147483646 w 638"/>
              <a:gd name="T29" fmla="*/ 2147483646 h 1194"/>
              <a:gd name="T30" fmla="*/ 2147483646 w 638"/>
              <a:gd name="T31" fmla="*/ 2147483646 h 1194"/>
              <a:gd name="T32" fmla="*/ 2147483646 w 638"/>
              <a:gd name="T33" fmla="*/ 2147483646 h 1194"/>
              <a:gd name="T34" fmla="*/ 2147483646 w 638"/>
              <a:gd name="T35" fmla="*/ 2147483646 h 1194"/>
              <a:gd name="T36" fmla="*/ 2147483646 w 638"/>
              <a:gd name="T37" fmla="*/ 2147483646 h 1194"/>
              <a:gd name="T38" fmla="*/ 2147483646 w 638"/>
              <a:gd name="T39" fmla="*/ 2147483646 h 1194"/>
              <a:gd name="T40" fmla="*/ 2147483646 w 638"/>
              <a:gd name="T41" fmla="*/ 2147483646 h 1194"/>
              <a:gd name="T42" fmla="*/ 2147483646 w 638"/>
              <a:gd name="T43" fmla="*/ 2147483646 h 1194"/>
              <a:gd name="T44" fmla="*/ 2147483646 w 638"/>
              <a:gd name="T45" fmla="*/ 2147483646 h 1194"/>
              <a:gd name="T46" fmla="*/ 2147483646 w 638"/>
              <a:gd name="T47" fmla="*/ 2147483646 h 1194"/>
              <a:gd name="T48" fmla="*/ 2147483646 w 638"/>
              <a:gd name="T49" fmla="*/ 2147483646 h 1194"/>
              <a:gd name="T50" fmla="*/ 2147483646 w 638"/>
              <a:gd name="T51" fmla="*/ 2147483646 h 1194"/>
              <a:gd name="T52" fmla="*/ 2147483646 w 638"/>
              <a:gd name="T53" fmla="*/ 2147483646 h 1194"/>
              <a:gd name="T54" fmla="*/ 2147483646 w 638"/>
              <a:gd name="T55" fmla="*/ 2147483646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>
              <a:latin typeface="Andes" panose="02000000000000000000" pitchFamily="50" charset="0"/>
            </a:endParaRPr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2147483646 w 448"/>
              <a:gd name="T1" fmla="*/ 2147483646 h 372"/>
              <a:gd name="T2" fmla="*/ 2147483646 w 448"/>
              <a:gd name="T3" fmla="*/ 2147483646 h 372"/>
              <a:gd name="T4" fmla="*/ 2147483646 w 448"/>
              <a:gd name="T5" fmla="*/ 2147483646 h 372"/>
              <a:gd name="T6" fmla="*/ 2147483646 w 448"/>
              <a:gd name="T7" fmla="*/ 2147483646 h 372"/>
              <a:gd name="T8" fmla="*/ 2147483646 w 448"/>
              <a:gd name="T9" fmla="*/ 2147483646 h 372"/>
              <a:gd name="T10" fmla="*/ 2147483646 w 448"/>
              <a:gd name="T11" fmla="*/ 2147483646 h 372"/>
              <a:gd name="T12" fmla="*/ 0 w 448"/>
              <a:gd name="T13" fmla="*/ 0 h 372"/>
              <a:gd name="T14" fmla="*/ 2147483646 w 448"/>
              <a:gd name="T15" fmla="*/ 0 h 372"/>
              <a:gd name="T16" fmla="*/ 2147483646 w 448"/>
              <a:gd name="T17" fmla="*/ 2147483646 h 372"/>
              <a:gd name="T18" fmla="*/ 2147483646 w 448"/>
              <a:gd name="T19" fmla="*/ 2147483646 h 372"/>
              <a:gd name="T20" fmla="*/ 2147483646 w 448"/>
              <a:gd name="T21" fmla="*/ 2147483646 h 372"/>
              <a:gd name="T22" fmla="*/ 2147483646 w 448"/>
              <a:gd name="T23" fmla="*/ 2147483646 h 372"/>
              <a:gd name="T24" fmla="*/ 2147483646 w 448"/>
              <a:gd name="T25" fmla="*/ 2147483646 h 372"/>
              <a:gd name="T26" fmla="*/ 2147483646 w 448"/>
              <a:gd name="T27" fmla="*/ 2147483646 h 372"/>
              <a:gd name="T28" fmla="*/ 2147483646 w 448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>
              <a:latin typeface="Andes" panose="02000000000000000000" pitchFamily="50" charset="0"/>
            </a:endParaRP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>
              <a:latin typeface="Andes" panose="02000000000000000000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60363" y="6356350"/>
            <a:ext cx="3175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eaLnBrk="1" hangingPunct="1">
              <a:defRPr sz="1100" b="0" smtClean="0">
                <a:solidFill>
                  <a:srgbClr val="595959"/>
                </a:solidFill>
                <a:latin typeface="Andes" panose="02000000000000000000" pitchFamily="50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0FA4145-44F5-44EB-86E2-23717ED90D7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5" r:id="rId1"/>
    <p:sldLayoutId id="2147485466" r:id="rId2"/>
    <p:sldLayoutId id="2147485467" r:id="rId3"/>
    <p:sldLayoutId id="2147485450" r:id="rId4"/>
    <p:sldLayoutId id="2147485451" r:id="rId5"/>
    <p:sldLayoutId id="2147485452" r:id="rId6"/>
    <p:sldLayoutId id="2147485453" r:id="rId7"/>
    <p:sldLayoutId id="2147485454" r:id="rId8"/>
    <p:sldLayoutId id="2147485455" r:id="rId9"/>
    <p:sldLayoutId id="2147485468" r:id="rId10"/>
    <p:sldLayoutId id="2147485456" r:id="rId11"/>
    <p:sldLayoutId id="2147485469" r:id="rId12"/>
    <p:sldLayoutId id="2147485457" r:id="rId13"/>
    <p:sldLayoutId id="2147485458" r:id="rId14"/>
    <p:sldLayoutId id="2147485459" r:id="rId15"/>
    <p:sldLayoutId id="2147485460" r:id="rId16"/>
    <p:sldLayoutId id="2147485470" r:id="rId17"/>
    <p:sldLayoutId id="2147485461" r:id="rId18"/>
    <p:sldLayoutId id="2147485474" r:id="rId1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ndes" panose="02000000000000000000" pitchFamily="50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Andes" panose="02000000000000000000" pitchFamily="50" charset="0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1"/>
          </a:solidFill>
          <a:latin typeface="Andes" panose="02000000000000000000" pitchFamily="50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FFB25-74A6-4A10-9C69-787DBB86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Good, the Bad and the Ugly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A20DEA-81A9-4619-A0E0-DED7A9A0B9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 comparison of conventional sampling vs. sampling from a frame with rasterized population values vs. sampling from a spatial grid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A8BC5C-C29C-43ED-AAAB-C6D248FE5D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u="sng" dirty="0"/>
              <a:t>Brian Blankespoor</a:t>
            </a:r>
            <a:r>
              <a:rPr lang="en-US" dirty="0"/>
              <a:t>, Talip Kilic,</a:t>
            </a:r>
          </a:p>
          <a:p>
            <a:r>
              <a:rPr lang="en-US" dirty="0"/>
              <a:t>Siobhan Murray, Michael Wild</a:t>
            </a:r>
          </a:p>
          <a:p>
            <a:r>
              <a:rPr lang="en-US" dirty="0"/>
              <a:t>DEC-DG</a:t>
            </a:r>
          </a:p>
        </p:txBody>
      </p:sp>
    </p:spTree>
    <p:extLst>
      <p:ext uri="{BB962C8B-B14F-4D97-AF65-F5344CB8AC3E}">
        <p14:creationId xmlns:p14="http://schemas.microsoft.com/office/powerpoint/2010/main" val="3558381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80DF5-FC47-4D24-BD56-38D6AEAA337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Sometimes there is no frame population at all (except some aggregates at national or provincial level), or the frame is severely outdated (i.e. DRC 1984).</a:t>
            </a:r>
          </a:p>
          <a:p>
            <a:r>
              <a:rPr lang="en-US" dirty="0"/>
              <a:t>Since estimation is usually done for highly aggregated domains (i.e. provinces), EAs are just an arbitrarily delimitation </a:t>
            </a:r>
          </a:p>
          <a:p>
            <a:r>
              <a:rPr lang="en-US" dirty="0"/>
              <a:t>However due to logistical constraints, this was the most useful approach so far.</a:t>
            </a:r>
          </a:p>
          <a:p>
            <a:r>
              <a:rPr lang="en-US" dirty="0"/>
              <a:t>As the logistical constraints fade away, new sampling approaches may as well include new delimitations.</a:t>
            </a:r>
          </a:p>
          <a:p>
            <a:pPr lvl="1"/>
            <a:r>
              <a:rPr lang="en-US" dirty="0"/>
              <a:t>i.e. A regular grid.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E111F0-DA14-43DA-BD00-584D65FF6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to do without any frame information at all?</a:t>
            </a:r>
          </a:p>
        </p:txBody>
      </p:sp>
    </p:spTree>
    <p:extLst>
      <p:ext uri="{BB962C8B-B14F-4D97-AF65-F5344CB8AC3E}">
        <p14:creationId xmlns:p14="http://schemas.microsoft.com/office/powerpoint/2010/main" val="376060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E4AAE-952B-48A5-B86F-683CD375C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Ugly: Results of Malawi PPS, gridded population frame (Worldpop)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18B00B-B3FA-4504-A6C2-E5E89C619E4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498181" y="2820460"/>
            <a:ext cx="3888486" cy="1981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A0CCD3-0C36-4C7A-B8F5-A79642FB050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16973" y="2820460"/>
            <a:ext cx="2894076" cy="27637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745A6B-0D9B-4206-92F9-9469048C0B69}"/>
              </a:ext>
            </a:extLst>
          </p:cNvPr>
          <p:cNvSpPr/>
          <p:nvPr/>
        </p:nvSpPr>
        <p:spPr>
          <a:xfrm>
            <a:off x="155194" y="1911819"/>
            <a:ext cx="4572000" cy="8473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Consumption</a:t>
            </a:r>
          </a:p>
          <a:p>
            <a:pPr algn="ctr">
              <a:lnSpc>
                <a:spcPct val="250000"/>
              </a:lnSpc>
            </a:pPr>
            <a:r>
              <a:rPr lang="en-US" dirty="0"/>
              <a:t>2.21 % RMSE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5820604-8776-4402-BA1D-99092B7AE1DC}"/>
              </a:ext>
            </a:extLst>
          </p:cNvPr>
          <p:cNvSpPr txBox="1">
            <a:spLocks/>
          </p:cNvSpPr>
          <p:nvPr/>
        </p:nvSpPr>
        <p:spPr>
          <a:xfrm>
            <a:off x="3412222" y="1782658"/>
            <a:ext cx="5183188" cy="823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rgbClr val="404040"/>
              </a:buClr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1pPr>
            <a:lvl2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2pPr>
            <a:lvl3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Arial"/>
                <a:ea typeface="MS PGothic" pitchFamily="34" charset="-128"/>
                <a:cs typeface="Arial"/>
              </a:defRPr>
            </a:lvl3pPr>
            <a:lvl4pPr marL="8318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4pPr>
            <a:lvl5pPr marL="1196975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5pPr>
            <a:lvl6pPr marL="50292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Andes" panose="02000000000000000000" pitchFamily="50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kern="0" dirty="0"/>
              <a:t>Age</a:t>
            </a:r>
          </a:p>
          <a:p>
            <a:pPr algn="ctr">
              <a:lnSpc>
                <a:spcPct val="100000"/>
              </a:lnSpc>
            </a:pPr>
            <a:r>
              <a:rPr lang="en-US" kern="0" dirty="0"/>
              <a:t>3.96 % RMSE</a:t>
            </a:r>
          </a:p>
        </p:txBody>
      </p:sp>
    </p:spTree>
    <p:extLst>
      <p:ext uri="{BB962C8B-B14F-4D97-AF65-F5344CB8AC3E}">
        <p14:creationId xmlns:p14="http://schemas.microsoft.com/office/powerpoint/2010/main" val="3697653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EA5BCD-1D3E-4E2F-AE7C-5EFE4F046B5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results based on the build-up area, or Worldpop for all different design options show a reasonably low RMSE.</a:t>
            </a:r>
          </a:p>
          <a:p>
            <a:r>
              <a:rPr lang="en-US" dirty="0"/>
              <a:t>However the two PPS designs options exhibit only half the RMSE of the random sample option when it comes to consumption</a:t>
            </a:r>
          </a:p>
          <a:p>
            <a:pPr lvl="2"/>
            <a:r>
              <a:rPr lang="en-US" dirty="0">
                <a:latin typeface="Andes" panose="02000000000000000000" pitchFamily="50" charset="0"/>
              </a:rPr>
              <a:t>Since total household consumption is strongly related to household size, the measure of size used for the PPS is correctly applied and this result is not surprising.</a:t>
            </a:r>
          </a:p>
          <a:p>
            <a:r>
              <a:rPr lang="en-US" dirty="0"/>
              <a:t>Therefore using remote satellite imagery as an auxiliary source of information or even as a substitute for a census based frame is a usable solution.</a:t>
            </a:r>
          </a:p>
          <a:p>
            <a:pPr lvl="2"/>
            <a:r>
              <a:rPr lang="en-US" dirty="0">
                <a:latin typeface="Andes" panose="02000000000000000000" pitchFamily="50" charset="0"/>
              </a:rPr>
              <a:t>The PPS design can even be based on the % of build up area alone, however carefully gridded population data (i.e. Worldpop) delivers better results.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02357-C849-40A4-8323-F85FF5BB5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925F-EC9C-4077-B2B4-5B768C4AB821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F4C4CB-BC78-4BB4-A70A-65CCE2355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so far</a:t>
            </a:r>
          </a:p>
        </p:txBody>
      </p:sp>
    </p:spTree>
    <p:extLst>
      <p:ext uri="{BB962C8B-B14F-4D97-AF65-F5344CB8AC3E}">
        <p14:creationId xmlns:p14="http://schemas.microsoft.com/office/powerpoint/2010/main" val="1110984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1898651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493F1F-30E1-46EA-94CC-F78D66B9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925F-EC9C-4077-B2B4-5B768C4AB821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67BE89-57D6-4CCB-99A7-2B307DE06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I: Result table census only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DBE2E9-F3E9-4A30-BCAA-A5BF6E6CF0F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98783"/>
            <a:ext cx="5943600" cy="3985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825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1AB741-8AC5-4ED5-93BC-30F08530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925F-EC9C-4077-B2B4-5B768C4AB82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F4188EE-D2CB-4C39-B8A2-C81D51667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II: Result table hybrid frame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3B4D3-D9E8-4BB5-944A-490A7181437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59317"/>
            <a:ext cx="5943600" cy="2539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863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D5D6F2-6420-45D6-AC3F-969623C3D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925F-EC9C-4077-B2B4-5B768C4AB821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86BDF8-4046-476C-9A05-FED23BE62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III: Result table hybrid frame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DD449D-7BCC-42E1-93E6-F702463DAB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65133"/>
            <a:ext cx="5943600" cy="927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489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53FB7-0C6B-485C-AC68-08559CE96D4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Probability surveys (PS) are still the core instrument to gather socio-economic data in developing countries.</a:t>
            </a:r>
          </a:p>
          <a:p>
            <a:r>
              <a:rPr lang="en-US" dirty="0"/>
              <a:t>For a PS  a sampling frame is required, and each unit of the target population requires a selection probability greater than zero.</a:t>
            </a:r>
          </a:p>
          <a:p>
            <a:pPr lvl="1"/>
            <a:r>
              <a:rPr lang="en-US" dirty="0"/>
              <a:t>This allows to derive population estimates, as well as to quantify the precision and the confidence interval of the </a:t>
            </a:r>
            <a:r>
              <a:rPr lang="en-US" u="sng" dirty="0"/>
              <a:t>(target-) population estimates</a:t>
            </a:r>
            <a:r>
              <a:rPr lang="en-US" dirty="0"/>
              <a:t>.</a:t>
            </a:r>
          </a:p>
          <a:p>
            <a:r>
              <a:rPr lang="en-US" dirty="0"/>
              <a:t>Specific for developing and transition countries is the strong reliance on area frames.</a:t>
            </a:r>
          </a:p>
          <a:p>
            <a:r>
              <a:rPr lang="en-US" dirty="0"/>
              <a:t>The resulting sampling design is usually a stratified two-stage cluster design (STR2ST).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stage units are sampled by PPS and 2</a:t>
            </a:r>
            <a:r>
              <a:rPr lang="en-US" baseline="30000" dirty="0"/>
              <a:t>nd</a:t>
            </a:r>
            <a:r>
              <a:rPr lang="en-US" dirty="0"/>
              <a:t> stage units at random.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B6BC61-7301-4129-B5F0-EF3C7D2D8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a sampling frame?</a:t>
            </a:r>
          </a:p>
        </p:txBody>
      </p:sp>
    </p:spTree>
    <p:extLst>
      <p:ext uri="{BB962C8B-B14F-4D97-AF65-F5344CB8AC3E}">
        <p14:creationId xmlns:p14="http://schemas.microsoft.com/office/powerpoint/2010/main" val="112940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4D91EB-0ACF-4859-BEE0-D5786A80E33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139825" lvl="4"/>
            <a:endParaRPr lang="en-US" sz="2100" b="1" dirty="0">
              <a:solidFill>
                <a:srgbClr val="002345"/>
              </a:solidFill>
            </a:endParaRPr>
          </a:p>
          <a:p>
            <a:pPr marL="1139825" lvl="4"/>
            <a:endParaRPr lang="en-US" sz="2100" b="1" dirty="0">
              <a:solidFill>
                <a:srgbClr val="002345"/>
              </a:solidFill>
            </a:endParaRPr>
          </a:p>
          <a:p>
            <a:pPr marL="1139825" lvl="4"/>
            <a:r>
              <a:rPr lang="en-US" sz="2100" b="1" dirty="0">
                <a:solidFill>
                  <a:srgbClr val="002345"/>
                </a:solidFill>
              </a:rPr>
              <a:t>Completeness</a:t>
            </a:r>
            <a:r>
              <a:rPr lang="en-US" sz="2100" dirty="0">
                <a:solidFill>
                  <a:srgbClr val="002345"/>
                </a:solidFill>
              </a:rPr>
              <a:t> – each element is once and only once represented</a:t>
            </a:r>
          </a:p>
          <a:p>
            <a:pPr marL="1139825" lvl="4"/>
            <a:r>
              <a:rPr lang="en-US" sz="2100" b="1" dirty="0">
                <a:solidFill>
                  <a:srgbClr val="002345"/>
                </a:solidFill>
              </a:rPr>
              <a:t>Timeliness</a:t>
            </a:r>
            <a:r>
              <a:rPr lang="en-US" sz="2100" dirty="0">
                <a:solidFill>
                  <a:srgbClr val="002345"/>
                </a:solidFill>
              </a:rPr>
              <a:t> – the sampling frame needs to be up to data (i.e. full coverage of the population at the time of the survey)</a:t>
            </a:r>
          </a:p>
          <a:p>
            <a:pPr marL="1139825" lvl="4"/>
            <a:r>
              <a:rPr lang="en-US" sz="2100" b="1" dirty="0">
                <a:solidFill>
                  <a:srgbClr val="002345"/>
                </a:solidFill>
              </a:rPr>
              <a:t>Informativeness</a:t>
            </a:r>
            <a:r>
              <a:rPr lang="en-US" sz="2100" dirty="0">
                <a:solidFill>
                  <a:srgbClr val="002345"/>
                </a:solidFill>
              </a:rPr>
              <a:t> – provides information about the population elements (i.e. useful for stratification).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14BB51-544C-4D67-9290-E130B1EEA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925F-EC9C-4077-B2B4-5B768C4AB82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A2E2F3-53E4-45BC-9B8A-A0F09E380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of an ideal sampling frame</a:t>
            </a:r>
          </a:p>
        </p:txBody>
      </p:sp>
    </p:spTree>
    <p:extLst>
      <p:ext uri="{BB962C8B-B14F-4D97-AF65-F5344CB8AC3E}">
        <p14:creationId xmlns:p14="http://schemas.microsoft.com/office/powerpoint/2010/main" val="1080703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4642F2FB-DB68-4A27-9906-832961CE5E2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Autofit/>
          </a:bodyPr>
          <a:lstStyle/>
          <a:p>
            <a:r>
              <a:rPr lang="en-US" sz="1575" dirty="0"/>
              <a:t>The target population is the population of interest.</a:t>
            </a:r>
          </a:p>
          <a:p>
            <a:r>
              <a:rPr lang="en-US" sz="1575" dirty="0"/>
              <a:t>The frame population is the population contained in our frame data (i.e. the last census).</a:t>
            </a:r>
          </a:p>
          <a:p>
            <a:r>
              <a:rPr lang="en-US" sz="1575" dirty="0"/>
              <a:t>The sample is than taken from this frame, and will eventually have two sub-populations, namely respondents and non-respondents.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9504B-3660-4B2A-B3E9-C8424E4CA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problem with conventional sampling frames?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44E148-CFC8-4EA2-A93D-B89FE9AF7051}"/>
              </a:ext>
            </a:extLst>
          </p:cNvPr>
          <p:cNvGrpSpPr/>
          <p:nvPr/>
        </p:nvGrpSpPr>
        <p:grpSpPr>
          <a:xfrm>
            <a:off x="1923384" y="3271512"/>
            <a:ext cx="4507706" cy="2664619"/>
            <a:chOff x="0" y="0"/>
            <a:chExt cx="6010275" cy="355282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74639D9-A91C-4F16-BFF7-045D378F1836}"/>
                </a:ext>
              </a:extLst>
            </p:cNvPr>
            <p:cNvSpPr/>
            <p:nvPr/>
          </p:nvSpPr>
          <p:spPr>
            <a:xfrm>
              <a:off x="0" y="0"/>
              <a:ext cx="6010275" cy="355282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20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45A2731-8510-45A8-B350-A3D482A3B49E}"/>
                </a:ext>
              </a:extLst>
            </p:cNvPr>
            <p:cNvGrpSpPr/>
            <p:nvPr/>
          </p:nvGrpSpPr>
          <p:grpSpPr>
            <a:xfrm>
              <a:off x="171450" y="95249"/>
              <a:ext cx="5800725" cy="3369311"/>
              <a:chOff x="104668" y="0"/>
              <a:chExt cx="7967854" cy="3369878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1EDF627-FB6E-440E-AF02-4EB327531905}"/>
                  </a:ext>
                </a:extLst>
              </p:cNvPr>
              <p:cNvSpPr/>
              <p:nvPr/>
            </p:nvSpPr>
            <p:spPr>
              <a:xfrm>
                <a:off x="732984" y="697607"/>
                <a:ext cx="3985403" cy="2113471"/>
              </a:xfrm>
              <a:prstGeom prst="rect">
                <a:avLst/>
              </a:prstGeom>
              <a:solidFill>
                <a:schemeClr val="accent2">
                  <a:alpha val="50000"/>
                </a:schemeClr>
              </a:soli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5765028-0107-4E03-8997-AECABF90E22E}"/>
                  </a:ext>
                </a:extLst>
              </p:cNvPr>
              <p:cNvSpPr/>
              <p:nvPr/>
            </p:nvSpPr>
            <p:spPr>
              <a:xfrm>
                <a:off x="2206184" y="1256407"/>
                <a:ext cx="3985403" cy="2113471"/>
              </a:xfrm>
              <a:prstGeom prst="rect">
                <a:avLst/>
              </a:prstGeom>
              <a:solidFill>
                <a:schemeClr val="accent5">
                  <a:alpha val="50000"/>
                </a:schemeClr>
              </a:soli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FEDAD1F6-6F38-4D59-923E-57B95FD1EC46}"/>
                  </a:ext>
                </a:extLst>
              </p:cNvPr>
              <p:cNvSpPr/>
              <p:nvPr/>
            </p:nvSpPr>
            <p:spPr>
              <a:xfrm>
                <a:off x="1828800" y="905163"/>
                <a:ext cx="2889587" cy="1801091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8A64CE01-148C-4770-B646-EB0A3665E685}"/>
                  </a:ext>
                </a:extLst>
              </p:cNvPr>
              <p:cNvSpPr/>
              <p:nvPr/>
            </p:nvSpPr>
            <p:spPr>
              <a:xfrm>
                <a:off x="2333793" y="1033078"/>
                <a:ext cx="1879600" cy="1371600"/>
              </a:xfrm>
              <a:prstGeom prst="ellipse">
                <a:avLst/>
              </a:prstGeom>
              <a:solidFill>
                <a:srgbClr val="FFFF00">
                  <a:alpha val="50000"/>
                </a:srgbClr>
              </a:soli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/>
              </a:p>
            </p:txBody>
          </p:sp>
          <p:sp>
            <p:nvSpPr>
              <p:cNvPr id="11" name="TextBox 8">
                <a:extLst>
                  <a:ext uri="{FF2B5EF4-FFF2-40B4-BE49-F238E27FC236}">
                    <a16:creationId xmlns:a16="http://schemas.microsoft.com/office/drawing/2014/main" id="{8F179607-694C-41EF-92F8-62C72B532208}"/>
                  </a:ext>
                </a:extLst>
              </p:cNvPr>
              <p:cNvSpPr txBox="1"/>
              <p:nvPr/>
            </p:nvSpPr>
            <p:spPr>
              <a:xfrm>
                <a:off x="104668" y="0"/>
                <a:ext cx="1075987" cy="310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Mangal" panose="02040503050203030202" pitchFamily="18" charset="0"/>
                  </a:rPr>
                  <a:t>Sample</a:t>
                </a:r>
                <a:endParaRPr lang="en-US" sz="9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2" name="TextBox 9">
                <a:extLst>
                  <a:ext uri="{FF2B5EF4-FFF2-40B4-BE49-F238E27FC236}">
                    <a16:creationId xmlns:a16="http://schemas.microsoft.com/office/drawing/2014/main" id="{CC6D6786-941A-4F5E-A54E-E3328A2C553E}"/>
                  </a:ext>
                </a:extLst>
              </p:cNvPr>
              <p:cNvSpPr txBox="1"/>
              <p:nvPr/>
            </p:nvSpPr>
            <p:spPr>
              <a:xfrm>
                <a:off x="1295267" y="0"/>
                <a:ext cx="1923275" cy="310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Mangal" panose="02040503050203030202" pitchFamily="18" charset="0"/>
                  </a:rPr>
                  <a:t>Non-Respondents</a:t>
                </a:r>
                <a:endParaRPr lang="en-US" sz="9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3" name="TextBox 10">
                <a:extLst>
                  <a:ext uri="{FF2B5EF4-FFF2-40B4-BE49-F238E27FC236}">
                    <a16:creationId xmlns:a16="http://schemas.microsoft.com/office/drawing/2014/main" id="{358D69E5-6C75-45DF-BB74-7FE1144B1E03}"/>
                  </a:ext>
                </a:extLst>
              </p:cNvPr>
              <p:cNvSpPr txBox="1"/>
              <p:nvPr/>
            </p:nvSpPr>
            <p:spPr>
              <a:xfrm>
                <a:off x="3409494" y="31426"/>
                <a:ext cx="1457570" cy="310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Mangal" panose="02040503050203030202" pitchFamily="18" charset="0"/>
                  </a:rPr>
                  <a:t>Respondents</a:t>
                </a:r>
                <a:endParaRPr lang="en-US" sz="9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260C6000-A632-433E-9275-2A2566587633}"/>
                  </a:ext>
                </a:extLst>
              </p:cNvPr>
              <p:cNvSpPr txBox="1"/>
              <p:nvPr/>
            </p:nvSpPr>
            <p:spPr>
              <a:xfrm>
                <a:off x="5353249" y="207329"/>
                <a:ext cx="1892861" cy="310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Mangal" panose="02040503050203030202" pitchFamily="18" charset="0"/>
                  </a:rPr>
                  <a:t>Frame Population</a:t>
                </a:r>
                <a:endParaRPr lang="en-US" sz="9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5" name="TextBox 12">
                <a:extLst>
                  <a:ext uri="{FF2B5EF4-FFF2-40B4-BE49-F238E27FC236}">
                    <a16:creationId xmlns:a16="http://schemas.microsoft.com/office/drawing/2014/main" id="{B66794DC-AEB3-4A9D-89B0-544F10A960BE}"/>
                  </a:ext>
                </a:extLst>
              </p:cNvPr>
              <p:cNvSpPr txBox="1"/>
              <p:nvPr/>
            </p:nvSpPr>
            <p:spPr>
              <a:xfrm>
                <a:off x="6227749" y="1242291"/>
                <a:ext cx="1844773" cy="310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Mangal" panose="02040503050203030202" pitchFamily="18" charset="0"/>
                  </a:rPr>
                  <a:t>Target Population</a:t>
                </a:r>
                <a:endParaRPr lang="en-US" sz="90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17A2788-75DB-4607-B7A1-FFA6E4727088}"/>
                  </a:ext>
                </a:extLst>
              </p:cNvPr>
              <p:cNvCxnSpPr/>
              <p:nvPr/>
            </p:nvCxnSpPr>
            <p:spPr>
              <a:xfrm>
                <a:off x="811177" y="323905"/>
                <a:ext cx="1312262" cy="918386"/>
              </a:xfrm>
              <a:prstGeom prst="straightConnector1">
                <a:avLst/>
              </a:prstGeom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34C2B47-482D-40B6-9FB8-3ED3ADE76F75}"/>
                  </a:ext>
                </a:extLst>
              </p:cNvPr>
              <p:cNvCxnSpPr/>
              <p:nvPr/>
            </p:nvCxnSpPr>
            <p:spPr>
              <a:xfrm>
                <a:off x="1902690" y="309299"/>
                <a:ext cx="1071426" cy="715259"/>
              </a:xfrm>
              <a:prstGeom prst="straightConnector1">
                <a:avLst/>
              </a:prstGeom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9DB5D5A2-A419-46EB-AB52-F9C43893195E}"/>
                  </a:ext>
                </a:extLst>
              </p:cNvPr>
              <p:cNvCxnSpPr/>
              <p:nvPr/>
            </p:nvCxnSpPr>
            <p:spPr>
              <a:xfrm flipH="1">
                <a:off x="3346786" y="304547"/>
                <a:ext cx="62707" cy="1048286"/>
              </a:xfrm>
              <a:prstGeom prst="straightConnector1">
                <a:avLst/>
              </a:prstGeom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DEDA7BB3-AB9E-44B4-9668-372BFAC4E557}"/>
                  </a:ext>
                </a:extLst>
              </p:cNvPr>
              <p:cNvCxnSpPr/>
              <p:nvPr/>
            </p:nvCxnSpPr>
            <p:spPr>
              <a:xfrm flipH="1">
                <a:off x="4401127" y="521732"/>
                <a:ext cx="1371606" cy="558800"/>
              </a:xfrm>
              <a:prstGeom prst="straightConnector1">
                <a:avLst/>
              </a:prstGeom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E3D204B-5CF0-47E2-98DA-21ECA8AB3EE6}"/>
                  </a:ext>
                </a:extLst>
              </p:cNvPr>
              <p:cNvCxnSpPr/>
              <p:nvPr/>
            </p:nvCxnSpPr>
            <p:spPr>
              <a:xfrm flipH="1">
                <a:off x="5683368" y="1553240"/>
                <a:ext cx="1448369" cy="367391"/>
              </a:xfrm>
              <a:prstGeom prst="straightConnector1">
                <a:avLst/>
              </a:prstGeom>
              <a:ln w="9525">
                <a:solidFill>
                  <a:schemeClr val="tx1">
                    <a:lumMod val="95000"/>
                    <a:lumOff val="5000"/>
                    <a:alpha val="99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9201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66C8456-37C4-43B7-ADD8-C8C2FAA744A4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Simulation used either census data, or percentage of build up area (30 m Resolution) together with synthetic population generated from a survey data set.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First stage was (systematic) PPS, second stage was random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80 PSUs had been selected (except for Grid, where it was 5000 cells)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Within each SSU 12 HH had been selected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Variables for comparison: Age, Consumption (in this presentation), Employment and total population (in the paper)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Age was available in both data sets (i.e. census and survey data)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Consumption has been simulated, with 2 level random effects model (to preserve within cluster correlation)</a:t>
                </a:r>
              </a:p>
              <a:p>
                <a:pPr marL="0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𝑐𝑜𝑛𝑠𝑢𝑚𝑝𝑡𝑖𝑜𝑛</m:t>
                          </m:r>
                        </m:e>
                        <m:sub>
                          <m:r>
                            <a:rPr lang="en-US" i="1"/>
                            <m:t>𝑖𝑗</m:t>
                          </m:r>
                        </m:sub>
                      </m:sSub>
                      <m:r>
                        <a:rPr lang="en-US" i="1"/>
                        <m:t>=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𝛽</m:t>
                          </m:r>
                        </m:e>
                        <m:sub>
                          <m:r>
                            <a:rPr lang="en-US" i="1"/>
                            <m:t>0</m:t>
                          </m:r>
                        </m:sub>
                      </m:sSub>
                      <m:r>
                        <a:rPr lang="en-US" i="1"/>
                        <m:t>+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𝛽</m:t>
                          </m:r>
                        </m:e>
                        <m:sub>
                          <m:r>
                            <a:rPr lang="en-US" i="1"/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𝑠𝑖𝑧𝑒</m:t>
                          </m:r>
                        </m:e>
                        <m:sub>
                          <m:r>
                            <a:rPr lang="en-US" i="1"/>
                            <m:t>𝑖𝑗</m:t>
                          </m:r>
                        </m:sub>
                      </m:sSub>
                      <m:r>
                        <a:rPr lang="en-US" i="1"/>
                        <m:t>+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𝜎</m:t>
                          </m:r>
                        </m:e>
                        <m:sub>
                          <m:r>
                            <a:rPr lang="en-US" i="1"/>
                            <m:t>𝑗</m:t>
                          </m:r>
                        </m:sub>
                      </m:sSub>
                      <m:r>
                        <a:rPr lang="en-US" i="1"/>
                        <m:t>+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𝜖</m:t>
                          </m:r>
                        </m:e>
                        <m:sub>
                          <m:r>
                            <a:rPr lang="en-US" i="1"/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All simulations ran 1000 repetitions.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66C8456-37C4-43B7-ADD8-C8C2FAA744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1444" t="-1061" r="-1083" b="-1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EF148707-47B0-4D35-99B1-200E152F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 Up:</a:t>
            </a:r>
          </a:p>
        </p:txBody>
      </p:sp>
    </p:spTree>
    <p:extLst>
      <p:ext uri="{BB962C8B-B14F-4D97-AF65-F5344CB8AC3E}">
        <p14:creationId xmlns:p14="http://schemas.microsoft.com/office/powerpoint/2010/main" val="1190308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14E509A-44C7-4106-918F-43BD4B85A50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590587" y="2270927"/>
            <a:ext cx="5945363" cy="2979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E410D8-9BC7-4FA2-8A75-9F8FE3773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distribution of the census population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C860A8-3B99-4FD5-9394-A2DB8B04CCD8}"/>
              </a:ext>
            </a:extLst>
          </p:cNvPr>
          <p:cNvSpPr/>
          <p:nvPr/>
        </p:nvSpPr>
        <p:spPr bwMode="auto">
          <a:xfrm>
            <a:off x="1590587" y="1812022"/>
            <a:ext cx="2645853" cy="3355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04483F-FDA1-4D11-9878-6F6943F4B018}"/>
              </a:ext>
            </a:extLst>
          </p:cNvPr>
          <p:cNvSpPr txBox="1"/>
          <p:nvPr/>
        </p:nvSpPr>
        <p:spPr>
          <a:xfrm>
            <a:off x="1590587" y="1870745"/>
            <a:ext cx="2830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Urban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0236F0-8E07-42C0-AA2E-DB01E591438B}"/>
              </a:ext>
            </a:extLst>
          </p:cNvPr>
          <p:cNvSpPr txBox="1"/>
          <p:nvPr/>
        </p:nvSpPr>
        <p:spPr>
          <a:xfrm>
            <a:off x="4487068" y="1870745"/>
            <a:ext cx="2830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Rural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ED06D-A20D-4A3D-A881-F850B8B1AF23}"/>
              </a:ext>
            </a:extLst>
          </p:cNvPr>
          <p:cNvSpPr txBox="1"/>
          <p:nvPr/>
        </p:nvSpPr>
        <p:spPr>
          <a:xfrm>
            <a:off x="1590587" y="5427677"/>
            <a:ext cx="5726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Distribution of census population by using share of build up area</a:t>
            </a:r>
          </a:p>
        </p:txBody>
      </p:sp>
    </p:spTree>
    <p:extLst>
      <p:ext uri="{BB962C8B-B14F-4D97-AF65-F5344CB8AC3E}">
        <p14:creationId xmlns:p14="http://schemas.microsoft.com/office/powerpoint/2010/main" val="983233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DC8B26F-3C64-4337-885D-7DDD31F144C2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13931" y="2776394"/>
            <a:ext cx="2618775" cy="2424400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0C115E-92E7-469D-B80C-C107CA4EA5A1}"/>
              </a:ext>
            </a:extLst>
          </p:cNvPr>
          <p:cNvPicPr>
            <a:picLocks noGrp="1"/>
          </p:cNvPicPr>
          <p:nvPr>
            <p:ph sz="half" idx="11"/>
          </p:nvPr>
        </p:nvPicPr>
        <p:blipFill>
          <a:blip r:embed="rId3"/>
          <a:stretch>
            <a:fillRect/>
          </a:stretch>
        </p:blipFill>
        <p:spPr>
          <a:xfrm>
            <a:off x="5414469" y="2783781"/>
            <a:ext cx="2618775" cy="24128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7399192-9078-49C8-950A-D9BC7D39E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Good: Results of Malawi PPS census frame</a:t>
            </a: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7F28D258-A41D-495B-B185-4450CA6BEBA8}"/>
              </a:ext>
            </a:extLst>
          </p:cNvPr>
          <p:cNvSpPr txBox="1">
            <a:spLocks/>
          </p:cNvSpPr>
          <p:nvPr/>
        </p:nvSpPr>
        <p:spPr>
          <a:xfrm>
            <a:off x="-155576" y="938491"/>
            <a:ext cx="5157787" cy="823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rgbClr val="404040"/>
              </a:buClr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1pPr>
            <a:lvl2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2pPr>
            <a:lvl3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Arial"/>
                <a:ea typeface="MS PGothic" pitchFamily="34" charset="-128"/>
                <a:cs typeface="Arial"/>
              </a:defRPr>
            </a:lvl3pPr>
            <a:lvl4pPr marL="8318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4pPr>
            <a:lvl5pPr marL="1196975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5pPr>
            <a:lvl6pPr marL="50292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Andes" panose="02000000000000000000" pitchFamily="50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endParaRPr lang="en-US" sz="1300" kern="0" dirty="0"/>
          </a:p>
          <a:p>
            <a:pPr algn="ctr"/>
            <a:r>
              <a:rPr lang="en-US" sz="1300" kern="0" dirty="0"/>
              <a:t>Consumption</a:t>
            </a:r>
          </a:p>
          <a:p>
            <a:pPr algn="ctr"/>
            <a:r>
              <a:rPr lang="en-US" sz="1300" kern="0" dirty="0"/>
              <a:t>0.91 % RMSE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1231219-6EB3-4F30-99F8-8D4DA7593B88}"/>
              </a:ext>
            </a:extLst>
          </p:cNvPr>
          <p:cNvSpPr txBox="1">
            <a:spLocks/>
          </p:cNvSpPr>
          <p:nvPr/>
        </p:nvSpPr>
        <p:spPr>
          <a:xfrm>
            <a:off x="3960812" y="1517889"/>
            <a:ext cx="5183188" cy="82391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rgbClr val="404040"/>
              </a:buClr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1pPr>
            <a:lvl2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2pPr>
            <a:lvl3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Arial"/>
                <a:ea typeface="MS PGothic" pitchFamily="34" charset="-128"/>
                <a:cs typeface="Arial"/>
              </a:defRPr>
            </a:lvl3pPr>
            <a:lvl4pPr marL="8318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4pPr>
            <a:lvl5pPr marL="1196975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ndes" panose="02000000000000000000" pitchFamily="50" charset="0"/>
                <a:ea typeface="MS PGothic" pitchFamily="34" charset="-128"/>
                <a:cs typeface="Arial"/>
              </a:defRPr>
            </a:lvl5pPr>
            <a:lvl6pPr marL="50292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Andes" panose="02000000000000000000" pitchFamily="50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1800" kern="0" dirty="0"/>
              <a:t>Age</a:t>
            </a:r>
          </a:p>
          <a:p>
            <a:pPr algn="ctr"/>
            <a:r>
              <a:rPr lang="en-US" sz="1800" kern="0" dirty="0"/>
              <a:t>1.23 % RMSE</a:t>
            </a:r>
          </a:p>
        </p:txBody>
      </p:sp>
    </p:spTree>
    <p:extLst>
      <p:ext uri="{BB962C8B-B14F-4D97-AF65-F5344CB8AC3E}">
        <p14:creationId xmlns:p14="http://schemas.microsoft.com/office/powerpoint/2010/main" val="3606943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BB641-C3D0-46AD-96AB-CCFA8FBCD25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 a country, with a reliable and stable administrative structure, this is the usual approach.</a:t>
            </a:r>
          </a:p>
          <a:p>
            <a:pPr lvl="1"/>
            <a:r>
              <a:rPr lang="en-US" dirty="0"/>
              <a:t>Eurostat countries will do their censuses only based on administrative and other auxiliary data from 20/21 onwards.</a:t>
            </a:r>
          </a:p>
          <a:p>
            <a:r>
              <a:rPr lang="en-US" dirty="0"/>
              <a:t>However this option is (in most cases) not feasible for developing and transition countries.</a:t>
            </a:r>
          </a:p>
          <a:p>
            <a:r>
              <a:rPr lang="en-US" dirty="0"/>
              <a:t>But there is other reliable auxiliary information, namely remote sensing data.</a:t>
            </a:r>
          </a:p>
          <a:p>
            <a:pPr lvl="1"/>
            <a:r>
              <a:rPr lang="en-US" dirty="0"/>
              <a:t>Could maybe even act as a substitute.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830EB-653A-46AF-B8F3-3F7D2D8B1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not reconciling with administrative data?</a:t>
            </a:r>
          </a:p>
        </p:txBody>
      </p:sp>
    </p:spTree>
    <p:extLst>
      <p:ext uri="{BB962C8B-B14F-4D97-AF65-F5344CB8AC3E}">
        <p14:creationId xmlns:p14="http://schemas.microsoft.com/office/powerpoint/2010/main" val="1754010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14935E7-7618-45B9-BB16-46058387E4B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475401" y="3127905"/>
            <a:ext cx="4593462" cy="23445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DE4AAE-952B-48A5-B86F-683CD375C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Bad: Results of Malawi PPS, aggregate population densities frame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AB6998-D937-4B0E-8B65-9FEB846667B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256213" y="1681163"/>
            <a:ext cx="3887787" cy="82391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/>
              <a:t>Age</a:t>
            </a:r>
          </a:p>
          <a:p>
            <a:pPr algn="ctr"/>
            <a:r>
              <a:rPr lang="en-US" dirty="0"/>
              <a:t>1.87 % RMSE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BF32E8-8144-49C5-924B-4018653572DA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29643" y="1776934"/>
            <a:ext cx="3868738" cy="82391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/>
              <a:t>Consumption</a:t>
            </a:r>
          </a:p>
          <a:p>
            <a:pPr algn="ctr"/>
            <a:r>
              <a:rPr lang="en-US" dirty="0"/>
              <a:t>1.31 % RMSE</a:t>
            </a: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00070A86-60CB-4DE0-B57E-10380DBD0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414" y="2736056"/>
            <a:ext cx="2895196" cy="276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216306"/>
      </p:ext>
    </p:extLst>
  </p:cSld>
  <p:clrMapOvr>
    <a:masterClrMapping/>
  </p:clrMapOvr>
</p:sld>
</file>

<file path=ppt/theme/theme1.xml><?xml version="1.0" encoding="utf-8"?>
<a:theme xmlns:a="http://schemas.openxmlformats.org/drawingml/2006/main" name="WBG-Any_Logo">
  <a:themeElements>
    <a:clrScheme name="World Bank">
      <a:dk1>
        <a:srgbClr val="002345"/>
      </a:dk1>
      <a:lt1>
        <a:sysClr val="window" lastClr="FFFFFF"/>
      </a:lt1>
      <a:dk2>
        <a:srgbClr val="000000"/>
      </a:dk2>
      <a:lt2>
        <a:srgbClr val="00ADE4"/>
      </a:lt2>
      <a:accent1>
        <a:srgbClr val="000000"/>
      </a:accent1>
      <a:accent2>
        <a:srgbClr val="7F7F7F"/>
      </a:accent2>
      <a:accent3>
        <a:srgbClr val="00ADE4"/>
      </a:accent3>
      <a:accent4>
        <a:srgbClr val="021F43"/>
      </a:accent4>
      <a:accent5>
        <a:srgbClr val="006450"/>
      </a:accent5>
      <a:accent6>
        <a:srgbClr val="F78D28"/>
      </a:accent6>
      <a:hlink>
        <a:srgbClr val="00AB51"/>
      </a:hlink>
      <a:folHlink>
        <a:srgbClr val="61477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ngl_template.potx" id="{F0183697-F3A4-4049-81F6-D9D7F3E3A459}" vid="{B6801EE7-9061-4441-BF10-4E707D72AC84}"/>
    </a:ext>
  </a:extLst>
</a:theme>
</file>

<file path=ppt/theme/theme2.xml><?xml version="1.0" encoding="utf-8"?>
<a:theme xmlns:a="http://schemas.openxmlformats.org/drawingml/2006/main" name="Full Page Interior">
  <a:themeElements>
    <a:clrScheme name="World Bank">
      <a:dk1>
        <a:srgbClr val="002345"/>
      </a:dk1>
      <a:lt1>
        <a:sysClr val="window" lastClr="FFFFFF"/>
      </a:lt1>
      <a:dk2>
        <a:srgbClr val="000000"/>
      </a:dk2>
      <a:lt2>
        <a:srgbClr val="00ADE4"/>
      </a:lt2>
      <a:accent1>
        <a:srgbClr val="000000"/>
      </a:accent1>
      <a:accent2>
        <a:srgbClr val="7F7F7F"/>
      </a:accent2>
      <a:accent3>
        <a:srgbClr val="00ADE4"/>
      </a:accent3>
      <a:accent4>
        <a:srgbClr val="021F43"/>
      </a:accent4>
      <a:accent5>
        <a:srgbClr val="006450"/>
      </a:accent5>
      <a:accent6>
        <a:srgbClr val="F78D28"/>
      </a:accent6>
      <a:hlink>
        <a:srgbClr val="00AB51"/>
      </a:hlink>
      <a:folHlink>
        <a:srgbClr val="61477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ngl_template.potx" id="{F0183697-F3A4-4049-81F6-D9D7F3E3A459}" vid="{ED919EEC-2E7D-4F6B-9D7E-ECE4E9732EC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engl_template</Template>
  <TotalTime>52</TotalTime>
  <Words>851</Words>
  <Application>Microsoft Office PowerPoint</Application>
  <PresentationFormat>On-screen Show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ＭＳ Ｐゴシック</vt:lpstr>
      <vt:lpstr>ＭＳ Ｐゴシック</vt:lpstr>
      <vt:lpstr>Andes</vt:lpstr>
      <vt:lpstr>Andes ExtraLight</vt:lpstr>
      <vt:lpstr>Arial</vt:lpstr>
      <vt:lpstr>Arial Bold</vt:lpstr>
      <vt:lpstr>Calibri</vt:lpstr>
      <vt:lpstr>Mangal</vt:lpstr>
      <vt:lpstr>Times New Roman</vt:lpstr>
      <vt:lpstr>Trebuchet MS</vt:lpstr>
      <vt:lpstr>Wingdings</vt:lpstr>
      <vt:lpstr>WBG-Any_Logo</vt:lpstr>
      <vt:lpstr>Full Page Interior</vt:lpstr>
      <vt:lpstr>The Good, the Bad and the Ugly</vt:lpstr>
      <vt:lpstr>Why do we need a sampling frame?</vt:lpstr>
      <vt:lpstr>Requirements of an ideal sampling frame</vt:lpstr>
      <vt:lpstr>What is the problem with conventional sampling frames?</vt:lpstr>
      <vt:lpstr>Simulation Set Up:</vt:lpstr>
      <vt:lpstr>Spatial distribution of the census population</vt:lpstr>
      <vt:lpstr>The Good: Results of Malawi PPS census frame</vt:lpstr>
      <vt:lpstr>Why not reconciling with administrative data?</vt:lpstr>
      <vt:lpstr>The Bad: Results of Malawi PPS, aggregate population densities frame</vt:lpstr>
      <vt:lpstr>What to do without any frame information at all?</vt:lpstr>
      <vt:lpstr>The Ugly: Results of Malawi PPS, gridded population frame (Worldpop)</vt:lpstr>
      <vt:lpstr>Conclusions so far</vt:lpstr>
      <vt:lpstr>Thank you! </vt:lpstr>
      <vt:lpstr>Appendix I: Result table census only</vt:lpstr>
      <vt:lpstr>Appendix II: Result table hybrid frame</vt:lpstr>
      <vt:lpstr>Appendix III: Result table hybrid frame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Good, the Bad and the Ugly</dc:title>
  <dc:creator>Michael Wild</dc:creator>
  <cp:lastModifiedBy>Michael Wild</cp:lastModifiedBy>
  <cp:revision>20</cp:revision>
  <dcterms:created xsi:type="dcterms:W3CDTF">2019-05-21T10:45:05Z</dcterms:created>
  <dcterms:modified xsi:type="dcterms:W3CDTF">2019-05-21T11:37:43Z</dcterms:modified>
</cp:coreProperties>
</file>