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68" r:id="rId2"/>
    <p:sldId id="295" r:id="rId3"/>
    <p:sldId id="322" r:id="rId4"/>
    <p:sldId id="323" r:id="rId5"/>
    <p:sldId id="326" r:id="rId6"/>
    <p:sldId id="325" r:id="rId7"/>
    <p:sldId id="327" r:id="rId8"/>
    <p:sldId id="328" r:id="rId9"/>
    <p:sldId id="329" r:id="rId10"/>
    <p:sldId id="330" r:id="rId11"/>
    <p:sldId id="331" r:id="rId12"/>
    <p:sldId id="333" r:id="rId1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120" userDrawn="1">
          <p15:clr>
            <a:srgbClr val="A4A3A4"/>
          </p15:clr>
        </p15:guide>
        <p15:guide id="3" orient="horz" pos="21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7560"/>
    <a:srgbClr val="F20000"/>
    <a:srgbClr val="0000FF"/>
    <a:srgbClr val="A11843"/>
    <a:srgbClr val="F16A2B"/>
    <a:srgbClr val="C6972D"/>
    <a:srgbClr val="FFFFFF"/>
    <a:srgbClr val="C4202E"/>
    <a:srgbClr val="407F44"/>
    <a:srgbClr val="27B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408" y="72"/>
      </p:cViewPr>
      <p:guideLst>
        <p:guide pos="3120"/>
        <p:guide orient="horz" pos="218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3" d="100"/>
          <a:sy n="113" d="100"/>
        </p:scale>
        <p:origin x="100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1FC32-84EB-4352-B9DD-086A508FBADD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77A10-5938-493A-BCD3-8CCD1F8F3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2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DE8E-C9EA-4A43-8789-DFF19C510078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56F99-1514-4F4B-89CD-D1870C008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5653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47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3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80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20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601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24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35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49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59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59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D9501-98DF-47EB-BC5C-44DEC5F2B42E}" type="datetime1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01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AC1AA-21DD-43F7-B21A-DCE63CE5D422}" type="datetime1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24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1505-3129-4BFB-AD96-B1DC2E87137F}" type="datetime1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0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4A8D-5706-4C5D-B4CC-C7ED28354794}" type="datetime1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9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81BCC-19C4-46A8-9DAA-C2A9DE64B7B0}" type="datetime1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3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E9465-F3C5-4EA4-A699-684635CE1C04}" type="datetime1">
              <a:rPr lang="en-US" smtClean="0"/>
              <a:t>5/8/2019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2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8B301-0B0D-4EB3-9828-A6FA7BC02185}" type="datetime1">
              <a:rPr lang="en-US" smtClean="0"/>
              <a:t>5/8/2019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58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ADD53-4149-4769-88BA-5FBBDCD8E205}" type="datetime1">
              <a:rPr lang="en-US" smtClean="0"/>
              <a:t>5/8/2019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91A2E-CE52-4538-8272-E2F7238FD7F5}" type="datetime1">
              <a:rPr lang="en-US" smtClean="0"/>
              <a:t>5/8/2019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14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6B01-526F-41EA-9ACD-F1963B274E49}" type="datetime1">
              <a:rPr lang="en-US" smtClean="0"/>
              <a:t>5/8/2019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31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52EB-A404-427C-962E-69534499A65C}" type="datetime1">
              <a:rPr lang="en-US" smtClean="0"/>
              <a:t>5/8/2019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1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F8622-4FA9-49C0-A83C-41FCE9893E6C}" type="datetime1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0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microsoft.com/office/2007/relationships/hdphoto" Target="../media/hdphoto8.wdp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microsoft.com/office/2007/relationships/hdphoto" Target="../media/hdphoto4.wdp"/><Relationship Id="rId19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hyperlink" Target="http://www.unece.org/statistics/publications/general/statistics/2019/guidance-on-data-integration-for-measuring-migration/guidance-on-data-integration-for-measuring-migration.html" TargetMode="Externa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1.png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 143"/>
          <p:cNvGrpSpPr/>
          <p:nvPr/>
        </p:nvGrpSpPr>
        <p:grpSpPr>
          <a:xfrm>
            <a:off x="413355" y="486641"/>
            <a:ext cx="9159287" cy="6040330"/>
            <a:chOff x="413355" y="486641"/>
            <a:chExt cx="9159287" cy="6040330"/>
          </a:xfrm>
        </p:grpSpPr>
        <p:grpSp>
          <p:nvGrpSpPr>
            <p:cNvPr id="145" name="Group 144"/>
            <p:cNvGrpSpPr/>
            <p:nvPr/>
          </p:nvGrpSpPr>
          <p:grpSpPr>
            <a:xfrm>
              <a:off x="8801387" y="1161709"/>
              <a:ext cx="696748" cy="603621"/>
              <a:chOff x="8259614" y="1445817"/>
              <a:chExt cx="700405" cy="603621"/>
            </a:xfrm>
          </p:grpSpPr>
          <p:sp>
            <p:nvSpPr>
              <p:cNvPr id="171" name="Rectangle 170"/>
              <p:cNvSpPr/>
              <p:nvPr/>
            </p:nvSpPr>
            <p:spPr>
              <a:xfrm flipV="1">
                <a:off x="8259614" y="1445817"/>
                <a:ext cx="700405" cy="603621"/>
              </a:xfrm>
              <a:prstGeom prst="rect">
                <a:avLst/>
              </a:prstGeom>
              <a:solidFill>
                <a:srgbClr val="0369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72" name="Picture 17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59614" y="1810135"/>
                <a:ext cx="698657" cy="233207"/>
              </a:xfrm>
              <a:prstGeom prst="rect">
                <a:avLst/>
              </a:prstGeom>
            </p:spPr>
          </p:pic>
        </p:grpSp>
        <p:grpSp>
          <p:nvGrpSpPr>
            <p:cNvPr id="146" name="Group 145"/>
            <p:cNvGrpSpPr/>
            <p:nvPr/>
          </p:nvGrpSpPr>
          <p:grpSpPr>
            <a:xfrm>
              <a:off x="8798471" y="486641"/>
              <a:ext cx="699663" cy="617187"/>
              <a:chOff x="8336832" y="796602"/>
              <a:chExt cx="699663" cy="617187"/>
            </a:xfrm>
          </p:grpSpPr>
          <p:sp>
            <p:nvSpPr>
              <p:cNvPr id="169" name="Rectangle 168"/>
              <p:cNvSpPr/>
              <p:nvPr/>
            </p:nvSpPr>
            <p:spPr>
              <a:xfrm flipV="1">
                <a:off x="8336832" y="804865"/>
                <a:ext cx="699663" cy="603621"/>
              </a:xfrm>
              <a:prstGeom prst="rect">
                <a:avLst/>
              </a:prstGeom>
              <a:solidFill>
                <a:srgbClr val="5EBA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70" name="Picture 16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48707" y="796602"/>
                <a:ext cx="680693" cy="617187"/>
              </a:xfrm>
              <a:prstGeom prst="rect">
                <a:avLst/>
              </a:prstGeom>
            </p:spPr>
          </p:pic>
        </p:grpSp>
        <p:grpSp>
          <p:nvGrpSpPr>
            <p:cNvPr id="147" name="Group 146"/>
            <p:cNvGrpSpPr/>
            <p:nvPr/>
          </p:nvGrpSpPr>
          <p:grpSpPr>
            <a:xfrm>
              <a:off x="8805756" y="1827855"/>
              <a:ext cx="695939" cy="616803"/>
              <a:chOff x="8340556" y="2149731"/>
              <a:chExt cx="695939" cy="616803"/>
            </a:xfrm>
          </p:grpSpPr>
          <p:sp>
            <p:nvSpPr>
              <p:cNvPr id="167" name="Rectangle 166"/>
              <p:cNvSpPr/>
              <p:nvPr/>
            </p:nvSpPr>
            <p:spPr>
              <a:xfrm flipV="1">
                <a:off x="8340556" y="2149731"/>
                <a:ext cx="695939" cy="601597"/>
              </a:xfrm>
              <a:prstGeom prst="rect">
                <a:avLst/>
              </a:prstGeom>
              <a:solidFill>
                <a:srgbClr val="1748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8" name="Picture 16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0"/>
                        </a14:imgEffect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57310" y="2161712"/>
                <a:ext cx="667056" cy="604822"/>
              </a:xfrm>
              <a:prstGeom prst="rect">
                <a:avLst/>
              </a:prstGeom>
            </p:spPr>
          </p:pic>
        </p:grpSp>
        <p:grpSp>
          <p:nvGrpSpPr>
            <p:cNvPr id="148" name="Group 147"/>
            <p:cNvGrpSpPr/>
            <p:nvPr/>
          </p:nvGrpSpPr>
          <p:grpSpPr>
            <a:xfrm>
              <a:off x="8805756" y="2492898"/>
              <a:ext cx="692379" cy="601597"/>
              <a:chOff x="8341618" y="2827400"/>
              <a:chExt cx="692378" cy="601597"/>
            </a:xfrm>
          </p:grpSpPr>
          <p:sp>
            <p:nvSpPr>
              <p:cNvPr id="165" name="Rectangle 164"/>
              <p:cNvSpPr/>
              <p:nvPr/>
            </p:nvSpPr>
            <p:spPr>
              <a:xfrm flipV="1">
                <a:off x="8341618" y="2827400"/>
                <a:ext cx="692378" cy="601597"/>
              </a:xfrm>
              <a:prstGeom prst="rect">
                <a:avLst/>
              </a:prstGeom>
              <a:solidFill>
                <a:srgbClr val="27BC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6" name="Picture 165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10466" y="2873983"/>
                <a:ext cx="560744" cy="508429"/>
              </a:xfrm>
              <a:prstGeom prst="rect">
                <a:avLst/>
              </a:prstGeom>
            </p:spPr>
          </p:pic>
        </p:grpSp>
        <p:grpSp>
          <p:nvGrpSpPr>
            <p:cNvPr id="149" name="Group 148"/>
            <p:cNvGrpSpPr/>
            <p:nvPr/>
          </p:nvGrpSpPr>
          <p:grpSpPr>
            <a:xfrm>
              <a:off x="8806818" y="3152402"/>
              <a:ext cx="691316" cy="745614"/>
              <a:chOff x="8342680" y="3475474"/>
              <a:chExt cx="691316" cy="745614"/>
            </a:xfrm>
          </p:grpSpPr>
          <p:sp>
            <p:nvSpPr>
              <p:cNvPr id="163" name="Rectangle 162"/>
              <p:cNvSpPr/>
              <p:nvPr/>
            </p:nvSpPr>
            <p:spPr>
              <a:xfrm flipV="1">
                <a:off x="8342680" y="3475474"/>
                <a:ext cx="691316" cy="601597"/>
              </a:xfrm>
              <a:prstGeom prst="rect">
                <a:avLst/>
              </a:prstGeom>
              <a:solidFill>
                <a:srgbClr val="407F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4" name="Picture 163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73768" y="3638550"/>
                <a:ext cx="642477" cy="582538"/>
              </a:xfrm>
              <a:prstGeom prst="rect">
                <a:avLst/>
              </a:prstGeom>
            </p:spPr>
          </p:pic>
        </p:grpSp>
        <p:grpSp>
          <p:nvGrpSpPr>
            <p:cNvPr id="150" name="Group 149"/>
            <p:cNvGrpSpPr/>
            <p:nvPr/>
          </p:nvGrpSpPr>
          <p:grpSpPr>
            <a:xfrm>
              <a:off x="8806818" y="3797897"/>
              <a:ext cx="765824" cy="676183"/>
              <a:chOff x="8225057" y="3616913"/>
              <a:chExt cx="765824" cy="676183"/>
            </a:xfrm>
          </p:grpSpPr>
          <p:sp>
            <p:nvSpPr>
              <p:cNvPr id="161" name="Rectangle 160"/>
              <p:cNvSpPr/>
              <p:nvPr/>
            </p:nvSpPr>
            <p:spPr>
              <a:xfrm flipV="1">
                <a:off x="8225057" y="3628206"/>
                <a:ext cx="691316" cy="592882"/>
              </a:xfrm>
              <a:prstGeom prst="rect">
                <a:avLst/>
              </a:prstGeom>
              <a:solidFill>
                <a:srgbClr val="C42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2" name="Picture 16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5124" y="3616913"/>
                <a:ext cx="745757" cy="676183"/>
              </a:xfrm>
              <a:prstGeom prst="rect">
                <a:avLst/>
              </a:prstGeom>
            </p:spPr>
          </p:pic>
        </p:grpSp>
        <p:grpSp>
          <p:nvGrpSpPr>
            <p:cNvPr id="151" name="Group 150"/>
            <p:cNvGrpSpPr/>
            <p:nvPr/>
          </p:nvGrpSpPr>
          <p:grpSpPr>
            <a:xfrm>
              <a:off x="8804694" y="4468376"/>
              <a:ext cx="694156" cy="653776"/>
              <a:chOff x="8242284" y="4791448"/>
              <a:chExt cx="694156" cy="653776"/>
            </a:xfrm>
          </p:grpSpPr>
          <p:sp>
            <p:nvSpPr>
              <p:cNvPr id="159" name="Rectangle 158"/>
              <p:cNvSpPr/>
              <p:nvPr/>
            </p:nvSpPr>
            <p:spPr>
              <a:xfrm flipV="1">
                <a:off x="8245124" y="4791448"/>
                <a:ext cx="691316" cy="591914"/>
              </a:xfrm>
              <a:prstGeom prst="rect">
                <a:avLst/>
              </a:prstGeom>
              <a:solidFill>
                <a:srgbClr val="C697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0" name="Picture 159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2284" y="4832574"/>
                <a:ext cx="675689" cy="612650"/>
              </a:xfrm>
              <a:prstGeom prst="rect">
                <a:avLst/>
              </a:prstGeom>
            </p:spPr>
          </p:pic>
        </p:grpSp>
        <p:grpSp>
          <p:nvGrpSpPr>
            <p:cNvPr id="152" name="Group 151"/>
            <p:cNvGrpSpPr/>
            <p:nvPr/>
          </p:nvGrpSpPr>
          <p:grpSpPr>
            <a:xfrm>
              <a:off x="8804695" y="5145012"/>
              <a:ext cx="693597" cy="591914"/>
              <a:chOff x="8242285" y="5445224"/>
              <a:chExt cx="693597" cy="591914"/>
            </a:xfrm>
          </p:grpSpPr>
          <p:sp>
            <p:nvSpPr>
              <p:cNvPr id="157" name="Rectangle 156"/>
              <p:cNvSpPr/>
              <p:nvPr/>
            </p:nvSpPr>
            <p:spPr>
              <a:xfrm flipV="1">
                <a:off x="8242285" y="5445224"/>
                <a:ext cx="693597" cy="591914"/>
              </a:xfrm>
              <a:prstGeom prst="rect">
                <a:avLst/>
              </a:prstGeom>
              <a:solidFill>
                <a:srgbClr val="F16A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58" name="Picture 157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05472" y="5504894"/>
                <a:ext cx="587008" cy="532243"/>
              </a:xfrm>
              <a:prstGeom prst="rect">
                <a:avLst/>
              </a:prstGeom>
            </p:spPr>
          </p:pic>
        </p:grpSp>
        <p:grpSp>
          <p:nvGrpSpPr>
            <p:cNvPr id="153" name="Group 152"/>
            <p:cNvGrpSpPr/>
            <p:nvPr/>
          </p:nvGrpSpPr>
          <p:grpSpPr>
            <a:xfrm>
              <a:off x="413355" y="5806394"/>
              <a:ext cx="9087279" cy="720577"/>
              <a:chOff x="413355" y="5806394"/>
              <a:chExt cx="9087279" cy="720577"/>
            </a:xfrm>
          </p:grpSpPr>
          <p:sp>
            <p:nvSpPr>
              <p:cNvPr id="154" name="Rectangle 153"/>
              <p:cNvSpPr/>
              <p:nvPr/>
            </p:nvSpPr>
            <p:spPr>
              <a:xfrm flipV="1">
                <a:off x="413355" y="5806394"/>
                <a:ext cx="9087279" cy="616611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55" name="Picture 154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54847" y="5840492"/>
                <a:ext cx="731903" cy="663619"/>
              </a:xfrm>
              <a:prstGeom prst="rect">
                <a:avLst/>
              </a:prstGeom>
            </p:spPr>
          </p:pic>
          <p:sp>
            <p:nvSpPr>
              <p:cNvPr id="156" name="Subtitle 5"/>
              <p:cNvSpPr txBox="1">
                <a:spLocks/>
              </p:cNvSpPr>
              <p:nvPr/>
            </p:nvSpPr>
            <p:spPr>
              <a:xfrm>
                <a:off x="5774418" y="6152068"/>
                <a:ext cx="1375965" cy="37490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600" spc="200" dirty="0">
                    <a:solidFill>
                      <a:schemeClr val="bg1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STATISTICS</a:t>
                </a:r>
                <a:endParaRPr lang="en-US" sz="1600" spc="20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70" name="Picture 69"/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1"/>
          <a:stretch/>
        </p:blipFill>
        <p:spPr bwMode="auto">
          <a:xfrm>
            <a:off x="583460" y="661580"/>
            <a:ext cx="1701873" cy="61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itle 4">
            <a:extLst>
              <a:ext uri="{FF2B5EF4-FFF2-40B4-BE49-F238E27FC236}">
                <a16:creationId xmlns:a16="http://schemas.microsoft.com/office/drawing/2014/main" id="{E571C047-F626-4657-80F9-31B3794B2B82}"/>
              </a:ext>
            </a:extLst>
          </p:cNvPr>
          <p:cNvSpPr txBox="1">
            <a:spLocks/>
          </p:cNvSpPr>
          <p:nvPr/>
        </p:nvSpPr>
        <p:spPr>
          <a:xfrm>
            <a:off x="442411" y="2204831"/>
            <a:ext cx="8229487" cy="348290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spc="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 on Data Integration:</a:t>
            </a:r>
          </a:p>
          <a:p>
            <a:pPr algn="l"/>
            <a:r>
              <a:rPr lang="en-US" sz="2800" spc="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Realising</a:t>
            </a:r>
            <a:r>
              <a:rPr lang="en-US" sz="2800" spc="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Potential of Statistical and Geospatial Data</a:t>
            </a:r>
          </a:p>
          <a:p>
            <a:pPr algn="l"/>
            <a:r>
              <a:rPr lang="en-US" sz="2200" spc="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21-23 May 2019, Belgrade</a:t>
            </a:r>
          </a:p>
          <a:p>
            <a:pPr algn="l"/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500" i="1" spc="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UNECE Guidance on data integration </a:t>
            </a:r>
            <a:br>
              <a:rPr lang="en-US" sz="3500" i="1" spc="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500" i="1" spc="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measuring migration</a:t>
            </a:r>
          </a:p>
          <a:p>
            <a:pPr algn="l"/>
            <a:endParaRPr lang="en-US" sz="2800" i="1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2800" i="1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14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14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200" spc="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Paolo Valente, UNECE</a:t>
            </a:r>
          </a:p>
        </p:txBody>
      </p:sp>
    </p:spTree>
    <p:extLst>
      <p:ext uri="{BB962C8B-B14F-4D97-AF65-F5344CB8AC3E}">
        <p14:creationId xmlns:p14="http://schemas.microsoft.com/office/powerpoint/2010/main" val="3870484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-839" y="1085848"/>
            <a:ext cx="9918269" cy="5654757"/>
            <a:chOff x="-839" y="1085848"/>
            <a:chExt cx="9918269" cy="5654757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55"/>
            <a:stretch/>
          </p:blipFill>
          <p:spPr bwMode="auto">
            <a:xfrm>
              <a:off x="578685" y="6406137"/>
              <a:ext cx="974566" cy="3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-839" y="1085848"/>
              <a:ext cx="9918269" cy="1691722"/>
              <a:chOff x="-839" y="1085848"/>
              <a:chExt cx="9918269" cy="1691722"/>
            </a:xfrm>
          </p:grpSpPr>
          <p:sp>
            <p:nvSpPr>
              <p:cNvPr id="31" name="Rectangle 30"/>
              <p:cNvSpPr/>
              <p:nvPr/>
            </p:nvSpPr>
            <p:spPr>
              <a:xfrm flipV="1">
                <a:off x="1948732" y="1393488"/>
                <a:ext cx="7968698" cy="11073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Subtitle 5"/>
              <p:cNvSpPr txBox="1">
                <a:spLocks/>
              </p:cNvSpPr>
              <p:nvPr/>
            </p:nvSpPr>
            <p:spPr>
              <a:xfrm>
                <a:off x="461533" y="1310596"/>
                <a:ext cx="1789563" cy="37490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b="1" spc="100" dirty="0">
                    <a:solidFill>
                      <a:srgbClr val="A11843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STATISTICS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 flipV="1">
                <a:off x="-839" y="1393491"/>
                <a:ext cx="467543" cy="110727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0986" y="1393490"/>
                <a:ext cx="45719" cy="138408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658" y="1085848"/>
                <a:ext cx="374200" cy="339290"/>
              </a:xfrm>
              <a:prstGeom prst="rect">
                <a:avLst/>
              </a:prstGeom>
            </p:spPr>
          </p:pic>
        </p:grpSp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465326" y="1795828"/>
            <a:ext cx="9010272" cy="460192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 metadata are necessary to assess the comparability of migration data produced by different countries</a:t>
            </a: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main types of metadata:</a:t>
            </a:r>
          </a:p>
          <a:p>
            <a:pPr marL="1082675" lvl="1" indent="-457200">
              <a:buClr>
                <a:srgbClr val="A11843"/>
              </a:buClr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Metadata specific to each data source, describing main features and how data are transformed before integration</a:t>
            </a:r>
          </a:p>
          <a:p>
            <a:pPr marL="1082675" lvl="1" indent="-457200">
              <a:buClr>
                <a:srgbClr val="A11843"/>
              </a:buClr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Metadata for each step of data integration (i.e., for each pair of data sets being integrated)</a:t>
            </a:r>
          </a:p>
          <a:p>
            <a:pPr marL="1082675" lvl="1" indent="-457200">
              <a:buClr>
                <a:srgbClr val="A11843"/>
              </a:buClr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Quantitative measures of data quality, to assess the effects of data integration</a:t>
            </a: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spc="5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Metadata</a:t>
            </a:r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7036520" y="6365172"/>
            <a:ext cx="2228850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31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-839" y="1085848"/>
            <a:ext cx="9918269" cy="5654757"/>
            <a:chOff x="-839" y="1085848"/>
            <a:chExt cx="9918269" cy="5654757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55"/>
            <a:stretch/>
          </p:blipFill>
          <p:spPr bwMode="auto">
            <a:xfrm>
              <a:off x="578685" y="6406137"/>
              <a:ext cx="974566" cy="3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-839" y="1085848"/>
              <a:ext cx="9918269" cy="1691722"/>
              <a:chOff x="-839" y="1085848"/>
              <a:chExt cx="9918269" cy="1691722"/>
            </a:xfrm>
          </p:grpSpPr>
          <p:sp>
            <p:nvSpPr>
              <p:cNvPr id="31" name="Rectangle 30"/>
              <p:cNvSpPr/>
              <p:nvPr/>
            </p:nvSpPr>
            <p:spPr>
              <a:xfrm flipV="1">
                <a:off x="1948732" y="1393488"/>
                <a:ext cx="7968698" cy="11073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Subtitle 5"/>
              <p:cNvSpPr txBox="1">
                <a:spLocks/>
              </p:cNvSpPr>
              <p:nvPr/>
            </p:nvSpPr>
            <p:spPr>
              <a:xfrm>
                <a:off x="461533" y="1310596"/>
                <a:ext cx="1789563" cy="37490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b="1" spc="100" dirty="0">
                    <a:solidFill>
                      <a:srgbClr val="A11843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STATISTICS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 flipV="1">
                <a:off x="-839" y="1393491"/>
                <a:ext cx="467543" cy="110727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0986" y="1393490"/>
                <a:ext cx="45719" cy="138408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658" y="1085848"/>
                <a:ext cx="374200" cy="339290"/>
              </a:xfrm>
              <a:prstGeom prst="rect">
                <a:avLst/>
              </a:prstGeom>
            </p:spPr>
          </p:pic>
        </p:grpSp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465326" y="1795828"/>
            <a:ext cx="9010272" cy="460192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2625" indent="-514350">
              <a:buClr>
                <a:srgbClr val="A11843"/>
              </a:buClr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access to administrative data for national statistical offices</a:t>
            </a:r>
          </a:p>
          <a:p>
            <a:pPr marL="682625" indent="-514350">
              <a:buClr>
                <a:srgbClr val="A11843"/>
              </a:buClr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administrative data for migration statistics</a:t>
            </a:r>
          </a:p>
          <a:p>
            <a:pPr marL="682625" indent="-514350">
              <a:buClr>
                <a:srgbClr val="A11843"/>
              </a:buClr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 data from different sources using ‘presence signals’</a:t>
            </a:r>
          </a:p>
          <a:p>
            <a:pPr marL="682625" indent="-514350">
              <a:buClr>
                <a:srgbClr val="A11843"/>
              </a:buClr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 attention to the quality of integrated data</a:t>
            </a:r>
          </a:p>
          <a:p>
            <a:pPr marL="682625" indent="-514350">
              <a:buClr>
                <a:srgbClr val="A11843"/>
              </a:buClr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transparent about data integration methods used and develop standards</a:t>
            </a:r>
          </a:p>
          <a:p>
            <a:pPr marL="682625" indent="-514350">
              <a:buClr>
                <a:srgbClr val="A11843"/>
              </a:buClr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Promote international comparison and exchange of migration data</a:t>
            </a: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spc="5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Recommendations</a:t>
            </a:r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7036520" y="6365172"/>
            <a:ext cx="2228850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47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-839" y="1085848"/>
            <a:ext cx="9918269" cy="5654757"/>
            <a:chOff x="-839" y="1085848"/>
            <a:chExt cx="9918269" cy="5654757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55"/>
            <a:stretch/>
          </p:blipFill>
          <p:spPr bwMode="auto">
            <a:xfrm>
              <a:off x="578685" y="6406137"/>
              <a:ext cx="974566" cy="3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-839" y="1085848"/>
              <a:ext cx="9918269" cy="1691722"/>
              <a:chOff x="-839" y="1085848"/>
              <a:chExt cx="9918269" cy="1691722"/>
            </a:xfrm>
          </p:grpSpPr>
          <p:sp>
            <p:nvSpPr>
              <p:cNvPr id="31" name="Rectangle 30"/>
              <p:cNvSpPr/>
              <p:nvPr/>
            </p:nvSpPr>
            <p:spPr>
              <a:xfrm flipV="1">
                <a:off x="1948732" y="1393488"/>
                <a:ext cx="7968698" cy="11073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Subtitle 5"/>
              <p:cNvSpPr txBox="1">
                <a:spLocks/>
              </p:cNvSpPr>
              <p:nvPr/>
            </p:nvSpPr>
            <p:spPr>
              <a:xfrm>
                <a:off x="461533" y="1310596"/>
                <a:ext cx="1789563" cy="37490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b="1" spc="100" dirty="0">
                    <a:solidFill>
                      <a:srgbClr val="A11843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STATISTICS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 flipV="1">
                <a:off x="-839" y="1393491"/>
                <a:ext cx="467543" cy="110727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0986" y="1393490"/>
                <a:ext cx="45719" cy="138408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658" y="1085848"/>
                <a:ext cx="374200" cy="339290"/>
              </a:xfrm>
              <a:prstGeom prst="rect">
                <a:avLst/>
              </a:prstGeom>
            </p:spPr>
          </p:pic>
        </p:grpSp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533130" y="3154017"/>
            <a:ext cx="4109440" cy="1258957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275" indent="0" algn="ctr">
              <a:buClr>
                <a:srgbClr val="A11843"/>
              </a:buClr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8275" indent="0" algn="ctr">
              <a:buClr>
                <a:srgbClr val="A11843"/>
              </a:buClr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7036520" y="6365172"/>
            <a:ext cx="2228850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9E7917-8B83-4F52-93DE-0CC117D6D4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1770" y="416909"/>
            <a:ext cx="4456459" cy="62330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41141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-839" y="1085848"/>
            <a:ext cx="9918269" cy="5654757"/>
            <a:chOff x="-839" y="1085848"/>
            <a:chExt cx="9918269" cy="5654757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55"/>
            <a:stretch/>
          </p:blipFill>
          <p:spPr bwMode="auto">
            <a:xfrm>
              <a:off x="578685" y="6406137"/>
              <a:ext cx="974566" cy="3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-839" y="1085848"/>
              <a:ext cx="9918269" cy="1691722"/>
              <a:chOff x="-839" y="1085848"/>
              <a:chExt cx="9918269" cy="1691722"/>
            </a:xfrm>
          </p:grpSpPr>
          <p:sp>
            <p:nvSpPr>
              <p:cNvPr id="31" name="Rectangle 30"/>
              <p:cNvSpPr/>
              <p:nvPr/>
            </p:nvSpPr>
            <p:spPr>
              <a:xfrm flipV="1">
                <a:off x="1948732" y="1393488"/>
                <a:ext cx="7968698" cy="11073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Subtitle 5"/>
              <p:cNvSpPr txBox="1">
                <a:spLocks/>
              </p:cNvSpPr>
              <p:nvPr/>
            </p:nvSpPr>
            <p:spPr>
              <a:xfrm>
                <a:off x="461533" y="1310596"/>
                <a:ext cx="1789563" cy="37490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b="1" spc="100" dirty="0">
                    <a:solidFill>
                      <a:srgbClr val="A11843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STATISTICS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 flipV="1">
                <a:off x="-839" y="1393491"/>
                <a:ext cx="467543" cy="110727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0986" y="1393490"/>
                <a:ext cx="45719" cy="138408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658" y="1085848"/>
                <a:ext cx="374200" cy="339290"/>
              </a:xfrm>
              <a:prstGeom prst="rect">
                <a:avLst/>
              </a:prstGeom>
            </p:spPr>
          </p:pic>
        </p:grpSp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533129" y="1697439"/>
            <a:ext cx="8972610" cy="4700310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fi-FI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 UNECE-Eurostat Work session on migration statistics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fr-CH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on data </a:t>
            </a:r>
            <a:r>
              <a:rPr lang="fr-CH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</a:t>
            </a:r>
            <a:r>
              <a:rPr lang="fr-CH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migration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fr-CH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</a:t>
            </a:r>
            <a:r>
              <a:rPr lang="fr-CH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promote</a:t>
            </a:r>
            <a:r>
              <a:rPr lang="fr-CH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methodological</a:t>
            </a:r>
            <a:r>
              <a:rPr lang="fr-CH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fr-CH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UNECE Task force created by CES Bureau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Members: Spain (chair Antonio Argueso, INE), Austria, Canada, </a:t>
            </a:r>
            <a:b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Italy, New Zealand, Switzerland, UK, USA, UNECE, Eurostat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2016-2018 Task force developed the document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2016: Survey on national practices 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2017:  Draft version presented at Work session 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2018: Electronic consultation with CES members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2018: Endorsement by CES</a:t>
            </a: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2019: Publication on UNECE website: </a:t>
            </a:r>
            <a:r>
              <a:rPr lang="en-GB" sz="2000" dirty="0">
                <a:hlinkClick r:id="rId5"/>
              </a:rPr>
              <a:t>https://www.unece.org/index.php?id=51143</a:t>
            </a:r>
            <a:endParaRPr lang="en-US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spc="5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Background and process</a:t>
            </a:r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7036520" y="6365172"/>
            <a:ext cx="2228850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41C903-4AAB-482C-84BF-59A25ED5F8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5518" y="4175738"/>
            <a:ext cx="1842885" cy="25775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6026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-839" y="1085848"/>
            <a:ext cx="9918269" cy="5654757"/>
            <a:chOff x="-839" y="1085848"/>
            <a:chExt cx="9918269" cy="5654757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55"/>
            <a:stretch/>
          </p:blipFill>
          <p:spPr bwMode="auto">
            <a:xfrm>
              <a:off x="578685" y="6406137"/>
              <a:ext cx="974566" cy="3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-839" y="1085848"/>
              <a:ext cx="9918269" cy="1691722"/>
              <a:chOff x="-839" y="1085848"/>
              <a:chExt cx="9918269" cy="1691722"/>
            </a:xfrm>
          </p:grpSpPr>
          <p:sp>
            <p:nvSpPr>
              <p:cNvPr id="31" name="Rectangle 30"/>
              <p:cNvSpPr/>
              <p:nvPr/>
            </p:nvSpPr>
            <p:spPr>
              <a:xfrm flipV="1">
                <a:off x="1948732" y="1393488"/>
                <a:ext cx="7968698" cy="11073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Subtitle 5"/>
              <p:cNvSpPr txBox="1">
                <a:spLocks/>
              </p:cNvSpPr>
              <p:nvPr/>
            </p:nvSpPr>
            <p:spPr>
              <a:xfrm>
                <a:off x="461533" y="1310596"/>
                <a:ext cx="1789563" cy="37490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b="1" spc="100" dirty="0">
                    <a:solidFill>
                      <a:srgbClr val="A11843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STATISTICS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 flipV="1">
                <a:off x="-839" y="1393491"/>
                <a:ext cx="467543" cy="110727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0986" y="1393490"/>
                <a:ext cx="45719" cy="138408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658" y="1085848"/>
                <a:ext cx="374200" cy="339290"/>
              </a:xfrm>
              <a:prstGeom prst="rect">
                <a:avLst/>
              </a:prstGeom>
            </p:spPr>
          </p:pic>
        </p:grpSp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533129" y="1795827"/>
            <a:ext cx="8800044" cy="460192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Purpose: To provide a general overview of data integration for measuring migration, and of the approaches adopted in various countries</a:t>
            </a: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Content: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of “data integration” in the context of migration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of country experiences on the basis of a survey covering over 50 countries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 case studies for 13 countries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Metadata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Recommendations</a:t>
            </a: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spc="5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Purpose and content of the publication</a:t>
            </a:r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7036520" y="6365172"/>
            <a:ext cx="2228850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6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-839" y="1085848"/>
            <a:ext cx="9918269" cy="5654757"/>
            <a:chOff x="-839" y="1085848"/>
            <a:chExt cx="9918269" cy="5654757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55"/>
            <a:stretch/>
          </p:blipFill>
          <p:spPr bwMode="auto">
            <a:xfrm>
              <a:off x="578685" y="6406137"/>
              <a:ext cx="974566" cy="3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-839" y="1085848"/>
              <a:ext cx="9918269" cy="1691722"/>
              <a:chOff x="-839" y="1085848"/>
              <a:chExt cx="9918269" cy="1691722"/>
            </a:xfrm>
          </p:grpSpPr>
          <p:sp>
            <p:nvSpPr>
              <p:cNvPr id="31" name="Rectangle 30"/>
              <p:cNvSpPr/>
              <p:nvPr/>
            </p:nvSpPr>
            <p:spPr>
              <a:xfrm flipV="1">
                <a:off x="1948732" y="1393488"/>
                <a:ext cx="7968698" cy="11073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Subtitle 5"/>
              <p:cNvSpPr txBox="1">
                <a:spLocks/>
              </p:cNvSpPr>
              <p:nvPr/>
            </p:nvSpPr>
            <p:spPr>
              <a:xfrm>
                <a:off x="461533" y="1310596"/>
                <a:ext cx="1789563" cy="37490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b="1" spc="100" dirty="0">
                    <a:solidFill>
                      <a:srgbClr val="A11843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STATISTICS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 flipV="1">
                <a:off x="-839" y="1393491"/>
                <a:ext cx="467543" cy="110727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0986" y="1393490"/>
                <a:ext cx="45719" cy="138408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658" y="1085848"/>
                <a:ext cx="374200" cy="339290"/>
              </a:xfrm>
              <a:prstGeom prst="rect">
                <a:avLst/>
              </a:prstGeom>
            </p:spPr>
          </p:pic>
        </p:grpSp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461532" y="1795828"/>
            <a:ext cx="9169029" cy="924780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 statistical activity on two or more datasets resulting in a single enlarged and/or higher quality dataset” </a:t>
            </a: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spc="5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Working definition of “data integration”</a:t>
            </a:r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7036520" y="6365172"/>
            <a:ext cx="2228850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4</a:t>
            </a:fld>
            <a:endParaRPr lang="en-US"/>
          </a:p>
        </p:txBody>
      </p:sp>
      <p:pic>
        <p:nvPicPr>
          <p:cNvPr id="13" name="Imagen 3">
            <a:extLst>
              <a:ext uri="{FF2B5EF4-FFF2-40B4-BE49-F238E27FC236}">
                <a16:creationId xmlns:a16="http://schemas.microsoft.com/office/drawing/2014/main" id="{CB632B37-8439-411F-BB87-4B94A38807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58" y="3211026"/>
            <a:ext cx="4316412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4">
            <a:extLst>
              <a:ext uri="{FF2B5EF4-FFF2-40B4-BE49-F238E27FC236}">
                <a16:creationId xmlns:a16="http://schemas.microsoft.com/office/drawing/2014/main" id="{B12272B6-E501-44C6-B3FE-5218F3E666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657" y="2778384"/>
            <a:ext cx="3254375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07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065871-797F-42A0-B205-441C8A6F3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5</a:t>
            </a:fld>
            <a:endParaRPr lang="en-US"/>
          </a:p>
        </p:txBody>
      </p:sp>
      <p:sp>
        <p:nvSpPr>
          <p:cNvPr id="3" name="Slide Number Placeholder 25">
            <a:extLst>
              <a:ext uri="{FF2B5EF4-FFF2-40B4-BE49-F238E27FC236}">
                <a16:creationId xmlns:a16="http://schemas.microsoft.com/office/drawing/2014/main" id="{86C7F3EE-455C-4482-91FE-162428FDB5D7}"/>
              </a:ext>
            </a:extLst>
          </p:cNvPr>
          <p:cNvSpPr txBox="1">
            <a:spLocks/>
          </p:cNvSpPr>
          <p:nvPr/>
        </p:nvSpPr>
        <p:spPr>
          <a:xfrm>
            <a:off x="7612728" y="618848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EB09506-28EA-4C19-A061-02E7C9DE017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Imagen 1">
            <a:extLst>
              <a:ext uri="{FF2B5EF4-FFF2-40B4-BE49-F238E27FC236}">
                <a16:creationId xmlns:a16="http://schemas.microsoft.com/office/drawing/2014/main" id="{B7E22D81-F205-4D37-83EC-373AEC250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58" y="875823"/>
            <a:ext cx="3781425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2">
            <a:extLst>
              <a:ext uri="{FF2B5EF4-FFF2-40B4-BE49-F238E27FC236}">
                <a16:creationId xmlns:a16="http://schemas.microsoft.com/office/drawing/2014/main" id="{8E8E2E2C-1D4F-4142-BD48-2D67412E73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846" y="588485"/>
            <a:ext cx="3465512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3">
            <a:extLst>
              <a:ext uri="{FF2B5EF4-FFF2-40B4-BE49-F238E27FC236}">
                <a16:creationId xmlns:a16="http://schemas.microsoft.com/office/drawing/2014/main" id="{A84E7934-B82F-49D6-BB91-93E2D4211B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58" y="3406298"/>
            <a:ext cx="3751263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4">
            <a:extLst>
              <a:ext uri="{FF2B5EF4-FFF2-40B4-BE49-F238E27FC236}">
                <a16:creationId xmlns:a16="http://schemas.microsoft.com/office/drawing/2014/main" id="{5AA70676-B109-439D-ADEE-48CE13FA0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871" y="3260248"/>
            <a:ext cx="4060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s-ES"/>
              <a:t>Other cases:  calibration to external sources, </a:t>
            </a:r>
          </a:p>
          <a:p>
            <a:r>
              <a:rPr lang="es-ES" altLang="es-ES"/>
              <a:t>mirror statistics</a:t>
            </a:r>
          </a:p>
        </p:txBody>
      </p:sp>
      <p:sp>
        <p:nvSpPr>
          <p:cNvPr id="8" name="Rectángulo 5">
            <a:extLst>
              <a:ext uri="{FF2B5EF4-FFF2-40B4-BE49-F238E27FC236}">
                <a16:creationId xmlns:a16="http://schemas.microsoft.com/office/drawing/2014/main" id="{6400B64E-E125-42BF-B6A7-EC6E5B4EB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846" y="4352448"/>
            <a:ext cx="1152525" cy="1236365"/>
          </a:xfrm>
          <a:prstGeom prst="rect">
            <a:avLst/>
          </a:prstGeom>
          <a:noFill/>
          <a:ln w="31750" algn="ctr">
            <a:solidFill>
              <a:srgbClr val="33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s-ES" altLang="es-ES" b="0">
              <a:solidFill>
                <a:schemeClr val="tx1"/>
              </a:solidFill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altLang="es-ES" b="0">
                <a:solidFill>
                  <a:schemeClr val="tx1"/>
                </a:solidFill>
              </a:rPr>
              <a:t>	     D1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altLang="es-ES" b="0">
                <a:solidFill>
                  <a:schemeClr val="tx1"/>
                </a:solidFill>
              </a:rPr>
              <a:t>(Survey)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s-ES" altLang="es-ES" b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s-ES" altLang="es-ES" b="0">
              <a:solidFill>
                <a:schemeClr val="tx1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72C7C43-92F2-4AEF-89E4-09BB96C76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1096" y="3888898"/>
            <a:ext cx="962025" cy="2292350"/>
          </a:xfrm>
          <a:prstGeom prst="rect">
            <a:avLst/>
          </a:prstGeom>
          <a:noFill/>
          <a:ln w="22225" algn="ctr">
            <a:solidFill>
              <a:srgbClr val="33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36699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s-ES" altLang="es-ES" b="0">
              <a:solidFill>
                <a:schemeClr val="tx1"/>
              </a:solidFill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altLang="es-ES" b="0">
                <a:solidFill>
                  <a:schemeClr val="tx1"/>
                </a:solidFill>
              </a:rPr>
              <a:t>  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altLang="es-ES" b="0">
                <a:solidFill>
                  <a:schemeClr val="tx1"/>
                </a:solidFill>
              </a:rPr>
              <a:t>D2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altLang="es-ES" b="0">
                <a:solidFill>
                  <a:schemeClr val="tx1"/>
                </a:solidFill>
              </a:rPr>
              <a:t>(Pop. Register, external source…)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s-ES" altLang="es-ES" b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s-ES" altLang="es-ES" b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s-ES" altLang="es-ES" b="0">
              <a:solidFill>
                <a:schemeClr val="tx1"/>
              </a:solidFill>
            </a:endParaRP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72701665-4642-4985-A396-C6A7B3C2BE7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940371" y="5588813"/>
            <a:ext cx="720725" cy="616247"/>
          </a:xfrm>
          <a:prstGeom prst="line">
            <a:avLst/>
          </a:prstGeom>
          <a:noFill/>
          <a:ln w="25400" algn="ctr">
            <a:solidFill>
              <a:srgbClr val="336699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Conector recto 12">
            <a:extLst>
              <a:ext uri="{FF2B5EF4-FFF2-40B4-BE49-F238E27FC236}">
                <a16:creationId xmlns:a16="http://schemas.microsoft.com/office/drawing/2014/main" id="{CD7C1ABE-C99F-4500-A93F-AD608166B6E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940371" y="3888898"/>
            <a:ext cx="708025" cy="463550"/>
          </a:xfrm>
          <a:prstGeom prst="line">
            <a:avLst/>
          </a:prstGeom>
          <a:noFill/>
          <a:ln w="25400" algn="ctr">
            <a:solidFill>
              <a:srgbClr val="336699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07697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-839" y="1085848"/>
            <a:ext cx="9918269" cy="5654757"/>
            <a:chOff x="-839" y="1085848"/>
            <a:chExt cx="9918269" cy="5654757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55"/>
            <a:stretch/>
          </p:blipFill>
          <p:spPr bwMode="auto">
            <a:xfrm>
              <a:off x="578685" y="6406137"/>
              <a:ext cx="974566" cy="3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-839" y="1085848"/>
              <a:ext cx="9918269" cy="1691722"/>
              <a:chOff x="-839" y="1085848"/>
              <a:chExt cx="9918269" cy="1691722"/>
            </a:xfrm>
          </p:grpSpPr>
          <p:sp>
            <p:nvSpPr>
              <p:cNvPr id="31" name="Rectangle 30"/>
              <p:cNvSpPr/>
              <p:nvPr/>
            </p:nvSpPr>
            <p:spPr>
              <a:xfrm flipV="1">
                <a:off x="1948732" y="1393488"/>
                <a:ext cx="7968698" cy="11073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Subtitle 5"/>
              <p:cNvSpPr txBox="1">
                <a:spLocks/>
              </p:cNvSpPr>
              <p:nvPr/>
            </p:nvSpPr>
            <p:spPr>
              <a:xfrm>
                <a:off x="461533" y="1310596"/>
                <a:ext cx="1789563" cy="37490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b="1" spc="100" dirty="0">
                    <a:solidFill>
                      <a:srgbClr val="A11843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STATISTICS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 flipV="1">
                <a:off x="-839" y="1393491"/>
                <a:ext cx="467543" cy="110727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0986" y="1393490"/>
                <a:ext cx="45719" cy="138408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658" y="1085848"/>
                <a:ext cx="374200" cy="339290"/>
              </a:xfrm>
              <a:prstGeom prst="rect">
                <a:avLst/>
              </a:prstGeom>
            </p:spPr>
          </p:pic>
        </p:grpSp>
      </p:grp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spc="5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Survey on data integration practices</a:t>
            </a:r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1 Marcador de número de diapositiva">
            <a:extLst>
              <a:ext uri="{FF2B5EF4-FFF2-40B4-BE49-F238E27FC236}">
                <a16:creationId xmlns:a16="http://schemas.microsoft.com/office/drawing/2014/main" id="{7CB9F822-CEC5-4E31-ACA5-E4DF263841EA}"/>
              </a:ext>
            </a:extLst>
          </p:cNvPr>
          <p:cNvSpPr txBox="1">
            <a:spLocks/>
          </p:cNvSpPr>
          <p:nvPr/>
        </p:nvSpPr>
        <p:spPr>
          <a:xfrm>
            <a:off x="6732588" y="6126163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400" b="1" kern="1200">
                <a:solidFill>
                  <a:srgbClr val="336699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defRPr sz="1400" b="1" kern="1200">
                <a:solidFill>
                  <a:srgbClr val="336699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defRPr sz="1400" b="1" kern="1200">
                <a:solidFill>
                  <a:srgbClr val="336699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defRPr sz="1400" b="1" kern="1200">
                <a:solidFill>
                  <a:srgbClr val="336699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defRPr sz="1400" b="1" kern="1200">
                <a:solidFill>
                  <a:srgbClr val="336699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336699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336699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336699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336699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s-ES" altLang="es-ES"/>
              <a:t>1/11</a:t>
            </a:r>
          </a:p>
        </p:txBody>
      </p:sp>
      <p:pic>
        <p:nvPicPr>
          <p:cNvPr id="29" name="Imagen 2">
            <a:extLst>
              <a:ext uri="{FF2B5EF4-FFF2-40B4-BE49-F238E27FC236}">
                <a16:creationId xmlns:a16="http://schemas.microsoft.com/office/drawing/2014/main" id="{74CC1DDE-7ED4-4E9B-8788-5E89CD75DF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132" y="1628224"/>
            <a:ext cx="3976353" cy="249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Imagen 3">
            <a:extLst>
              <a:ext uri="{FF2B5EF4-FFF2-40B4-BE49-F238E27FC236}">
                <a16:creationId xmlns:a16="http://schemas.microsoft.com/office/drawing/2014/main" id="{7687C2C0-BC09-4D00-BEEF-5D36AE6D26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83" y="1628224"/>
            <a:ext cx="4188160" cy="247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Imagen 5">
            <a:extLst>
              <a:ext uri="{FF2B5EF4-FFF2-40B4-BE49-F238E27FC236}">
                <a16:creationId xmlns:a16="http://schemas.microsoft.com/office/drawing/2014/main" id="{90B9281A-C73D-4569-B165-1EC05BC4628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83" y="4264476"/>
            <a:ext cx="4447103" cy="2565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Imagen 6">
            <a:extLst>
              <a:ext uri="{FF2B5EF4-FFF2-40B4-BE49-F238E27FC236}">
                <a16:creationId xmlns:a16="http://schemas.microsoft.com/office/drawing/2014/main" id="{2AEEAAF2-1244-4FE9-80E5-663E6BF45F1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569" y="4310818"/>
            <a:ext cx="4119563" cy="247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08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-839" y="1085848"/>
            <a:ext cx="9918269" cy="5654757"/>
            <a:chOff x="-839" y="1085848"/>
            <a:chExt cx="9918269" cy="5654757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55"/>
            <a:stretch/>
          </p:blipFill>
          <p:spPr bwMode="auto">
            <a:xfrm>
              <a:off x="578685" y="6406137"/>
              <a:ext cx="974566" cy="3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-839" y="1085848"/>
              <a:ext cx="9918269" cy="1691722"/>
              <a:chOff x="-839" y="1085848"/>
              <a:chExt cx="9918269" cy="1691722"/>
            </a:xfrm>
          </p:grpSpPr>
          <p:sp>
            <p:nvSpPr>
              <p:cNvPr id="31" name="Rectangle 30"/>
              <p:cNvSpPr/>
              <p:nvPr/>
            </p:nvSpPr>
            <p:spPr>
              <a:xfrm flipV="1">
                <a:off x="1948732" y="1393488"/>
                <a:ext cx="7968698" cy="11073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Subtitle 5"/>
              <p:cNvSpPr txBox="1">
                <a:spLocks/>
              </p:cNvSpPr>
              <p:nvPr/>
            </p:nvSpPr>
            <p:spPr>
              <a:xfrm>
                <a:off x="461533" y="1310596"/>
                <a:ext cx="1789563" cy="37490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b="1" spc="100" dirty="0">
                    <a:solidFill>
                      <a:srgbClr val="A11843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STATISTICS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 flipV="1">
                <a:off x="-839" y="1393491"/>
                <a:ext cx="467543" cy="110727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0986" y="1393490"/>
                <a:ext cx="45719" cy="138408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658" y="1085848"/>
                <a:ext cx="374200" cy="339290"/>
              </a:xfrm>
              <a:prstGeom prst="rect">
                <a:avLst/>
              </a:prstGeom>
            </p:spPr>
          </p:pic>
        </p:grpSp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465326" y="1795828"/>
            <a:ext cx="8930344" cy="460192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countries with a population register, this is often (but not always) the main source of migration data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integration is carried out to: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data quality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 for missing de-registrations of emigrants 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deceased persons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additional information on variables not included in primary sources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practices based on ‘presence signals’ (or ‘signs of life’) of individuals</a:t>
            </a: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spc="5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Case studies – main outcomes (1/3)</a:t>
            </a:r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7036520" y="6365172"/>
            <a:ext cx="2228850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85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-839" y="1085848"/>
            <a:ext cx="9918269" cy="5654757"/>
            <a:chOff x="-839" y="1085848"/>
            <a:chExt cx="9918269" cy="5654757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55"/>
            <a:stretch/>
          </p:blipFill>
          <p:spPr bwMode="auto">
            <a:xfrm>
              <a:off x="578685" y="6406137"/>
              <a:ext cx="974566" cy="3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-839" y="1085848"/>
              <a:ext cx="9918269" cy="1691722"/>
              <a:chOff x="-839" y="1085848"/>
              <a:chExt cx="9918269" cy="1691722"/>
            </a:xfrm>
          </p:grpSpPr>
          <p:sp>
            <p:nvSpPr>
              <p:cNvPr id="31" name="Rectangle 30"/>
              <p:cNvSpPr/>
              <p:nvPr/>
            </p:nvSpPr>
            <p:spPr>
              <a:xfrm flipV="1">
                <a:off x="1948732" y="1393488"/>
                <a:ext cx="7968698" cy="11073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Subtitle 5"/>
              <p:cNvSpPr txBox="1">
                <a:spLocks/>
              </p:cNvSpPr>
              <p:nvPr/>
            </p:nvSpPr>
            <p:spPr>
              <a:xfrm>
                <a:off x="461533" y="1310596"/>
                <a:ext cx="1789563" cy="37490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b="1" spc="100" dirty="0">
                    <a:solidFill>
                      <a:srgbClr val="A11843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STATISTICS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 flipV="1">
                <a:off x="-839" y="1393491"/>
                <a:ext cx="467543" cy="110727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0986" y="1393490"/>
                <a:ext cx="45719" cy="138408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658" y="1085848"/>
                <a:ext cx="374200" cy="339290"/>
              </a:xfrm>
              <a:prstGeom prst="rect">
                <a:avLst/>
              </a:prstGeom>
            </p:spPr>
          </p:pic>
        </p:grpSp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461533" y="1795829"/>
            <a:ext cx="8934137" cy="981742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some countries, the population register is one of several sources, but not the most important</a:t>
            </a: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spc="5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Case studies – main outcomes (2/3)</a:t>
            </a:r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7036520" y="6365172"/>
            <a:ext cx="2228850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1E0C203-48B5-400D-94FB-50D32132A7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871"/>
          <a:stretch/>
        </p:blipFill>
        <p:spPr>
          <a:xfrm>
            <a:off x="1881620" y="2887901"/>
            <a:ext cx="5855516" cy="389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7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-839" y="1085848"/>
            <a:ext cx="9918269" cy="5654757"/>
            <a:chOff x="-839" y="1085848"/>
            <a:chExt cx="9918269" cy="5654757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55"/>
            <a:stretch/>
          </p:blipFill>
          <p:spPr bwMode="auto">
            <a:xfrm>
              <a:off x="578685" y="6406137"/>
              <a:ext cx="974566" cy="3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8"/>
            <p:cNvGrpSpPr/>
            <p:nvPr/>
          </p:nvGrpSpPr>
          <p:grpSpPr>
            <a:xfrm>
              <a:off x="-839" y="1085848"/>
              <a:ext cx="9918269" cy="1691722"/>
              <a:chOff x="-839" y="1085848"/>
              <a:chExt cx="9918269" cy="1691722"/>
            </a:xfrm>
          </p:grpSpPr>
          <p:sp>
            <p:nvSpPr>
              <p:cNvPr id="31" name="Rectangle 30"/>
              <p:cNvSpPr/>
              <p:nvPr/>
            </p:nvSpPr>
            <p:spPr>
              <a:xfrm flipV="1">
                <a:off x="1948732" y="1393488"/>
                <a:ext cx="7968698" cy="11073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Subtitle 5"/>
              <p:cNvSpPr txBox="1">
                <a:spLocks/>
              </p:cNvSpPr>
              <p:nvPr/>
            </p:nvSpPr>
            <p:spPr>
              <a:xfrm>
                <a:off x="461533" y="1310596"/>
                <a:ext cx="1789563" cy="37490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b="1" spc="100" dirty="0">
                    <a:solidFill>
                      <a:srgbClr val="A11843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STATISTICS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 flipV="1">
                <a:off x="-839" y="1393491"/>
                <a:ext cx="467543" cy="110727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 flipV="1">
                <a:off x="420986" y="1393490"/>
                <a:ext cx="45719" cy="1384080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9658" y="1085848"/>
                <a:ext cx="374200" cy="339290"/>
              </a:xfrm>
              <a:prstGeom prst="rect">
                <a:avLst/>
              </a:prstGeom>
            </p:spPr>
          </p:pic>
        </p:grpSp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465326" y="1795828"/>
            <a:ext cx="8930344" cy="460192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countries without a population register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 of migration data include: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on passports, visas and stay permits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passenger cards filled at borders</a:t>
            </a:r>
          </a:p>
          <a:p>
            <a:pPr marL="971550" lvl="1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integration is carried out to: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data quality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 for missing de-registrations of emigrants 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deceased persons</a:t>
            </a:r>
          </a:p>
          <a:p>
            <a:pPr marL="1428750" lvl="2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additional information on variables not included in primary sources</a:t>
            </a:r>
          </a:p>
          <a:p>
            <a:pPr marL="1082675" lvl="2" indent="0">
              <a:buClr>
                <a:srgbClr val="A11843"/>
              </a:buClr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information on actual place and date of settlement of immigrants</a:t>
            </a:r>
          </a:p>
          <a:p>
            <a:pPr marL="625475" lvl="1" indent="0">
              <a:buClr>
                <a:srgbClr val="A11843"/>
              </a:buClr>
              <a:buNone/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buClr>
                <a:srgbClr val="A11843"/>
              </a:buClr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461542" y="208072"/>
            <a:ext cx="9014056" cy="9921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spc="5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Case studies – main outcomes (3/3)</a:t>
            </a:r>
            <a:endParaRPr lang="en-US" sz="2800" spc="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>
          <a:xfrm>
            <a:off x="7036520" y="6365172"/>
            <a:ext cx="2228850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12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7044</TotalTime>
  <Words>518</Words>
  <Application>Microsoft Office PowerPoint</Application>
  <PresentationFormat>A4 Paper (210x297 mm)</PresentationFormat>
  <Paragraphs>115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Lucica Matei</dc:creator>
  <cp:lastModifiedBy>Paolo Valente</cp:lastModifiedBy>
  <cp:revision>210</cp:revision>
  <cp:lastPrinted>2018-05-17T14:13:04Z</cp:lastPrinted>
  <dcterms:created xsi:type="dcterms:W3CDTF">2016-07-29T13:01:46Z</dcterms:created>
  <dcterms:modified xsi:type="dcterms:W3CDTF">2019-05-08T15:39:31Z</dcterms:modified>
</cp:coreProperties>
</file>