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56" r:id="rId5"/>
    <p:sldId id="259" r:id="rId6"/>
    <p:sldId id="261" r:id="rId7"/>
    <p:sldId id="263" r:id="rId8"/>
    <p:sldId id="262" r:id="rId9"/>
    <p:sldId id="976" r:id="rId10"/>
    <p:sldId id="977" r:id="rId11"/>
    <p:sldId id="978" r:id="rId12"/>
    <p:sldId id="980" r:id="rId13"/>
    <p:sldId id="983" r:id="rId14"/>
    <p:sldId id="979" r:id="rId15"/>
    <p:sldId id="982" r:id="rId16"/>
    <p:sldId id="984" r:id="rId17"/>
    <p:sldId id="981" r:id="rId18"/>
    <p:sldId id="986" r:id="rId19"/>
    <p:sldId id="988" r:id="rId20"/>
    <p:sldId id="987" r:id="rId21"/>
    <p:sldId id="989" r:id="rId2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8346" autoAdjust="0"/>
  </p:normalViewPr>
  <p:slideViewPr>
    <p:cSldViewPr snapToGrid="0">
      <p:cViewPr varScale="1">
        <p:scale>
          <a:sx n="87" d="100"/>
          <a:sy n="87" d="100"/>
        </p:scale>
        <p:origin x="52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11D624-D837-4FD2-BAA2-06EDB99629ED}" type="datetimeFigureOut">
              <a:rPr lang="en-GB" smtClean="0"/>
              <a:t>14/06/2024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6A13BA-81A6-4B45-BE67-44293ABEE5F8}" type="slidenum">
              <a:rPr lang="en-GB" smtClean="0"/>
              <a:t>‹#›</a:t>
            </a:fld>
            <a:endParaRPr lang="en-GB"/>
          </a:p>
        </p:txBody>
      </p:sp>
    </p:spTree>
    <p:extLst>
      <p:ext uri="{BB962C8B-B14F-4D97-AF65-F5344CB8AC3E}">
        <p14:creationId xmlns:p14="http://schemas.microsoft.com/office/powerpoint/2010/main" val="1243497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2C0EA2E5-8A1B-8E1E-1AD5-977011AC6D59}"/>
              </a:ext>
            </a:extLst>
          </p:cNvPr>
          <p:cNvSpPr txBox="1">
            <a:spLocks noGrp="1"/>
          </p:cNvSpPr>
          <p:nvPr>
            <p:ph type="sldNum" sz="quarter" idx="5"/>
          </p:nvPr>
        </p:nvSpPr>
        <p:spPr>
          <a:ln/>
        </p:spPr>
        <p:txBody>
          <a:bodyPr vert="horz" lIns="0" tIns="0" rIns="0" bIns="0" anchor="b">
            <a:noAutofit/>
          </a:bodyPr>
          <a:lstStyle/>
          <a:p>
            <a:pPr lvl="0"/>
            <a:fld id="{613B4EA6-A38C-41D4-A2B3-383EDE55E2D2}" type="slidenum">
              <a:t>2</a:t>
            </a:fld>
            <a:endParaRPr lang="en-US"/>
          </a:p>
        </p:txBody>
      </p:sp>
      <p:sp>
        <p:nvSpPr>
          <p:cNvPr id="2" name="Slide Image Placeholder 1">
            <a:extLst>
              <a:ext uri="{FF2B5EF4-FFF2-40B4-BE49-F238E27FC236}">
                <a16:creationId xmlns:a16="http://schemas.microsoft.com/office/drawing/2014/main" id="{5C344A72-D96C-BCF6-C71A-7922A3CAF695}"/>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1D239555-CD13-C801-07F0-BFB4D78F86EC}"/>
              </a:ext>
            </a:extLst>
          </p:cNvPr>
          <p:cNvSpPr txBox="1">
            <a:spLocks noGrp="1"/>
          </p:cNvSpPr>
          <p:nvPr>
            <p:ph type="body" sz="quarter" idx="1"/>
          </p:nvPr>
        </p:nvSpPr>
        <p:spPr/>
        <p:txBody>
          <a:bodyPr vert="horz">
            <a:spAutoFit/>
          </a:bodyPr>
          <a:lstStyle/>
          <a:p>
            <a:pPr rtl="0"/>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11</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2869130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12</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3605066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13</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3119361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14</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37366425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15</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2079263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16</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10140046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17</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26191748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18</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1631009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AFAB8CD9-FAFA-1804-D920-ECF1281D172D}"/>
              </a:ext>
            </a:extLst>
          </p:cNvPr>
          <p:cNvSpPr txBox="1">
            <a:spLocks noGrp="1"/>
          </p:cNvSpPr>
          <p:nvPr>
            <p:ph type="sldNum" sz="quarter" idx="5"/>
          </p:nvPr>
        </p:nvSpPr>
        <p:spPr>
          <a:ln/>
        </p:spPr>
        <p:txBody>
          <a:bodyPr vert="horz" lIns="0" tIns="0" rIns="0" bIns="0" anchor="b">
            <a:noAutofit/>
          </a:bodyPr>
          <a:lstStyle/>
          <a:p>
            <a:pPr lvl="0"/>
            <a:fld id="{5EA336BE-3CA5-432D-9C3C-24340DD7EE93}" type="slidenum">
              <a:t>3</a:t>
            </a:fld>
            <a:endParaRPr lang="en-US"/>
          </a:p>
        </p:txBody>
      </p:sp>
      <p:sp>
        <p:nvSpPr>
          <p:cNvPr id="2" name="Slide Image Placeholder 1">
            <a:extLst>
              <a:ext uri="{FF2B5EF4-FFF2-40B4-BE49-F238E27FC236}">
                <a16:creationId xmlns:a16="http://schemas.microsoft.com/office/drawing/2014/main" id="{46DDB49F-385F-ADD3-9C30-FCB76C76F49C}"/>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036B1404-8F87-2A5F-4C9A-5A07A81DCAE4}"/>
              </a:ext>
            </a:extLst>
          </p:cNvPr>
          <p:cNvSpPr txBox="1">
            <a:spLocks noGrp="1"/>
          </p:cNvSpPr>
          <p:nvPr>
            <p:ph type="body" sz="quarter" idx="1"/>
          </p:nvPr>
        </p:nvSpPr>
        <p:spPr/>
        <p:txBody>
          <a:bodyPr vert="horz">
            <a:spAutoFit/>
          </a:bodyPr>
          <a:lstStyle/>
          <a:p>
            <a:pPr rtl="0"/>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FA5C9B33-8A54-8B9A-AFC5-9979510E1087}"/>
              </a:ext>
            </a:extLst>
          </p:cNvPr>
          <p:cNvSpPr txBox="1">
            <a:spLocks noGrp="1"/>
          </p:cNvSpPr>
          <p:nvPr>
            <p:ph type="sldNum" sz="quarter" idx="5"/>
          </p:nvPr>
        </p:nvSpPr>
        <p:spPr>
          <a:ln/>
        </p:spPr>
        <p:txBody>
          <a:bodyPr vert="horz" lIns="0" tIns="0" rIns="0" bIns="0" anchor="b">
            <a:noAutofit/>
          </a:bodyPr>
          <a:lstStyle/>
          <a:p>
            <a:pPr lvl="0"/>
            <a:fld id="{090F7E4A-3AE1-4A1A-88F1-4FC6EE9E22F6}" type="slidenum">
              <a:t>4</a:t>
            </a:fld>
            <a:endParaRPr lang="en-US"/>
          </a:p>
        </p:txBody>
      </p:sp>
      <p:sp>
        <p:nvSpPr>
          <p:cNvPr id="2" name="Slide Image Placeholder 1">
            <a:extLst>
              <a:ext uri="{FF2B5EF4-FFF2-40B4-BE49-F238E27FC236}">
                <a16:creationId xmlns:a16="http://schemas.microsoft.com/office/drawing/2014/main" id="{4AD4C99C-BC2D-3A28-48C3-0D1E5301B1ED}"/>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97998F7A-B921-8518-3FDD-60BED038BC39}"/>
              </a:ext>
            </a:extLst>
          </p:cNvPr>
          <p:cNvSpPr txBox="1">
            <a:spLocks noGrp="1"/>
          </p:cNvSpPr>
          <p:nvPr>
            <p:ph type="body" sz="quarter" idx="1"/>
          </p:nvPr>
        </p:nvSpPr>
        <p:spPr/>
        <p:txBody>
          <a:bodyPr vert="horz">
            <a:spAutoFit/>
          </a:bodyPr>
          <a:lstStyle/>
          <a:p>
            <a:pPr rtl="0"/>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5</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6</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995068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7</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854462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8</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3547856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9</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2763542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1C31092-F15D-70D0-9279-CCF309FAB532}"/>
              </a:ext>
            </a:extLst>
          </p:cNvPr>
          <p:cNvSpPr txBox="1">
            <a:spLocks noGrp="1"/>
          </p:cNvSpPr>
          <p:nvPr>
            <p:ph type="sldNum" sz="quarter" idx="5"/>
          </p:nvPr>
        </p:nvSpPr>
        <p:spPr>
          <a:ln/>
        </p:spPr>
        <p:txBody>
          <a:bodyPr vert="horz" lIns="0" tIns="0" rIns="0" bIns="0" anchor="b">
            <a:noAutofit/>
          </a:bodyPr>
          <a:lstStyle/>
          <a:p>
            <a:pPr lvl="0"/>
            <a:fld id="{41864010-EFC9-4B73-B1F5-4B81CFCFF611}" type="slidenum">
              <a:t>10</a:t>
            </a:fld>
            <a:endParaRPr lang="en-US"/>
          </a:p>
        </p:txBody>
      </p:sp>
      <p:sp>
        <p:nvSpPr>
          <p:cNvPr id="2" name="Slide Image Placeholder 1">
            <a:extLst>
              <a:ext uri="{FF2B5EF4-FFF2-40B4-BE49-F238E27FC236}">
                <a16:creationId xmlns:a16="http://schemas.microsoft.com/office/drawing/2014/main" id="{EDE7DBC5-3C1D-D63F-3A68-34A80F8F7FB8}"/>
              </a:ext>
            </a:extLst>
          </p:cNvPr>
          <p:cNvSpPr>
            <a:spLocks noGrp="1" noRot="1" noChangeAspect="1" noResize="1"/>
          </p:cNvSpPr>
          <p:nvPr>
            <p:ph type="sldImg"/>
          </p:nvPr>
        </p:nvSpPr>
        <p:spPr>
          <a:xfrm>
            <a:off x="533400" y="763588"/>
            <a:ext cx="6705600" cy="3771900"/>
          </a:xfrm>
          <a:solidFill>
            <a:srgbClr val="99CCFF"/>
          </a:solidFill>
          <a:ln w="25400">
            <a:solidFill>
              <a:srgbClr val="000000"/>
            </a:solidFill>
            <a:prstDash val="solid"/>
          </a:ln>
        </p:spPr>
      </p:sp>
      <p:sp>
        <p:nvSpPr>
          <p:cNvPr id="3" name="Notes Placeholder 2">
            <a:extLst>
              <a:ext uri="{FF2B5EF4-FFF2-40B4-BE49-F238E27FC236}">
                <a16:creationId xmlns:a16="http://schemas.microsoft.com/office/drawing/2014/main" id="{BE92F2E1-A3E6-392F-EDB3-96C74F101119}"/>
              </a:ext>
            </a:extLst>
          </p:cNvPr>
          <p:cNvSpPr txBox="1">
            <a:spLocks noGrp="1"/>
          </p:cNvSpPr>
          <p:nvPr>
            <p:ph type="body" sz="quarter" idx="1"/>
          </p:nvPr>
        </p:nvSpPr>
        <p:spPr/>
        <p:txBody>
          <a:bodyPr vert="horz">
            <a:spAutoFit/>
          </a:bodyPr>
          <a:lstStyle/>
          <a:p>
            <a:pPr rtl="0"/>
            <a:endParaRPr lang="en-US"/>
          </a:p>
        </p:txBody>
      </p:sp>
    </p:spTree>
    <p:extLst>
      <p:ext uri="{BB962C8B-B14F-4D97-AF65-F5344CB8AC3E}">
        <p14:creationId xmlns:p14="http://schemas.microsoft.com/office/powerpoint/2010/main" val="31560169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8CCB0E-1FB7-4F13-ACF9-4387C2AB8B1E}"/>
              </a:ext>
            </a:extLst>
          </p:cNvPr>
          <p:cNvSpPr>
            <a:spLocks noGrp="1"/>
          </p:cNvSpPr>
          <p:nvPr>
            <p:ph type="ctrTitle"/>
          </p:nvPr>
        </p:nvSpPr>
        <p:spPr>
          <a:xfrm>
            <a:off x="1524000" y="1854199"/>
            <a:ext cx="9144000" cy="1655763"/>
          </a:xfrm>
        </p:spPr>
        <p:txBody>
          <a:bodyPr anchor="b"/>
          <a:lstStyle>
            <a:lvl1pPr algn="ctr">
              <a:defRPr sz="6000" baseline="0">
                <a:solidFill>
                  <a:srgbClr val="0070C0"/>
                </a:solidFill>
              </a:defRPr>
            </a:lvl1pPr>
          </a:lstStyle>
          <a:p>
            <a:r>
              <a:rPr lang="es-ES" dirty="0"/>
              <a:t>Haga clic para modificar el estilo de título del patrón</a:t>
            </a:r>
            <a:endParaRPr lang="es-MX" dirty="0"/>
          </a:p>
        </p:txBody>
      </p:sp>
      <p:sp>
        <p:nvSpPr>
          <p:cNvPr id="3" name="Subtítulo 2">
            <a:extLst>
              <a:ext uri="{FF2B5EF4-FFF2-40B4-BE49-F238E27FC236}">
                <a16:creationId xmlns:a16="http://schemas.microsoft.com/office/drawing/2014/main" id="{53A575E0-533D-46E4-B155-3D115F54D57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6" name="Marcador de número de diapositiva 5">
            <a:extLst>
              <a:ext uri="{FF2B5EF4-FFF2-40B4-BE49-F238E27FC236}">
                <a16:creationId xmlns:a16="http://schemas.microsoft.com/office/drawing/2014/main" id="{8EDBAA28-8DB4-4D4B-B7B6-8CAC7A354AD2}"/>
              </a:ext>
            </a:extLst>
          </p:cNvPr>
          <p:cNvSpPr>
            <a:spLocks noGrp="1"/>
          </p:cNvSpPr>
          <p:nvPr>
            <p:ph type="sldNum" sz="quarter" idx="12"/>
          </p:nvPr>
        </p:nvSpPr>
        <p:spPr/>
        <p:txBody>
          <a:bodyPr/>
          <a:lstStyle/>
          <a:p>
            <a:fld id="{E4523BD5-59CA-4847-91B9-98BA3F7FF895}" type="slidenum">
              <a:rPr lang="es-MX" smtClean="0"/>
              <a:t>‹#›</a:t>
            </a:fld>
            <a:endParaRPr lang="es-MX"/>
          </a:p>
        </p:txBody>
      </p:sp>
      <p:pic>
        <p:nvPicPr>
          <p:cNvPr id="7" name="Picture 8">
            <a:extLst>
              <a:ext uri="{FF2B5EF4-FFF2-40B4-BE49-F238E27FC236}">
                <a16:creationId xmlns:a16="http://schemas.microsoft.com/office/drawing/2014/main" id="{7BCFB399-CF78-4F08-9523-1FE478522559}"/>
              </a:ext>
            </a:extLst>
          </p:cNvPr>
          <p:cNvPicPr>
            <a:picLocks noChangeAspect="1"/>
          </p:cNvPicPr>
          <p:nvPr userDrawn="1"/>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1510488" y="675053"/>
            <a:ext cx="4585512" cy="925147"/>
          </a:xfrm>
          <a:prstGeom prst="rect">
            <a:avLst/>
          </a:prstGeom>
        </p:spPr>
      </p:pic>
    </p:spTree>
    <p:extLst>
      <p:ext uri="{BB962C8B-B14F-4D97-AF65-F5344CB8AC3E}">
        <p14:creationId xmlns:p14="http://schemas.microsoft.com/office/powerpoint/2010/main" val="779779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209151D-A160-4C3E-B971-B6AA23ED817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E9B5B11A-EC74-4789-929A-FFB93F0BCA0C}"/>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número de diapositiva 5">
            <a:extLst>
              <a:ext uri="{FF2B5EF4-FFF2-40B4-BE49-F238E27FC236}">
                <a16:creationId xmlns:a16="http://schemas.microsoft.com/office/drawing/2014/main" id="{DA3B1967-ABFB-4728-ADFC-F5525921DBA5}"/>
              </a:ext>
            </a:extLst>
          </p:cNvPr>
          <p:cNvSpPr>
            <a:spLocks noGrp="1"/>
          </p:cNvSpPr>
          <p:nvPr>
            <p:ph type="sldNum" sz="quarter" idx="12"/>
          </p:nvPr>
        </p:nvSpPr>
        <p:spPr/>
        <p:txBody>
          <a:bodyPr/>
          <a:lstStyle/>
          <a:p>
            <a:fld id="{E4523BD5-59CA-4847-91B9-98BA3F7FF895}" type="slidenum">
              <a:rPr lang="es-MX" smtClean="0"/>
              <a:t>‹#›</a:t>
            </a:fld>
            <a:endParaRPr lang="es-MX"/>
          </a:p>
        </p:txBody>
      </p:sp>
    </p:spTree>
    <p:extLst>
      <p:ext uri="{BB962C8B-B14F-4D97-AF65-F5344CB8AC3E}">
        <p14:creationId xmlns:p14="http://schemas.microsoft.com/office/powerpoint/2010/main" val="787509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F6AE03D-A5C5-4F02-8266-5A9D6AABECF6}"/>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45C1AB26-8333-4F20-9D4E-5C8B9B31F07F}"/>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número de diapositiva 5">
            <a:extLst>
              <a:ext uri="{FF2B5EF4-FFF2-40B4-BE49-F238E27FC236}">
                <a16:creationId xmlns:a16="http://schemas.microsoft.com/office/drawing/2014/main" id="{8944DED3-8361-4ACA-9F2B-F2A7A7D02393}"/>
              </a:ext>
            </a:extLst>
          </p:cNvPr>
          <p:cNvSpPr>
            <a:spLocks noGrp="1"/>
          </p:cNvSpPr>
          <p:nvPr>
            <p:ph type="sldNum" sz="quarter" idx="12"/>
          </p:nvPr>
        </p:nvSpPr>
        <p:spPr/>
        <p:txBody>
          <a:bodyPr/>
          <a:lstStyle/>
          <a:p>
            <a:fld id="{E4523BD5-59CA-4847-91B9-98BA3F7FF895}" type="slidenum">
              <a:rPr lang="es-MX" smtClean="0"/>
              <a:t>‹#›</a:t>
            </a:fld>
            <a:endParaRPr lang="es-MX"/>
          </a:p>
        </p:txBody>
      </p:sp>
    </p:spTree>
    <p:extLst>
      <p:ext uri="{BB962C8B-B14F-4D97-AF65-F5344CB8AC3E}">
        <p14:creationId xmlns:p14="http://schemas.microsoft.com/office/powerpoint/2010/main" val="3923999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068C35-D0A8-4D7D-83A9-9A6673E44CD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0F05061B-A652-4AAB-9DA7-6680C279B86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número de diapositiva 5">
            <a:extLst>
              <a:ext uri="{FF2B5EF4-FFF2-40B4-BE49-F238E27FC236}">
                <a16:creationId xmlns:a16="http://schemas.microsoft.com/office/drawing/2014/main" id="{FD4603D3-6A58-4C9A-8AE8-5CD942FDAD29}"/>
              </a:ext>
            </a:extLst>
          </p:cNvPr>
          <p:cNvSpPr>
            <a:spLocks noGrp="1"/>
          </p:cNvSpPr>
          <p:nvPr>
            <p:ph type="sldNum" sz="quarter" idx="12"/>
          </p:nvPr>
        </p:nvSpPr>
        <p:spPr/>
        <p:txBody>
          <a:bodyPr/>
          <a:lstStyle/>
          <a:p>
            <a:fld id="{E4523BD5-59CA-4847-91B9-98BA3F7FF895}" type="slidenum">
              <a:rPr lang="es-MX" smtClean="0"/>
              <a:t>‹#›</a:t>
            </a:fld>
            <a:endParaRPr lang="es-MX"/>
          </a:p>
        </p:txBody>
      </p:sp>
    </p:spTree>
    <p:extLst>
      <p:ext uri="{BB962C8B-B14F-4D97-AF65-F5344CB8AC3E}">
        <p14:creationId xmlns:p14="http://schemas.microsoft.com/office/powerpoint/2010/main" val="2840650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E8002E-5E0A-4BB8-8152-503C2C9F8F7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045792CE-6172-4F07-BA78-C958B6BC7D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6" name="Marcador de número de diapositiva 5">
            <a:extLst>
              <a:ext uri="{FF2B5EF4-FFF2-40B4-BE49-F238E27FC236}">
                <a16:creationId xmlns:a16="http://schemas.microsoft.com/office/drawing/2014/main" id="{E092FB4C-4901-4CC2-A873-2B9D7F93FA0E}"/>
              </a:ext>
            </a:extLst>
          </p:cNvPr>
          <p:cNvSpPr>
            <a:spLocks noGrp="1"/>
          </p:cNvSpPr>
          <p:nvPr>
            <p:ph type="sldNum" sz="quarter" idx="12"/>
          </p:nvPr>
        </p:nvSpPr>
        <p:spPr/>
        <p:txBody>
          <a:bodyPr/>
          <a:lstStyle/>
          <a:p>
            <a:fld id="{E4523BD5-59CA-4847-91B9-98BA3F7FF895}" type="slidenum">
              <a:rPr lang="es-MX" smtClean="0"/>
              <a:t>‹#›</a:t>
            </a:fld>
            <a:endParaRPr lang="es-MX"/>
          </a:p>
        </p:txBody>
      </p:sp>
    </p:spTree>
    <p:extLst>
      <p:ext uri="{BB962C8B-B14F-4D97-AF65-F5344CB8AC3E}">
        <p14:creationId xmlns:p14="http://schemas.microsoft.com/office/powerpoint/2010/main" val="399442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9E2645-7CE3-4BA0-9745-CA591E00435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F7C751A3-92F6-40AB-B4BC-FF426E857A3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08A27C74-1CC3-43AB-A013-F92F41278507}"/>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número de diapositiva 6">
            <a:extLst>
              <a:ext uri="{FF2B5EF4-FFF2-40B4-BE49-F238E27FC236}">
                <a16:creationId xmlns:a16="http://schemas.microsoft.com/office/drawing/2014/main" id="{F1D5525D-D637-4C55-8DFF-8CC31F999E64}"/>
              </a:ext>
            </a:extLst>
          </p:cNvPr>
          <p:cNvSpPr>
            <a:spLocks noGrp="1"/>
          </p:cNvSpPr>
          <p:nvPr>
            <p:ph type="sldNum" sz="quarter" idx="12"/>
          </p:nvPr>
        </p:nvSpPr>
        <p:spPr/>
        <p:txBody>
          <a:bodyPr/>
          <a:lstStyle/>
          <a:p>
            <a:fld id="{E4523BD5-59CA-4847-91B9-98BA3F7FF895}" type="slidenum">
              <a:rPr lang="es-MX" smtClean="0"/>
              <a:t>‹#›</a:t>
            </a:fld>
            <a:endParaRPr lang="es-MX"/>
          </a:p>
        </p:txBody>
      </p:sp>
    </p:spTree>
    <p:extLst>
      <p:ext uri="{BB962C8B-B14F-4D97-AF65-F5344CB8AC3E}">
        <p14:creationId xmlns:p14="http://schemas.microsoft.com/office/powerpoint/2010/main" val="689149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D4DF2A-CE09-4002-A41C-FF93C65370BB}"/>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C66DF34A-6777-4AC3-A753-3C8B38E7CA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4E8B2EB-58E1-4522-AD30-872E3CBA594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8DEED19A-587B-4F39-809C-FE277A07E7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12C5775-282A-42BD-A432-65158F61A21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9" name="Marcador de número de diapositiva 8">
            <a:extLst>
              <a:ext uri="{FF2B5EF4-FFF2-40B4-BE49-F238E27FC236}">
                <a16:creationId xmlns:a16="http://schemas.microsoft.com/office/drawing/2014/main" id="{8C6CA4F1-1FED-45F4-ADD1-B5C41A2AC7F4}"/>
              </a:ext>
            </a:extLst>
          </p:cNvPr>
          <p:cNvSpPr>
            <a:spLocks noGrp="1"/>
          </p:cNvSpPr>
          <p:nvPr>
            <p:ph type="sldNum" sz="quarter" idx="12"/>
          </p:nvPr>
        </p:nvSpPr>
        <p:spPr/>
        <p:txBody>
          <a:bodyPr/>
          <a:lstStyle/>
          <a:p>
            <a:fld id="{E4523BD5-59CA-4847-91B9-98BA3F7FF895}" type="slidenum">
              <a:rPr lang="es-MX" smtClean="0"/>
              <a:t>‹#›</a:t>
            </a:fld>
            <a:endParaRPr lang="es-MX"/>
          </a:p>
        </p:txBody>
      </p:sp>
    </p:spTree>
    <p:extLst>
      <p:ext uri="{BB962C8B-B14F-4D97-AF65-F5344CB8AC3E}">
        <p14:creationId xmlns:p14="http://schemas.microsoft.com/office/powerpoint/2010/main" val="1054487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40F617-87D5-4742-98DE-D1643263C010}"/>
              </a:ext>
            </a:extLst>
          </p:cNvPr>
          <p:cNvSpPr>
            <a:spLocks noGrp="1"/>
          </p:cNvSpPr>
          <p:nvPr>
            <p:ph type="title"/>
          </p:nvPr>
        </p:nvSpPr>
        <p:spPr/>
        <p:txBody>
          <a:bodyPr/>
          <a:lstStyle/>
          <a:p>
            <a:r>
              <a:rPr lang="es-ES"/>
              <a:t>Haga clic para modificar el estilo de título del patrón</a:t>
            </a:r>
            <a:endParaRPr lang="es-MX"/>
          </a:p>
        </p:txBody>
      </p:sp>
      <p:sp>
        <p:nvSpPr>
          <p:cNvPr id="5" name="Marcador de número de diapositiva 4">
            <a:extLst>
              <a:ext uri="{FF2B5EF4-FFF2-40B4-BE49-F238E27FC236}">
                <a16:creationId xmlns:a16="http://schemas.microsoft.com/office/drawing/2014/main" id="{2B8C77D2-6353-404B-A9BD-0F02D4355E7D}"/>
              </a:ext>
            </a:extLst>
          </p:cNvPr>
          <p:cNvSpPr>
            <a:spLocks noGrp="1"/>
          </p:cNvSpPr>
          <p:nvPr>
            <p:ph type="sldNum" sz="quarter" idx="12"/>
          </p:nvPr>
        </p:nvSpPr>
        <p:spPr/>
        <p:txBody>
          <a:bodyPr/>
          <a:lstStyle/>
          <a:p>
            <a:fld id="{E4523BD5-59CA-4847-91B9-98BA3F7FF895}" type="slidenum">
              <a:rPr lang="es-MX" smtClean="0"/>
              <a:t>‹#›</a:t>
            </a:fld>
            <a:endParaRPr lang="es-MX"/>
          </a:p>
        </p:txBody>
      </p:sp>
    </p:spTree>
    <p:extLst>
      <p:ext uri="{BB962C8B-B14F-4D97-AF65-F5344CB8AC3E}">
        <p14:creationId xmlns:p14="http://schemas.microsoft.com/office/powerpoint/2010/main" val="3327184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12B37779-4E82-4A13-8053-485765FAE3F1}"/>
              </a:ext>
            </a:extLst>
          </p:cNvPr>
          <p:cNvSpPr>
            <a:spLocks noGrp="1"/>
          </p:cNvSpPr>
          <p:nvPr>
            <p:ph type="sldNum" sz="quarter" idx="12"/>
          </p:nvPr>
        </p:nvSpPr>
        <p:spPr/>
        <p:txBody>
          <a:bodyPr/>
          <a:lstStyle/>
          <a:p>
            <a:fld id="{E4523BD5-59CA-4847-91B9-98BA3F7FF895}" type="slidenum">
              <a:rPr lang="es-MX" smtClean="0"/>
              <a:t>‹#›</a:t>
            </a:fld>
            <a:endParaRPr lang="es-MX"/>
          </a:p>
        </p:txBody>
      </p:sp>
    </p:spTree>
    <p:extLst>
      <p:ext uri="{BB962C8B-B14F-4D97-AF65-F5344CB8AC3E}">
        <p14:creationId xmlns:p14="http://schemas.microsoft.com/office/powerpoint/2010/main" val="88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F95555-7ED2-4C98-A13B-A208D13C1B1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38FE9AB-14AD-4546-A2AE-BE62DED027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62EAC7C3-5984-4DB3-8136-A35D22FA3D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7" name="Marcador de número de diapositiva 6">
            <a:extLst>
              <a:ext uri="{FF2B5EF4-FFF2-40B4-BE49-F238E27FC236}">
                <a16:creationId xmlns:a16="http://schemas.microsoft.com/office/drawing/2014/main" id="{461B9292-810D-4654-B8E2-34478AE8F4EE}"/>
              </a:ext>
            </a:extLst>
          </p:cNvPr>
          <p:cNvSpPr>
            <a:spLocks noGrp="1"/>
          </p:cNvSpPr>
          <p:nvPr>
            <p:ph type="sldNum" sz="quarter" idx="12"/>
          </p:nvPr>
        </p:nvSpPr>
        <p:spPr/>
        <p:txBody>
          <a:bodyPr/>
          <a:lstStyle/>
          <a:p>
            <a:fld id="{E4523BD5-59CA-4847-91B9-98BA3F7FF895}" type="slidenum">
              <a:rPr lang="es-MX" smtClean="0"/>
              <a:t>‹#›</a:t>
            </a:fld>
            <a:endParaRPr lang="es-MX"/>
          </a:p>
        </p:txBody>
      </p:sp>
    </p:spTree>
    <p:extLst>
      <p:ext uri="{BB962C8B-B14F-4D97-AF65-F5344CB8AC3E}">
        <p14:creationId xmlns:p14="http://schemas.microsoft.com/office/powerpoint/2010/main" val="137257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D7DC08-03C9-4E1C-967B-EAB5C770852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1CB1B353-82A3-40F1-9161-DFF90C052D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56E8E9DE-0B2F-46A3-BB18-140EB58F23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7" name="Marcador de número de diapositiva 6">
            <a:extLst>
              <a:ext uri="{FF2B5EF4-FFF2-40B4-BE49-F238E27FC236}">
                <a16:creationId xmlns:a16="http://schemas.microsoft.com/office/drawing/2014/main" id="{E53C9FD1-A770-46C6-86F1-BB2694C1F419}"/>
              </a:ext>
            </a:extLst>
          </p:cNvPr>
          <p:cNvSpPr>
            <a:spLocks noGrp="1"/>
          </p:cNvSpPr>
          <p:nvPr>
            <p:ph type="sldNum" sz="quarter" idx="12"/>
          </p:nvPr>
        </p:nvSpPr>
        <p:spPr/>
        <p:txBody>
          <a:bodyPr/>
          <a:lstStyle/>
          <a:p>
            <a:fld id="{E4523BD5-59CA-4847-91B9-98BA3F7FF895}" type="slidenum">
              <a:rPr lang="es-MX" smtClean="0"/>
              <a:t>‹#›</a:t>
            </a:fld>
            <a:endParaRPr lang="es-MX"/>
          </a:p>
        </p:txBody>
      </p:sp>
    </p:spTree>
    <p:extLst>
      <p:ext uri="{BB962C8B-B14F-4D97-AF65-F5344CB8AC3E}">
        <p14:creationId xmlns:p14="http://schemas.microsoft.com/office/powerpoint/2010/main" val="2017620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C3E3421-D788-492F-ACDE-5F33B52976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MX" dirty="0"/>
          </a:p>
        </p:txBody>
      </p:sp>
      <p:sp>
        <p:nvSpPr>
          <p:cNvPr id="3" name="Marcador de texto 2">
            <a:extLst>
              <a:ext uri="{FF2B5EF4-FFF2-40B4-BE49-F238E27FC236}">
                <a16:creationId xmlns:a16="http://schemas.microsoft.com/office/drawing/2014/main" id="{EE4B29DC-104C-46FC-9F99-75EAE89881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6" name="Marcador de número de diapositiva 5">
            <a:extLst>
              <a:ext uri="{FF2B5EF4-FFF2-40B4-BE49-F238E27FC236}">
                <a16:creationId xmlns:a16="http://schemas.microsoft.com/office/drawing/2014/main" id="{E963D434-358A-4B92-8A50-E5DE6F27BA02}"/>
              </a:ext>
            </a:extLst>
          </p:cNvPr>
          <p:cNvSpPr>
            <a:spLocks noGrp="1"/>
          </p:cNvSpPr>
          <p:nvPr>
            <p:ph type="sldNum" sz="quarter" idx="4"/>
          </p:nvPr>
        </p:nvSpPr>
        <p:spPr>
          <a:xfrm>
            <a:off x="4724400" y="637619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523BD5-59CA-4847-91B9-98BA3F7FF895}" type="slidenum">
              <a:rPr lang="es-MX" smtClean="0"/>
              <a:t>‹#›</a:t>
            </a:fld>
            <a:endParaRPr lang="es-MX"/>
          </a:p>
        </p:txBody>
      </p:sp>
      <p:pic>
        <p:nvPicPr>
          <p:cNvPr id="7" name="Picture 11" descr="C:\Users\Gjaltema\Pictures\ModernStats.jpg">
            <a:extLst>
              <a:ext uri="{FF2B5EF4-FFF2-40B4-BE49-F238E27FC236}">
                <a16:creationId xmlns:a16="http://schemas.microsoft.com/office/drawing/2014/main" id="{60B78FCF-454A-4182-8498-4E816504660A}"/>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38200" y="6311900"/>
            <a:ext cx="2218450" cy="432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F081163F-3BB9-494E-B05B-64ED38D116C0}"/>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841632" y="6279028"/>
            <a:ext cx="1512168" cy="462292"/>
          </a:xfrm>
          <a:prstGeom prst="rect">
            <a:avLst/>
          </a:prstGeom>
        </p:spPr>
      </p:pic>
    </p:spTree>
    <p:extLst>
      <p:ext uri="{BB962C8B-B14F-4D97-AF65-F5344CB8AC3E}">
        <p14:creationId xmlns:p14="http://schemas.microsoft.com/office/powerpoint/2010/main" val="40229903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baseline="0">
          <a:solidFill>
            <a:srgbClr val="0070C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opensource.org/licenses"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hyperlink" Target="https://opensource.org/licenses/review-process" TargetMode="External"/><Relationship Id="rId4" Type="http://schemas.openxmlformats.org/officeDocument/2006/relationships/hyperlink" Target="https://opensource.org/osd"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www.apache.org/licenses/LICENSE-2.0" TargetMode="External"/><Relationship Id="rId7"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hyperlink" Target="https://opensource.org/license/mit" TargetMode="External"/><Relationship Id="rId5" Type="http://schemas.openxmlformats.org/officeDocument/2006/relationships/hyperlink" Target="https://projects.apache.org/projects.html?category" TargetMode="External"/><Relationship Id="rId4" Type="http://schemas.openxmlformats.org/officeDocument/2006/relationships/hyperlink" Target="https://www.apache.or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Tivoization"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temple.edu/lawschool/dpost/mcphersonletter.html"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hyperlink" Target="http://stallman.org/" TargetMode="External"/><Relationship Id="rId7"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www.fsf.org/" TargetMode="External"/><Relationship Id="rId5" Type="http://schemas.openxmlformats.org/officeDocument/2006/relationships/hyperlink" Target="http://gcc.gnu.org/" TargetMode="External"/><Relationship Id="rId4" Type="http://schemas.openxmlformats.org/officeDocument/2006/relationships/hyperlink" Target="http://www.gnu.or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github.com/torvalds" TargetMode="External"/><Relationship Id="rId7"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s://www.kernel.org/" TargetMode="External"/><Relationship Id="rId5" Type="http://schemas.openxmlformats.org/officeDocument/2006/relationships/hyperlink" Target="http://www.cs.cmu.edu/~awb/linux.history.html" TargetMode="External"/><Relationship Id="rId4" Type="http://schemas.openxmlformats.org/officeDocument/2006/relationships/hyperlink" Target="http://groups.google.com/group/comp.os.minix/msg/b813d52cbc5a044b?pli=1"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gnu.org/philosophy/free-sw.html"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8.sv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s://www.copyright.gov/what-is-copyrigh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End-user_license_agreement"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hyperlink" Target="https://www.digitalocean.com/community/conceptual-articles/free-vs-open-source-software"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3" Type="http://schemas.openxmlformats.org/officeDocument/2006/relationships/hyperlink" Target="https://opensource.org/"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442431-78B1-4223-95C1-1EB05D173A48}"/>
              </a:ext>
            </a:extLst>
          </p:cNvPr>
          <p:cNvSpPr>
            <a:spLocks noGrp="1"/>
          </p:cNvSpPr>
          <p:nvPr>
            <p:ph type="ctrTitle"/>
          </p:nvPr>
        </p:nvSpPr>
        <p:spPr/>
        <p:txBody>
          <a:bodyPr>
            <a:noAutofit/>
          </a:bodyPr>
          <a:lstStyle/>
          <a:p>
            <a:r>
              <a:rPr lang="en-US" sz="4000" dirty="0"/>
              <a:t>Open-source licenses</a:t>
            </a:r>
          </a:p>
        </p:txBody>
      </p:sp>
      <p:sp>
        <p:nvSpPr>
          <p:cNvPr id="3" name="Subtítulo 2">
            <a:extLst>
              <a:ext uri="{FF2B5EF4-FFF2-40B4-BE49-F238E27FC236}">
                <a16:creationId xmlns:a16="http://schemas.microsoft.com/office/drawing/2014/main" id="{9FF3DBA2-A017-4109-8450-68912BE24850}"/>
              </a:ext>
            </a:extLst>
          </p:cNvPr>
          <p:cNvSpPr>
            <a:spLocks noGrp="1"/>
          </p:cNvSpPr>
          <p:nvPr>
            <p:ph type="subTitle" idx="1"/>
          </p:nvPr>
        </p:nvSpPr>
        <p:spPr/>
        <p:txBody>
          <a:bodyPr>
            <a:normAutofit/>
          </a:bodyPr>
          <a:lstStyle/>
          <a:p>
            <a:endParaRPr lang="en-GB" dirty="0"/>
          </a:p>
          <a:p>
            <a:r>
              <a:rPr lang="en-GB" dirty="0"/>
              <a:t>Carlo Vaccari - June 2024</a:t>
            </a:r>
          </a:p>
        </p:txBody>
      </p:sp>
      <p:sp>
        <p:nvSpPr>
          <p:cNvPr id="4" name="Rectángulo 3">
            <a:extLst>
              <a:ext uri="{FF2B5EF4-FFF2-40B4-BE49-F238E27FC236}">
                <a16:creationId xmlns:a16="http://schemas.microsoft.com/office/drawing/2014/main" id="{F70B0544-8B74-476C-9036-21CA0C091CAD}"/>
              </a:ext>
            </a:extLst>
          </p:cNvPr>
          <p:cNvSpPr/>
          <p:nvPr/>
        </p:nvSpPr>
        <p:spPr>
          <a:xfrm>
            <a:off x="4185313" y="6346208"/>
            <a:ext cx="3821373" cy="48449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1"/>
              </a:solidFill>
            </a:endParaRPr>
          </a:p>
        </p:txBody>
      </p:sp>
    </p:spTree>
    <p:extLst>
      <p:ext uri="{BB962C8B-B14F-4D97-AF65-F5344CB8AC3E}">
        <p14:creationId xmlns:p14="http://schemas.microsoft.com/office/powerpoint/2010/main" val="13215884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10</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Open-source licenses</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855496" y="1454627"/>
            <a:ext cx="6612104" cy="3745641"/>
          </a:xfrm>
        </p:spPr>
        <p:txBody>
          <a:bodyPr vert="horz" wrap="square">
            <a:spAutoFit/>
          </a:bodyPr>
          <a:lstStyle/>
          <a:p>
            <a:pPr marL="0" lvl="0" indent="0" algn="just" rtl="0">
              <a:buNone/>
            </a:pPr>
            <a:r>
              <a:rPr lang="en-GB" sz="2400" dirty="0">
                <a:latin typeface="Arial" pitchFamily="34"/>
                <a:cs typeface="Times New Roman" pitchFamily="18"/>
              </a:rPr>
              <a:t>OSI maintains a list of </a:t>
            </a:r>
            <a:r>
              <a:rPr lang="en-GB" sz="2400" dirty="0">
                <a:latin typeface="Arial" pitchFamily="34"/>
                <a:cs typeface="Times New Roman" pitchFamily="18"/>
                <a:hlinkClick r:id="rId3"/>
              </a:rPr>
              <a:t>Approved Open-source licenses</a:t>
            </a:r>
            <a:r>
              <a:rPr lang="en-GB" sz="2400" dirty="0">
                <a:latin typeface="Arial" pitchFamily="34"/>
                <a:cs typeface="Times New Roman" pitchFamily="18"/>
              </a:rPr>
              <a:t>, licenses that comply with the </a:t>
            </a:r>
            <a:r>
              <a:rPr lang="en-GB" sz="2400" dirty="0">
                <a:latin typeface="Arial" pitchFamily="34"/>
                <a:cs typeface="Times New Roman" pitchFamily="18"/>
                <a:hlinkClick r:id="rId4"/>
              </a:rPr>
              <a:t>Open Source Definition</a:t>
            </a:r>
            <a:endParaRPr lang="en-GB" sz="2400" dirty="0">
              <a:latin typeface="Arial" pitchFamily="34"/>
              <a:cs typeface="Times New Roman" pitchFamily="18"/>
            </a:endParaRPr>
          </a:p>
          <a:p>
            <a:pPr marL="0" lvl="0" indent="0" algn="just" rtl="0">
              <a:buNone/>
            </a:pPr>
            <a:endParaRPr lang="en-GB" sz="2400" dirty="0">
              <a:latin typeface="Arial" pitchFamily="34"/>
              <a:cs typeface="Times New Roman" pitchFamily="18"/>
            </a:endParaRPr>
          </a:p>
          <a:p>
            <a:pPr marL="0" lvl="0" indent="0" algn="just" rtl="0">
              <a:buNone/>
            </a:pPr>
            <a:r>
              <a:rPr lang="en-GB" sz="2400" dirty="0">
                <a:latin typeface="Arial" pitchFamily="34"/>
                <a:cs typeface="Times New Roman" pitchFamily="18"/>
              </a:rPr>
              <a:t>In brief, they allow software to be freely used, modified, and shared. To be approved by the Open Source Initiative (also known as the OSI) a license must go through the Open Source Initiative’s </a:t>
            </a:r>
            <a:r>
              <a:rPr lang="en-GB" sz="2400" dirty="0">
                <a:latin typeface="Arial" pitchFamily="34"/>
                <a:cs typeface="Times New Roman" pitchFamily="18"/>
                <a:hlinkClick r:id="rId5"/>
              </a:rPr>
              <a:t>license review process</a:t>
            </a:r>
            <a:r>
              <a:rPr lang="en-GB" sz="2400" dirty="0">
                <a:latin typeface="Arial" pitchFamily="34"/>
                <a:cs typeface="Times New Roman" pitchFamily="18"/>
              </a:rPr>
              <a:t>.</a:t>
            </a:r>
          </a:p>
          <a:p>
            <a:pPr marL="0" lvl="0" indent="0" algn="just" rtl="0">
              <a:buNone/>
            </a:pPr>
            <a:endParaRPr lang="en-GB" sz="2000" dirty="0">
              <a:latin typeface="Arial" pitchFamily="34"/>
              <a:cs typeface="Times New Roman" pitchFamily="18"/>
            </a:endParaRPr>
          </a:p>
        </p:txBody>
      </p:sp>
      <p:pic>
        <p:nvPicPr>
          <p:cNvPr id="7" name="Picture 6">
            <a:extLst>
              <a:ext uri="{FF2B5EF4-FFF2-40B4-BE49-F238E27FC236}">
                <a16:creationId xmlns:a16="http://schemas.microsoft.com/office/drawing/2014/main" id="{0601E843-FDE3-DA10-2CFE-E57D8FB46B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47160" y="2229852"/>
            <a:ext cx="2621893" cy="3441234"/>
          </a:xfrm>
          <a:prstGeom prst="rect">
            <a:avLst/>
          </a:prstGeom>
        </p:spPr>
      </p:pic>
    </p:spTree>
    <p:extLst>
      <p:ext uri="{BB962C8B-B14F-4D97-AF65-F5344CB8AC3E}">
        <p14:creationId xmlns:p14="http://schemas.microsoft.com/office/powerpoint/2010/main" val="2086617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11</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Permissive and copyleft </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855495" y="1454627"/>
            <a:ext cx="7761303" cy="4495141"/>
          </a:xfrm>
        </p:spPr>
        <p:txBody>
          <a:bodyPr vert="horz">
            <a:spAutoFit/>
          </a:bodyPr>
          <a:lstStyle/>
          <a:p>
            <a:pPr lvl="0" algn="just" rtl="0"/>
            <a:r>
              <a:rPr lang="en-GB" sz="1996" dirty="0">
                <a:latin typeface="Arial" pitchFamily="34"/>
                <a:cs typeface="Times New Roman" pitchFamily="18"/>
              </a:rPr>
              <a:t>A </a:t>
            </a:r>
            <a:r>
              <a:rPr lang="en-GB" sz="1996" b="1" dirty="0">
                <a:solidFill>
                  <a:srgbClr val="C00000"/>
                </a:solidFill>
                <a:latin typeface="Arial" pitchFamily="34"/>
                <a:cs typeface="Times New Roman" pitchFamily="18"/>
              </a:rPr>
              <a:t>permissive license</a:t>
            </a:r>
            <a:r>
              <a:rPr lang="en-GB" sz="1996" dirty="0">
                <a:latin typeface="Arial" pitchFamily="34"/>
                <a:cs typeface="Times New Roman" pitchFamily="18"/>
              </a:rPr>
              <a:t> grants users permission to use, modify, and share the source code, but users also have the option to change some of the terms for redistribution, including derivative work. In the context of software, a derivative work is a piece of software that is based on an existing program. If the original was released under a permissive license, a creator can choose to share their derivative work with a different license.</a:t>
            </a:r>
          </a:p>
          <a:p>
            <a:pPr lvl="0" algn="just" rtl="0"/>
            <a:endParaRPr lang="en-GB" sz="1996" dirty="0">
              <a:latin typeface="Arial" pitchFamily="34"/>
              <a:cs typeface="Times New Roman" pitchFamily="18"/>
            </a:endParaRPr>
          </a:p>
          <a:p>
            <a:pPr lvl="0" algn="just" rtl="0"/>
            <a:r>
              <a:rPr lang="en-GB" sz="1996" dirty="0">
                <a:latin typeface="Arial" pitchFamily="34"/>
                <a:cs typeface="Times New Roman" pitchFamily="18"/>
              </a:rPr>
              <a:t>A </a:t>
            </a:r>
            <a:r>
              <a:rPr lang="en-GB" sz="1996" b="1" dirty="0">
                <a:solidFill>
                  <a:srgbClr val="C00000"/>
                </a:solidFill>
                <a:latin typeface="Arial" pitchFamily="34"/>
                <a:cs typeface="Times New Roman" pitchFamily="18"/>
              </a:rPr>
              <a:t>copyleft </a:t>
            </a:r>
            <a:r>
              <a:rPr lang="en-GB" sz="1996" dirty="0">
                <a:latin typeface="Arial" pitchFamily="34"/>
                <a:cs typeface="Times New Roman" pitchFamily="18"/>
              </a:rPr>
              <a:t>license, also grants users permission to use, modify, and share the source code, but offers protection against relicensing through specific restrictions. This means that software users creating derivative work are required to release under the same copyleft license of the original work. With copyleft  users will have the same rights and permissions when using works derived from the original software.</a:t>
            </a:r>
          </a:p>
        </p:txBody>
      </p:sp>
      <p:pic>
        <p:nvPicPr>
          <p:cNvPr id="7" name="Picture 6">
            <a:extLst>
              <a:ext uri="{FF2B5EF4-FFF2-40B4-BE49-F238E27FC236}">
                <a16:creationId xmlns:a16="http://schemas.microsoft.com/office/drawing/2014/main" id="{3B4FFDEF-0931-3F0B-1A1F-0BA85F7B7D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39763" y="2197016"/>
            <a:ext cx="2143125" cy="2143125"/>
          </a:xfrm>
          <a:prstGeom prst="rect">
            <a:avLst/>
          </a:prstGeom>
        </p:spPr>
      </p:pic>
    </p:spTree>
    <p:extLst>
      <p:ext uri="{BB962C8B-B14F-4D97-AF65-F5344CB8AC3E}">
        <p14:creationId xmlns:p14="http://schemas.microsoft.com/office/powerpoint/2010/main" val="2608834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12</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Permissive licenses</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855495" y="1454627"/>
            <a:ext cx="7761303" cy="4346959"/>
          </a:xfrm>
        </p:spPr>
        <p:txBody>
          <a:bodyPr vert="horz">
            <a:spAutoFit/>
          </a:bodyPr>
          <a:lstStyle/>
          <a:p>
            <a:pPr marL="0" lvl="0" indent="0" algn="just" rtl="0">
              <a:buNone/>
            </a:pPr>
            <a:r>
              <a:rPr lang="en-GB" sz="1996" dirty="0">
                <a:latin typeface="Arial" pitchFamily="34"/>
                <a:cs typeface="Times New Roman" pitchFamily="18"/>
              </a:rPr>
              <a:t>Permissive licenses grant software users permission to use, modify, and share the source code. Additionally, creators of software derived from permissively licensed software can change the licensing conditions for redistribution.</a:t>
            </a:r>
          </a:p>
          <a:p>
            <a:pPr lvl="0" algn="just" rtl="0"/>
            <a:r>
              <a:rPr lang="en-GB" sz="1996" dirty="0">
                <a:latin typeface="Arial" pitchFamily="34"/>
                <a:cs typeface="Times New Roman" pitchFamily="18"/>
                <a:hlinkClick r:id="rId3"/>
              </a:rPr>
              <a:t>Apache License</a:t>
            </a:r>
            <a:r>
              <a:rPr lang="en-GB" sz="1996" dirty="0">
                <a:latin typeface="Arial" pitchFamily="34"/>
                <a:cs typeface="Times New Roman" pitchFamily="18"/>
              </a:rPr>
              <a:t>, written by the </a:t>
            </a:r>
            <a:r>
              <a:rPr lang="en-GB" sz="1996" dirty="0">
                <a:latin typeface="Arial" pitchFamily="34"/>
                <a:cs typeface="Times New Roman" pitchFamily="18"/>
                <a:hlinkClick r:id="rId4"/>
              </a:rPr>
              <a:t>Apache Software Foundation</a:t>
            </a:r>
            <a:r>
              <a:rPr lang="en-GB" sz="1996" dirty="0">
                <a:latin typeface="Arial" pitchFamily="34"/>
                <a:cs typeface="Times New Roman" pitchFamily="18"/>
              </a:rPr>
              <a:t> (ASF). With this license, users do not have to share their modified version of the source code under the same license and can choose to use a different one, this is known as sub-licensing.</a:t>
            </a:r>
            <a:br>
              <a:rPr lang="en-GB" sz="1996" dirty="0">
                <a:latin typeface="Arial" pitchFamily="34"/>
                <a:cs typeface="Times New Roman" pitchFamily="18"/>
              </a:rPr>
            </a:br>
            <a:r>
              <a:rPr lang="en-GB" sz="1996" dirty="0">
                <a:latin typeface="Arial" pitchFamily="34"/>
                <a:cs typeface="Times New Roman" pitchFamily="18"/>
              </a:rPr>
              <a:t>Many </a:t>
            </a:r>
            <a:r>
              <a:rPr lang="en-GB" sz="1996" dirty="0">
                <a:latin typeface="Arial" pitchFamily="34"/>
                <a:cs typeface="Times New Roman" pitchFamily="18"/>
                <a:hlinkClick r:id="rId5"/>
              </a:rPr>
              <a:t>important tools</a:t>
            </a:r>
            <a:r>
              <a:rPr lang="en-GB" sz="1996" dirty="0">
                <a:latin typeface="Arial" pitchFamily="34"/>
                <a:cs typeface="Times New Roman" pitchFamily="18"/>
              </a:rPr>
              <a:t> for Web and Big Data (Hadoop)</a:t>
            </a:r>
          </a:p>
          <a:p>
            <a:pPr lvl="0" algn="just" rtl="0"/>
            <a:r>
              <a:rPr lang="en-GB" sz="1996" dirty="0">
                <a:latin typeface="Arial" pitchFamily="34"/>
                <a:cs typeface="Times New Roman" pitchFamily="18"/>
                <a:hlinkClick r:id="rId6"/>
              </a:rPr>
              <a:t>MIT License</a:t>
            </a:r>
            <a:r>
              <a:rPr lang="en-GB" sz="1996" dirty="0">
                <a:latin typeface="Arial" pitchFamily="34"/>
                <a:cs typeface="Times New Roman" pitchFamily="18"/>
              </a:rPr>
              <a:t>, from the Massachusetts Institute of Technology (MIT) and is one of the shortest to read with few restrictions. Similar to the Apache license, it also gives users the option to sublicense the software.</a:t>
            </a:r>
          </a:p>
          <a:p>
            <a:pPr lvl="0" algn="just" rtl="0"/>
            <a:r>
              <a:rPr lang="en-GB" sz="1996" dirty="0">
                <a:latin typeface="Arial" pitchFamily="34"/>
                <a:cs typeface="Times New Roman" pitchFamily="18"/>
              </a:rPr>
              <a:t>Others like BSD (FreeBSD), Boost</a:t>
            </a:r>
          </a:p>
        </p:txBody>
      </p:sp>
      <p:pic>
        <p:nvPicPr>
          <p:cNvPr id="11" name="Picture 10">
            <a:extLst>
              <a:ext uri="{FF2B5EF4-FFF2-40B4-BE49-F238E27FC236}">
                <a16:creationId xmlns:a16="http://schemas.microsoft.com/office/drawing/2014/main" id="{3EC1877B-9E1D-3B4A-064E-7F6C99D5F8A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75753" y="649905"/>
            <a:ext cx="2471015" cy="2403316"/>
          </a:xfrm>
          <a:prstGeom prst="rect">
            <a:avLst/>
          </a:prstGeom>
        </p:spPr>
      </p:pic>
      <p:pic>
        <p:nvPicPr>
          <p:cNvPr id="13" name="Picture 12">
            <a:extLst>
              <a:ext uri="{FF2B5EF4-FFF2-40B4-BE49-F238E27FC236}">
                <a16:creationId xmlns:a16="http://schemas.microsoft.com/office/drawing/2014/main" id="{6F98490D-00A8-B605-1535-AC41D86AA7C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975753" y="3489896"/>
            <a:ext cx="2390775" cy="1914525"/>
          </a:xfrm>
          <a:prstGeom prst="rect">
            <a:avLst/>
          </a:prstGeom>
        </p:spPr>
      </p:pic>
    </p:spTree>
    <p:extLst>
      <p:ext uri="{BB962C8B-B14F-4D97-AF65-F5344CB8AC3E}">
        <p14:creationId xmlns:p14="http://schemas.microsoft.com/office/powerpoint/2010/main" val="4007830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13</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Copyleft licenses</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855495" y="1454627"/>
            <a:ext cx="7989567" cy="4859920"/>
          </a:xfrm>
        </p:spPr>
        <p:txBody>
          <a:bodyPr vert="horz" wrap="square">
            <a:spAutoFit/>
          </a:bodyPr>
          <a:lstStyle/>
          <a:p>
            <a:pPr marL="0" lvl="0" indent="0" algn="just" rtl="0">
              <a:buNone/>
            </a:pPr>
            <a:r>
              <a:rPr lang="en-GB" sz="1996" dirty="0">
                <a:latin typeface="Arial" pitchFamily="34"/>
                <a:cs typeface="Times New Roman" pitchFamily="18"/>
              </a:rPr>
              <a:t>Copyleft licenses grant software users permission to use, modify, and share the source code, but also protect against relicensing through specific restrictions and terms and conditions. Called “viral” licenses.</a:t>
            </a:r>
          </a:p>
          <a:p>
            <a:pPr marL="0" lvl="0" indent="0" algn="just" rtl="0">
              <a:buNone/>
            </a:pPr>
            <a:r>
              <a:rPr lang="en-GB" sz="1996" b="1" dirty="0">
                <a:solidFill>
                  <a:srgbClr val="C00000"/>
                </a:solidFill>
                <a:latin typeface="Arial" pitchFamily="34"/>
                <a:cs typeface="Times New Roman" pitchFamily="18"/>
              </a:rPr>
              <a:t>Copy-left</a:t>
            </a:r>
            <a:r>
              <a:rPr lang="en-GB" sz="1996" dirty="0">
                <a:latin typeface="Arial" pitchFamily="34"/>
                <a:cs typeface="Times New Roman" pitchFamily="18"/>
              </a:rPr>
              <a:t>:</a:t>
            </a:r>
          </a:p>
          <a:p>
            <a:pPr algn="just"/>
            <a:r>
              <a:rPr lang="en-GB" sz="1996" dirty="0">
                <a:latin typeface="Arial" pitchFamily="34"/>
                <a:cs typeface="Times New Roman" pitchFamily="18"/>
              </a:rPr>
              <a:t>Right – Left</a:t>
            </a:r>
          </a:p>
          <a:p>
            <a:pPr algn="just"/>
            <a:r>
              <a:rPr lang="en-GB" sz="1996" dirty="0">
                <a:latin typeface="Arial" pitchFamily="34"/>
                <a:cs typeface="Times New Roman" pitchFamily="18"/>
              </a:rPr>
              <a:t>Past / past participle of “leave” – allowed, </a:t>
            </a:r>
          </a:p>
          <a:p>
            <a:pPr marL="0" lvl="0" indent="0" algn="just" rtl="0">
              <a:buNone/>
            </a:pPr>
            <a:endParaRPr lang="en-GB" sz="1996" dirty="0">
              <a:latin typeface="Arial" pitchFamily="34"/>
              <a:cs typeface="Times New Roman" pitchFamily="18"/>
            </a:endParaRPr>
          </a:p>
          <a:p>
            <a:pPr algn="just"/>
            <a:r>
              <a:rPr lang="en-GB" sz="1996" b="1" dirty="0">
                <a:solidFill>
                  <a:srgbClr val="C00000"/>
                </a:solidFill>
                <a:latin typeface="Arial" pitchFamily="34"/>
                <a:cs typeface="Times New Roman" pitchFamily="18"/>
              </a:rPr>
              <a:t>GNU</a:t>
            </a:r>
            <a:r>
              <a:rPr lang="en-GB" sz="1996" dirty="0">
                <a:latin typeface="Arial" pitchFamily="34"/>
                <a:cs typeface="Times New Roman" pitchFamily="18"/>
              </a:rPr>
              <a:t> Licenses</a:t>
            </a:r>
          </a:p>
          <a:p>
            <a:pPr marL="0" lvl="0" indent="0" algn="just" rtl="0">
              <a:buNone/>
            </a:pPr>
            <a:r>
              <a:rPr lang="en-GB" sz="1996" dirty="0">
                <a:latin typeface="Arial" pitchFamily="34"/>
                <a:cs typeface="Times New Roman" pitchFamily="18"/>
              </a:rPr>
              <a:t>Different versions of the GNU General Public License (GPL) released by the Free Software Foundation. </a:t>
            </a:r>
          </a:p>
          <a:p>
            <a:pPr marL="0" lvl="0" indent="0" algn="just" rtl="0">
              <a:buNone/>
            </a:pPr>
            <a:r>
              <a:rPr lang="en-GB" sz="1996" b="1" dirty="0">
                <a:solidFill>
                  <a:srgbClr val="C00000"/>
                </a:solidFill>
                <a:latin typeface="Arial" pitchFamily="34"/>
                <a:cs typeface="Times New Roman" pitchFamily="18"/>
              </a:rPr>
              <a:t>GPL v1</a:t>
            </a:r>
            <a:r>
              <a:rPr lang="en-GB" sz="1996" dirty="0">
                <a:latin typeface="Arial" pitchFamily="34"/>
                <a:cs typeface="Times New Roman" pitchFamily="18"/>
              </a:rPr>
              <a:t> (1989): GPLv1 focused on protecting user freedoms and safeguarding against potential threats posed by proprietary software. Its core principle emphasizes that users should retain the ability to run, modify, examine, and redistribute the program's source code.</a:t>
            </a:r>
          </a:p>
        </p:txBody>
      </p:sp>
      <p:pic>
        <p:nvPicPr>
          <p:cNvPr id="6" name="Picture 5">
            <a:extLst>
              <a:ext uri="{FF2B5EF4-FFF2-40B4-BE49-F238E27FC236}">
                <a16:creationId xmlns:a16="http://schemas.microsoft.com/office/drawing/2014/main" id="{43B0690E-1213-457F-720D-4FA8980417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63050" y="2214562"/>
            <a:ext cx="3028950" cy="1514475"/>
          </a:xfrm>
          <a:prstGeom prst="rect">
            <a:avLst/>
          </a:prstGeom>
        </p:spPr>
      </p:pic>
    </p:spTree>
    <p:extLst>
      <p:ext uri="{BB962C8B-B14F-4D97-AF65-F5344CB8AC3E}">
        <p14:creationId xmlns:p14="http://schemas.microsoft.com/office/powerpoint/2010/main" val="3831632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14</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Copyleft licenses</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855495" y="1454627"/>
            <a:ext cx="7761303" cy="3942298"/>
          </a:xfrm>
        </p:spPr>
        <p:txBody>
          <a:bodyPr vert="horz">
            <a:spAutoFit/>
          </a:bodyPr>
          <a:lstStyle/>
          <a:p>
            <a:pPr marL="0" indent="0" algn="just">
              <a:buNone/>
            </a:pPr>
            <a:r>
              <a:rPr lang="en-GB" sz="1996" b="1" dirty="0">
                <a:solidFill>
                  <a:srgbClr val="C00000"/>
                </a:solidFill>
                <a:latin typeface="Arial" pitchFamily="34"/>
                <a:cs typeface="Times New Roman" pitchFamily="18"/>
              </a:rPr>
              <a:t>GPL v2 </a:t>
            </a:r>
            <a:r>
              <a:rPr lang="en-GB" sz="1996" dirty="0">
                <a:latin typeface="Arial" pitchFamily="34"/>
                <a:cs typeface="Times New Roman" pitchFamily="18"/>
              </a:rPr>
              <a:t>(1991) GPLv2 expanded upon the ideas presented in GPLv1 while resolving ambiguities and incorporating essential concepts necessary for broader adoption. This license a strong copyleft license: it requires that any modifications to the source code get released using the same license. GPLv2 includes a clause that prevents distributors from adding their own restriction to the software</a:t>
            </a:r>
          </a:p>
          <a:p>
            <a:pPr marL="0" indent="0" algn="just">
              <a:buNone/>
            </a:pPr>
            <a:endParaRPr lang="en-GB" sz="1996" dirty="0">
              <a:latin typeface="Arial" pitchFamily="34"/>
              <a:cs typeface="Times New Roman" pitchFamily="18"/>
            </a:endParaRPr>
          </a:p>
          <a:p>
            <a:pPr marL="0" lvl="0" indent="0" algn="just" rtl="0">
              <a:buNone/>
            </a:pPr>
            <a:r>
              <a:rPr lang="en-GB" sz="1996" dirty="0">
                <a:latin typeface="Arial" pitchFamily="34"/>
                <a:cs typeface="Times New Roman" pitchFamily="18"/>
              </a:rPr>
              <a:t>The </a:t>
            </a:r>
            <a:r>
              <a:rPr lang="en-GB" sz="1996" b="1" dirty="0">
                <a:solidFill>
                  <a:srgbClr val="C00000"/>
                </a:solidFill>
                <a:latin typeface="Arial" pitchFamily="34"/>
                <a:cs typeface="Times New Roman" pitchFamily="18"/>
              </a:rPr>
              <a:t>GPL v3 </a:t>
            </a:r>
            <a:r>
              <a:rPr lang="en-GB" sz="1996" dirty="0">
                <a:latin typeface="Arial" pitchFamily="34"/>
                <a:cs typeface="Times New Roman" pitchFamily="18"/>
              </a:rPr>
              <a:t>(2007) requires users to state any modifications to the original code and to provide original code when distributing any binaries. This version also made it easier to work with other licenses such as Apache. In addition protect from </a:t>
            </a:r>
            <a:r>
              <a:rPr lang="en-GB" sz="1996" dirty="0">
                <a:latin typeface="Arial" pitchFamily="34"/>
                <a:cs typeface="Times New Roman" pitchFamily="18"/>
                <a:hlinkClick r:id="rId3"/>
              </a:rPr>
              <a:t>Tivoization</a:t>
            </a:r>
            <a:r>
              <a:rPr lang="en-GB" sz="1996" dirty="0">
                <a:latin typeface="Arial" pitchFamily="34"/>
                <a:cs typeface="Times New Roman" pitchFamily="18"/>
              </a:rPr>
              <a:t> (hardware “locked” that prevents modified software to run).</a:t>
            </a:r>
          </a:p>
        </p:txBody>
      </p:sp>
      <p:pic>
        <p:nvPicPr>
          <p:cNvPr id="6" name="Picture 5">
            <a:extLst>
              <a:ext uri="{FF2B5EF4-FFF2-40B4-BE49-F238E27FC236}">
                <a16:creationId xmlns:a16="http://schemas.microsoft.com/office/drawing/2014/main" id="{43B0690E-1213-457F-720D-4FA8980417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63050" y="2214562"/>
            <a:ext cx="3028950" cy="1514475"/>
          </a:xfrm>
          <a:prstGeom prst="rect">
            <a:avLst/>
          </a:prstGeom>
        </p:spPr>
      </p:pic>
    </p:spTree>
    <p:extLst>
      <p:ext uri="{BB962C8B-B14F-4D97-AF65-F5344CB8AC3E}">
        <p14:creationId xmlns:p14="http://schemas.microsoft.com/office/powerpoint/2010/main" val="28266040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15</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Copyleft licenses</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855495" y="1454627"/>
            <a:ext cx="7761303" cy="4218719"/>
          </a:xfrm>
        </p:spPr>
        <p:txBody>
          <a:bodyPr vert="horz">
            <a:spAutoFit/>
          </a:bodyPr>
          <a:lstStyle/>
          <a:p>
            <a:pPr marL="0" lvl="0" indent="0" algn="just" rtl="0">
              <a:buNone/>
            </a:pPr>
            <a:r>
              <a:rPr lang="en-GB" sz="1996" b="1" dirty="0">
                <a:solidFill>
                  <a:srgbClr val="C00000"/>
                </a:solidFill>
                <a:latin typeface="Arial" pitchFamily="34"/>
                <a:cs typeface="Times New Roman" pitchFamily="18"/>
              </a:rPr>
              <a:t>LGPL</a:t>
            </a:r>
            <a:r>
              <a:rPr lang="en-GB" sz="1996" dirty="0">
                <a:latin typeface="Arial" pitchFamily="34"/>
                <a:cs typeface="Times New Roman" pitchFamily="18"/>
              </a:rPr>
              <a:t> - There is also the GNU Lesser General Public License. This license is meant to serve as a middle-ground between strong and weak copyleft licenses. The main difference with this license is that software users can combine a software component of the LGPL with their own and are not required to share the source code of their own components. Users can also distribute a hybrid library, which is a combination of functions in the LGPL library and functions from a non-LGPL, but there must be a copy of that non-LGPL library and information on where it’s located.</a:t>
            </a:r>
          </a:p>
          <a:p>
            <a:pPr marL="0" lvl="0" indent="0" algn="just" rtl="0">
              <a:buNone/>
            </a:pPr>
            <a:endParaRPr lang="en-GB" sz="1996" dirty="0">
              <a:latin typeface="Arial" pitchFamily="34"/>
              <a:cs typeface="Times New Roman" pitchFamily="18"/>
            </a:endParaRPr>
          </a:p>
          <a:p>
            <a:pPr marL="0" lvl="0" indent="0" algn="just" rtl="0">
              <a:buNone/>
            </a:pPr>
            <a:r>
              <a:rPr lang="en-GB" sz="1996" b="1" dirty="0">
                <a:solidFill>
                  <a:srgbClr val="C00000"/>
                </a:solidFill>
                <a:latin typeface="Arial" pitchFamily="34"/>
                <a:cs typeface="Times New Roman" pitchFamily="18"/>
              </a:rPr>
              <a:t>Mozilla Public License (MPL)</a:t>
            </a:r>
            <a:r>
              <a:rPr lang="en-GB" sz="1996" dirty="0">
                <a:latin typeface="Arial" pitchFamily="34"/>
                <a:cs typeface="Times New Roman" pitchFamily="18"/>
              </a:rPr>
              <a:t>, from the Mozilla Foundation, is considered a weak copyleft license. This license is file-based copyleft, which means code can be combined with open-source or proprietary code.</a:t>
            </a:r>
          </a:p>
        </p:txBody>
      </p:sp>
      <p:pic>
        <p:nvPicPr>
          <p:cNvPr id="6" name="Picture 5">
            <a:extLst>
              <a:ext uri="{FF2B5EF4-FFF2-40B4-BE49-F238E27FC236}">
                <a16:creationId xmlns:a16="http://schemas.microsoft.com/office/drawing/2014/main" id="{43B0690E-1213-457F-720D-4FA8980417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63050" y="2214562"/>
            <a:ext cx="3028950" cy="1514475"/>
          </a:xfrm>
          <a:prstGeom prst="rect">
            <a:avLst/>
          </a:prstGeom>
        </p:spPr>
      </p:pic>
    </p:spTree>
    <p:extLst>
      <p:ext uri="{BB962C8B-B14F-4D97-AF65-F5344CB8AC3E}">
        <p14:creationId xmlns:p14="http://schemas.microsoft.com/office/powerpoint/2010/main" val="4195118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16</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Copyleft licenses</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855495" y="1454627"/>
            <a:ext cx="7761303" cy="4455259"/>
          </a:xfrm>
        </p:spPr>
        <p:txBody>
          <a:bodyPr vert="horz">
            <a:spAutoFit/>
          </a:bodyPr>
          <a:lstStyle/>
          <a:p>
            <a:pPr marL="0" lvl="0" indent="0" algn="just" rtl="0">
              <a:buNone/>
            </a:pPr>
            <a:r>
              <a:rPr lang="en-GB" sz="1996" b="1" dirty="0">
                <a:solidFill>
                  <a:srgbClr val="C00000"/>
                </a:solidFill>
                <a:latin typeface="Arial" pitchFamily="34"/>
                <a:cs typeface="Times New Roman" pitchFamily="18"/>
              </a:rPr>
              <a:t>EUPL</a:t>
            </a:r>
            <a:r>
              <a:rPr lang="en-GB" sz="1996" dirty="0">
                <a:latin typeface="Arial" pitchFamily="34"/>
                <a:cs typeface="Times New Roman" pitchFamily="18"/>
              </a:rPr>
              <a:t> (European Union Public License) is designed to promote the use and distribution of open-source software within the legal framework of the European Union. Its key characteristics:</a:t>
            </a:r>
          </a:p>
          <a:p>
            <a:pPr algn="just"/>
            <a:r>
              <a:rPr lang="en-GB" sz="1996" dirty="0">
                <a:latin typeface="Arial" pitchFamily="34"/>
                <a:cs typeface="Times New Roman" pitchFamily="18"/>
              </a:rPr>
              <a:t>Compatibility with other licenses like GPLv2, facilitates integration with other open-source projects.</a:t>
            </a:r>
          </a:p>
          <a:p>
            <a:pPr algn="just"/>
            <a:r>
              <a:rPr lang="en-GB" sz="1996" dirty="0">
                <a:latin typeface="Arial" pitchFamily="34"/>
                <a:cs typeface="Times New Roman" pitchFamily="18"/>
              </a:rPr>
              <a:t>Copyleft Nature: Ensures derivative works remain open-source.</a:t>
            </a:r>
          </a:p>
          <a:p>
            <a:pPr algn="just"/>
            <a:r>
              <a:rPr lang="en-GB" sz="1996" dirty="0">
                <a:latin typeface="Arial" pitchFamily="34"/>
                <a:cs typeface="Times New Roman" pitchFamily="18"/>
              </a:rPr>
              <a:t>Jurisdictional Flexibility: Valid across EU member states with translations in all official EU languages</a:t>
            </a:r>
          </a:p>
          <a:p>
            <a:pPr algn="just"/>
            <a:r>
              <a:rPr lang="en-GB" sz="1996" dirty="0">
                <a:latin typeface="Arial" pitchFamily="34"/>
                <a:cs typeface="Times New Roman" pitchFamily="18"/>
              </a:rPr>
              <a:t>Patent Clauses: protects users/developers from patent litigation.</a:t>
            </a:r>
          </a:p>
          <a:p>
            <a:pPr algn="just"/>
            <a:r>
              <a:rPr lang="en-GB" sz="1996" dirty="0">
                <a:latin typeface="Arial" pitchFamily="34"/>
                <a:cs typeface="Times New Roman" pitchFamily="18"/>
              </a:rPr>
              <a:t>Source Code Availability: Ensures access to the source code.</a:t>
            </a:r>
          </a:p>
          <a:p>
            <a:pPr marL="0" lvl="0" indent="0" algn="just" rtl="0">
              <a:buNone/>
            </a:pPr>
            <a:r>
              <a:rPr lang="en-GB" sz="1996" dirty="0">
                <a:latin typeface="Arial" pitchFamily="34"/>
                <a:cs typeface="Times New Roman" pitchFamily="18"/>
              </a:rPr>
              <a:t>The EUPL's adaptability and compatibility with other licenses make it a robust choice for European open-source projects, fostering legal certainty and collaboration within the open-source community</a:t>
            </a:r>
          </a:p>
        </p:txBody>
      </p:sp>
      <p:pic>
        <p:nvPicPr>
          <p:cNvPr id="6" name="Picture 5">
            <a:extLst>
              <a:ext uri="{FF2B5EF4-FFF2-40B4-BE49-F238E27FC236}">
                <a16:creationId xmlns:a16="http://schemas.microsoft.com/office/drawing/2014/main" id="{43B0690E-1213-457F-720D-4FA8980417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63050" y="2214562"/>
            <a:ext cx="3028950" cy="1514475"/>
          </a:xfrm>
          <a:prstGeom prst="rect">
            <a:avLst/>
          </a:prstGeom>
        </p:spPr>
      </p:pic>
    </p:spTree>
    <p:extLst>
      <p:ext uri="{BB962C8B-B14F-4D97-AF65-F5344CB8AC3E}">
        <p14:creationId xmlns:p14="http://schemas.microsoft.com/office/powerpoint/2010/main" val="2428233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17</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Compatibility among licenses</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855495" y="1454627"/>
            <a:ext cx="7761303" cy="4899803"/>
          </a:xfrm>
        </p:spPr>
        <p:txBody>
          <a:bodyPr vert="horz">
            <a:spAutoFit/>
          </a:bodyPr>
          <a:lstStyle/>
          <a:p>
            <a:pPr marL="0" lvl="0" indent="0" algn="just" rtl="0">
              <a:buNone/>
            </a:pPr>
            <a:r>
              <a:rPr lang="en-GB" sz="1996" dirty="0">
                <a:latin typeface="Arial" pitchFamily="34"/>
                <a:cs typeface="Times New Roman" pitchFamily="18"/>
              </a:rPr>
              <a:t>Compatibility between open-source licenses determines whether code released under one license can be combined with code governed by a second license within the same project or product. </a:t>
            </a:r>
          </a:p>
          <a:p>
            <a:pPr marL="0" lvl="0" indent="0" algn="just" rtl="0">
              <a:buNone/>
            </a:pPr>
            <a:r>
              <a:rPr lang="en-GB" sz="1996" b="1" dirty="0">
                <a:solidFill>
                  <a:srgbClr val="C00000"/>
                </a:solidFill>
                <a:latin typeface="Arial" pitchFamily="34"/>
                <a:cs typeface="Times New Roman" pitchFamily="18"/>
              </a:rPr>
              <a:t>GPL and LGPL</a:t>
            </a:r>
            <a:r>
              <a:rPr lang="en-GB" sz="1996" dirty="0">
                <a:latin typeface="Arial" pitchFamily="34"/>
                <a:cs typeface="Times New Roman" pitchFamily="18"/>
              </a:rPr>
              <a:t>: Both the GNU General Public License (GPL) and Lesser General Public License (LGPL) belong to the same license family, and thus offer high compatibility. Code released under GPL can incorporate LGPL-licensed elements, given that the resulting combination complies with GPL obligations</a:t>
            </a:r>
          </a:p>
          <a:p>
            <a:pPr marL="0" lvl="0" indent="0" algn="just" rtl="0">
              <a:buNone/>
            </a:pPr>
            <a:r>
              <a:rPr lang="en-GB" sz="1996" b="1" dirty="0">
                <a:solidFill>
                  <a:srgbClr val="C00000"/>
                </a:solidFill>
                <a:latin typeface="Arial" pitchFamily="34"/>
                <a:cs typeface="Times New Roman" pitchFamily="18"/>
              </a:rPr>
              <a:t>MIT and Apache License 2.0</a:t>
            </a:r>
            <a:r>
              <a:rPr lang="en-GB" sz="1996" dirty="0">
                <a:latin typeface="Arial" pitchFamily="34"/>
                <a:cs typeface="Times New Roman" pitchFamily="18"/>
              </a:rPr>
              <a:t>: Permissive licenses like MIT and Apache License 2.0 generally exhibit broad compatibility due to their minimalistic nature. </a:t>
            </a:r>
          </a:p>
          <a:p>
            <a:pPr marL="0" lvl="0" indent="0" algn="just" rtl="0">
              <a:buNone/>
            </a:pPr>
            <a:r>
              <a:rPr lang="en-GB" sz="1996" b="1" dirty="0">
                <a:solidFill>
                  <a:srgbClr val="C00000"/>
                </a:solidFill>
                <a:latin typeface="Arial" pitchFamily="34"/>
                <a:cs typeface="Times New Roman" pitchFamily="18"/>
              </a:rPr>
              <a:t>BSD-derived licenses</a:t>
            </a:r>
            <a:r>
              <a:rPr lang="en-GB" sz="1996" dirty="0">
                <a:latin typeface="Arial" pitchFamily="34"/>
                <a:cs typeface="Times New Roman" pitchFamily="18"/>
              </a:rPr>
              <a:t>: Similar to MIT and Apache License 2.0, BSD-family licenses tend to display excellent compatibility with other permissive licenses. Merging code covered by BSD-style licenses with MIT, Apache License 2.0, or other similarly unrestrictive licenses rarely raises compatibility concerns.</a:t>
            </a:r>
          </a:p>
        </p:txBody>
      </p:sp>
      <p:pic>
        <p:nvPicPr>
          <p:cNvPr id="4" name="Picture 3">
            <a:extLst>
              <a:ext uri="{FF2B5EF4-FFF2-40B4-BE49-F238E27FC236}">
                <a16:creationId xmlns:a16="http://schemas.microsoft.com/office/drawing/2014/main" id="{ED172364-08E1-87A6-9FF8-3A4D8D23D4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8958" y="2175934"/>
            <a:ext cx="1947028" cy="1947028"/>
          </a:xfrm>
          <a:prstGeom prst="rect">
            <a:avLst/>
          </a:prstGeom>
        </p:spPr>
      </p:pic>
    </p:spTree>
    <p:extLst>
      <p:ext uri="{BB962C8B-B14F-4D97-AF65-F5344CB8AC3E}">
        <p14:creationId xmlns:p14="http://schemas.microsoft.com/office/powerpoint/2010/main" val="37960089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18</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Compatibility among licenses</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855495" y="1454627"/>
            <a:ext cx="7761303" cy="4218719"/>
          </a:xfrm>
        </p:spPr>
        <p:txBody>
          <a:bodyPr vert="horz">
            <a:spAutoFit/>
          </a:bodyPr>
          <a:lstStyle/>
          <a:p>
            <a:pPr marL="0" lvl="0" indent="0" algn="just" rtl="0">
              <a:buNone/>
            </a:pPr>
            <a:r>
              <a:rPr lang="en-GB" sz="1996" b="1" dirty="0">
                <a:solidFill>
                  <a:srgbClr val="C00000"/>
                </a:solidFill>
                <a:latin typeface="Arial" pitchFamily="34"/>
                <a:cs typeface="Times New Roman" pitchFamily="18"/>
              </a:rPr>
              <a:t>GPL vs. permissive licenses</a:t>
            </a:r>
            <a:r>
              <a:rPr lang="en-GB" sz="1996" dirty="0">
                <a:latin typeface="Arial" pitchFamily="34"/>
                <a:cs typeface="Times New Roman" pitchFamily="18"/>
              </a:rPr>
              <a:t>: Generally speaking, combining code governed by GPL and permissive licenses (MIT, Apache License 2.0, etc.) introduces complications concerning the overall license governing the final merged work. Permissively licensed code can easily integrate with GPL-licensed code, but the reverse isn't true without potentially compromising the permissiveness of the originally licensed code.</a:t>
            </a:r>
          </a:p>
          <a:p>
            <a:pPr marL="0" lvl="0" indent="0" algn="just" rtl="0">
              <a:buNone/>
            </a:pPr>
            <a:endParaRPr lang="en-GB" sz="1996" dirty="0">
              <a:latin typeface="Arial" pitchFamily="34"/>
              <a:cs typeface="Times New Roman" pitchFamily="18"/>
            </a:endParaRPr>
          </a:p>
          <a:p>
            <a:pPr marL="0" lvl="0" indent="0" algn="just" rtl="0">
              <a:buNone/>
            </a:pPr>
            <a:r>
              <a:rPr lang="en-GB" sz="1996" dirty="0">
                <a:latin typeface="Arial" pitchFamily="34"/>
                <a:cs typeface="Times New Roman" pitchFamily="18"/>
              </a:rPr>
              <a:t>Understanding the nuances of open-source license compatibility enables developers and teams to combine existing solutions effectively and build successful, legally sound projects. Before merging code with different licenses, thoroughly review the relevant guidelines to ensure compatibility and prevent possible infringement disputes.</a:t>
            </a:r>
          </a:p>
        </p:txBody>
      </p:sp>
      <p:pic>
        <p:nvPicPr>
          <p:cNvPr id="9" name="Picture 8">
            <a:extLst>
              <a:ext uri="{FF2B5EF4-FFF2-40B4-BE49-F238E27FC236}">
                <a16:creationId xmlns:a16="http://schemas.microsoft.com/office/drawing/2014/main" id="{C3205D19-667D-E5C7-E894-44455F1B58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8958" y="2175934"/>
            <a:ext cx="1947028" cy="1947028"/>
          </a:xfrm>
          <a:prstGeom prst="rect">
            <a:avLst/>
          </a:prstGeom>
        </p:spPr>
      </p:pic>
    </p:spTree>
    <p:extLst>
      <p:ext uri="{BB962C8B-B14F-4D97-AF65-F5344CB8AC3E}">
        <p14:creationId xmlns:p14="http://schemas.microsoft.com/office/powerpoint/2010/main" val="1384871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28F04D77-5BDD-953C-BFB3-BD27AE9BC583}"/>
              </a:ext>
            </a:extLst>
          </p:cNvPr>
          <p:cNvSpPr>
            <a:spLocks noGrp="1"/>
          </p:cNvSpPr>
          <p:nvPr>
            <p:ph type="sldNum" sz="quarter" idx="12"/>
          </p:nvPr>
        </p:nvSpPr>
        <p:spPr/>
        <p:txBody>
          <a:bodyPr/>
          <a:lstStyle/>
          <a:p>
            <a:pPr lvl="0"/>
            <a:fld id="{2AC17170-1C2D-4BAF-8E7C-5041FD91C209}" type="slidenum">
              <a:t>2</a:t>
            </a:fld>
            <a:endParaRPr lang="en-US"/>
          </a:p>
        </p:txBody>
      </p:sp>
      <p:sp>
        <p:nvSpPr>
          <p:cNvPr id="2" name="Title 1">
            <a:extLst>
              <a:ext uri="{FF2B5EF4-FFF2-40B4-BE49-F238E27FC236}">
                <a16:creationId xmlns:a16="http://schemas.microsoft.com/office/drawing/2014/main" id="{C390D0A0-EE7B-72A7-AFFD-7F6C9C816AAC}"/>
              </a:ext>
            </a:extLst>
          </p:cNvPr>
          <p:cNvSpPr txBox="1">
            <a:spLocks noGrp="1"/>
          </p:cNvSpPr>
          <p:nvPr>
            <p:ph type="title" idx="4294967295"/>
          </p:nvPr>
        </p:nvSpPr>
        <p:spPr>
          <a:xfrm>
            <a:off x="1980739" y="299040"/>
            <a:ext cx="8229627" cy="701731"/>
          </a:xfrm>
        </p:spPr>
        <p:txBody>
          <a:bodyPr vert="horz">
            <a:spAutoFit/>
          </a:bodyPr>
          <a:lstStyle/>
          <a:p>
            <a:pPr lvl="0" rtl="0"/>
            <a:r>
              <a:rPr lang="en-US" dirty="0"/>
              <a:t>(pre)history</a:t>
            </a:r>
          </a:p>
        </p:txBody>
      </p:sp>
      <p:sp>
        <p:nvSpPr>
          <p:cNvPr id="3" name="Text Placeholder 2">
            <a:extLst>
              <a:ext uri="{FF2B5EF4-FFF2-40B4-BE49-F238E27FC236}">
                <a16:creationId xmlns:a16="http://schemas.microsoft.com/office/drawing/2014/main" id="{408E8F68-1449-3416-F770-6A3FE5432555}"/>
              </a:ext>
            </a:extLst>
          </p:cNvPr>
          <p:cNvSpPr txBox="1">
            <a:spLocks noGrp="1"/>
          </p:cNvSpPr>
          <p:nvPr>
            <p:ph type="body" idx="4294967295"/>
          </p:nvPr>
        </p:nvSpPr>
        <p:spPr>
          <a:xfrm>
            <a:off x="898358" y="2208607"/>
            <a:ext cx="8456379" cy="3544560"/>
          </a:xfrm>
        </p:spPr>
        <p:txBody>
          <a:bodyPr vert="horz" wrap="square">
            <a:spAutoFit/>
          </a:bodyPr>
          <a:lstStyle/>
          <a:p>
            <a:pPr marL="0" lvl="0" indent="0" algn="just" rtl="0">
              <a:buNone/>
            </a:pPr>
            <a:r>
              <a:rPr lang="en-US" sz="2400" dirty="0">
                <a:latin typeface="Arial" pitchFamily="34"/>
                <a:cs typeface="Times New Roman" pitchFamily="18"/>
              </a:rPr>
              <a:t>from the </a:t>
            </a:r>
            <a:r>
              <a:rPr lang="en-US" sz="2400" dirty="0">
                <a:solidFill>
                  <a:srgbClr val="0000FF"/>
                </a:solidFill>
                <a:latin typeface="Arial" pitchFamily="34"/>
                <a:cs typeface="Times New Roman" pitchFamily="18"/>
                <a:hlinkClick r:id="rId3">
                  <a:extLst>
                    <a:ext uri="{A12FA001-AC4F-418D-AE19-62706E023703}">
                      <ahyp:hlinkClr xmlns:ahyp="http://schemas.microsoft.com/office/drawing/2018/hyperlinkcolor" val="tx"/>
                    </a:ext>
                  </a:extLst>
                </a:hlinkClick>
              </a:rPr>
              <a:t>letter</a:t>
            </a:r>
            <a:r>
              <a:rPr lang="en-US" sz="2400" dirty="0">
                <a:latin typeface="Arial" pitchFamily="34"/>
                <a:cs typeface="Times New Roman" pitchFamily="18"/>
              </a:rPr>
              <a:t> of T. Jefferson to Isaac McPherson (1813)</a:t>
            </a:r>
          </a:p>
          <a:p>
            <a:pPr marL="0" lvl="0" indent="0" algn="just" rtl="0">
              <a:buNone/>
            </a:pPr>
            <a:r>
              <a:rPr lang="en-US" sz="2400" b="1" dirty="0">
                <a:solidFill>
                  <a:srgbClr val="7E0021"/>
                </a:solidFill>
                <a:latin typeface="Arial" pitchFamily="34"/>
                <a:cs typeface="Times New Roman" pitchFamily="18"/>
              </a:rPr>
              <a:t>He who receives an idea from me, receives instruction himself without lessening mine; as he who lights his taper at mine, receives light without darkening me.</a:t>
            </a:r>
            <a:r>
              <a:rPr lang="en-US" sz="2400" dirty="0">
                <a:latin typeface="Arial" pitchFamily="34"/>
                <a:cs typeface="Times New Roman" pitchFamily="18"/>
              </a:rPr>
              <a:t>  That ideas should freely spread from one to another over the globe, for the moral and mutual instruction of man, and improvement of his condition, seems to have been peculiarly and benevolently designed by nature, when she made them, like fire, expansible over all space ... and like the air ... incapable of confinement or exclusive appropriation.</a:t>
            </a:r>
          </a:p>
        </p:txBody>
      </p:sp>
      <p:pic>
        <p:nvPicPr>
          <p:cNvPr id="7" name="Picture 6">
            <a:extLst>
              <a:ext uri="{FF2B5EF4-FFF2-40B4-BE49-F238E27FC236}">
                <a16:creationId xmlns:a16="http://schemas.microsoft.com/office/drawing/2014/main" id="{8E863172-DA09-8BCB-EF9D-E36FD22679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38068" y="1957137"/>
            <a:ext cx="1955161" cy="294372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170305A9-B501-A92C-E4AF-C6999A083FA4}"/>
              </a:ext>
            </a:extLst>
          </p:cNvPr>
          <p:cNvSpPr>
            <a:spLocks noGrp="1"/>
          </p:cNvSpPr>
          <p:nvPr>
            <p:ph type="sldNum" sz="quarter" idx="12"/>
          </p:nvPr>
        </p:nvSpPr>
        <p:spPr/>
        <p:txBody>
          <a:bodyPr/>
          <a:lstStyle/>
          <a:p>
            <a:pPr lvl="0"/>
            <a:fld id="{CE772E68-66DC-45B1-A8BF-3B18878CA198}" type="slidenum">
              <a:t>3</a:t>
            </a:fld>
            <a:endParaRPr lang="en-US"/>
          </a:p>
        </p:txBody>
      </p:sp>
      <p:sp>
        <p:nvSpPr>
          <p:cNvPr id="2" name="Title 1">
            <a:extLst>
              <a:ext uri="{FF2B5EF4-FFF2-40B4-BE49-F238E27FC236}">
                <a16:creationId xmlns:a16="http://schemas.microsoft.com/office/drawing/2014/main" id="{135E5835-1849-B719-AAB0-40B03F8591F1}"/>
              </a:ext>
            </a:extLst>
          </p:cNvPr>
          <p:cNvSpPr txBox="1">
            <a:spLocks noGrp="1"/>
          </p:cNvSpPr>
          <p:nvPr>
            <p:ph type="title" idx="4294967295"/>
          </p:nvPr>
        </p:nvSpPr>
        <p:spPr>
          <a:xfrm>
            <a:off x="1980739" y="299040"/>
            <a:ext cx="8229627" cy="701731"/>
          </a:xfrm>
        </p:spPr>
        <p:txBody>
          <a:bodyPr vert="horz">
            <a:spAutoFit/>
          </a:bodyPr>
          <a:lstStyle/>
          <a:p>
            <a:pPr lvl="0" rtl="0"/>
            <a:r>
              <a:rPr lang="en-US" dirty="0"/>
              <a:t>Stallman</a:t>
            </a:r>
          </a:p>
        </p:txBody>
      </p:sp>
      <p:sp>
        <p:nvSpPr>
          <p:cNvPr id="3" name="Text Placeholder 2">
            <a:extLst>
              <a:ext uri="{FF2B5EF4-FFF2-40B4-BE49-F238E27FC236}">
                <a16:creationId xmlns:a16="http://schemas.microsoft.com/office/drawing/2014/main" id="{BAACE93C-0814-96B5-F767-FD7E293DCC5C}"/>
              </a:ext>
            </a:extLst>
          </p:cNvPr>
          <p:cNvSpPr txBox="1">
            <a:spLocks noGrp="1"/>
          </p:cNvSpPr>
          <p:nvPr>
            <p:ph type="body" idx="4294967295"/>
          </p:nvPr>
        </p:nvSpPr>
        <p:spPr>
          <a:xfrm>
            <a:off x="964690" y="1181914"/>
            <a:ext cx="8229627" cy="4995085"/>
          </a:xfrm>
        </p:spPr>
        <p:txBody>
          <a:bodyPr vert="horz" wrap="square">
            <a:spAutoFit/>
          </a:bodyPr>
          <a:lstStyle/>
          <a:p>
            <a:pPr lvl="0" algn="just" rtl="0"/>
            <a:r>
              <a:rPr lang="en-US" sz="2400" dirty="0">
                <a:latin typeface="Arial" pitchFamily="34"/>
                <a:cs typeface="Times New Roman" pitchFamily="18"/>
              </a:rPr>
              <a:t>once upon a time all software was “open” and “free”</a:t>
            </a:r>
          </a:p>
          <a:p>
            <a:pPr lvl="0" algn="just" rtl="0"/>
            <a:r>
              <a:rPr lang="en-US" sz="2400" dirty="0">
                <a:solidFill>
                  <a:srgbClr val="0000FF"/>
                </a:solidFill>
                <a:latin typeface="Arial" pitchFamily="34"/>
                <a:cs typeface="Times New Roman" pitchFamily="18"/>
                <a:hlinkClick r:id="rId3">
                  <a:extLst>
                    <a:ext uri="{A12FA001-AC4F-418D-AE19-62706E023703}">
                      <ahyp:hlinkClr xmlns:ahyp="http://schemas.microsoft.com/office/drawing/2018/hyperlinkcolor" val="tx"/>
                    </a:ext>
                  </a:extLst>
                </a:hlinkClick>
              </a:rPr>
              <a:t>rms</a:t>
            </a:r>
            <a:r>
              <a:rPr lang="en-US" sz="2400" dirty="0">
                <a:latin typeface="Arial" pitchFamily="34"/>
                <a:cs typeface="Times New Roman" pitchFamily="18"/>
              </a:rPr>
              <a:t> at MIT in the first '80s collides with the first closed systems (PDP and Xerox)</a:t>
            </a:r>
          </a:p>
          <a:p>
            <a:pPr lvl="0" algn="just" rtl="0"/>
            <a:r>
              <a:rPr lang="en-US" sz="2400" dirty="0">
                <a:latin typeface="Arial" pitchFamily="34"/>
                <a:cs typeface="Times New Roman" pitchFamily="18"/>
              </a:rPr>
              <a:t>1983: out from MIT, launches </a:t>
            </a:r>
            <a:r>
              <a:rPr lang="en-US" sz="2400" dirty="0">
                <a:solidFill>
                  <a:srgbClr val="0000FF"/>
                </a:solidFill>
                <a:latin typeface="Arial" pitchFamily="34"/>
                <a:cs typeface="Times New Roman" pitchFamily="18"/>
                <a:hlinkClick r:id="rId4">
                  <a:extLst>
                    <a:ext uri="{A12FA001-AC4F-418D-AE19-62706E023703}">
                      <ahyp:hlinkClr xmlns:ahyp="http://schemas.microsoft.com/office/drawing/2018/hyperlinkcolor" val="tx"/>
                    </a:ext>
                  </a:extLst>
                </a:hlinkClick>
              </a:rPr>
              <a:t>GNU</a:t>
            </a:r>
            <a:r>
              <a:rPr lang="en-US" sz="2400" dirty="0">
                <a:latin typeface="Arial" pitchFamily="34"/>
                <a:cs typeface="Times New Roman" pitchFamily="18"/>
              </a:rPr>
              <a:t> (Gnu's Not Unix) – developments starts with developing tools like Emacs e </a:t>
            </a:r>
            <a:r>
              <a:rPr lang="en-US" sz="2400" dirty="0" err="1">
                <a:solidFill>
                  <a:srgbClr val="0000FF"/>
                </a:solidFill>
                <a:latin typeface="Arial" pitchFamily="34"/>
                <a:cs typeface="Times New Roman" pitchFamily="18"/>
                <a:hlinkClick r:id="rId5">
                  <a:extLst>
                    <a:ext uri="{A12FA001-AC4F-418D-AE19-62706E023703}">
                      <ahyp:hlinkClr xmlns:ahyp="http://schemas.microsoft.com/office/drawing/2018/hyperlinkcolor" val="tx"/>
                    </a:ext>
                  </a:extLst>
                </a:hlinkClick>
              </a:rPr>
              <a:t>gcc</a:t>
            </a:r>
            <a:endParaRPr lang="en-US" sz="2400" dirty="0">
              <a:solidFill>
                <a:srgbClr val="0000FF"/>
              </a:solidFill>
              <a:latin typeface="Arial" pitchFamily="34"/>
              <a:cs typeface="Times New Roman" pitchFamily="18"/>
              <a:hlinkClick r:id="rId5">
                <a:extLst>
                  <a:ext uri="{A12FA001-AC4F-418D-AE19-62706E023703}">
                    <ahyp:hlinkClr xmlns:ahyp="http://schemas.microsoft.com/office/drawing/2018/hyperlinkcolor" val="tx"/>
                  </a:ext>
                </a:extLst>
              </a:hlinkClick>
            </a:endParaRPr>
          </a:p>
          <a:p>
            <a:pPr lvl="0" algn="just" rtl="0"/>
            <a:r>
              <a:rPr lang="en-US" sz="2400" dirty="0">
                <a:latin typeface="Arial" pitchFamily="34"/>
                <a:cs typeface="Times New Roman" pitchFamily="18"/>
              </a:rPr>
              <a:t>1985: rms founds the </a:t>
            </a:r>
            <a:r>
              <a:rPr lang="en-US" sz="2400" dirty="0">
                <a:solidFill>
                  <a:srgbClr val="0000FF"/>
                </a:solidFill>
                <a:latin typeface="Arial" pitchFamily="34"/>
                <a:cs typeface="Times New Roman" pitchFamily="18"/>
                <a:hlinkClick r:id="rId6">
                  <a:extLst>
                    <a:ext uri="{A12FA001-AC4F-418D-AE19-62706E023703}">
                      <ahyp:hlinkClr xmlns:ahyp="http://schemas.microsoft.com/office/drawing/2018/hyperlinkcolor" val="tx"/>
                    </a:ext>
                  </a:extLst>
                </a:hlinkClick>
              </a:rPr>
              <a:t>Free Software Foundation</a:t>
            </a:r>
          </a:p>
          <a:p>
            <a:pPr lvl="0" algn="just" rtl="0"/>
            <a:r>
              <a:rPr lang="en-US" sz="2400" dirty="0">
                <a:latin typeface="Arial" pitchFamily="34"/>
                <a:cs typeface="Times New Roman" pitchFamily="18"/>
              </a:rPr>
              <a:t>1989: GPL General Public License → copyleft</a:t>
            </a:r>
          </a:p>
          <a:p>
            <a:pPr lvl="0" algn="just" rtl="0"/>
            <a:endParaRPr lang="en-US" sz="2400" dirty="0">
              <a:latin typeface="Arial" pitchFamily="34"/>
              <a:cs typeface="Times New Roman" pitchFamily="18"/>
            </a:endParaRPr>
          </a:p>
          <a:p>
            <a:pPr marL="0" lvl="0" indent="0" algn="just" rtl="0">
              <a:buNone/>
            </a:pPr>
            <a:r>
              <a:rPr lang="en-US" sz="2400" dirty="0">
                <a:latin typeface="Arial" pitchFamily="34"/>
                <a:cs typeface="Times New Roman" pitchFamily="18"/>
              </a:rPr>
              <a:t>Note: free software, free as in freedom, not free as a beer!</a:t>
            </a:r>
          </a:p>
          <a:p>
            <a:pPr lvl="0" algn="just" rtl="0"/>
            <a:endParaRPr lang="en-US" sz="1996" dirty="0">
              <a:latin typeface="Arial" pitchFamily="34"/>
              <a:cs typeface="Times New Roman" pitchFamily="18"/>
            </a:endParaRPr>
          </a:p>
          <a:p>
            <a:pPr lvl="0" algn="just" rtl="0"/>
            <a:endParaRPr lang="en-US" sz="1996" dirty="0">
              <a:latin typeface="Arial" pitchFamily="34"/>
              <a:cs typeface="Times New Roman" pitchFamily="18"/>
            </a:endParaRPr>
          </a:p>
        </p:txBody>
      </p:sp>
      <p:pic>
        <p:nvPicPr>
          <p:cNvPr id="7" name="Picture 6">
            <a:extLst>
              <a:ext uri="{FF2B5EF4-FFF2-40B4-BE49-F238E27FC236}">
                <a16:creationId xmlns:a16="http://schemas.microsoft.com/office/drawing/2014/main" id="{F0E21EDD-DCE5-721E-DC7A-51D05636688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30027" y="1513973"/>
            <a:ext cx="2270467" cy="313823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05217100-5D1B-A65F-2305-427048B8C259}"/>
              </a:ext>
            </a:extLst>
          </p:cNvPr>
          <p:cNvSpPr>
            <a:spLocks noGrp="1"/>
          </p:cNvSpPr>
          <p:nvPr>
            <p:ph type="sldNum" sz="quarter" idx="12"/>
          </p:nvPr>
        </p:nvSpPr>
        <p:spPr/>
        <p:txBody>
          <a:bodyPr/>
          <a:lstStyle/>
          <a:p>
            <a:pPr lvl="0"/>
            <a:fld id="{75D95659-1E0E-4185-B42A-4C0BF6400F46}" type="slidenum">
              <a:t>4</a:t>
            </a:fld>
            <a:endParaRPr lang="en-US"/>
          </a:p>
        </p:txBody>
      </p:sp>
      <p:sp>
        <p:nvSpPr>
          <p:cNvPr id="2" name="Title 1">
            <a:extLst>
              <a:ext uri="{FF2B5EF4-FFF2-40B4-BE49-F238E27FC236}">
                <a16:creationId xmlns:a16="http://schemas.microsoft.com/office/drawing/2014/main" id="{C96BBC03-7EB9-5DDE-D479-B3445070AB3B}"/>
              </a:ext>
            </a:extLst>
          </p:cNvPr>
          <p:cNvSpPr txBox="1">
            <a:spLocks noGrp="1"/>
          </p:cNvSpPr>
          <p:nvPr>
            <p:ph type="title" idx="4294967295"/>
          </p:nvPr>
        </p:nvSpPr>
        <p:spPr>
          <a:xfrm>
            <a:off x="1980739" y="299040"/>
            <a:ext cx="8229627" cy="701731"/>
          </a:xfrm>
        </p:spPr>
        <p:txBody>
          <a:bodyPr vert="horz">
            <a:spAutoFit/>
          </a:bodyPr>
          <a:lstStyle/>
          <a:p>
            <a:pPr lvl="0" rtl="0"/>
            <a:r>
              <a:rPr lang="en-US"/>
              <a:t>linux</a:t>
            </a:r>
          </a:p>
        </p:txBody>
      </p:sp>
      <p:sp>
        <p:nvSpPr>
          <p:cNvPr id="3" name="Text Placeholder 2">
            <a:extLst>
              <a:ext uri="{FF2B5EF4-FFF2-40B4-BE49-F238E27FC236}">
                <a16:creationId xmlns:a16="http://schemas.microsoft.com/office/drawing/2014/main" id="{126663DA-E041-742D-BCE1-BA49EFB70793}"/>
              </a:ext>
            </a:extLst>
          </p:cNvPr>
          <p:cNvSpPr txBox="1">
            <a:spLocks noGrp="1"/>
          </p:cNvSpPr>
          <p:nvPr>
            <p:ph type="body" idx="4294967295"/>
          </p:nvPr>
        </p:nvSpPr>
        <p:spPr>
          <a:xfrm>
            <a:off x="898358" y="1181914"/>
            <a:ext cx="8713051" cy="4261679"/>
          </a:xfrm>
        </p:spPr>
        <p:txBody>
          <a:bodyPr vert="horz" wrap="square">
            <a:spAutoFit/>
          </a:bodyPr>
          <a:lstStyle/>
          <a:p>
            <a:pPr lvl="0" algn="just" rtl="0"/>
            <a:r>
              <a:rPr lang="it-IT" sz="2400" dirty="0">
                <a:latin typeface="Arial" pitchFamily="34"/>
                <a:cs typeface="Times New Roman" pitchFamily="18"/>
              </a:rPr>
              <a:t>In 1991, </a:t>
            </a:r>
            <a:r>
              <a:rPr lang="it-IT" sz="2400" dirty="0">
                <a:solidFill>
                  <a:srgbClr val="0000FF"/>
                </a:solidFill>
                <a:latin typeface="Arial" pitchFamily="34"/>
                <a:cs typeface="Times New Roman" pitchFamily="18"/>
                <a:hlinkClick r:id="rId3">
                  <a:extLst>
                    <a:ext uri="{A12FA001-AC4F-418D-AE19-62706E023703}">
                      <ahyp:hlinkClr xmlns:ahyp="http://schemas.microsoft.com/office/drawing/2018/hyperlinkcolor" val="tx"/>
                    </a:ext>
                  </a:extLst>
                </a:hlinkClick>
              </a:rPr>
              <a:t>Linus</a:t>
            </a:r>
            <a:r>
              <a:rPr lang="it-IT" sz="2400" dirty="0">
                <a:latin typeface="Arial" pitchFamily="34"/>
                <a:cs typeface="Times New Roman" pitchFamily="18"/>
              </a:rPr>
              <a:t> Torvalds, a </a:t>
            </a:r>
            <a:r>
              <a:rPr lang="it-IT" sz="2400" dirty="0" err="1">
                <a:latin typeface="Arial" pitchFamily="34"/>
                <a:cs typeface="Times New Roman" pitchFamily="18"/>
              </a:rPr>
              <a:t>Finnish</a:t>
            </a:r>
            <a:r>
              <a:rPr lang="it-IT" sz="2400" dirty="0">
                <a:latin typeface="Arial" pitchFamily="34"/>
                <a:cs typeface="Times New Roman" pitchFamily="18"/>
              </a:rPr>
              <a:t> </a:t>
            </a:r>
            <a:r>
              <a:rPr lang="it-IT" sz="2400" dirty="0" err="1">
                <a:latin typeface="Arial" pitchFamily="34"/>
                <a:cs typeface="Times New Roman" pitchFamily="18"/>
              </a:rPr>
              <a:t>student</a:t>
            </a:r>
            <a:r>
              <a:rPr lang="it-IT" sz="2400" dirty="0">
                <a:latin typeface="Arial" pitchFamily="34"/>
                <a:cs typeface="Times New Roman" pitchFamily="18"/>
              </a:rPr>
              <a:t> </a:t>
            </a:r>
            <a:r>
              <a:rPr lang="it-IT" sz="2400" dirty="0" err="1">
                <a:latin typeface="Arial" pitchFamily="34"/>
                <a:cs typeface="Times New Roman" pitchFamily="18"/>
              </a:rPr>
              <a:t>launches</a:t>
            </a:r>
            <a:r>
              <a:rPr lang="it-IT" sz="2400" dirty="0">
                <a:latin typeface="Arial" pitchFamily="34"/>
                <a:cs typeface="Times New Roman" pitchFamily="18"/>
              </a:rPr>
              <a:t> an </a:t>
            </a:r>
            <a:r>
              <a:rPr lang="it-IT" sz="2400" dirty="0" err="1">
                <a:solidFill>
                  <a:srgbClr val="0000FF"/>
                </a:solidFill>
                <a:latin typeface="Arial" pitchFamily="34"/>
                <a:cs typeface="Times New Roman" pitchFamily="18"/>
                <a:hlinkClick r:id="rId4">
                  <a:extLst>
                    <a:ext uri="{A12FA001-AC4F-418D-AE19-62706E023703}">
                      <ahyp:hlinkClr xmlns:ahyp="http://schemas.microsoft.com/office/drawing/2018/hyperlinkcolor" val="tx"/>
                    </a:ext>
                  </a:extLst>
                </a:hlinkClick>
              </a:rPr>
              <a:t>application</a:t>
            </a:r>
            <a:r>
              <a:rPr lang="it-IT" sz="2400" dirty="0">
                <a:latin typeface="Arial" pitchFamily="34"/>
                <a:cs typeface="Times New Roman" pitchFamily="18"/>
              </a:rPr>
              <a:t> on a newsgroup for the </a:t>
            </a:r>
            <a:r>
              <a:rPr lang="it-IT" sz="2400" dirty="0" err="1">
                <a:latin typeface="Arial" pitchFamily="34"/>
                <a:cs typeface="Times New Roman" pitchFamily="18"/>
              </a:rPr>
              <a:t>development</a:t>
            </a:r>
            <a:r>
              <a:rPr lang="it-IT" sz="2400" dirty="0">
                <a:latin typeface="Arial" pitchFamily="34"/>
                <a:cs typeface="Times New Roman" pitchFamily="18"/>
              </a:rPr>
              <a:t> of an open </a:t>
            </a:r>
            <a:r>
              <a:rPr lang="it-IT" sz="2400" dirty="0" err="1">
                <a:latin typeface="Arial" pitchFamily="34"/>
                <a:cs typeface="Times New Roman" pitchFamily="18"/>
              </a:rPr>
              <a:t>operating</a:t>
            </a:r>
            <a:r>
              <a:rPr lang="it-IT" sz="2400" dirty="0">
                <a:latin typeface="Arial" pitchFamily="34"/>
                <a:cs typeface="Times New Roman" pitchFamily="18"/>
              </a:rPr>
              <a:t> system</a:t>
            </a:r>
          </a:p>
          <a:p>
            <a:pPr lvl="0" algn="just" rtl="0"/>
            <a:r>
              <a:rPr lang="it-IT" sz="2400" dirty="0">
                <a:latin typeface="Arial" pitchFamily="34"/>
                <a:cs typeface="Times New Roman" pitchFamily="18"/>
              </a:rPr>
              <a:t>Linus </a:t>
            </a:r>
            <a:r>
              <a:rPr lang="it-IT" sz="2400" dirty="0" err="1">
                <a:latin typeface="Arial" pitchFamily="34"/>
                <a:cs typeface="Times New Roman" pitchFamily="18"/>
              </a:rPr>
              <a:t>started</a:t>
            </a:r>
            <a:r>
              <a:rPr lang="it-IT" sz="2400" dirty="0">
                <a:latin typeface="Arial" pitchFamily="34"/>
                <a:cs typeface="Times New Roman" pitchFamily="18"/>
              </a:rPr>
              <a:t> one of the </a:t>
            </a:r>
            <a:r>
              <a:rPr lang="it-IT" sz="2400" dirty="0" err="1">
                <a:latin typeface="Arial" pitchFamily="34"/>
                <a:cs typeface="Times New Roman" pitchFamily="18"/>
              </a:rPr>
              <a:t>largest</a:t>
            </a:r>
            <a:r>
              <a:rPr lang="it-IT" sz="2400" dirty="0">
                <a:latin typeface="Arial" pitchFamily="34"/>
                <a:cs typeface="Times New Roman" pitchFamily="18"/>
              </a:rPr>
              <a:t> </a:t>
            </a:r>
            <a:r>
              <a:rPr lang="it-IT" sz="2400" dirty="0" err="1">
                <a:latin typeface="Arial" pitchFamily="34"/>
                <a:cs typeface="Times New Roman" pitchFamily="18"/>
              </a:rPr>
              <a:t>collective</a:t>
            </a:r>
            <a:r>
              <a:rPr lang="it-IT" sz="2400" dirty="0">
                <a:latin typeface="Arial" pitchFamily="34"/>
                <a:cs typeface="Times New Roman" pitchFamily="18"/>
              </a:rPr>
              <a:t> </a:t>
            </a:r>
            <a:r>
              <a:rPr lang="it-IT" sz="2400" dirty="0" err="1">
                <a:solidFill>
                  <a:srgbClr val="0000FF"/>
                </a:solidFill>
                <a:latin typeface="Arial" pitchFamily="34"/>
                <a:cs typeface="Times New Roman" pitchFamily="18"/>
                <a:hlinkClick r:id="rId5">
                  <a:extLst>
                    <a:ext uri="{A12FA001-AC4F-418D-AE19-62706E023703}">
                      <ahyp:hlinkClr xmlns:ahyp="http://schemas.microsoft.com/office/drawing/2018/hyperlinkcolor" val="tx"/>
                    </a:ext>
                  </a:extLst>
                </a:hlinkClick>
              </a:rPr>
              <a:t>process</a:t>
            </a:r>
            <a:r>
              <a:rPr lang="it-IT" sz="2400" dirty="0">
                <a:solidFill>
                  <a:srgbClr val="0000FF"/>
                </a:solidFill>
                <a:latin typeface="Arial" pitchFamily="34"/>
                <a:cs typeface="Times New Roman" pitchFamily="18"/>
                <a:hlinkClick r:id="rId5">
                  <a:extLst>
                    <a:ext uri="{A12FA001-AC4F-418D-AE19-62706E023703}">
                      <ahyp:hlinkClr xmlns:ahyp="http://schemas.microsoft.com/office/drawing/2018/hyperlinkcolor" val="tx"/>
                    </a:ext>
                  </a:extLst>
                </a:hlinkClick>
              </a:rPr>
              <a:t> of </a:t>
            </a:r>
            <a:r>
              <a:rPr lang="it-IT" sz="2400" dirty="0" err="1">
                <a:solidFill>
                  <a:srgbClr val="0000FF"/>
                </a:solidFill>
                <a:latin typeface="Arial" pitchFamily="34"/>
                <a:cs typeface="Times New Roman" pitchFamily="18"/>
                <a:hlinkClick r:id="rId5">
                  <a:extLst>
                    <a:ext uri="{A12FA001-AC4F-418D-AE19-62706E023703}">
                      <ahyp:hlinkClr xmlns:ahyp="http://schemas.microsoft.com/office/drawing/2018/hyperlinkcolor" val="tx"/>
                    </a:ext>
                  </a:extLst>
                </a:hlinkClick>
              </a:rPr>
              <a:t>development</a:t>
            </a:r>
            <a:r>
              <a:rPr lang="it-IT" sz="2400" dirty="0">
                <a:solidFill>
                  <a:srgbClr val="0000FF"/>
                </a:solidFill>
                <a:latin typeface="Arial" pitchFamily="34"/>
                <a:cs typeface="Times New Roman" pitchFamily="18"/>
              </a:rPr>
              <a:t> </a:t>
            </a:r>
            <a:r>
              <a:rPr lang="it-IT" sz="2400" dirty="0">
                <a:latin typeface="Arial" pitchFamily="34"/>
                <a:cs typeface="Times New Roman" pitchFamily="18"/>
              </a:rPr>
              <a:t>with </a:t>
            </a:r>
            <a:r>
              <a:rPr lang="it-IT" sz="2400" dirty="0" err="1">
                <a:latin typeface="Arial" pitchFamily="34"/>
                <a:cs typeface="Times New Roman" pitchFamily="18"/>
              </a:rPr>
              <a:t>thousands</a:t>
            </a:r>
            <a:r>
              <a:rPr lang="it-IT" sz="2400" dirty="0">
                <a:latin typeface="Arial" pitchFamily="34"/>
                <a:cs typeface="Times New Roman" pitchFamily="18"/>
              </a:rPr>
              <a:t> of </a:t>
            </a:r>
            <a:r>
              <a:rPr lang="it-IT" sz="2400" dirty="0" err="1">
                <a:latin typeface="Arial" pitchFamily="34"/>
                <a:cs typeface="Times New Roman" pitchFamily="18"/>
              </a:rPr>
              <a:t>programmers</a:t>
            </a:r>
            <a:r>
              <a:rPr lang="it-IT" sz="2400" dirty="0">
                <a:latin typeface="Arial" pitchFamily="34"/>
                <a:cs typeface="Times New Roman" pitchFamily="18"/>
              </a:rPr>
              <a:t> </a:t>
            </a:r>
            <a:r>
              <a:rPr lang="it-IT" sz="2400" dirty="0" err="1">
                <a:latin typeface="Arial" pitchFamily="34"/>
                <a:cs typeface="Times New Roman" pitchFamily="18"/>
              </a:rPr>
              <a:t>around</a:t>
            </a:r>
            <a:r>
              <a:rPr lang="it-IT" sz="2400" dirty="0">
                <a:latin typeface="Arial" pitchFamily="34"/>
                <a:cs typeface="Times New Roman" pitchFamily="18"/>
              </a:rPr>
              <a:t> the world</a:t>
            </a:r>
          </a:p>
          <a:p>
            <a:pPr lvl="0" algn="just" rtl="0"/>
            <a:r>
              <a:rPr lang="it-IT" sz="2400" dirty="0">
                <a:latin typeface="Arial" pitchFamily="34"/>
                <a:cs typeface="Times New Roman" pitchFamily="18"/>
              </a:rPr>
              <a:t>GNU tools are </a:t>
            </a:r>
            <a:r>
              <a:rPr lang="it-IT" sz="2400" dirty="0" err="1">
                <a:latin typeface="Arial" pitchFamily="34"/>
                <a:cs typeface="Times New Roman" pitchFamily="18"/>
              </a:rPr>
              <a:t>used</a:t>
            </a:r>
            <a:r>
              <a:rPr lang="it-IT" sz="2400" dirty="0">
                <a:latin typeface="Arial" pitchFamily="34"/>
                <a:cs typeface="Times New Roman" pitchFamily="18"/>
              </a:rPr>
              <a:t> to </a:t>
            </a:r>
            <a:r>
              <a:rPr lang="it-IT" sz="2400" dirty="0" err="1">
                <a:latin typeface="Arial" pitchFamily="34"/>
                <a:cs typeface="Times New Roman" pitchFamily="18"/>
              </a:rPr>
              <a:t>develop</a:t>
            </a:r>
            <a:r>
              <a:rPr lang="it-IT" sz="2400" dirty="0">
                <a:latin typeface="Arial" pitchFamily="34"/>
                <a:cs typeface="Times New Roman" pitchFamily="18"/>
              </a:rPr>
              <a:t> Linux (GNU / Linux)</a:t>
            </a:r>
          </a:p>
          <a:p>
            <a:pPr lvl="0" algn="just" rtl="0"/>
            <a:endParaRPr lang="it-IT" sz="2400" dirty="0">
              <a:latin typeface="Arial" pitchFamily="34"/>
              <a:cs typeface="Times New Roman" pitchFamily="18"/>
            </a:endParaRPr>
          </a:p>
          <a:p>
            <a:pPr lvl="0" algn="just" rtl="0"/>
            <a:r>
              <a:rPr lang="it-IT" sz="2400" dirty="0">
                <a:latin typeface="Arial" pitchFamily="34"/>
                <a:cs typeface="Times New Roman" pitchFamily="18"/>
              </a:rPr>
              <a:t>Today </a:t>
            </a:r>
            <a:r>
              <a:rPr lang="it-IT" sz="2400" dirty="0" err="1">
                <a:latin typeface="Arial" pitchFamily="34"/>
                <a:cs typeface="Times New Roman" pitchFamily="18"/>
                <a:hlinkClick r:id="rId6"/>
              </a:rPr>
              <a:t>linux</a:t>
            </a:r>
            <a:r>
              <a:rPr lang="it-IT" sz="2400" dirty="0">
                <a:latin typeface="Arial" pitchFamily="34"/>
                <a:cs typeface="Times New Roman" pitchFamily="18"/>
                <a:hlinkClick r:id="rId6"/>
              </a:rPr>
              <a:t> kernel</a:t>
            </a:r>
            <a:r>
              <a:rPr lang="it-IT" sz="2400" dirty="0">
                <a:latin typeface="Arial" pitchFamily="34"/>
                <a:cs typeface="Times New Roman" pitchFamily="18"/>
              </a:rPr>
              <a:t> </a:t>
            </a:r>
            <a:r>
              <a:rPr lang="it-IT" sz="2400" dirty="0" err="1">
                <a:latin typeface="Arial" pitchFamily="34"/>
                <a:cs typeface="Times New Roman" pitchFamily="18"/>
              </a:rPr>
              <a:t>is</a:t>
            </a:r>
            <a:r>
              <a:rPr lang="it-IT" sz="2400" dirty="0">
                <a:latin typeface="Arial" pitchFamily="34"/>
                <a:cs typeface="Times New Roman" pitchFamily="18"/>
              </a:rPr>
              <a:t> </a:t>
            </a:r>
            <a:r>
              <a:rPr lang="it-IT" sz="2400" dirty="0" err="1">
                <a:latin typeface="Arial" pitchFamily="34"/>
                <a:cs typeface="Times New Roman" pitchFamily="18"/>
              </a:rPr>
              <a:t>still</a:t>
            </a:r>
            <a:r>
              <a:rPr lang="it-IT" sz="2400" dirty="0">
                <a:latin typeface="Arial" pitchFamily="34"/>
                <a:cs typeface="Times New Roman" pitchFamily="18"/>
              </a:rPr>
              <a:t> </a:t>
            </a:r>
            <a:r>
              <a:rPr lang="it-IT" sz="2400" dirty="0" err="1">
                <a:latin typeface="Arial" pitchFamily="34"/>
                <a:cs typeface="Times New Roman" pitchFamily="18"/>
              </a:rPr>
              <a:t>maintained</a:t>
            </a:r>
            <a:r>
              <a:rPr lang="it-IT" sz="2400" dirty="0">
                <a:latin typeface="Arial" pitchFamily="34"/>
                <a:cs typeface="Times New Roman" pitchFamily="18"/>
              </a:rPr>
              <a:t> by Linus, with </a:t>
            </a:r>
            <a:r>
              <a:rPr lang="it-IT" sz="2400" dirty="0" err="1">
                <a:latin typeface="Arial" pitchFamily="34"/>
                <a:cs typeface="Times New Roman" pitchFamily="18"/>
              </a:rPr>
              <a:t>many</a:t>
            </a:r>
            <a:r>
              <a:rPr lang="it-IT" sz="2400" dirty="0">
                <a:latin typeface="Arial" pitchFamily="34"/>
                <a:cs typeface="Times New Roman" pitchFamily="18"/>
              </a:rPr>
              <a:t> </a:t>
            </a:r>
            <a:r>
              <a:rPr lang="it-IT" sz="2400" dirty="0" err="1">
                <a:latin typeface="Arial" pitchFamily="34"/>
                <a:cs typeface="Times New Roman" pitchFamily="18"/>
              </a:rPr>
              <a:t>distributions</a:t>
            </a:r>
            <a:r>
              <a:rPr lang="it-IT" sz="2400" dirty="0">
                <a:latin typeface="Arial" pitchFamily="34"/>
                <a:cs typeface="Times New Roman" pitchFamily="18"/>
              </a:rPr>
              <a:t> (Android, </a:t>
            </a:r>
            <a:r>
              <a:rPr lang="it-IT" sz="2400" dirty="0" err="1">
                <a:latin typeface="Arial" pitchFamily="34"/>
                <a:cs typeface="Times New Roman" pitchFamily="18"/>
              </a:rPr>
              <a:t>RedHat</a:t>
            </a:r>
            <a:r>
              <a:rPr lang="it-IT" sz="2400" dirty="0">
                <a:latin typeface="Arial" pitchFamily="34"/>
                <a:cs typeface="Times New Roman" pitchFamily="18"/>
              </a:rPr>
              <a:t>, Ubuntu,…), </a:t>
            </a:r>
            <a:r>
              <a:rPr lang="it-IT" sz="2400" dirty="0" err="1">
                <a:latin typeface="Arial" pitchFamily="34"/>
                <a:cs typeface="Times New Roman" pitchFamily="18"/>
              </a:rPr>
              <a:t>different</a:t>
            </a:r>
            <a:r>
              <a:rPr lang="it-IT" sz="2400" dirty="0">
                <a:latin typeface="Arial" pitchFamily="34"/>
                <a:cs typeface="Times New Roman" pitchFamily="18"/>
              </a:rPr>
              <a:t> "packaging" of the kernel</a:t>
            </a:r>
          </a:p>
        </p:txBody>
      </p:sp>
      <p:pic>
        <p:nvPicPr>
          <p:cNvPr id="7" name="Picture 6">
            <a:extLst>
              <a:ext uri="{FF2B5EF4-FFF2-40B4-BE49-F238E27FC236}">
                <a16:creationId xmlns:a16="http://schemas.microsoft.com/office/drawing/2014/main" id="{B3730137-A0DA-4FD1-5E43-D8D504F7C76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35051" y="1984504"/>
            <a:ext cx="1962150" cy="23241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5</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free  software according to the </a:t>
            </a:r>
            <a:r>
              <a:rPr lang="en-US" dirty="0" err="1"/>
              <a:t>fsf</a:t>
            </a:r>
            <a:endParaRPr lang="en-US" dirty="0"/>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374987" y="1454627"/>
            <a:ext cx="8817140" cy="5643596"/>
          </a:xfrm>
        </p:spPr>
        <p:txBody>
          <a:bodyPr vert="horz" wrap="square">
            <a:spAutoFit/>
          </a:bodyPr>
          <a:lstStyle/>
          <a:p>
            <a:pPr lvl="0" algn="just" rtl="0"/>
            <a:r>
              <a:rPr lang="it-IT" sz="2400" dirty="0">
                <a:latin typeface="Arial" pitchFamily="34"/>
                <a:cs typeface="Times New Roman" pitchFamily="18"/>
              </a:rPr>
              <a:t>Freedom 0: The </a:t>
            </a:r>
            <a:r>
              <a:rPr lang="it-IT" sz="2400" dirty="0" err="1">
                <a:latin typeface="Arial" pitchFamily="34"/>
                <a:cs typeface="Times New Roman" pitchFamily="18"/>
              </a:rPr>
              <a:t>freedom</a:t>
            </a:r>
            <a:r>
              <a:rPr lang="it-IT" sz="2400" dirty="0">
                <a:latin typeface="Arial" pitchFamily="34"/>
                <a:cs typeface="Times New Roman" pitchFamily="18"/>
              </a:rPr>
              <a:t> to </a:t>
            </a:r>
            <a:r>
              <a:rPr lang="it-IT" sz="2400" dirty="0" err="1">
                <a:latin typeface="Arial" pitchFamily="34"/>
                <a:cs typeface="Times New Roman" pitchFamily="18"/>
              </a:rPr>
              <a:t>run</a:t>
            </a:r>
            <a:r>
              <a:rPr lang="it-IT" sz="2400" dirty="0">
                <a:latin typeface="Arial" pitchFamily="34"/>
                <a:cs typeface="Times New Roman" pitchFamily="18"/>
              </a:rPr>
              <a:t> the </a:t>
            </a:r>
            <a:r>
              <a:rPr lang="it-IT" sz="2400" dirty="0" err="1">
                <a:latin typeface="Arial" pitchFamily="34"/>
                <a:cs typeface="Times New Roman" pitchFamily="18"/>
              </a:rPr>
              <a:t>program</a:t>
            </a:r>
            <a:r>
              <a:rPr lang="it-IT" sz="2400" dirty="0">
                <a:latin typeface="Arial" pitchFamily="34"/>
                <a:cs typeface="Times New Roman" pitchFamily="18"/>
              </a:rPr>
              <a:t>, for </a:t>
            </a:r>
            <a:r>
              <a:rPr lang="it-IT" sz="2400" dirty="0" err="1">
                <a:latin typeface="Arial" pitchFamily="34"/>
                <a:cs typeface="Times New Roman" pitchFamily="18"/>
              </a:rPr>
              <a:t>any</a:t>
            </a:r>
            <a:r>
              <a:rPr lang="it-IT" sz="2400" dirty="0">
                <a:latin typeface="Arial" pitchFamily="34"/>
                <a:cs typeface="Times New Roman" pitchFamily="18"/>
              </a:rPr>
              <a:t> </a:t>
            </a:r>
            <a:r>
              <a:rPr lang="it-IT" sz="2400" dirty="0" err="1">
                <a:latin typeface="Arial" pitchFamily="34"/>
                <a:cs typeface="Times New Roman" pitchFamily="18"/>
              </a:rPr>
              <a:t>purpose</a:t>
            </a:r>
            <a:endParaRPr lang="it-IT" sz="2400" dirty="0">
              <a:latin typeface="Arial" pitchFamily="34"/>
              <a:cs typeface="Times New Roman" pitchFamily="18"/>
            </a:endParaRPr>
          </a:p>
          <a:p>
            <a:pPr lvl="0" algn="just" rtl="0"/>
            <a:r>
              <a:rPr lang="it-IT" sz="2400" dirty="0">
                <a:latin typeface="Arial" pitchFamily="34"/>
                <a:cs typeface="Times New Roman" pitchFamily="18"/>
              </a:rPr>
              <a:t>Freedom 1: The </a:t>
            </a:r>
            <a:r>
              <a:rPr lang="it-IT" sz="2400" dirty="0" err="1">
                <a:latin typeface="Arial" pitchFamily="34"/>
                <a:cs typeface="Times New Roman" pitchFamily="18"/>
              </a:rPr>
              <a:t>freedom</a:t>
            </a:r>
            <a:r>
              <a:rPr lang="it-IT" sz="2400" dirty="0">
                <a:latin typeface="Arial" pitchFamily="34"/>
                <a:cs typeface="Times New Roman" pitchFamily="18"/>
              </a:rPr>
              <a:t> to study </a:t>
            </a:r>
            <a:r>
              <a:rPr lang="it-IT" sz="2400" dirty="0" err="1">
                <a:latin typeface="Arial" pitchFamily="34"/>
                <a:cs typeface="Times New Roman" pitchFamily="18"/>
              </a:rPr>
              <a:t>how</a:t>
            </a:r>
            <a:r>
              <a:rPr lang="it-IT" sz="2400" dirty="0">
                <a:latin typeface="Arial" pitchFamily="34"/>
                <a:cs typeface="Times New Roman" pitchFamily="18"/>
              </a:rPr>
              <a:t> the </a:t>
            </a:r>
            <a:r>
              <a:rPr lang="it-IT" sz="2400" dirty="0" err="1">
                <a:latin typeface="Arial" pitchFamily="34"/>
                <a:cs typeface="Times New Roman" pitchFamily="18"/>
              </a:rPr>
              <a:t>program</a:t>
            </a:r>
            <a:r>
              <a:rPr lang="it-IT" sz="2400" dirty="0">
                <a:latin typeface="Arial" pitchFamily="34"/>
                <a:cs typeface="Times New Roman" pitchFamily="18"/>
              </a:rPr>
              <a:t> works, and </a:t>
            </a:r>
            <a:r>
              <a:rPr lang="it-IT" sz="2400" dirty="0" err="1">
                <a:latin typeface="Arial" pitchFamily="34"/>
                <a:cs typeface="Times New Roman" pitchFamily="18"/>
              </a:rPr>
              <a:t>change</a:t>
            </a:r>
            <a:r>
              <a:rPr lang="it-IT" sz="2400" dirty="0">
                <a:latin typeface="Arial" pitchFamily="34"/>
                <a:cs typeface="Times New Roman" pitchFamily="18"/>
              </a:rPr>
              <a:t> </a:t>
            </a:r>
            <a:r>
              <a:rPr lang="it-IT" sz="2400" dirty="0" err="1">
                <a:latin typeface="Arial" pitchFamily="34"/>
                <a:cs typeface="Times New Roman" pitchFamily="18"/>
              </a:rPr>
              <a:t>it</a:t>
            </a:r>
            <a:r>
              <a:rPr lang="it-IT" sz="2400" dirty="0">
                <a:latin typeface="Arial" pitchFamily="34"/>
                <a:cs typeface="Times New Roman" pitchFamily="18"/>
              </a:rPr>
              <a:t> so </a:t>
            </a:r>
            <a:r>
              <a:rPr lang="it-IT" sz="2400" dirty="0" err="1">
                <a:latin typeface="Arial" pitchFamily="34"/>
                <a:cs typeface="Times New Roman" pitchFamily="18"/>
              </a:rPr>
              <a:t>it</a:t>
            </a:r>
            <a:r>
              <a:rPr lang="it-IT" sz="2400" dirty="0">
                <a:latin typeface="Arial" pitchFamily="34"/>
                <a:cs typeface="Times New Roman" pitchFamily="18"/>
              </a:rPr>
              <a:t> </a:t>
            </a:r>
            <a:r>
              <a:rPr lang="it-IT" sz="2400" dirty="0" err="1">
                <a:latin typeface="Arial" pitchFamily="34"/>
                <a:cs typeface="Times New Roman" pitchFamily="18"/>
              </a:rPr>
              <a:t>does</a:t>
            </a:r>
            <a:r>
              <a:rPr lang="it-IT" sz="2400" dirty="0">
                <a:latin typeface="Arial" pitchFamily="34"/>
                <a:cs typeface="Times New Roman" pitchFamily="18"/>
              </a:rPr>
              <a:t> </a:t>
            </a:r>
            <a:r>
              <a:rPr lang="it-IT" sz="2400" dirty="0" err="1">
                <a:latin typeface="Arial" pitchFamily="34"/>
                <a:cs typeface="Times New Roman" pitchFamily="18"/>
              </a:rPr>
              <a:t>your</a:t>
            </a:r>
            <a:r>
              <a:rPr lang="it-IT" sz="2400" dirty="0">
                <a:latin typeface="Arial" pitchFamily="34"/>
                <a:cs typeface="Times New Roman" pitchFamily="18"/>
              </a:rPr>
              <a:t> computing </a:t>
            </a:r>
            <a:r>
              <a:rPr lang="it-IT" sz="2400" dirty="0" err="1">
                <a:latin typeface="Arial" pitchFamily="34"/>
                <a:cs typeface="Times New Roman" pitchFamily="18"/>
              </a:rPr>
              <a:t>as</a:t>
            </a:r>
            <a:r>
              <a:rPr lang="it-IT" sz="2400" dirty="0">
                <a:latin typeface="Arial" pitchFamily="34"/>
                <a:cs typeface="Times New Roman" pitchFamily="18"/>
              </a:rPr>
              <a:t> </a:t>
            </a:r>
            <a:r>
              <a:rPr lang="it-IT" sz="2400" dirty="0" err="1">
                <a:latin typeface="Arial" pitchFamily="34"/>
                <a:cs typeface="Times New Roman" pitchFamily="18"/>
              </a:rPr>
              <a:t>you</a:t>
            </a:r>
            <a:r>
              <a:rPr lang="it-IT" sz="2400" dirty="0">
                <a:latin typeface="Arial" pitchFamily="34"/>
                <a:cs typeface="Times New Roman" pitchFamily="18"/>
              </a:rPr>
              <a:t> </a:t>
            </a:r>
            <a:r>
              <a:rPr lang="it-IT" sz="2400" dirty="0" err="1">
                <a:latin typeface="Arial" pitchFamily="34"/>
                <a:cs typeface="Times New Roman" pitchFamily="18"/>
              </a:rPr>
              <a:t>wish</a:t>
            </a:r>
            <a:r>
              <a:rPr lang="it-IT" sz="2400" dirty="0">
                <a:latin typeface="Arial" pitchFamily="34"/>
                <a:cs typeface="Times New Roman" pitchFamily="18"/>
              </a:rPr>
              <a:t>. Access to the source code </a:t>
            </a:r>
            <a:r>
              <a:rPr lang="it-IT" sz="2400" dirty="0" err="1">
                <a:latin typeface="Arial" pitchFamily="34"/>
                <a:cs typeface="Times New Roman" pitchFamily="18"/>
              </a:rPr>
              <a:t>is</a:t>
            </a:r>
            <a:r>
              <a:rPr lang="it-IT" sz="2400" dirty="0">
                <a:latin typeface="Arial" pitchFamily="34"/>
                <a:cs typeface="Times New Roman" pitchFamily="18"/>
              </a:rPr>
              <a:t> a </a:t>
            </a:r>
            <a:r>
              <a:rPr lang="it-IT" sz="2400" dirty="0" err="1">
                <a:latin typeface="Arial" pitchFamily="34"/>
                <a:cs typeface="Times New Roman" pitchFamily="18"/>
              </a:rPr>
              <a:t>precondition</a:t>
            </a:r>
            <a:r>
              <a:rPr lang="it-IT" sz="2400" dirty="0">
                <a:latin typeface="Arial" pitchFamily="34"/>
                <a:cs typeface="Times New Roman" pitchFamily="18"/>
              </a:rPr>
              <a:t> for </a:t>
            </a:r>
            <a:r>
              <a:rPr lang="it-IT" sz="2400" dirty="0" err="1">
                <a:latin typeface="Arial" pitchFamily="34"/>
                <a:cs typeface="Times New Roman" pitchFamily="18"/>
              </a:rPr>
              <a:t>this</a:t>
            </a:r>
            <a:endParaRPr lang="it-IT" sz="2400" dirty="0">
              <a:latin typeface="Arial" pitchFamily="34"/>
              <a:cs typeface="Times New Roman" pitchFamily="18"/>
            </a:endParaRPr>
          </a:p>
          <a:p>
            <a:pPr lvl="0" algn="just" rtl="0"/>
            <a:r>
              <a:rPr lang="it-IT" sz="2400" dirty="0">
                <a:latin typeface="Arial" pitchFamily="34"/>
                <a:cs typeface="Times New Roman" pitchFamily="18"/>
              </a:rPr>
              <a:t>Freedom </a:t>
            </a:r>
            <a:r>
              <a:rPr lang="ca-ES" sz="2400" dirty="0">
                <a:latin typeface="Arial" pitchFamily="34"/>
                <a:cs typeface="Times New Roman" pitchFamily="18"/>
              </a:rPr>
              <a:t>2: The freedom to redistribute copies so you can help your neighbor.</a:t>
            </a:r>
          </a:p>
          <a:p>
            <a:pPr lvl="0" algn="just" rtl="0"/>
            <a:r>
              <a:rPr lang="it-IT" sz="2400" dirty="0">
                <a:latin typeface="Arial" pitchFamily="34"/>
                <a:cs typeface="Times New Roman" pitchFamily="18"/>
              </a:rPr>
              <a:t>Freedom 3: The </a:t>
            </a:r>
            <a:r>
              <a:rPr lang="it-IT" sz="2400" dirty="0" err="1">
                <a:latin typeface="Arial" pitchFamily="34"/>
                <a:cs typeface="Times New Roman" pitchFamily="18"/>
              </a:rPr>
              <a:t>freedom</a:t>
            </a:r>
            <a:r>
              <a:rPr lang="it-IT" sz="2400" dirty="0">
                <a:latin typeface="Arial" pitchFamily="34"/>
                <a:cs typeface="Times New Roman" pitchFamily="18"/>
              </a:rPr>
              <a:t> to </a:t>
            </a:r>
            <a:r>
              <a:rPr lang="it-IT" sz="2400" dirty="0" err="1">
                <a:latin typeface="Arial" pitchFamily="34"/>
                <a:cs typeface="Times New Roman" pitchFamily="18"/>
              </a:rPr>
              <a:t>distribute</a:t>
            </a:r>
            <a:r>
              <a:rPr lang="it-IT" sz="2400" dirty="0">
                <a:latin typeface="Arial" pitchFamily="34"/>
                <a:cs typeface="Times New Roman" pitchFamily="18"/>
              </a:rPr>
              <a:t> copies of </a:t>
            </a:r>
            <a:r>
              <a:rPr lang="it-IT" sz="2400" dirty="0" err="1">
                <a:latin typeface="Arial" pitchFamily="34"/>
                <a:cs typeface="Times New Roman" pitchFamily="18"/>
              </a:rPr>
              <a:t>your</a:t>
            </a:r>
            <a:r>
              <a:rPr lang="it-IT" sz="2400" dirty="0">
                <a:latin typeface="Arial" pitchFamily="34"/>
                <a:cs typeface="Times New Roman" pitchFamily="18"/>
              </a:rPr>
              <a:t> </a:t>
            </a:r>
            <a:r>
              <a:rPr lang="it-IT" sz="2400" dirty="0" err="1">
                <a:latin typeface="Arial" pitchFamily="34"/>
                <a:cs typeface="Times New Roman" pitchFamily="18"/>
              </a:rPr>
              <a:t>modified</a:t>
            </a:r>
            <a:r>
              <a:rPr lang="it-IT" sz="2400" dirty="0">
                <a:latin typeface="Arial" pitchFamily="34"/>
                <a:cs typeface="Times New Roman" pitchFamily="18"/>
              </a:rPr>
              <a:t> </a:t>
            </a:r>
            <a:r>
              <a:rPr lang="it-IT" sz="2400" dirty="0" err="1">
                <a:latin typeface="Arial" pitchFamily="34"/>
                <a:cs typeface="Times New Roman" pitchFamily="18"/>
              </a:rPr>
              <a:t>versions</a:t>
            </a:r>
            <a:r>
              <a:rPr lang="it-IT" sz="2400" dirty="0">
                <a:latin typeface="Arial" pitchFamily="34"/>
                <a:cs typeface="Times New Roman" pitchFamily="18"/>
              </a:rPr>
              <a:t> to </a:t>
            </a:r>
            <a:r>
              <a:rPr lang="it-IT" sz="2400" dirty="0" err="1">
                <a:latin typeface="Arial" pitchFamily="34"/>
                <a:cs typeface="Times New Roman" pitchFamily="18"/>
              </a:rPr>
              <a:t>others</a:t>
            </a:r>
            <a:r>
              <a:rPr lang="it-IT" sz="2400" dirty="0">
                <a:latin typeface="Arial" pitchFamily="34"/>
                <a:cs typeface="Times New Roman" pitchFamily="18"/>
              </a:rPr>
              <a:t>. By </a:t>
            </a:r>
            <a:r>
              <a:rPr lang="it-IT" sz="2400" dirty="0" err="1">
                <a:latin typeface="Arial" pitchFamily="34"/>
                <a:cs typeface="Times New Roman" pitchFamily="18"/>
              </a:rPr>
              <a:t>doing</a:t>
            </a:r>
            <a:r>
              <a:rPr lang="it-IT" sz="2400" dirty="0">
                <a:latin typeface="Arial" pitchFamily="34"/>
                <a:cs typeface="Times New Roman" pitchFamily="18"/>
              </a:rPr>
              <a:t> </a:t>
            </a:r>
            <a:r>
              <a:rPr lang="it-IT" sz="2400" dirty="0" err="1">
                <a:latin typeface="Arial" pitchFamily="34"/>
                <a:cs typeface="Times New Roman" pitchFamily="18"/>
              </a:rPr>
              <a:t>this</a:t>
            </a:r>
            <a:r>
              <a:rPr lang="it-IT" sz="2400" dirty="0">
                <a:latin typeface="Arial" pitchFamily="34"/>
                <a:cs typeface="Times New Roman" pitchFamily="18"/>
              </a:rPr>
              <a:t> </a:t>
            </a:r>
            <a:r>
              <a:rPr lang="it-IT" sz="2400" dirty="0" err="1">
                <a:latin typeface="Arial" pitchFamily="34"/>
                <a:cs typeface="Times New Roman" pitchFamily="18"/>
              </a:rPr>
              <a:t>you</a:t>
            </a:r>
            <a:r>
              <a:rPr lang="it-IT" sz="2400" dirty="0">
                <a:latin typeface="Arial" pitchFamily="34"/>
                <a:cs typeface="Times New Roman" pitchFamily="18"/>
              </a:rPr>
              <a:t> can </a:t>
            </a:r>
            <a:r>
              <a:rPr lang="it-IT" sz="2400" dirty="0" err="1">
                <a:latin typeface="Arial" pitchFamily="34"/>
                <a:cs typeface="Times New Roman" pitchFamily="18"/>
              </a:rPr>
              <a:t>give</a:t>
            </a:r>
            <a:r>
              <a:rPr lang="it-IT" sz="2400" dirty="0">
                <a:latin typeface="Arial" pitchFamily="34"/>
                <a:cs typeface="Times New Roman" pitchFamily="18"/>
              </a:rPr>
              <a:t> the </a:t>
            </a:r>
            <a:r>
              <a:rPr lang="it-IT" sz="2400" dirty="0" err="1">
                <a:latin typeface="Arial" pitchFamily="34"/>
                <a:cs typeface="Times New Roman" pitchFamily="18"/>
              </a:rPr>
              <a:t>whole</a:t>
            </a:r>
            <a:r>
              <a:rPr lang="it-IT" sz="2400" dirty="0">
                <a:latin typeface="Arial" pitchFamily="34"/>
                <a:cs typeface="Times New Roman" pitchFamily="18"/>
              </a:rPr>
              <a:t> community a chance to benefit from </a:t>
            </a:r>
            <a:r>
              <a:rPr lang="it-IT" sz="2400" dirty="0" err="1">
                <a:latin typeface="Arial" pitchFamily="34"/>
                <a:cs typeface="Times New Roman" pitchFamily="18"/>
              </a:rPr>
              <a:t>your</a:t>
            </a:r>
            <a:r>
              <a:rPr lang="it-IT" sz="2400" dirty="0">
                <a:latin typeface="Arial" pitchFamily="34"/>
                <a:cs typeface="Times New Roman" pitchFamily="18"/>
              </a:rPr>
              <a:t> </a:t>
            </a:r>
            <a:r>
              <a:rPr lang="it-IT" sz="2400" dirty="0" err="1">
                <a:latin typeface="Arial" pitchFamily="34"/>
                <a:cs typeface="Times New Roman" pitchFamily="18"/>
              </a:rPr>
              <a:t>changes</a:t>
            </a:r>
            <a:r>
              <a:rPr lang="it-IT" sz="2400" dirty="0">
                <a:latin typeface="Arial" pitchFamily="34"/>
                <a:cs typeface="Times New Roman" pitchFamily="18"/>
              </a:rPr>
              <a:t>. Access to the source code </a:t>
            </a:r>
            <a:r>
              <a:rPr lang="it-IT" sz="2400" dirty="0" err="1">
                <a:latin typeface="Arial" pitchFamily="34"/>
                <a:cs typeface="Times New Roman" pitchFamily="18"/>
              </a:rPr>
              <a:t>is</a:t>
            </a:r>
            <a:r>
              <a:rPr lang="it-IT" sz="2400" dirty="0">
                <a:latin typeface="Arial" pitchFamily="34"/>
                <a:cs typeface="Times New Roman" pitchFamily="18"/>
              </a:rPr>
              <a:t> a </a:t>
            </a:r>
            <a:r>
              <a:rPr lang="it-IT" sz="2400" dirty="0" err="1">
                <a:latin typeface="Arial" pitchFamily="34"/>
                <a:cs typeface="Times New Roman" pitchFamily="18"/>
              </a:rPr>
              <a:t>precondition</a:t>
            </a:r>
            <a:r>
              <a:rPr lang="it-IT" sz="2400" dirty="0">
                <a:latin typeface="Arial" pitchFamily="34"/>
                <a:cs typeface="Times New Roman" pitchFamily="18"/>
              </a:rPr>
              <a:t> for </a:t>
            </a:r>
            <a:r>
              <a:rPr lang="it-IT" sz="2400" dirty="0" err="1">
                <a:latin typeface="Arial" pitchFamily="34"/>
                <a:cs typeface="Times New Roman" pitchFamily="18"/>
              </a:rPr>
              <a:t>this</a:t>
            </a:r>
            <a:r>
              <a:rPr lang="it-IT" sz="2400" dirty="0">
                <a:latin typeface="Arial" pitchFamily="34"/>
                <a:cs typeface="Times New Roman" pitchFamily="18"/>
              </a:rPr>
              <a:t>.</a:t>
            </a:r>
          </a:p>
          <a:p>
            <a:pPr lvl="0" algn="just" rtl="0"/>
            <a:endParaRPr lang="en-US" sz="2400" dirty="0">
              <a:latin typeface="Arial" pitchFamily="34"/>
              <a:cs typeface="Times New Roman" pitchFamily="18"/>
            </a:endParaRPr>
          </a:p>
          <a:p>
            <a:pPr lvl="0" algn="just" rtl="0"/>
            <a:r>
              <a:rPr lang="en-US" sz="2400" dirty="0">
                <a:latin typeface="Arial" pitchFamily="34"/>
                <a:cs typeface="Times New Roman" pitchFamily="18"/>
                <a:hlinkClick r:id="rId3"/>
              </a:rPr>
              <a:t>from </a:t>
            </a:r>
            <a:r>
              <a:rPr lang="en-US" sz="2400" dirty="0" err="1">
                <a:latin typeface="Arial" pitchFamily="34"/>
                <a:cs typeface="Times New Roman" pitchFamily="18"/>
                <a:hlinkClick r:id="rId3"/>
              </a:rPr>
              <a:t>fsf</a:t>
            </a:r>
            <a:r>
              <a:rPr lang="en-US" sz="2400" dirty="0">
                <a:latin typeface="Arial" pitchFamily="34"/>
                <a:cs typeface="Times New Roman" pitchFamily="18"/>
                <a:hlinkClick r:id="rId3"/>
              </a:rPr>
              <a:t> </a:t>
            </a:r>
            <a:endParaRPr lang="en-US" sz="2400" dirty="0">
              <a:latin typeface="Arial" pitchFamily="34"/>
              <a:cs typeface="Times New Roman" pitchFamily="18"/>
            </a:endParaRPr>
          </a:p>
          <a:p>
            <a:pPr lvl="0" algn="just" rtl="0"/>
            <a:endParaRPr lang="en-US" sz="2400" dirty="0">
              <a:latin typeface="Arial" pitchFamily="34"/>
              <a:cs typeface="Times New Roman" pitchFamily="18"/>
            </a:endParaRPr>
          </a:p>
          <a:p>
            <a:pPr lvl="0" algn="just" rtl="0"/>
            <a:endParaRPr lang="en-US" sz="2400" dirty="0">
              <a:latin typeface="Arial" pitchFamily="34"/>
              <a:cs typeface="Times New Roman" pitchFamily="18"/>
            </a:endParaRPr>
          </a:p>
        </p:txBody>
      </p:sp>
      <p:pic>
        <p:nvPicPr>
          <p:cNvPr id="7" name="Graphic 6">
            <a:extLst>
              <a:ext uri="{FF2B5EF4-FFF2-40B4-BE49-F238E27FC236}">
                <a16:creationId xmlns:a16="http://schemas.microsoft.com/office/drawing/2014/main" id="{4856F59D-A996-700A-A5C6-BC2F7E4110C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412953" y="1844841"/>
            <a:ext cx="2404061" cy="160270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6</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Copyright and licenses</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321733" y="1183699"/>
            <a:ext cx="8444198" cy="4669996"/>
          </a:xfrm>
        </p:spPr>
        <p:txBody>
          <a:bodyPr vert="horz" wrap="square">
            <a:spAutoFit/>
          </a:bodyPr>
          <a:lstStyle/>
          <a:p>
            <a:pPr lvl="0" algn="just" rtl="0"/>
            <a:r>
              <a:rPr lang="en-GB" sz="2400" dirty="0">
                <a:latin typeface="Arial" pitchFamily="34"/>
                <a:cs typeface="Times New Roman" pitchFamily="18"/>
              </a:rPr>
              <a:t>In the U.S. and many countries, copyright is automatically granted for any creative work you produce. Copyright is defined “a type of intellectual property that protects original works of authorship”. Copyrighting your work does not require a formal process to ensure these rights are given.</a:t>
            </a:r>
          </a:p>
          <a:p>
            <a:pPr lvl="0" algn="just" rtl="0"/>
            <a:endParaRPr lang="en-GB" sz="2400" dirty="0">
              <a:latin typeface="Arial" pitchFamily="34"/>
              <a:cs typeface="Times New Roman" pitchFamily="18"/>
            </a:endParaRPr>
          </a:p>
          <a:p>
            <a:pPr lvl="0" algn="just" rtl="0"/>
            <a:r>
              <a:rPr lang="en-GB" sz="2400" dirty="0">
                <a:latin typeface="Arial" pitchFamily="34"/>
                <a:cs typeface="Times New Roman" pitchFamily="18"/>
              </a:rPr>
              <a:t>Copyright grants the owner </a:t>
            </a:r>
            <a:r>
              <a:rPr lang="en-GB" sz="2400" dirty="0">
                <a:latin typeface="Arial" pitchFamily="34"/>
                <a:cs typeface="Times New Roman" pitchFamily="18"/>
                <a:hlinkClick r:id="rId3"/>
              </a:rPr>
              <a:t>various rights</a:t>
            </a:r>
            <a:r>
              <a:rPr lang="en-GB" sz="2400" dirty="0">
                <a:latin typeface="Arial" pitchFamily="34"/>
                <a:cs typeface="Times New Roman" pitchFamily="18"/>
              </a:rPr>
              <a:t>, such as reproducing and distributing copies of the work. If an owner wants control over how their work can be used by others, then they must implement a </a:t>
            </a:r>
            <a:r>
              <a:rPr lang="en-GB" sz="2400" b="1" dirty="0">
                <a:solidFill>
                  <a:srgbClr val="C00000"/>
                </a:solidFill>
                <a:latin typeface="Arial" pitchFamily="34"/>
                <a:cs typeface="Times New Roman" pitchFamily="18"/>
              </a:rPr>
              <a:t>license</a:t>
            </a:r>
            <a:r>
              <a:rPr lang="en-GB" sz="2400" dirty="0">
                <a:latin typeface="Arial" pitchFamily="34"/>
                <a:cs typeface="Times New Roman" pitchFamily="18"/>
              </a:rPr>
              <a:t> that outlines the rules by which those users must abide. If the copyright owner states the work is “All Rights Reserved”, this means that their work cannot be used or modified by anyone at all.</a:t>
            </a:r>
          </a:p>
        </p:txBody>
      </p:sp>
      <p:pic>
        <p:nvPicPr>
          <p:cNvPr id="8" name="Picture 7">
            <a:extLst>
              <a:ext uri="{FF2B5EF4-FFF2-40B4-BE49-F238E27FC236}">
                <a16:creationId xmlns:a16="http://schemas.microsoft.com/office/drawing/2014/main" id="{8CBD6B06-234E-6A62-D9E4-87E8A251E2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55208" y="2065586"/>
            <a:ext cx="2081297" cy="2081297"/>
          </a:xfrm>
          <a:prstGeom prst="rect">
            <a:avLst/>
          </a:prstGeom>
        </p:spPr>
      </p:pic>
    </p:spTree>
    <p:extLst>
      <p:ext uri="{BB962C8B-B14F-4D97-AF65-F5344CB8AC3E}">
        <p14:creationId xmlns:p14="http://schemas.microsoft.com/office/powerpoint/2010/main" val="902448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7</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Proprietary software </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304801" y="946626"/>
            <a:ext cx="8311998" cy="5334794"/>
          </a:xfrm>
        </p:spPr>
        <p:txBody>
          <a:bodyPr vert="horz" wrap="square">
            <a:spAutoFit/>
          </a:bodyPr>
          <a:lstStyle/>
          <a:p>
            <a:pPr lvl="0" algn="just" rtl="0"/>
            <a:r>
              <a:rPr lang="en-GB" sz="2400" dirty="0">
                <a:latin typeface="Arial" pitchFamily="34"/>
                <a:cs typeface="Times New Roman" pitchFamily="18"/>
              </a:rPr>
              <a:t>Proprietary software is any software with a license that restricts how it can be used, modified, or shared. Video games are a common example of proprietary software. If you purchase a video game, you aren’t allowed to make a copy of that game to share or sell. Likely you aren’t permitted to modify the code to run it on a different platform.</a:t>
            </a:r>
          </a:p>
          <a:p>
            <a:pPr lvl="0" algn="just" rtl="0"/>
            <a:endParaRPr lang="en-GB" sz="2400" dirty="0">
              <a:latin typeface="Arial" pitchFamily="34"/>
              <a:cs typeface="Times New Roman" pitchFamily="18"/>
            </a:endParaRPr>
          </a:p>
          <a:p>
            <a:pPr lvl="0" algn="just" rtl="0"/>
            <a:r>
              <a:rPr lang="en-GB" sz="2400" dirty="0">
                <a:latin typeface="Arial" pitchFamily="34"/>
                <a:cs typeface="Times New Roman" pitchFamily="18"/>
              </a:rPr>
              <a:t>If you’ve purchased proprietary software, it will likely come with a </a:t>
            </a:r>
            <a:r>
              <a:rPr lang="en-GB" sz="2400" b="1" dirty="0">
                <a:solidFill>
                  <a:srgbClr val="C00000"/>
                </a:solidFill>
                <a:latin typeface="Arial" pitchFamily="34"/>
                <a:cs typeface="Times New Roman" pitchFamily="18"/>
              </a:rPr>
              <a:t>end-user license agreement</a:t>
            </a:r>
            <a:r>
              <a:rPr lang="en-GB" sz="2400" dirty="0">
                <a:latin typeface="Arial" pitchFamily="34"/>
                <a:cs typeface="Times New Roman" pitchFamily="18"/>
              </a:rPr>
              <a:t> (</a:t>
            </a:r>
            <a:r>
              <a:rPr lang="en-GB" sz="2400" dirty="0">
                <a:latin typeface="Arial" pitchFamily="34"/>
                <a:cs typeface="Times New Roman" pitchFamily="18"/>
                <a:hlinkClick r:id="rId3"/>
              </a:rPr>
              <a:t>EULA</a:t>
            </a:r>
            <a:r>
              <a:rPr lang="en-GB" sz="2400" dirty="0">
                <a:latin typeface="Arial" pitchFamily="34"/>
                <a:cs typeface="Times New Roman" pitchFamily="18"/>
              </a:rPr>
              <a:t>) that specifies you do not own the software. Instead, you own a software license that permits you to use that software. EULAs also define how you can use the license itself, and they typically limit you from sharing it with others without the permission of the software owner.</a:t>
            </a:r>
          </a:p>
        </p:txBody>
      </p:sp>
      <p:pic>
        <p:nvPicPr>
          <p:cNvPr id="7" name="Picture 6">
            <a:extLst>
              <a:ext uri="{FF2B5EF4-FFF2-40B4-BE49-F238E27FC236}">
                <a16:creationId xmlns:a16="http://schemas.microsoft.com/office/drawing/2014/main" id="{6E65F90C-77BD-50B2-70AD-CC8ACFC435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51415" y="1812757"/>
            <a:ext cx="2385090" cy="2664905"/>
          </a:xfrm>
          <a:prstGeom prst="rect">
            <a:avLst/>
          </a:prstGeom>
        </p:spPr>
      </p:pic>
    </p:spTree>
    <p:extLst>
      <p:ext uri="{BB962C8B-B14F-4D97-AF65-F5344CB8AC3E}">
        <p14:creationId xmlns:p14="http://schemas.microsoft.com/office/powerpoint/2010/main" val="4242273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8</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Free and Open-source</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508001" y="1454627"/>
            <a:ext cx="8108798" cy="4337598"/>
          </a:xfrm>
        </p:spPr>
        <p:txBody>
          <a:bodyPr vert="horz" wrap="square">
            <a:spAutoFit/>
          </a:bodyPr>
          <a:lstStyle/>
          <a:p>
            <a:pPr lvl="0" algn="just" rtl="0"/>
            <a:r>
              <a:rPr lang="en-GB" sz="2400" dirty="0">
                <a:latin typeface="Arial" pitchFamily="34"/>
                <a:cs typeface="Times New Roman" pitchFamily="18"/>
              </a:rPr>
              <a:t>Two distinct movements: the free software and open-source software movements. Both argue that software users should be allowed to access a program’s source code, modify it and share it.</a:t>
            </a:r>
          </a:p>
          <a:p>
            <a:pPr lvl="0" algn="just" rtl="0"/>
            <a:r>
              <a:rPr lang="en-GB" sz="2400" dirty="0">
                <a:latin typeface="Arial" pitchFamily="34"/>
                <a:cs typeface="Times New Roman" pitchFamily="18"/>
              </a:rPr>
              <a:t> Free software is generally considered to be open source, but open-source software is not always considered to be free. But for example </a:t>
            </a:r>
            <a:r>
              <a:rPr lang="en-GB" sz="2400" dirty="0" err="1">
                <a:latin typeface="Arial" pitchFamily="34"/>
                <a:cs typeface="Times New Roman" pitchFamily="18"/>
              </a:rPr>
              <a:t>CSPro</a:t>
            </a:r>
            <a:r>
              <a:rPr lang="en-GB" sz="2400" dirty="0">
                <a:latin typeface="Arial" pitchFamily="34"/>
                <a:cs typeface="Times New Roman" pitchFamily="18"/>
              </a:rPr>
              <a:t> is free but is not open (source code not available) and RedHat Linux is open but not free (as a beer).</a:t>
            </a:r>
          </a:p>
          <a:p>
            <a:pPr lvl="0" algn="just" rtl="0"/>
            <a:r>
              <a:rPr lang="en-GB" sz="2400" dirty="0">
                <a:latin typeface="Arial" pitchFamily="34"/>
                <a:cs typeface="Times New Roman" pitchFamily="18"/>
              </a:rPr>
              <a:t>We use the terms “open-source software”; if you are interested in detailed distinction, read </a:t>
            </a:r>
            <a:r>
              <a:rPr lang="en-GB" sz="2400" dirty="0">
                <a:latin typeface="Arial" pitchFamily="34"/>
                <a:cs typeface="Times New Roman" pitchFamily="18"/>
                <a:hlinkClick r:id="rId3"/>
              </a:rPr>
              <a:t>The Difference Between Free and Open-Source Software</a:t>
            </a:r>
            <a:r>
              <a:rPr lang="en-GB" sz="2400" dirty="0">
                <a:latin typeface="Arial" pitchFamily="34"/>
                <a:cs typeface="Times New Roman" pitchFamily="18"/>
              </a:rPr>
              <a:t>.</a:t>
            </a:r>
          </a:p>
        </p:txBody>
      </p:sp>
      <p:pic>
        <p:nvPicPr>
          <p:cNvPr id="8" name="Picture 7">
            <a:extLst>
              <a:ext uri="{FF2B5EF4-FFF2-40B4-BE49-F238E27FC236}">
                <a16:creationId xmlns:a16="http://schemas.microsoft.com/office/drawing/2014/main" id="{7D005B67-7A72-F43C-71DC-BF692574FA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53475" y="2439741"/>
            <a:ext cx="3219450" cy="1419225"/>
          </a:xfrm>
          <a:prstGeom prst="rect">
            <a:avLst/>
          </a:prstGeom>
        </p:spPr>
      </p:pic>
    </p:spTree>
    <p:extLst>
      <p:ext uri="{BB962C8B-B14F-4D97-AF65-F5344CB8AC3E}">
        <p14:creationId xmlns:p14="http://schemas.microsoft.com/office/powerpoint/2010/main" val="2388477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187A960-8FD2-77D1-F3E8-94C78437CE55}"/>
              </a:ext>
            </a:extLst>
          </p:cNvPr>
          <p:cNvSpPr>
            <a:spLocks noGrp="1"/>
          </p:cNvSpPr>
          <p:nvPr>
            <p:ph type="sldNum" sz="quarter" idx="12"/>
          </p:nvPr>
        </p:nvSpPr>
        <p:spPr/>
        <p:txBody>
          <a:bodyPr/>
          <a:lstStyle/>
          <a:p>
            <a:pPr lvl="0"/>
            <a:fld id="{022DB29B-CE70-40D0-AF06-4BEBC814D5DE}" type="slidenum">
              <a:t>9</a:t>
            </a:fld>
            <a:endParaRPr lang="en-US"/>
          </a:p>
        </p:txBody>
      </p:sp>
      <p:sp>
        <p:nvSpPr>
          <p:cNvPr id="2" name="Title 1">
            <a:extLst>
              <a:ext uri="{FF2B5EF4-FFF2-40B4-BE49-F238E27FC236}">
                <a16:creationId xmlns:a16="http://schemas.microsoft.com/office/drawing/2014/main" id="{1DA0C072-151A-1AB8-F575-E72EE2A4A0CE}"/>
              </a:ext>
            </a:extLst>
          </p:cNvPr>
          <p:cNvSpPr txBox="1">
            <a:spLocks noGrp="1"/>
          </p:cNvSpPr>
          <p:nvPr>
            <p:ph type="title" idx="4294967295"/>
          </p:nvPr>
        </p:nvSpPr>
        <p:spPr>
          <a:xfrm>
            <a:off x="1980739" y="299040"/>
            <a:ext cx="9088314" cy="701731"/>
          </a:xfrm>
        </p:spPr>
        <p:txBody>
          <a:bodyPr vert="horz" wrap="square">
            <a:spAutoFit/>
          </a:bodyPr>
          <a:lstStyle/>
          <a:p>
            <a:pPr lvl="0" rtl="0"/>
            <a:r>
              <a:rPr lang="en-US" dirty="0"/>
              <a:t>Open-source</a:t>
            </a:r>
          </a:p>
        </p:txBody>
      </p:sp>
      <p:sp>
        <p:nvSpPr>
          <p:cNvPr id="3" name="Text Placeholder 2">
            <a:extLst>
              <a:ext uri="{FF2B5EF4-FFF2-40B4-BE49-F238E27FC236}">
                <a16:creationId xmlns:a16="http://schemas.microsoft.com/office/drawing/2014/main" id="{90917D86-8374-0A20-3191-7728663BA9E3}"/>
              </a:ext>
            </a:extLst>
          </p:cNvPr>
          <p:cNvSpPr txBox="1">
            <a:spLocks noGrp="1"/>
          </p:cNvSpPr>
          <p:nvPr>
            <p:ph type="body" idx="4294967295"/>
          </p:nvPr>
        </p:nvSpPr>
        <p:spPr>
          <a:xfrm>
            <a:off x="787763" y="1251431"/>
            <a:ext cx="8883775" cy="4726422"/>
          </a:xfrm>
        </p:spPr>
        <p:txBody>
          <a:bodyPr vert="horz" wrap="square">
            <a:spAutoFit/>
          </a:bodyPr>
          <a:lstStyle/>
          <a:p>
            <a:pPr marL="0" lvl="0" indent="0" algn="just" rtl="0">
              <a:buNone/>
            </a:pPr>
            <a:r>
              <a:rPr lang="en-GB" sz="2200" dirty="0">
                <a:latin typeface="Arial" pitchFamily="34"/>
                <a:cs typeface="Times New Roman" pitchFamily="18"/>
              </a:rPr>
              <a:t>1988: </a:t>
            </a:r>
            <a:r>
              <a:rPr lang="en-GB" sz="2200" dirty="0">
                <a:latin typeface="Arial" pitchFamily="34"/>
                <a:cs typeface="Times New Roman" pitchFamily="18"/>
                <a:hlinkClick r:id="rId3"/>
              </a:rPr>
              <a:t>Open Source Initiative</a:t>
            </a:r>
            <a:r>
              <a:rPr lang="en-GB" sz="2200" dirty="0">
                <a:latin typeface="Arial" pitchFamily="34"/>
                <a:cs typeface="Times New Roman" pitchFamily="18"/>
              </a:rPr>
              <a:t> (OSI - Raymond) defines “open source”:</a:t>
            </a:r>
          </a:p>
          <a:p>
            <a:pPr lvl="0" algn="just" rtl="0"/>
            <a:r>
              <a:rPr lang="en-GB" sz="2200" dirty="0">
                <a:latin typeface="Arial" pitchFamily="34"/>
                <a:cs typeface="Times New Roman" pitchFamily="18"/>
              </a:rPr>
              <a:t>     Free redistribution (for free or not)</a:t>
            </a:r>
          </a:p>
          <a:p>
            <a:pPr lvl="0" algn="just" rtl="0"/>
            <a:r>
              <a:rPr lang="en-GB" sz="2200" dirty="0">
                <a:latin typeface="Arial" pitchFamily="34"/>
                <a:cs typeface="Times New Roman" pitchFamily="18"/>
              </a:rPr>
              <a:t>     Freedom to consult the source code</a:t>
            </a:r>
          </a:p>
          <a:p>
            <a:pPr lvl="0" algn="just" rtl="0"/>
            <a:r>
              <a:rPr lang="en-GB" sz="2200" dirty="0">
                <a:latin typeface="Arial" pitchFamily="34"/>
                <a:cs typeface="Times New Roman" pitchFamily="18"/>
              </a:rPr>
              <a:t>     Derived works approved</a:t>
            </a:r>
          </a:p>
          <a:p>
            <a:pPr lvl="0" algn="just" rtl="0"/>
            <a:r>
              <a:rPr lang="en-GB" sz="2200" dirty="0">
                <a:latin typeface="Arial" pitchFamily="34"/>
                <a:cs typeface="Times New Roman" pitchFamily="18"/>
              </a:rPr>
              <a:t>     Integrity of the author's source code</a:t>
            </a:r>
          </a:p>
          <a:p>
            <a:pPr lvl="0" algn="just" rtl="0"/>
            <a:r>
              <a:rPr lang="en-GB" sz="2200" dirty="0">
                <a:latin typeface="Arial" pitchFamily="34"/>
                <a:cs typeface="Times New Roman" pitchFamily="18"/>
              </a:rPr>
              <a:t>     No discrimination against persons or groups</a:t>
            </a:r>
          </a:p>
          <a:p>
            <a:pPr lvl="0" algn="just" rtl="0"/>
            <a:r>
              <a:rPr lang="en-GB" sz="2200" dirty="0">
                <a:latin typeface="Arial" pitchFamily="34"/>
                <a:cs typeface="Times New Roman" pitchFamily="18"/>
              </a:rPr>
              <a:t>     No discrimination against fields of application</a:t>
            </a:r>
          </a:p>
          <a:p>
            <a:pPr lvl="0" algn="just" rtl="0"/>
            <a:r>
              <a:rPr lang="en-GB" sz="2200" dirty="0">
                <a:latin typeface="Arial" pitchFamily="34"/>
                <a:cs typeface="Times New Roman" pitchFamily="18"/>
              </a:rPr>
              <a:t>     The license must be distributed (no additional license)</a:t>
            </a:r>
          </a:p>
          <a:p>
            <a:pPr lvl="0" algn="just" rtl="0"/>
            <a:r>
              <a:rPr lang="en-GB" sz="2200" dirty="0">
                <a:latin typeface="Arial" pitchFamily="34"/>
                <a:cs typeface="Times New Roman" pitchFamily="18"/>
              </a:rPr>
              <a:t>     The license may not be specific to a product</a:t>
            </a:r>
          </a:p>
          <a:p>
            <a:pPr lvl="0" algn="just" rtl="0"/>
            <a:r>
              <a:rPr lang="en-GB" sz="2200" dirty="0">
                <a:latin typeface="Arial" pitchFamily="34"/>
                <a:cs typeface="Times New Roman" pitchFamily="18"/>
              </a:rPr>
              <a:t>     The license must not restrict other software</a:t>
            </a:r>
          </a:p>
          <a:p>
            <a:pPr lvl="0" algn="just" rtl="0"/>
            <a:r>
              <a:rPr lang="en-GB" sz="2200" dirty="0">
                <a:latin typeface="Arial" pitchFamily="34"/>
                <a:cs typeface="Times New Roman" pitchFamily="18"/>
              </a:rPr>
              <a:t>     The license must be technology neutral</a:t>
            </a:r>
          </a:p>
        </p:txBody>
      </p:sp>
      <p:pic>
        <p:nvPicPr>
          <p:cNvPr id="7" name="Picture 6">
            <a:extLst>
              <a:ext uri="{FF2B5EF4-FFF2-40B4-BE49-F238E27FC236}">
                <a16:creationId xmlns:a16="http://schemas.microsoft.com/office/drawing/2014/main" id="{0601E843-FDE3-DA10-2CFE-E57D8FB46B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47160" y="2229852"/>
            <a:ext cx="2621893" cy="3441234"/>
          </a:xfrm>
          <a:prstGeom prst="rect">
            <a:avLst/>
          </a:prstGeom>
        </p:spPr>
      </p:pic>
    </p:spTree>
    <p:extLst>
      <p:ext uri="{BB962C8B-B14F-4D97-AF65-F5344CB8AC3E}">
        <p14:creationId xmlns:p14="http://schemas.microsoft.com/office/powerpoint/2010/main" val="672938828"/>
      </p:ext>
    </p:extLst>
  </p:cSld>
  <p:clrMapOvr>
    <a:masterClrMapping/>
  </p:clrMapOvr>
</p:sld>
</file>

<file path=ppt/theme/theme1.xml><?xml version="1.0" encoding="utf-8"?>
<a:theme xmlns:a="http://schemas.openxmlformats.org/drawingml/2006/main" name="Tema de Office">
  <a:themeElements>
    <a:clrScheme name="Custom 9">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0000FF"/>
      </a:hlink>
      <a:folHlink>
        <a:srgbClr val="0000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 id="{BA6CF37F-8937-42A7-99AA-8D0FAB7EEDDF}" vid="{8F4389F3-D484-428F-A952-891632626F3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C00F2F1E960B64FAC22A58E2A2AE8B9" ma:contentTypeVersion="34" ma:contentTypeDescription="Create a new document." ma:contentTypeScope="" ma:versionID="78850f671e0f1ac4c9fd7c06e3544afd">
  <xsd:schema xmlns:xsd="http://www.w3.org/2001/XMLSchema" xmlns:xs="http://www.w3.org/2001/XMLSchema" xmlns:p="http://schemas.microsoft.com/office/2006/metadata/properties" xmlns:ns2="dd774590-caf2-40ff-b04f-1e20d86f2c70" xmlns:ns3="c39ac8e3-0f08-4b7d-bd41-28055cb5e628" xmlns:ns4="985ec44e-1bab-4c0b-9df0-6ba128686fc9" targetNamespace="http://schemas.microsoft.com/office/2006/metadata/properties" ma:root="true" ma:fieldsID="d6e4c6a3a5b75e5aa782f8a7e1d458e6" ns2:_="" ns3:_="" ns4:_="">
    <xsd:import namespace="dd774590-caf2-40ff-b04f-1e20d86f2c70"/>
    <xsd:import namespace="c39ac8e3-0f08-4b7d-bd41-28055cb5e628"/>
    <xsd:import namespace="985ec44e-1bab-4c0b-9df0-6ba128686fc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2:SharedWithUsers" minOccurs="0"/>
                <xsd:element ref="ns2:SharedWithDetails" minOccurs="0"/>
                <xsd:element ref="ns3:MediaServiceLocation" minOccurs="0"/>
                <xsd:element ref="ns2:TaxKeywordTaxHTField" minOccurs="0"/>
                <xsd:element ref="ns4:TaxCatchAll" minOccurs="0"/>
                <xsd:element ref="ns3:Category" minOccurs="0"/>
                <xsd:element ref="ns3:MediaLengthInSeconds" minOccurs="0"/>
                <xsd:element ref="ns3: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774590-caf2-40ff-b04f-1e20d86f2c70" elementFormDefault="qualified">
    <xsd:import namespace="http://schemas.microsoft.com/office/2006/documentManagement/types"/>
    <xsd:import namespace="http://schemas.microsoft.com/office/infopath/2007/PartnerControls"/>
    <xsd:element name="SharedWithUsers" ma:index="15"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hidden="true" ma:internalName="SharedWithDetails" ma:readOnly="true">
      <xsd:simpleType>
        <xsd:restriction base="dms:Note"/>
      </xsd:simpleType>
    </xsd:element>
    <xsd:element name="TaxKeywordTaxHTField" ma:index="21" nillable="true" ma:taxonomy="true" ma:internalName="TaxKeywordTaxHTField" ma:taxonomyFieldName="TaxKeyword" ma:displayName="Enterprise Keywords" ma:readOnly="false" ma:fieldId="{23f27201-bee3-471e-b2e7-b64fd8b7ca38}" ma:taxonomyMulti="true" ma:sspId="78175662-8596-484a-92c7-351d01561e22"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39ac8e3-0f08-4b7d-bd41-28055cb5e628"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KeyPoints" ma:index="8" nillable="true" ma:displayName="MediaServiceAutoKeyPoints" ma:hidden="true" ma:internalName="MediaServiceAutoKeyPoints" ma:readOnly="true">
      <xsd:simpleType>
        <xsd:restriction base="dms:Note"/>
      </xsd:simpleType>
    </xsd:element>
    <xsd:element name="MediaServiceKeyPoints" ma:index="9" nillable="true" ma:displayName="KeyPoints" ma:hidden="true" ma:internalName="MediaServiceKeyPoints" ma:readOnly="true">
      <xsd:simpleType>
        <xsd:restriction base="dms:Note"/>
      </xsd:simpleType>
    </xsd:element>
    <xsd:element name="MediaServiceAutoTags" ma:index="10" nillable="true" ma:displayName="Tags" ma:description="" ma:hidden="true" ma:indexed="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9" nillable="true" ma:displayName="Location" ma:hidden="true" ma:internalName="MediaServiceLocation" ma:readOnly="true">
      <xsd:simpleType>
        <xsd:restriction base="dms:Text"/>
      </xsd:simpleType>
    </xsd:element>
    <xsd:element name="Category" ma:index="24" nillable="true" ma:displayName="Category" ma:format="Dropdown" ma:internalName="Category">
      <xsd:simpleType>
        <xsd:restriction base="dms:Text">
          <xsd:maxLength value="255"/>
        </xsd:restriction>
      </xsd:simpleType>
    </xsd:element>
    <xsd:element name="MediaLengthInSeconds" ma:index="27" nillable="true" ma:displayName="Length (seconds)" ma:internalName="MediaLengthInSeconds" ma:readOnly="true">
      <xsd:simpleType>
        <xsd:restriction base="dms:Unknown"/>
      </xsd:simpleType>
    </xsd:element>
    <xsd:element name="lcf76f155ced4ddcb4097134ff3c332f" ma:index="29"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e719dce3-84fe-4056-94cd-88c297797000}" ma:internalName="TaxCatchAll" ma:readOnly="false" ma:showField="CatchAllData" ma:web="dd774590-caf2-40ff-b04f-1e20d86f2c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ma:index="23" ma:displayName="Subject"/>
        <xsd:element ref="dc:description" minOccurs="0" maxOccurs="1" ma:index="25" ma:displayName="Comments"/>
        <xsd:element name="keywords" minOccurs="0" maxOccurs="1" type="xsd:string"/>
        <xsd:element ref="dc:language" minOccurs="0" maxOccurs="1"/>
        <xsd:element name="category" minOccurs="0" maxOccurs="1" type="xsd:string" ma:index="26"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985ec44e-1bab-4c0b-9df0-6ba128686fc9" xsi:nil="true"/>
    <lcf76f155ced4ddcb4097134ff3c332f xmlns="c39ac8e3-0f08-4b7d-bd41-28055cb5e628">
      <Terms xmlns="http://schemas.microsoft.com/office/infopath/2007/PartnerControls"/>
    </lcf76f155ced4ddcb4097134ff3c332f>
    <TaxKeywordTaxHTField xmlns="dd774590-caf2-40ff-b04f-1e20d86f2c70">
      <Terms xmlns="http://schemas.microsoft.com/office/infopath/2007/PartnerControls">
        <TermInfo xmlns="http://schemas.microsoft.com/office/infopath/2007/PartnerControls">
          <TermName xmlns="http://schemas.microsoft.com/office/infopath/2007/PartnerControls">HLG2022</TermName>
          <TermId xmlns="http://schemas.microsoft.com/office/infopath/2007/PartnerControls">11111111-1111-1111-1111-111111111111</TermId>
        </TermInfo>
        <TermInfo xmlns="http://schemas.microsoft.com/office/infopath/2007/PartnerControls">
          <TermName xmlns="http://schemas.microsoft.com/office/infopath/2007/PartnerControls">UNECE ModernStats</TermName>
          <TermId xmlns="http://schemas.microsoft.com/office/infopath/2007/PartnerControls">11111111-1111-1111-1111-111111111111</TermId>
        </TermInfo>
        <TermInfo xmlns="http://schemas.microsoft.com/office/infopath/2007/PartnerControls">
          <TermName xmlns="http://schemas.microsoft.com/office/infopath/2007/PartnerControls">SMMU</TermName>
          <TermId xmlns="http://schemas.microsoft.com/office/infopath/2007/PartnerControls">11111111-1111-1111-1111-111111111111</TermId>
        </TermInfo>
        <TermInfo xmlns="http://schemas.microsoft.com/office/infopath/2007/PartnerControls">
          <TermName xmlns="http://schemas.microsoft.com/office/infopath/2007/PartnerControls">ModernStats</TermName>
          <TermId xmlns="http://schemas.microsoft.com/office/infopath/2007/PartnerControls">11111111-1111-1111-1111-111111111111</TermId>
        </TermInfo>
      </Terms>
    </TaxKeywordTaxHTField>
    <Category xmlns="c39ac8e3-0f08-4b7d-bd41-28055cb5e628" xsi:nil="true"/>
  </documentManagement>
</p:properties>
</file>

<file path=customXml/itemProps1.xml><?xml version="1.0" encoding="utf-8"?>
<ds:datastoreItem xmlns:ds="http://schemas.openxmlformats.org/officeDocument/2006/customXml" ds:itemID="{9E2E9D25-4F5F-48E6-93BB-937546FF015E}">
  <ds:schemaRefs>
    <ds:schemaRef ds:uri="http://schemas.microsoft.com/sharepoint/v3/contenttype/forms"/>
  </ds:schemaRefs>
</ds:datastoreItem>
</file>

<file path=customXml/itemProps2.xml><?xml version="1.0" encoding="utf-8"?>
<ds:datastoreItem xmlns:ds="http://schemas.openxmlformats.org/officeDocument/2006/customXml" ds:itemID="{045EC729-FF4A-4C91-BF1E-376B371A53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774590-caf2-40ff-b04f-1e20d86f2c70"/>
    <ds:schemaRef ds:uri="c39ac8e3-0f08-4b7d-bd41-28055cb5e628"/>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6ADC42C-44CD-4EAD-9B5A-FAE7A3E2E101}">
  <ds:schemaRefs>
    <ds:schemaRef ds:uri="http://purl.org/dc/terms/"/>
    <ds:schemaRef ds:uri="http://purl.org/dc/elements/1.1/"/>
    <ds:schemaRef ds:uri="dd774590-caf2-40ff-b04f-1e20d86f2c70"/>
    <ds:schemaRef ds:uri="http://schemas.microsoft.com/office/2006/metadata/properties"/>
    <ds:schemaRef ds:uri="http://schemas.microsoft.com/office/infopath/2007/PartnerControls"/>
    <ds:schemaRef ds:uri="http://purl.org/dc/dcmitype/"/>
    <ds:schemaRef ds:uri="http://schemas.openxmlformats.org/package/2006/metadata/core-properties"/>
    <ds:schemaRef ds:uri="http://schemas.microsoft.com/office/2006/documentManagement/types"/>
    <ds:schemaRef ds:uri="985ec44e-1bab-4c0b-9df0-6ba128686fc9"/>
    <ds:schemaRef ds:uri="c39ac8e3-0f08-4b7d-bd41-28055cb5e628"/>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3127</TotalTime>
  <Words>2043</Words>
  <Application>Microsoft Office PowerPoint</Application>
  <PresentationFormat>Widescreen</PresentationFormat>
  <Paragraphs>132</Paragraphs>
  <Slides>18</Slides>
  <Notes>17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Tema de Office</vt:lpstr>
      <vt:lpstr>Open-source licenses</vt:lpstr>
      <vt:lpstr>(pre)history</vt:lpstr>
      <vt:lpstr>Stallman</vt:lpstr>
      <vt:lpstr>linux</vt:lpstr>
      <vt:lpstr>free  software according to the fsf</vt:lpstr>
      <vt:lpstr>Copyright and licenses</vt:lpstr>
      <vt:lpstr>Proprietary software </vt:lpstr>
      <vt:lpstr>Free and Open-source</vt:lpstr>
      <vt:lpstr>Open-source</vt:lpstr>
      <vt:lpstr>Open-source licenses</vt:lpstr>
      <vt:lpstr>Permissive and copyleft </vt:lpstr>
      <vt:lpstr>Permissive licenses</vt:lpstr>
      <vt:lpstr>Copyleft licenses</vt:lpstr>
      <vt:lpstr>Copyleft licenses</vt:lpstr>
      <vt:lpstr>Copyleft licenses</vt:lpstr>
      <vt:lpstr>Copyleft licenses</vt:lpstr>
      <vt:lpstr>Compatibility among licenses</vt:lpstr>
      <vt:lpstr>Compatibility among licenses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subject>Presentation</dc:subject>
  <dc:creator>MUÑOZ LOPEZ JUAN</dc:creator>
  <cp:keywords>HLG2022; UNECE ModernStats; SMMU; ModernStats</cp:keywords>
  <cp:lastModifiedBy>Carlo Vaccari</cp:lastModifiedBy>
  <cp:revision>36</cp:revision>
  <dcterms:created xsi:type="dcterms:W3CDTF">2021-11-06T15:54:18Z</dcterms:created>
  <dcterms:modified xsi:type="dcterms:W3CDTF">2024-06-14T10:00:45Z</dcterms:modified>
  <cp:category>presentation</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axKeyword">
    <vt:lpwstr/>
  </property>
  <property fmtid="{D5CDD505-2E9C-101B-9397-08002B2CF9AE}" pid="3" name="ContentTypeId">
    <vt:lpwstr>0x010100AC00F2F1E960B64FAC22A58E2A2AE8B9</vt:lpwstr>
  </property>
</Properties>
</file>