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618" r:id="rId3"/>
    <p:sldId id="617" r:id="rId4"/>
    <p:sldId id="616" r:id="rId5"/>
    <p:sldId id="624" r:id="rId6"/>
    <p:sldId id="625" r:id="rId7"/>
    <p:sldId id="627" r:id="rId8"/>
    <p:sldId id="62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gardner\Desktop\UNECElogoDarkBlue200px.tif">
            <a:extLst>
              <a:ext uri="{FF2B5EF4-FFF2-40B4-BE49-F238E27FC236}">
                <a16:creationId xmlns:a16="http://schemas.microsoft.com/office/drawing/2014/main" id="{3D8329FE-62A2-D115-8112-D4FB1431E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711201" y="533400"/>
            <a:ext cx="139276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>
            <a:extLst>
              <a:ext uri="{FF2B5EF4-FFF2-40B4-BE49-F238E27FC236}">
                <a16:creationId xmlns:a16="http://schemas.microsoft.com/office/drawing/2014/main" id="{A11E1A25-9E45-F467-75E9-191FAC7AD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6800" y="609600"/>
            <a:ext cx="8636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solidFill>
                  <a:srgbClr val="000000"/>
                </a:solidFill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solidFill>
                  <a:srgbClr val="000000"/>
                </a:solidFill>
                <a:latin typeface="Book Antiqua" pitchFamily="18" charset="0"/>
              </a:rPr>
            </a:br>
            <a:r>
              <a:rPr lang="fr-CH" sz="1800" b="1">
                <a:solidFill>
                  <a:srgbClr val="000000"/>
                </a:solidFill>
                <a:latin typeface="Book Antiqua" pitchFamily="18" charset="0"/>
              </a:rPr>
              <a:t>Statistical Division</a:t>
            </a:r>
            <a:endParaRPr lang="en-GB" sz="1800" b="1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4" name="Line 6">
            <a:extLst>
              <a:ext uri="{FF2B5EF4-FFF2-40B4-BE49-F238E27FC236}">
                <a16:creationId xmlns:a16="http://schemas.microsoft.com/office/drawing/2014/main" id="{54EBE8AD-0C14-4E2C-C920-8C65B081458B}"/>
              </a:ext>
            </a:extLst>
          </p:cNvPr>
          <p:cNvSpPr>
            <a:spLocks noChangeShapeType="1"/>
          </p:cNvSpPr>
          <p:nvPr/>
        </p:nvSpPr>
        <p:spPr bwMode="auto">
          <a:xfrm>
            <a:off x="7416800" y="6477000"/>
            <a:ext cx="44704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5" name="Line 7">
            <a:extLst>
              <a:ext uri="{FF2B5EF4-FFF2-40B4-BE49-F238E27FC236}">
                <a16:creationId xmlns:a16="http://schemas.microsoft.com/office/drawing/2014/main" id="{87942724-ACB5-6581-B118-F6220461D940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824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6" name="Line 8">
            <a:extLst>
              <a:ext uri="{FF2B5EF4-FFF2-40B4-BE49-F238E27FC236}">
                <a16:creationId xmlns:a16="http://schemas.microsoft.com/office/drawing/2014/main" id="{085A0E71-3471-F6E7-CEFD-D42D26A0511B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6800" y="533400"/>
            <a:ext cx="27432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pic>
        <p:nvPicPr>
          <p:cNvPr id="7" name="Picture 9" descr="C:\Documents and Settings\gardner\Desktop\UNECElogoDarkBlue200px.tif">
            <a:extLst>
              <a:ext uri="{FF2B5EF4-FFF2-40B4-BE49-F238E27FC236}">
                <a16:creationId xmlns:a16="http://schemas.microsoft.com/office/drawing/2014/main" id="{08D85A6A-5809-7BA9-0A9B-85D59CF9C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711201" y="533400"/>
            <a:ext cx="139276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FEF9C948-4D15-F993-56CE-8FF10B204F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6800" y="609600"/>
            <a:ext cx="8636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solidFill>
                  <a:srgbClr val="000000"/>
                </a:solidFill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solidFill>
                  <a:srgbClr val="000000"/>
                </a:solidFill>
                <a:latin typeface="Book Antiqua" pitchFamily="18" charset="0"/>
              </a:rPr>
            </a:br>
            <a:r>
              <a:rPr lang="fr-CH" sz="1800" b="1">
                <a:solidFill>
                  <a:srgbClr val="000000"/>
                </a:solidFill>
                <a:latin typeface="Book Antiqua" pitchFamily="18" charset="0"/>
              </a:rPr>
              <a:t>Statistical Division</a:t>
            </a:r>
            <a:endParaRPr lang="en-GB" sz="1800" b="1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9" name="Line 11">
            <a:extLst>
              <a:ext uri="{FF2B5EF4-FFF2-40B4-BE49-F238E27FC236}">
                <a16:creationId xmlns:a16="http://schemas.microsoft.com/office/drawing/2014/main" id="{1506F9C9-7114-5377-197B-9DD83F861524}"/>
              </a:ext>
            </a:extLst>
          </p:cNvPr>
          <p:cNvSpPr>
            <a:spLocks noChangeShapeType="1"/>
          </p:cNvSpPr>
          <p:nvPr/>
        </p:nvSpPr>
        <p:spPr bwMode="auto">
          <a:xfrm>
            <a:off x="7416800" y="6477000"/>
            <a:ext cx="44704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0" name="Line 12">
            <a:extLst>
              <a:ext uri="{FF2B5EF4-FFF2-40B4-BE49-F238E27FC236}">
                <a16:creationId xmlns:a16="http://schemas.microsoft.com/office/drawing/2014/main" id="{07B51778-DE0C-E042-A749-BF297F09DC3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824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1" name="Line 13">
            <a:extLst>
              <a:ext uri="{FF2B5EF4-FFF2-40B4-BE49-F238E27FC236}">
                <a16:creationId xmlns:a16="http://schemas.microsoft.com/office/drawing/2014/main" id="{BF9D5434-56B4-84E9-C422-570B847E275A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6800" y="533400"/>
            <a:ext cx="27432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2667000"/>
            <a:ext cx="10871200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44196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CH"/>
              <a:t>Click to add Presenter’s Name</a:t>
            </a:r>
          </a:p>
          <a:p>
            <a:r>
              <a:rPr lang="fr-CH"/>
              <a:t>Month Year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37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9640571-6712-3D87-F551-93376B17DD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BF24E65-51C8-4B27-A54C-56FA8B27A685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4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0600" y="609600"/>
            <a:ext cx="2667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7978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5BEBA19-BDD6-5B4B-BBED-E590C2BE50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BCEB161-7E54-47B2-B96A-0FCAFC3F2531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665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609600"/>
            <a:ext cx="10668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52F470C-CD40-0E7B-E861-6F746B40CD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54BBDF9-0443-4A4C-901A-0CD6071D8688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511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711201" y="533400"/>
            <a:ext cx="139276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336800" y="609600"/>
            <a:ext cx="8636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7416800" y="6477000"/>
            <a:ext cx="44704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115824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2336800" y="533400"/>
            <a:ext cx="27432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pic>
        <p:nvPicPr>
          <p:cNvPr id="9" name="Picture 9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711201" y="533400"/>
            <a:ext cx="139276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336800" y="609600"/>
            <a:ext cx="8636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7416800" y="6477000"/>
            <a:ext cx="44704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115824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2336800" y="533400"/>
            <a:ext cx="27432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2667000"/>
            <a:ext cx="10871200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44196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CH"/>
              <a:t>Click to add Presenter’s Name</a:t>
            </a:r>
          </a:p>
          <a:p>
            <a:r>
              <a:rPr lang="fr-CH"/>
              <a:t>Month Year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224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3697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7C1FB10-E3A2-4BD4-8E57-EB00F1585F1F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256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752600"/>
            <a:ext cx="5181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752600"/>
            <a:ext cx="5181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ADCDB04-A172-453F-BE91-4B941184D0EF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80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36C05472-A3BB-47D9-9941-DD475077440C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190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6E50F3C-C824-45F6-BB93-AA3663E4C538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491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30A183D-F9C3-4659-A91D-448EBEC85AB7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97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338795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CAD4320-1339-446B-B309-289050788EFB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9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D6251A16-7F0F-463C-BDA9-41C2F21B6238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5858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96E439A-5A25-4889-82DA-23954F7B833D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8225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0600" y="609600"/>
            <a:ext cx="2667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7978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F078CA3D-4C4A-41CB-B69A-502E9F95E736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320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609600"/>
            <a:ext cx="10668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DEBD845F-8B8F-45BB-A0B2-C3A1F7E4E15B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92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234BD66-6B5F-FC23-0244-26693F9F8C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FE0610C-B1BB-4573-A6D7-0455F1C26E0E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86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752600"/>
            <a:ext cx="5181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752600"/>
            <a:ext cx="5181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2A388C8-10C5-A985-C6B7-6F29953738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89226EC-156D-44EE-B267-FDF73A5B71D7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28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6E8F2E5-96C3-DD6C-5986-F61D45A1ED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F6A80F6-1BB1-4992-8E96-1C342C2ABF8D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5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0A466CF-2007-FC23-9670-20428F6F2E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6CAC0FC-EFC0-48AF-8891-28ECE9F35AB5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26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FC84B2E7-8A8A-BA55-C7B8-B0A1BF11C3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3D3274D-EEFA-4B45-96C5-43049C46DDA6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07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039988-CD9B-D249-3888-874CABFFE6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6886EA8-1B18-4F4F-8EFF-FB09AB4D8881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597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D6FA20-7AD3-4A1D-3D2B-4C2F76D5B6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24600"/>
            <a:ext cx="25400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A6BAED6-6A4B-4034-8467-02C97D5FE331}" type="datetime4">
              <a:rPr lang="en-GB"/>
              <a:pPr>
                <a:defRPr/>
              </a:pPr>
              <a:t>15 November 2022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20B0699D-2E37-0D69-6AA2-8BDC6849ED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09600"/>
            <a:ext cx="9448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3CEA496-8571-DE3A-C4F5-B65ECA3453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752600"/>
            <a:ext cx="10566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pic>
        <p:nvPicPr>
          <p:cNvPr id="2052" name="Picture 8" descr="C:\Documents and Settings\gardner\Desktop\UNECElogoDarkBlue200px.tif">
            <a:extLst>
              <a:ext uri="{FF2B5EF4-FFF2-40B4-BE49-F238E27FC236}">
                <a16:creationId xmlns:a16="http://schemas.microsoft.com/office/drawing/2014/main" id="{7EAA6644-74AA-7D41-4B12-E38270933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1234" y="228600"/>
            <a:ext cx="139276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Line 9">
            <a:extLst>
              <a:ext uri="{FF2B5EF4-FFF2-40B4-BE49-F238E27FC236}">
                <a16:creationId xmlns:a16="http://schemas.microsoft.com/office/drawing/2014/main" id="{E6D367EF-40BC-5B4E-5FB6-2A7FB6DF5713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1" y="381000"/>
            <a:ext cx="96393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pic>
        <p:nvPicPr>
          <p:cNvPr id="2054" name="Picture 10" descr="C:\Documents and Settings\gardner\Desktop\UNECElogoDarkBlue200px.tif">
            <a:extLst>
              <a:ext uri="{FF2B5EF4-FFF2-40B4-BE49-F238E27FC236}">
                <a16:creationId xmlns:a16="http://schemas.microsoft.com/office/drawing/2014/main" id="{E2E54B67-5C5C-3C15-F3D2-246C2F10B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1234" y="228600"/>
            <a:ext cx="139276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Line 11">
            <a:extLst>
              <a:ext uri="{FF2B5EF4-FFF2-40B4-BE49-F238E27FC236}">
                <a16:creationId xmlns:a16="http://schemas.microsoft.com/office/drawing/2014/main" id="{D2CDE6E9-F06E-22B1-CA30-567716195560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1" y="381000"/>
            <a:ext cx="96393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5757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09600"/>
            <a:ext cx="9448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752600"/>
            <a:ext cx="10566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pic>
        <p:nvPicPr>
          <p:cNvPr id="1028" name="Picture 8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1234" y="228600"/>
            <a:ext cx="139276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9"/>
          <p:cNvSpPr>
            <a:spLocks noChangeShapeType="1"/>
          </p:cNvSpPr>
          <p:nvPr/>
        </p:nvSpPr>
        <p:spPr bwMode="auto">
          <a:xfrm>
            <a:off x="304801" y="381000"/>
            <a:ext cx="96393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pic>
        <p:nvPicPr>
          <p:cNvPr id="1030" name="Picture 10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1234" y="228600"/>
            <a:ext cx="139276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11"/>
          <p:cNvSpPr>
            <a:spLocks noChangeShapeType="1"/>
          </p:cNvSpPr>
          <p:nvPr/>
        </p:nvSpPr>
        <p:spPr bwMode="auto">
          <a:xfrm>
            <a:off x="304801" y="381000"/>
            <a:ext cx="96393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96366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swiki.unece.org/pages/viewpage.action?pageId=129172266" TargetMode="External"/><Relationship Id="rId2" Type="http://schemas.openxmlformats.org/officeDocument/2006/relationships/hyperlink" Target="https://unece.org/sites/default/files/2020-11/Statistical%20capacity%20development%20strategy%20final.pdf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statswiki.unece.org/display/GORM/Chapter+8%3A+Risk+management+maturity+mode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21779-E747-4E71-B59E-D1E87BAD4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200" y="2219416"/>
            <a:ext cx="10566400" cy="3876583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b="1" dirty="0"/>
              <a:t>Maturity Models for</a:t>
            </a:r>
          </a:p>
          <a:p>
            <a:pPr marL="0" indent="0" algn="ctr">
              <a:buNone/>
            </a:pPr>
            <a:r>
              <a:rPr lang="en-US" sz="5400" b="1" dirty="0"/>
              <a:t>Official Statistics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 algn="ctr">
              <a:buNone/>
            </a:pPr>
            <a:r>
              <a:rPr lang="en-US" sz="3600" b="1" dirty="0"/>
              <a:t>Steven Vale, UNECE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24423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B830CD62-7F61-DE90-D9BB-E194F2B8D5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Starting</a:t>
            </a:r>
            <a:r>
              <a:rPr lang="en-US" altLang="en-US" dirty="0"/>
              <a:t> Point: Capabilities </a:t>
            </a:r>
            <a:endParaRPr lang="en-GB" altLang="en-US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631B1A5F-A451-476B-8416-96D0B5A6A1FA}"/>
              </a:ext>
            </a:extLst>
          </p:cNvPr>
          <p:cNvSpPr/>
          <p:nvPr/>
        </p:nvSpPr>
        <p:spPr>
          <a:xfrm>
            <a:off x="6311901" y="2060576"/>
            <a:ext cx="720725" cy="3959225"/>
          </a:xfrm>
          <a:prstGeom prst="rightBrace">
            <a:avLst>
              <a:gd name="adj1" fmla="val 8333"/>
              <a:gd name="adj2" fmla="val 49740"/>
            </a:avLst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772" name="Picture 4">
            <a:extLst>
              <a:ext uri="{FF2B5EF4-FFF2-40B4-BE49-F238E27FC236}">
                <a16:creationId xmlns:a16="http://schemas.microsoft.com/office/drawing/2014/main" id="{EC9DC4DC-0D5F-A78F-01B1-8C729D2F15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3586164"/>
            <a:ext cx="343058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>
            <a:extLst>
              <a:ext uri="{FF2B5EF4-FFF2-40B4-BE49-F238E27FC236}">
                <a16:creationId xmlns:a16="http://schemas.microsoft.com/office/drawing/2014/main" id="{FD45ED59-EC7B-4021-F3C4-6C8C1429B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2060575"/>
            <a:ext cx="477202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94881B-88B0-4D5D-AE64-C731981FB0D4}"/>
              </a:ext>
            </a:extLst>
          </p:cNvPr>
          <p:cNvSpPr txBox="1"/>
          <p:nvPr/>
        </p:nvSpPr>
        <p:spPr>
          <a:xfrm>
            <a:off x="9367983" y="4456590"/>
            <a:ext cx="2241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= The ability to</a:t>
            </a:r>
            <a:br>
              <a:rPr lang="en-US" sz="2400" dirty="0"/>
            </a:br>
            <a:r>
              <a:rPr lang="en-US" sz="2400" dirty="0"/>
              <a:t>do something</a:t>
            </a:r>
            <a:endParaRPr lang="en-GB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Example</a:t>
            </a:r>
            <a:endParaRPr lang="en-US" alt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925144"/>
          </a:xfrm>
        </p:spPr>
        <p:txBody>
          <a:bodyPr/>
          <a:lstStyle/>
          <a:p>
            <a:r>
              <a:rPr lang="en-US" altLang="en-US" dirty="0"/>
              <a:t>Seasonal adjustment requires:</a:t>
            </a:r>
          </a:p>
          <a:p>
            <a:pPr lvl="1"/>
            <a:r>
              <a:rPr lang="en-US" altLang="en-US" dirty="0"/>
              <a:t>People, methods, processes, technology, standards and information (i.e. data!)</a:t>
            </a:r>
          </a:p>
          <a:p>
            <a:pPr lvl="1"/>
            <a:r>
              <a:rPr lang="en-US" altLang="en-US" dirty="0"/>
              <a:t>In the context of the organisational setting (legislation, policy, etc.)</a:t>
            </a:r>
          </a:p>
          <a:p>
            <a:r>
              <a:rPr lang="en-US" altLang="en-US" dirty="0"/>
              <a:t>If we only address one of these dimensions, e.g. training people, or providing software, this will not ensure that an organisation has the capability to do seasonal adjustment!</a:t>
            </a:r>
          </a:p>
        </p:txBody>
      </p:sp>
    </p:spTree>
    <p:extLst>
      <p:ext uri="{BB962C8B-B14F-4D97-AF65-F5344CB8AC3E}">
        <p14:creationId xmlns:p14="http://schemas.microsoft.com/office/powerpoint/2010/main" val="2930193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31" y="404664"/>
            <a:ext cx="7086600" cy="990600"/>
          </a:xfrm>
        </p:spPr>
        <p:txBody>
          <a:bodyPr/>
          <a:lstStyle/>
          <a:p>
            <a:r>
              <a:rPr lang="en-US" sz="4000" dirty="0"/>
              <a:t>Maturity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905" y="1395264"/>
            <a:ext cx="11150353" cy="5130080"/>
          </a:xfrm>
        </p:spPr>
        <p:txBody>
          <a:bodyPr/>
          <a:lstStyle/>
          <a:p>
            <a:r>
              <a:rPr lang="en-US" dirty="0"/>
              <a:t>For each capability, assess where you are now, and where you want to be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831" y="2055117"/>
            <a:ext cx="7807427" cy="480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741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882" y="365894"/>
            <a:ext cx="7086600" cy="990600"/>
          </a:xfrm>
        </p:spPr>
        <p:txBody>
          <a:bodyPr/>
          <a:lstStyle/>
          <a:p>
            <a:r>
              <a:rPr lang="en-US" sz="4000" dirty="0"/>
              <a:t>Maturity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06" y="1346448"/>
            <a:ext cx="10440140" cy="4749552"/>
          </a:xfrm>
        </p:spPr>
        <p:txBody>
          <a:bodyPr/>
          <a:lstStyle/>
          <a:p>
            <a:r>
              <a:rPr lang="en-US" dirty="0"/>
              <a:t>Focus capacity development where it is most needed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7692" y="2047329"/>
            <a:ext cx="7723581" cy="47508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862" y="3429000"/>
            <a:ext cx="1176830" cy="88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9679" y="4431129"/>
            <a:ext cx="1158013" cy="87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896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9EF31-29A6-4361-9322-AA6A45548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881" y="387658"/>
            <a:ext cx="9448800" cy="990600"/>
          </a:xfrm>
        </p:spPr>
        <p:txBody>
          <a:bodyPr/>
          <a:lstStyle/>
          <a:p>
            <a:r>
              <a:rPr lang="en-US" dirty="0"/>
              <a:t>Maturity Models in Practice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0CEF7A-F095-4B87-AB68-86388C4D92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96" t="3852" r="5000" b="14023"/>
          <a:stretch/>
        </p:blipFill>
        <p:spPr>
          <a:xfrm>
            <a:off x="609600" y="1509204"/>
            <a:ext cx="10151599" cy="516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541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6B634-AC92-468D-A914-9B1A75C5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71" y="387658"/>
            <a:ext cx="9448800" cy="990600"/>
          </a:xfrm>
        </p:spPr>
        <p:txBody>
          <a:bodyPr/>
          <a:lstStyle/>
          <a:p>
            <a:r>
              <a:rPr lang="en-US" dirty="0"/>
              <a:t>More Information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DD972-07B3-4F39-8CAE-2E6A15D8F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236" y="1740022"/>
            <a:ext cx="11655395" cy="4730319"/>
          </a:xfrm>
        </p:spPr>
        <p:txBody>
          <a:bodyPr/>
          <a:lstStyle/>
          <a:p>
            <a:r>
              <a:rPr lang="en-US" sz="2800" dirty="0"/>
              <a:t>UNECE Statistical Capacity Development Strategy</a:t>
            </a:r>
          </a:p>
          <a:p>
            <a:pPr lvl="1"/>
            <a:r>
              <a:rPr lang="en-US" sz="2000" dirty="0">
                <a:hlinkClick r:id="rId2"/>
              </a:rPr>
              <a:t>https://unece.org/sites/default/files/2020-11/Statistical%20capacity%20development%20strategy%20final.pdf</a:t>
            </a:r>
            <a:endParaRPr lang="en-US" sz="2000" dirty="0"/>
          </a:p>
          <a:p>
            <a:r>
              <a:rPr lang="en-US" sz="2800" dirty="0" err="1"/>
              <a:t>Modernisation</a:t>
            </a:r>
            <a:r>
              <a:rPr lang="en-US" sz="2800" dirty="0"/>
              <a:t> Maturity Models (GSBPM, GAMSO, etc.)</a:t>
            </a:r>
          </a:p>
          <a:p>
            <a:pPr lvl="1"/>
            <a:r>
              <a:rPr lang="en-US" sz="2000" dirty="0">
                <a:hlinkClick r:id="rId3"/>
              </a:rPr>
              <a:t>https://statswiki.unece.org/pages/viewpage.action?pageId=129172266</a:t>
            </a:r>
            <a:r>
              <a:rPr lang="en-US" sz="2000" dirty="0"/>
              <a:t> </a:t>
            </a:r>
          </a:p>
          <a:p>
            <a:r>
              <a:rPr lang="en-GB" sz="2800" dirty="0"/>
              <a:t>Risk Management Maturity Model</a:t>
            </a:r>
          </a:p>
          <a:p>
            <a:pPr lvl="1"/>
            <a:r>
              <a:rPr lang="en-GB" sz="2000" dirty="0">
                <a:hlinkClick r:id="rId4"/>
              </a:rPr>
              <a:t>https://statswiki.unece.org/display/GORM/Chapter+8%3A+Risk+management+maturity+model</a:t>
            </a:r>
            <a:r>
              <a:rPr lang="en-GB" sz="2000" dirty="0"/>
              <a:t> </a:t>
            </a:r>
          </a:p>
          <a:p>
            <a:r>
              <a:rPr lang="en-GB" sz="2800" dirty="0"/>
              <a:t>Data Stewardship Maturity Model</a:t>
            </a:r>
          </a:p>
          <a:p>
            <a:pPr lvl="1"/>
            <a:r>
              <a:rPr lang="en-GB" sz="2400" dirty="0"/>
              <a:t>In preparation</a:t>
            </a:r>
          </a:p>
        </p:txBody>
      </p:sp>
    </p:spTree>
    <p:extLst>
      <p:ext uri="{BB962C8B-B14F-4D97-AF65-F5344CB8AC3E}">
        <p14:creationId xmlns:p14="http://schemas.microsoft.com/office/powerpoint/2010/main" val="2230027868"/>
      </p:ext>
    </p:extLst>
  </p:cSld>
  <p:clrMapOvr>
    <a:masterClrMapping/>
  </p:clrMapOvr>
</p:sld>
</file>

<file path=ppt/theme/theme1.xml><?xml version="1.0" encoding="utf-8"?>
<a:theme xmlns:a="http://schemas.openxmlformats.org/drawingml/2006/main" name="1_StatsUNE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B2B2B2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tsUNE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B2B2B2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216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Book Antiqua</vt:lpstr>
      <vt:lpstr>Wingdings</vt:lpstr>
      <vt:lpstr>1_StatsUNECE</vt:lpstr>
      <vt:lpstr>StatsUNECE</vt:lpstr>
      <vt:lpstr>PowerPoint Presentation</vt:lpstr>
      <vt:lpstr>Starting Point: Capabilities </vt:lpstr>
      <vt:lpstr>Example</vt:lpstr>
      <vt:lpstr>Maturity Models</vt:lpstr>
      <vt:lpstr>Maturity Models</vt:lpstr>
      <vt:lpstr>Maturity Models in Practice</vt:lpstr>
      <vt:lpstr>More Information</vt:lpstr>
    </vt:vector>
  </TitlesOfParts>
  <Company>UNOG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Vale</dc:creator>
  <cp:lastModifiedBy>Steven Vale</cp:lastModifiedBy>
  <cp:revision>2</cp:revision>
  <dcterms:created xsi:type="dcterms:W3CDTF">2022-11-15T08:24:59Z</dcterms:created>
  <dcterms:modified xsi:type="dcterms:W3CDTF">2022-11-15T09:00:44Z</dcterms:modified>
</cp:coreProperties>
</file>