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17" r:id="rId2"/>
  </p:sldMasterIdLst>
  <p:notesMasterIdLst>
    <p:notesMasterId r:id="rId22"/>
  </p:notesMasterIdLst>
  <p:handoutMasterIdLst>
    <p:handoutMasterId r:id="rId23"/>
  </p:handoutMasterIdLst>
  <p:sldIdLst>
    <p:sldId id="256" r:id="rId3"/>
    <p:sldId id="327" r:id="rId4"/>
    <p:sldId id="329" r:id="rId5"/>
    <p:sldId id="322" r:id="rId6"/>
    <p:sldId id="323" r:id="rId7"/>
    <p:sldId id="324" r:id="rId8"/>
    <p:sldId id="325" r:id="rId9"/>
    <p:sldId id="326" r:id="rId10"/>
    <p:sldId id="297" r:id="rId11"/>
    <p:sldId id="331" r:id="rId12"/>
    <p:sldId id="341" r:id="rId13"/>
    <p:sldId id="342" r:id="rId14"/>
    <p:sldId id="313" r:id="rId15"/>
    <p:sldId id="310" r:id="rId16"/>
    <p:sldId id="343" r:id="rId17"/>
    <p:sldId id="336" r:id="rId18"/>
    <p:sldId id="338" r:id="rId19"/>
    <p:sldId id="337" r:id="rId20"/>
    <p:sldId id="284" r:id="rId21"/>
  </p:sldIdLst>
  <p:sldSz cx="12192000" cy="6858000"/>
  <p:notesSz cx="6858000" cy="994568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8" autoAdjust="0"/>
    <p:restoredTop sz="94660"/>
  </p:normalViewPr>
  <p:slideViewPr>
    <p:cSldViewPr snapToGrid="0">
      <p:cViewPr varScale="1">
        <p:scale>
          <a:sx n="114" d="100"/>
          <a:sy n="114" d="100"/>
        </p:scale>
        <p:origin x="240" y="10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15DA9E-D579-450B-B265-226C8F61BC1C}"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D811DED-041E-4638-9BCC-662C195DA414}">
      <dgm:prSet phldrT="[Text]"/>
      <dgm:spPr>
        <a:xfrm>
          <a:off x="2380505" y="2370"/>
          <a:ext cx="1334988" cy="867742"/>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CA" dirty="0" smtClean="0">
              <a:solidFill>
                <a:sysClr val="window" lastClr="FFFFFF"/>
              </a:solidFill>
              <a:latin typeface="Calibri" panose="020F0502020204030204"/>
              <a:ea typeface="+mn-ea"/>
              <a:cs typeface="+mn-cs"/>
            </a:rPr>
            <a:t>Homomorphic Encryption</a:t>
          </a:r>
          <a:endParaRPr lang="en-US" dirty="0">
            <a:solidFill>
              <a:sysClr val="window" lastClr="FFFFFF"/>
            </a:solidFill>
            <a:latin typeface="Calibri" panose="020F0502020204030204"/>
            <a:ea typeface="+mn-ea"/>
            <a:cs typeface="+mn-cs"/>
          </a:endParaRPr>
        </a:p>
      </dgm:t>
    </dgm:pt>
    <dgm:pt modelId="{CFA248CE-25C6-47AC-9B9A-48C6D42AB994}" type="parTrans" cxnId="{DB56616E-D17A-42F6-8C73-57DF42AB4F9D}">
      <dgm:prSet/>
      <dgm:spPr/>
      <dgm:t>
        <a:bodyPr/>
        <a:lstStyle/>
        <a:p>
          <a:endParaRPr lang="en-US"/>
        </a:p>
      </dgm:t>
    </dgm:pt>
    <dgm:pt modelId="{A95549DB-1263-43BB-A18F-E2CD30F0D443}" type="sibTrans" cxnId="{DB56616E-D17A-42F6-8C73-57DF42AB4F9D}">
      <dgm:prSet/>
      <dgm:spPr>
        <a:xfrm>
          <a:off x="1315405" y="436241"/>
          <a:ext cx="3465188" cy="3465188"/>
        </a:xfrm>
        <a:noFill/>
        <a:ln w="6350" cap="flat" cmpd="sng" algn="ctr">
          <a:solidFill>
            <a:srgbClr val="4472C4">
              <a:hueOff val="0"/>
              <a:satOff val="0"/>
              <a:lumOff val="0"/>
              <a:alphaOff val="0"/>
            </a:srgbClr>
          </a:solidFill>
          <a:prstDash val="solid"/>
          <a:miter lim="800000"/>
        </a:ln>
        <a:effectLst/>
      </dgm:spPr>
      <dgm:t>
        <a:bodyPr/>
        <a:lstStyle/>
        <a:p>
          <a:endParaRPr lang="en-US"/>
        </a:p>
      </dgm:t>
    </dgm:pt>
    <dgm:pt modelId="{0E55948F-BA80-41D7-8F72-ABE04F904437}">
      <dgm:prSet phldrT="[Text]"/>
      <dgm:spPr>
        <a:xfrm>
          <a:off x="4028301" y="1199563"/>
          <a:ext cx="1334988" cy="867742"/>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CA" dirty="0" smtClean="0">
              <a:solidFill>
                <a:sysClr val="window" lastClr="FFFFFF"/>
              </a:solidFill>
              <a:latin typeface="Calibri" panose="020F0502020204030204"/>
              <a:ea typeface="+mn-ea"/>
              <a:cs typeface="+mn-cs"/>
            </a:rPr>
            <a:t>Secure Multiparty Computation</a:t>
          </a:r>
          <a:endParaRPr lang="en-US" dirty="0">
            <a:solidFill>
              <a:sysClr val="window" lastClr="FFFFFF"/>
            </a:solidFill>
            <a:latin typeface="Calibri" panose="020F0502020204030204"/>
            <a:ea typeface="+mn-ea"/>
            <a:cs typeface="+mn-cs"/>
          </a:endParaRPr>
        </a:p>
      </dgm:t>
    </dgm:pt>
    <dgm:pt modelId="{D7B01A1A-8005-43FD-9219-C9011207BDEF}" type="parTrans" cxnId="{A808947C-3D32-49BD-A970-72B7678B0B1D}">
      <dgm:prSet/>
      <dgm:spPr/>
      <dgm:t>
        <a:bodyPr/>
        <a:lstStyle/>
        <a:p>
          <a:endParaRPr lang="en-US"/>
        </a:p>
      </dgm:t>
    </dgm:pt>
    <dgm:pt modelId="{EA802AFC-E579-41B4-8DE3-F3CF0C18E6C9}" type="sibTrans" cxnId="{A808947C-3D32-49BD-A970-72B7678B0B1D}">
      <dgm:prSet/>
      <dgm:spPr>
        <a:xfrm>
          <a:off x="1315405" y="436241"/>
          <a:ext cx="3465188" cy="3465188"/>
        </a:xfrm>
        <a:noFill/>
        <a:ln w="6350" cap="flat" cmpd="sng" algn="ctr">
          <a:solidFill>
            <a:srgbClr val="4472C4">
              <a:hueOff val="0"/>
              <a:satOff val="0"/>
              <a:lumOff val="0"/>
              <a:alphaOff val="0"/>
            </a:srgbClr>
          </a:solidFill>
          <a:prstDash val="solid"/>
          <a:miter lim="800000"/>
        </a:ln>
        <a:effectLst/>
      </dgm:spPr>
      <dgm:t>
        <a:bodyPr/>
        <a:lstStyle/>
        <a:p>
          <a:endParaRPr lang="en-US"/>
        </a:p>
      </dgm:t>
    </dgm:pt>
    <dgm:pt modelId="{0E055EB0-47B6-4C10-BFAD-F783A5D580FE}">
      <dgm:prSet phldrT="[Text]"/>
      <dgm:spPr>
        <a:xfrm>
          <a:off x="3398899" y="3136663"/>
          <a:ext cx="1334988" cy="867742"/>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CA" dirty="0" smtClean="0">
              <a:solidFill>
                <a:sysClr val="window" lastClr="FFFFFF"/>
              </a:solidFill>
              <a:latin typeface="Calibri" panose="020F0502020204030204"/>
              <a:ea typeface="+mn-ea"/>
              <a:cs typeface="+mn-cs"/>
            </a:rPr>
            <a:t>Differential Privacy</a:t>
          </a:r>
          <a:endParaRPr lang="en-US" dirty="0">
            <a:solidFill>
              <a:sysClr val="window" lastClr="FFFFFF"/>
            </a:solidFill>
            <a:latin typeface="Calibri" panose="020F0502020204030204"/>
            <a:ea typeface="+mn-ea"/>
            <a:cs typeface="+mn-cs"/>
          </a:endParaRPr>
        </a:p>
      </dgm:t>
    </dgm:pt>
    <dgm:pt modelId="{F48BEC23-C5C1-4EB7-BD90-9411BC1C74DD}" type="parTrans" cxnId="{6EDFC7B8-A97C-4341-ABDE-E350F8D7FDA6}">
      <dgm:prSet/>
      <dgm:spPr/>
      <dgm:t>
        <a:bodyPr/>
        <a:lstStyle/>
        <a:p>
          <a:endParaRPr lang="en-US"/>
        </a:p>
      </dgm:t>
    </dgm:pt>
    <dgm:pt modelId="{0B2F8D4D-4B8E-44CC-8A1A-664D98C33804}" type="sibTrans" cxnId="{6EDFC7B8-A97C-4341-ABDE-E350F8D7FDA6}">
      <dgm:prSet/>
      <dgm:spPr>
        <a:xfrm>
          <a:off x="1315405" y="436241"/>
          <a:ext cx="3465188" cy="3465188"/>
        </a:xfrm>
        <a:noFill/>
        <a:ln w="6350" cap="flat" cmpd="sng" algn="ctr">
          <a:solidFill>
            <a:srgbClr val="4472C4">
              <a:hueOff val="0"/>
              <a:satOff val="0"/>
              <a:lumOff val="0"/>
              <a:alphaOff val="0"/>
            </a:srgbClr>
          </a:solidFill>
          <a:prstDash val="solid"/>
          <a:miter lim="800000"/>
        </a:ln>
        <a:effectLst/>
      </dgm:spPr>
      <dgm:t>
        <a:bodyPr/>
        <a:lstStyle/>
        <a:p>
          <a:endParaRPr lang="en-US"/>
        </a:p>
      </dgm:t>
    </dgm:pt>
    <dgm:pt modelId="{A9461B5B-915E-4F2E-97C5-BCA880E9817D}">
      <dgm:prSet phldrT="[Text]"/>
      <dgm:spPr>
        <a:xfrm>
          <a:off x="1362112" y="3136663"/>
          <a:ext cx="1334988" cy="867742"/>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CA" dirty="0" smtClean="0">
              <a:solidFill>
                <a:sysClr val="window" lastClr="FFFFFF"/>
              </a:solidFill>
              <a:latin typeface="Calibri" panose="020F0502020204030204"/>
              <a:ea typeface="+mn-ea"/>
              <a:cs typeface="+mn-cs"/>
            </a:rPr>
            <a:t>Trusted Execution Environment</a:t>
          </a:r>
          <a:endParaRPr lang="en-US" dirty="0">
            <a:solidFill>
              <a:sysClr val="window" lastClr="FFFFFF"/>
            </a:solidFill>
            <a:latin typeface="Calibri" panose="020F0502020204030204"/>
            <a:ea typeface="+mn-ea"/>
            <a:cs typeface="+mn-cs"/>
          </a:endParaRPr>
        </a:p>
      </dgm:t>
    </dgm:pt>
    <dgm:pt modelId="{BBC27A37-BED9-4A7B-973E-EE2F76655DC5}" type="parTrans" cxnId="{BFB7E08C-CE7F-428D-B9F5-B9269DCB04F0}">
      <dgm:prSet/>
      <dgm:spPr/>
      <dgm:t>
        <a:bodyPr/>
        <a:lstStyle/>
        <a:p>
          <a:endParaRPr lang="en-US"/>
        </a:p>
      </dgm:t>
    </dgm:pt>
    <dgm:pt modelId="{88BBBE59-CB45-4B1A-8E77-89BF9946F511}" type="sibTrans" cxnId="{BFB7E08C-CE7F-428D-B9F5-B9269DCB04F0}">
      <dgm:prSet/>
      <dgm:spPr>
        <a:xfrm>
          <a:off x="1315405" y="436241"/>
          <a:ext cx="3465188" cy="3465188"/>
        </a:xfrm>
        <a:noFill/>
        <a:ln w="6350" cap="flat" cmpd="sng" algn="ctr">
          <a:solidFill>
            <a:srgbClr val="4472C4">
              <a:hueOff val="0"/>
              <a:satOff val="0"/>
              <a:lumOff val="0"/>
              <a:alphaOff val="0"/>
            </a:srgbClr>
          </a:solidFill>
          <a:prstDash val="solid"/>
          <a:miter lim="800000"/>
        </a:ln>
        <a:effectLst/>
      </dgm:spPr>
      <dgm:t>
        <a:bodyPr/>
        <a:lstStyle/>
        <a:p>
          <a:endParaRPr lang="en-US"/>
        </a:p>
      </dgm:t>
    </dgm:pt>
    <dgm:pt modelId="{6A67EBA4-32FC-4140-8A3D-DD5D0238155B}">
      <dgm:prSet phldrT="[Text]"/>
      <dgm:spPr>
        <a:xfrm>
          <a:off x="732710" y="1199563"/>
          <a:ext cx="1334988" cy="867742"/>
        </a:xfr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CA" dirty="0" smtClean="0">
              <a:solidFill>
                <a:sysClr val="window" lastClr="FFFFFF"/>
              </a:solidFill>
              <a:latin typeface="Calibri" panose="020F0502020204030204"/>
              <a:ea typeface="+mn-ea"/>
              <a:cs typeface="+mn-cs"/>
            </a:rPr>
            <a:t>Zero-knowledge Proofs</a:t>
          </a:r>
          <a:endParaRPr lang="en-US" dirty="0">
            <a:solidFill>
              <a:sysClr val="window" lastClr="FFFFFF"/>
            </a:solidFill>
            <a:latin typeface="Calibri" panose="020F0502020204030204"/>
            <a:ea typeface="+mn-ea"/>
            <a:cs typeface="+mn-cs"/>
          </a:endParaRPr>
        </a:p>
      </dgm:t>
    </dgm:pt>
    <dgm:pt modelId="{D2BAF923-8A3C-4D57-B7E7-BC4F17BA5B5C}" type="parTrans" cxnId="{607C77BA-D1BA-4307-86AC-7812B432E721}">
      <dgm:prSet/>
      <dgm:spPr/>
      <dgm:t>
        <a:bodyPr/>
        <a:lstStyle/>
        <a:p>
          <a:endParaRPr lang="en-US"/>
        </a:p>
      </dgm:t>
    </dgm:pt>
    <dgm:pt modelId="{8DFBA489-33DF-4DF0-8DBD-154703077AB4}" type="sibTrans" cxnId="{607C77BA-D1BA-4307-86AC-7812B432E721}">
      <dgm:prSet/>
      <dgm:spPr>
        <a:xfrm>
          <a:off x="1315405" y="436241"/>
          <a:ext cx="3465188" cy="3465188"/>
        </a:xfrm>
        <a:noFill/>
        <a:ln w="6350" cap="flat" cmpd="sng" algn="ctr">
          <a:solidFill>
            <a:srgbClr val="4472C4">
              <a:hueOff val="0"/>
              <a:satOff val="0"/>
              <a:lumOff val="0"/>
              <a:alphaOff val="0"/>
            </a:srgbClr>
          </a:solidFill>
          <a:prstDash val="solid"/>
          <a:miter lim="800000"/>
        </a:ln>
        <a:effectLst/>
      </dgm:spPr>
      <dgm:t>
        <a:bodyPr/>
        <a:lstStyle/>
        <a:p>
          <a:endParaRPr lang="en-US"/>
        </a:p>
      </dgm:t>
    </dgm:pt>
    <dgm:pt modelId="{FD5195AE-811C-462E-9922-6A3065F037BA}" type="pres">
      <dgm:prSet presAssocID="{2815DA9E-D579-450B-B265-226C8F61BC1C}" presName="cycle" presStyleCnt="0">
        <dgm:presLayoutVars>
          <dgm:dir/>
          <dgm:resizeHandles val="exact"/>
        </dgm:presLayoutVars>
      </dgm:prSet>
      <dgm:spPr/>
      <dgm:t>
        <a:bodyPr/>
        <a:lstStyle/>
        <a:p>
          <a:endParaRPr lang="en-US"/>
        </a:p>
      </dgm:t>
    </dgm:pt>
    <dgm:pt modelId="{7F61EA7D-566D-4113-9212-35F2776C68D7}" type="pres">
      <dgm:prSet presAssocID="{3D811DED-041E-4638-9BCC-662C195DA414}" presName="node" presStyleLbl="node1" presStyleIdx="0" presStyleCnt="5">
        <dgm:presLayoutVars>
          <dgm:bulletEnabled val="1"/>
        </dgm:presLayoutVars>
      </dgm:prSet>
      <dgm:spPr>
        <a:prstGeom prst="roundRect">
          <a:avLst/>
        </a:prstGeom>
      </dgm:spPr>
      <dgm:t>
        <a:bodyPr/>
        <a:lstStyle/>
        <a:p>
          <a:endParaRPr lang="en-US"/>
        </a:p>
      </dgm:t>
    </dgm:pt>
    <dgm:pt modelId="{11BA1D10-B003-4187-8BEF-D0B09329A7B1}" type="pres">
      <dgm:prSet presAssocID="{3D811DED-041E-4638-9BCC-662C195DA414}" presName="spNode" presStyleCnt="0"/>
      <dgm:spPr/>
    </dgm:pt>
    <dgm:pt modelId="{1DA58A48-3AF1-49AB-9C34-B7AFFF30BFD9}" type="pres">
      <dgm:prSet presAssocID="{A95549DB-1263-43BB-A18F-E2CD30F0D443}" presName="sibTrans" presStyleLbl="sibTrans1D1" presStyleIdx="0" presStyleCnt="5"/>
      <dgm:spPr>
        <a:custGeom>
          <a:avLst/>
          <a:gdLst/>
          <a:ahLst/>
          <a:cxnLst/>
          <a:rect l="0" t="0" r="0" b="0"/>
          <a:pathLst>
            <a:path>
              <a:moveTo>
                <a:pt x="2409246" y="137594"/>
              </a:moveTo>
              <a:arcTo wR="1732594" hR="1732594" stAng="17579295" swAng="1959991"/>
            </a:path>
          </a:pathLst>
        </a:custGeom>
      </dgm:spPr>
      <dgm:t>
        <a:bodyPr/>
        <a:lstStyle/>
        <a:p>
          <a:endParaRPr lang="en-US"/>
        </a:p>
      </dgm:t>
    </dgm:pt>
    <dgm:pt modelId="{D0CD7A3C-05A7-4DB2-9AFB-4CEA4A05DDB8}" type="pres">
      <dgm:prSet presAssocID="{0E55948F-BA80-41D7-8F72-ABE04F904437}" presName="node" presStyleLbl="node1" presStyleIdx="1" presStyleCnt="5">
        <dgm:presLayoutVars>
          <dgm:bulletEnabled val="1"/>
        </dgm:presLayoutVars>
      </dgm:prSet>
      <dgm:spPr>
        <a:prstGeom prst="roundRect">
          <a:avLst/>
        </a:prstGeom>
      </dgm:spPr>
      <dgm:t>
        <a:bodyPr/>
        <a:lstStyle/>
        <a:p>
          <a:endParaRPr lang="en-US"/>
        </a:p>
      </dgm:t>
    </dgm:pt>
    <dgm:pt modelId="{DEE8C68E-BA72-46E5-BE6A-7D5662905DD9}" type="pres">
      <dgm:prSet presAssocID="{0E55948F-BA80-41D7-8F72-ABE04F904437}" presName="spNode" presStyleCnt="0"/>
      <dgm:spPr/>
    </dgm:pt>
    <dgm:pt modelId="{A6FC6292-0B58-4C9A-8361-520777344C60}" type="pres">
      <dgm:prSet presAssocID="{EA802AFC-E579-41B4-8DE3-F3CF0C18E6C9}" presName="sibTrans" presStyleLbl="sibTrans1D1" presStyleIdx="1" presStyleCnt="5"/>
      <dgm:spPr>
        <a:custGeom>
          <a:avLst/>
          <a:gdLst/>
          <a:ahLst/>
          <a:cxnLst/>
          <a:rect l="0" t="0" r="0" b="0"/>
          <a:pathLst>
            <a:path>
              <a:moveTo>
                <a:pt x="3462825" y="1642133"/>
              </a:moveTo>
              <a:arcTo wR="1732594" hR="1732594" stAng="21420430" swAng="2195114"/>
            </a:path>
          </a:pathLst>
        </a:custGeom>
      </dgm:spPr>
      <dgm:t>
        <a:bodyPr/>
        <a:lstStyle/>
        <a:p>
          <a:endParaRPr lang="en-US"/>
        </a:p>
      </dgm:t>
    </dgm:pt>
    <dgm:pt modelId="{175CD14E-687C-4453-A430-3D5DB5E7866B}" type="pres">
      <dgm:prSet presAssocID="{0E055EB0-47B6-4C10-BFAD-F783A5D580FE}" presName="node" presStyleLbl="node1" presStyleIdx="2" presStyleCnt="5">
        <dgm:presLayoutVars>
          <dgm:bulletEnabled val="1"/>
        </dgm:presLayoutVars>
      </dgm:prSet>
      <dgm:spPr>
        <a:prstGeom prst="roundRect">
          <a:avLst/>
        </a:prstGeom>
      </dgm:spPr>
      <dgm:t>
        <a:bodyPr/>
        <a:lstStyle/>
        <a:p>
          <a:endParaRPr lang="en-US"/>
        </a:p>
      </dgm:t>
    </dgm:pt>
    <dgm:pt modelId="{29B0493C-752D-4041-9127-7D04D0BABDB5}" type="pres">
      <dgm:prSet presAssocID="{0E055EB0-47B6-4C10-BFAD-F783A5D580FE}" presName="spNode" presStyleCnt="0"/>
      <dgm:spPr/>
    </dgm:pt>
    <dgm:pt modelId="{79E8E025-D96B-4D84-B23B-73F3F9DC08E2}" type="pres">
      <dgm:prSet presAssocID="{0B2F8D4D-4B8E-44CC-8A1A-664D98C33804}" presName="sibTrans" presStyleLbl="sibTrans1D1" presStyleIdx="2" presStyleCnt="5"/>
      <dgm:spPr>
        <a:custGeom>
          <a:avLst/>
          <a:gdLst/>
          <a:ahLst/>
          <a:cxnLst/>
          <a:rect l="0" t="0" r="0" b="0"/>
          <a:pathLst>
            <a:path>
              <a:moveTo>
                <a:pt x="2076618" y="3430690"/>
              </a:moveTo>
              <a:arcTo wR="1732594" hR="1732594" stAng="4712834" swAng="1374332"/>
            </a:path>
          </a:pathLst>
        </a:custGeom>
      </dgm:spPr>
      <dgm:t>
        <a:bodyPr/>
        <a:lstStyle/>
        <a:p>
          <a:endParaRPr lang="en-US"/>
        </a:p>
      </dgm:t>
    </dgm:pt>
    <dgm:pt modelId="{969DDE4C-F5CC-4231-AD7D-50C66882BF68}" type="pres">
      <dgm:prSet presAssocID="{A9461B5B-915E-4F2E-97C5-BCA880E9817D}" presName="node" presStyleLbl="node1" presStyleIdx="3" presStyleCnt="5">
        <dgm:presLayoutVars>
          <dgm:bulletEnabled val="1"/>
        </dgm:presLayoutVars>
      </dgm:prSet>
      <dgm:spPr>
        <a:prstGeom prst="roundRect">
          <a:avLst/>
        </a:prstGeom>
      </dgm:spPr>
      <dgm:t>
        <a:bodyPr/>
        <a:lstStyle/>
        <a:p>
          <a:endParaRPr lang="en-US"/>
        </a:p>
      </dgm:t>
    </dgm:pt>
    <dgm:pt modelId="{12BA7A1E-097C-4308-8D9F-DC7D03DCB09B}" type="pres">
      <dgm:prSet presAssocID="{A9461B5B-915E-4F2E-97C5-BCA880E9817D}" presName="spNode" presStyleCnt="0"/>
      <dgm:spPr/>
    </dgm:pt>
    <dgm:pt modelId="{F10A1679-4DA8-4EB4-9A3A-6D929F811EC2}" type="pres">
      <dgm:prSet presAssocID="{88BBBE59-CB45-4B1A-8E77-89BF9946F511}" presName="sibTrans" presStyleLbl="sibTrans1D1" presStyleIdx="3" presStyleCnt="5"/>
      <dgm:spPr>
        <a:custGeom>
          <a:avLst/>
          <a:gdLst/>
          <a:ahLst/>
          <a:cxnLst/>
          <a:rect l="0" t="0" r="0" b="0"/>
          <a:pathLst>
            <a:path>
              <a:moveTo>
                <a:pt x="289352" y="2691206"/>
              </a:moveTo>
              <a:arcTo wR="1732594" hR="1732594" stAng="8784456" swAng="2195114"/>
            </a:path>
          </a:pathLst>
        </a:custGeom>
      </dgm:spPr>
      <dgm:t>
        <a:bodyPr/>
        <a:lstStyle/>
        <a:p>
          <a:endParaRPr lang="en-US"/>
        </a:p>
      </dgm:t>
    </dgm:pt>
    <dgm:pt modelId="{47410FAB-7EBC-457E-883F-BD2D740A9950}" type="pres">
      <dgm:prSet presAssocID="{6A67EBA4-32FC-4140-8A3D-DD5D0238155B}" presName="node" presStyleLbl="node1" presStyleIdx="4" presStyleCnt="5">
        <dgm:presLayoutVars>
          <dgm:bulletEnabled val="1"/>
        </dgm:presLayoutVars>
      </dgm:prSet>
      <dgm:spPr>
        <a:prstGeom prst="roundRect">
          <a:avLst/>
        </a:prstGeom>
      </dgm:spPr>
      <dgm:t>
        <a:bodyPr/>
        <a:lstStyle/>
        <a:p>
          <a:endParaRPr lang="en-US"/>
        </a:p>
      </dgm:t>
    </dgm:pt>
    <dgm:pt modelId="{1C615136-8251-4C47-9880-4CE0F76A99DB}" type="pres">
      <dgm:prSet presAssocID="{6A67EBA4-32FC-4140-8A3D-DD5D0238155B}" presName="spNode" presStyleCnt="0"/>
      <dgm:spPr/>
    </dgm:pt>
    <dgm:pt modelId="{4234A959-86B3-412D-B74D-11C2C830DA67}" type="pres">
      <dgm:prSet presAssocID="{8DFBA489-33DF-4DF0-8DBD-154703077AB4}" presName="sibTrans" presStyleLbl="sibTrans1D1" presStyleIdx="4" presStyleCnt="5"/>
      <dgm:spPr>
        <a:custGeom>
          <a:avLst/>
          <a:gdLst/>
          <a:ahLst/>
          <a:cxnLst/>
          <a:rect l="0" t="0" r="0" b="0"/>
          <a:pathLst>
            <a:path>
              <a:moveTo>
                <a:pt x="302072" y="755102"/>
              </a:moveTo>
              <a:arcTo wR="1732594" hR="1732594" stAng="12860714" swAng="1959991"/>
            </a:path>
          </a:pathLst>
        </a:custGeom>
      </dgm:spPr>
      <dgm:t>
        <a:bodyPr/>
        <a:lstStyle/>
        <a:p>
          <a:endParaRPr lang="en-US"/>
        </a:p>
      </dgm:t>
    </dgm:pt>
  </dgm:ptLst>
  <dgm:cxnLst>
    <dgm:cxn modelId="{F495B302-926B-44EA-B49B-BABBE8541048}" type="presOf" srcId="{8DFBA489-33DF-4DF0-8DBD-154703077AB4}" destId="{4234A959-86B3-412D-B74D-11C2C830DA67}" srcOrd="0" destOrd="0" presId="urn:microsoft.com/office/officeart/2005/8/layout/cycle6"/>
    <dgm:cxn modelId="{FA45963A-76DB-438E-A503-4FDC34C6EC83}" type="presOf" srcId="{EA802AFC-E579-41B4-8DE3-F3CF0C18E6C9}" destId="{A6FC6292-0B58-4C9A-8361-520777344C60}" srcOrd="0" destOrd="0" presId="urn:microsoft.com/office/officeart/2005/8/layout/cycle6"/>
    <dgm:cxn modelId="{6EDFC7B8-A97C-4341-ABDE-E350F8D7FDA6}" srcId="{2815DA9E-D579-450B-B265-226C8F61BC1C}" destId="{0E055EB0-47B6-4C10-BFAD-F783A5D580FE}" srcOrd="2" destOrd="0" parTransId="{F48BEC23-C5C1-4EB7-BD90-9411BC1C74DD}" sibTransId="{0B2F8D4D-4B8E-44CC-8A1A-664D98C33804}"/>
    <dgm:cxn modelId="{DB56616E-D17A-42F6-8C73-57DF42AB4F9D}" srcId="{2815DA9E-D579-450B-B265-226C8F61BC1C}" destId="{3D811DED-041E-4638-9BCC-662C195DA414}" srcOrd="0" destOrd="0" parTransId="{CFA248CE-25C6-47AC-9B9A-48C6D42AB994}" sibTransId="{A95549DB-1263-43BB-A18F-E2CD30F0D443}"/>
    <dgm:cxn modelId="{BFB7E08C-CE7F-428D-B9F5-B9269DCB04F0}" srcId="{2815DA9E-D579-450B-B265-226C8F61BC1C}" destId="{A9461B5B-915E-4F2E-97C5-BCA880E9817D}" srcOrd="3" destOrd="0" parTransId="{BBC27A37-BED9-4A7B-973E-EE2F76655DC5}" sibTransId="{88BBBE59-CB45-4B1A-8E77-89BF9946F511}"/>
    <dgm:cxn modelId="{ED29C54D-07A0-4A28-A064-330CB967958B}" type="presOf" srcId="{0B2F8D4D-4B8E-44CC-8A1A-664D98C33804}" destId="{79E8E025-D96B-4D84-B23B-73F3F9DC08E2}" srcOrd="0" destOrd="0" presId="urn:microsoft.com/office/officeart/2005/8/layout/cycle6"/>
    <dgm:cxn modelId="{AA2FCCDD-92AD-4895-A120-DB37777AA35E}" type="presOf" srcId="{3D811DED-041E-4638-9BCC-662C195DA414}" destId="{7F61EA7D-566D-4113-9212-35F2776C68D7}" srcOrd="0" destOrd="0" presId="urn:microsoft.com/office/officeart/2005/8/layout/cycle6"/>
    <dgm:cxn modelId="{607C77BA-D1BA-4307-86AC-7812B432E721}" srcId="{2815DA9E-D579-450B-B265-226C8F61BC1C}" destId="{6A67EBA4-32FC-4140-8A3D-DD5D0238155B}" srcOrd="4" destOrd="0" parTransId="{D2BAF923-8A3C-4D57-B7E7-BC4F17BA5B5C}" sibTransId="{8DFBA489-33DF-4DF0-8DBD-154703077AB4}"/>
    <dgm:cxn modelId="{832221E0-393A-4917-9B5A-F6C2545A3D57}" type="presOf" srcId="{A9461B5B-915E-4F2E-97C5-BCA880E9817D}" destId="{969DDE4C-F5CC-4231-AD7D-50C66882BF68}" srcOrd="0" destOrd="0" presId="urn:microsoft.com/office/officeart/2005/8/layout/cycle6"/>
    <dgm:cxn modelId="{91AA7024-93BF-4486-A9B8-2FB44A6C6DC1}" type="presOf" srcId="{88BBBE59-CB45-4B1A-8E77-89BF9946F511}" destId="{F10A1679-4DA8-4EB4-9A3A-6D929F811EC2}" srcOrd="0" destOrd="0" presId="urn:microsoft.com/office/officeart/2005/8/layout/cycle6"/>
    <dgm:cxn modelId="{A808947C-3D32-49BD-A970-72B7678B0B1D}" srcId="{2815DA9E-D579-450B-B265-226C8F61BC1C}" destId="{0E55948F-BA80-41D7-8F72-ABE04F904437}" srcOrd="1" destOrd="0" parTransId="{D7B01A1A-8005-43FD-9219-C9011207BDEF}" sibTransId="{EA802AFC-E579-41B4-8DE3-F3CF0C18E6C9}"/>
    <dgm:cxn modelId="{2553149B-64B9-42FB-906D-C30CC456CCBE}" type="presOf" srcId="{2815DA9E-D579-450B-B265-226C8F61BC1C}" destId="{FD5195AE-811C-462E-9922-6A3065F037BA}" srcOrd="0" destOrd="0" presId="urn:microsoft.com/office/officeart/2005/8/layout/cycle6"/>
    <dgm:cxn modelId="{CCD3557B-4719-49B1-B313-F7D5DE445749}" type="presOf" srcId="{6A67EBA4-32FC-4140-8A3D-DD5D0238155B}" destId="{47410FAB-7EBC-457E-883F-BD2D740A9950}" srcOrd="0" destOrd="0" presId="urn:microsoft.com/office/officeart/2005/8/layout/cycle6"/>
    <dgm:cxn modelId="{4D5A82F1-92BC-4D39-A806-286C14A00CBE}" type="presOf" srcId="{0E55948F-BA80-41D7-8F72-ABE04F904437}" destId="{D0CD7A3C-05A7-4DB2-9AFB-4CEA4A05DDB8}" srcOrd="0" destOrd="0" presId="urn:microsoft.com/office/officeart/2005/8/layout/cycle6"/>
    <dgm:cxn modelId="{B3635F0B-290D-4DD8-BB8B-088B52C977C4}" type="presOf" srcId="{A95549DB-1263-43BB-A18F-E2CD30F0D443}" destId="{1DA58A48-3AF1-49AB-9C34-B7AFFF30BFD9}" srcOrd="0" destOrd="0" presId="urn:microsoft.com/office/officeart/2005/8/layout/cycle6"/>
    <dgm:cxn modelId="{C72C29FA-BE51-4149-9540-46C426FDE7B0}" type="presOf" srcId="{0E055EB0-47B6-4C10-BFAD-F783A5D580FE}" destId="{175CD14E-687C-4453-A430-3D5DB5E7866B}" srcOrd="0" destOrd="0" presId="urn:microsoft.com/office/officeart/2005/8/layout/cycle6"/>
    <dgm:cxn modelId="{B5C113E3-E716-4948-A4A6-E4B8BDF5D58E}" type="presParOf" srcId="{FD5195AE-811C-462E-9922-6A3065F037BA}" destId="{7F61EA7D-566D-4113-9212-35F2776C68D7}" srcOrd="0" destOrd="0" presId="urn:microsoft.com/office/officeart/2005/8/layout/cycle6"/>
    <dgm:cxn modelId="{22D0EDE6-A5BC-4EC1-AA7C-FEC0378BAEAB}" type="presParOf" srcId="{FD5195AE-811C-462E-9922-6A3065F037BA}" destId="{11BA1D10-B003-4187-8BEF-D0B09329A7B1}" srcOrd="1" destOrd="0" presId="urn:microsoft.com/office/officeart/2005/8/layout/cycle6"/>
    <dgm:cxn modelId="{965883ED-2BC0-4D0C-AD48-4F8BA5A22064}" type="presParOf" srcId="{FD5195AE-811C-462E-9922-6A3065F037BA}" destId="{1DA58A48-3AF1-49AB-9C34-B7AFFF30BFD9}" srcOrd="2" destOrd="0" presId="urn:microsoft.com/office/officeart/2005/8/layout/cycle6"/>
    <dgm:cxn modelId="{89170DDA-DDFC-4835-BF7D-53A83211B0A9}" type="presParOf" srcId="{FD5195AE-811C-462E-9922-6A3065F037BA}" destId="{D0CD7A3C-05A7-4DB2-9AFB-4CEA4A05DDB8}" srcOrd="3" destOrd="0" presId="urn:microsoft.com/office/officeart/2005/8/layout/cycle6"/>
    <dgm:cxn modelId="{D199D5FF-FE5C-41F8-98A6-853EC8BD1637}" type="presParOf" srcId="{FD5195AE-811C-462E-9922-6A3065F037BA}" destId="{DEE8C68E-BA72-46E5-BE6A-7D5662905DD9}" srcOrd="4" destOrd="0" presId="urn:microsoft.com/office/officeart/2005/8/layout/cycle6"/>
    <dgm:cxn modelId="{9D0C5CB5-7A5B-48D8-A440-11859B6E6206}" type="presParOf" srcId="{FD5195AE-811C-462E-9922-6A3065F037BA}" destId="{A6FC6292-0B58-4C9A-8361-520777344C60}" srcOrd="5" destOrd="0" presId="urn:microsoft.com/office/officeart/2005/8/layout/cycle6"/>
    <dgm:cxn modelId="{9F1BF2CC-9516-4745-B363-24F6D7F26F32}" type="presParOf" srcId="{FD5195AE-811C-462E-9922-6A3065F037BA}" destId="{175CD14E-687C-4453-A430-3D5DB5E7866B}" srcOrd="6" destOrd="0" presId="urn:microsoft.com/office/officeart/2005/8/layout/cycle6"/>
    <dgm:cxn modelId="{14CFDB93-45DC-4D3C-BB45-C589D712D27D}" type="presParOf" srcId="{FD5195AE-811C-462E-9922-6A3065F037BA}" destId="{29B0493C-752D-4041-9127-7D04D0BABDB5}" srcOrd="7" destOrd="0" presId="urn:microsoft.com/office/officeart/2005/8/layout/cycle6"/>
    <dgm:cxn modelId="{07B40D76-1C3A-468E-9CD5-9D5FAB80EC7B}" type="presParOf" srcId="{FD5195AE-811C-462E-9922-6A3065F037BA}" destId="{79E8E025-D96B-4D84-B23B-73F3F9DC08E2}" srcOrd="8" destOrd="0" presId="urn:microsoft.com/office/officeart/2005/8/layout/cycle6"/>
    <dgm:cxn modelId="{82D45944-2102-411B-B364-3DDD8330AB77}" type="presParOf" srcId="{FD5195AE-811C-462E-9922-6A3065F037BA}" destId="{969DDE4C-F5CC-4231-AD7D-50C66882BF68}" srcOrd="9" destOrd="0" presId="urn:microsoft.com/office/officeart/2005/8/layout/cycle6"/>
    <dgm:cxn modelId="{0C6E8CA8-FFA1-46C4-A6C7-062ED27D48AA}" type="presParOf" srcId="{FD5195AE-811C-462E-9922-6A3065F037BA}" destId="{12BA7A1E-097C-4308-8D9F-DC7D03DCB09B}" srcOrd="10" destOrd="0" presId="urn:microsoft.com/office/officeart/2005/8/layout/cycle6"/>
    <dgm:cxn modelId="{83E69909-0233-479B-8D90-C8F2B186FCF9}" type="presParOf" srcId="{FD5195AE-811C-462E-9922-6A3065F037BA}" destId="{F10A1679-4DA8-4EB4-9A3A-6D929F811EC2}" srcOrd="11" destOrd="0" presId="urn:microsoft.com/office/officeart/2005/8/layout/cycle6"/>
    <dgm:cxn modelId="{04DFD518-7BC2-438B-9CFD-AA5E8323D793}" type="presParOf" srcId="{FD5195AE-811C-462E-9922-6A3065F037BA}" destId="{47410FAB-7EBC-457E-883F-BD2D740A9950}" srcOrd="12" destOrd="0" presId="urn:microsoft.com/office/officeart/2005/8/layout/cycle6"/>
    <dgm:cxn modelId="{8122988C-FC5D-4104-B7BC-CA1F700FFDF0}" type="presParOf" srcId="{FD5195AE-811C-462E-9922-6A3065F037BA}" destId="{1C615136-8251-4C47-9880-4CE0F76A99DB}" srcOrd="13" destOrd="0" presId="urn:microsoft.com/office/officeart/2005/8/layout/cycle6"/>
    <dgm:cxn modelId="{B6B036AF-1C4A-481B-8E02-CB94C40029E5}" type="presParOf" srcId="{FD5195AE-811C-462E-9922-6A3065F037BA}" destId="{4234A959-86B3-412D-B74D-11C2C830DA67}" srcOrd="14"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1EA7D-566D-4113-9212-35F2776C68D7}">
      <dsp:nvSpPr>
        <dsp:cNvPr id="0" name=""/>
        <dsp:cNvSpPr/>
      </dsp:nvSpPr>
      <dsp:spPr>
        <a:xfrm>
          <a:off x="2380505" y="2370"/>
          <a:ext cx="1334988" cy="867742"/>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ysClr val="window" lastClr="FFFFFF"/>
              </a:solidFill>
              <a:latin typeface="Calibri" panose="020F0502020204030204"/>
              <a:ea typeface="+mn-ea"/>
              <a:cs typeface="+mn-cs"/>
            </a:rPr>
            <a:t>Homomorphic Encryption</a:t>
          </a:r>
          <a:endParaRPr lang="en-US" sz="1500" kern="1200" dirty="0">
            <a:solidFill>
              <a:sysClr val="window" lastClr="FFFFFF"/>
            </a:solidFill>
            <a:latin typeface="Calibri" panose="020F0502020204030204"/>
            <a:ea typeface="+mn-ea"/>
            <a:cs typeface="+mn-cs"/>
          </a:endParaRPr>
        </a:p>
      </dsp:txBody>
      <dsp:txXfrm>
        <a:off x="2422865" y="44730"/>
        <a:ext cx="1250268" cy="783022"/>
      </dsp:txXfrm>
    </dsp:sp>
    <dsp:sp modelId="{1DA58A48-3AF1-49AB-9C34-B7AFFF30BFD9}">
      <dsp:nvSpPr>
        <dsp:cNvPr id="0" name=""/>
        <dsp:cNvSpPr/>
      </dsp:nvSpPr>
      <dsp:spPr>
        <a:xfrm>
          <a:off x="1315405" y="436241"/>
          <a:ext cx="3465188" cy="3465188"/>
        </a:xfrm>
        <a:custGeom>
          <a:avLst/>
          <a:gdLst/>
          <a:ahLst/>
          <a:cxnLst/>
          <a:rect l="0" t="0" r="0" b="0"/>
          <a:pathLst>
            <a:path>
              <a:moveTo>
                <a:pt x="2409246" y="137594"/>
              </a:moveTo>
              <a:arcTo wR="1732594" hR="1732594" stAng="17579295" swAng="1959991"/>
            </a:path>
          </a:pathLst>
        </a:custGeom>
        <a:noFill/>
        <a:ln w="6350" cap="flat" cmpd="sng" algn="ctr">
          <a:solidFill>
            <a:srgbClr val="4472C4">
              <a:hueOff val="0"/>
              <a:satOff val="0"/>
              <a:lumOff val="0"/>
              <a:alphaOff val="0"/>
            </a:srgbClr>
          </a:solidFill>
          <a:prstDash val="solid"/>
          <a:miter lim="800000"/>
        </a:ln>
        <a:effectLst/>
      </dsp:spPr>
      <dsp:style>
        <a:lnRef idx="1">
          <a:scrgbClr r="0" g="0" b="0"/>
        </a:lnRef>
        <a:fillRef idx="0">
          <a:scrgbClr r="0" g="0" b="0"/>
        </a:fillRef>
        <a:effectRef idx="0">
          <a:scrgbClr r="0" g="0" b="0"/>
        </a:effectRef>
        <a:fontRef idx="minor"/>
      </dsp:style>
    </dsp:sp>
    <dsp:sp modelId="{D0CD7A3C-05A7-4DB2-9AFB-4CEA4A05DDB8}">
      <dsp:nvSpPr>
        <dsp:cNvPr id="0" name=""/>
        <dsp:cNvSpPr/>
      </dsp:nvSpPr>
      <dsp:spPr>
        <a:xfrm>
          <a:off x="4028301" y="1199563"/>
          <a:ext cx="1334988" cy="867742"/>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ysClr val="window" lastClr="FFFFFF"/>
              </a:solidFill>
              <a:latin typeface="Calibri" panose="020F0502020204030204"/>
              <a:ea typeface="+mn-ea"/>
              <a:cs typeface="+mn-cs"/>
            </a:rPr>
            <a:t>Secure Multiparty Computation</a:t>
          </a:r>
          <a:endParaRPr lang="en-US" sz="1500" kern="1200" dirty="0">
            <a:solidFill>
              <a:sysClr val="window" lastClr="FFFFFF"/>
            </a:solidFill>
            <a:latin typeface="Calibri" panose="020F0502020204030204"/>
            <a:ea typeface="+mn-ea"/>
            <a:cs typeface="+mn-cs"/>
          </a:endParaRPr>
        </a:p>
      </dsp:txBody>
      <dsp:txXfrm>
        <a:off x="4070661" y="1241923"/>
        <a:ext cx="1250268" cy="783022"/>
      </dsp:txXfrm>
    </dsp:sp>
    <dsp:sp modelId="{A6FC6292-0B58-4C9A-8361-520777344C60}">
      <dsp:nvSpPr>
        <dsp:cNvPr id="0" name=""/>
        <dsp:cNvSpPr/>
      </dsp:nvSpPr>
      <dsp:spPr>
        <a:xfrm>
          <a:off x="1315405" y="436241"/>
          <a:ext cx="3465188" cy="3465188"/>
        </a:xfrm>
        <a:custGeom>
          <a:avLst/>
          <a:gdLst/>
          <a:ahLst/>
          <a:cxnLst/>
          <a:rect l="0" t="0" r="0" b="0"/>
          <a:pathLst>
            <a:path>
              <a:moveTo>
                <a:pt x="3462825" y="1642133"/>
              </a:moveTo>
              <a:arcTo wR="1732594" hR="1732594" stAng="21420430" swAng="2195114"/>
            </a:path>
          </a:pathLst>
        </a:custGeom>
        <a:noFill/>
        <a:ln w="6350" cap="flat" cmpd="sng" algn="ctr">
          <a:solidFill>
            <a:srgbClr val="4472C4">
              <a:hueOff val="0"/>
              <a:satOff val="0"/>
              <a:lumOff val="0"/>
              <a:alphaOff val="0"/>
            </a:srgbClr>
          </a:solidFill>
          <a:prstDash val="solid"/>
          <a:miter lim="800000"/>
        </a:ln>
        <a:effectLst/>
      </dsp:spPr>
      <dsp:style>
        <a:lnRef idx="1">
          <a:scrgbClr r="0" g="0" b="0"/>
        </a:lnRef>
        <a:fillRef idx="0">
          <a:scrgbClr r="0" g="0" b="0"/>
        </a:fillRef>
        <a:effectRef idx="0">
          <a:scrgbClr r="0" g="0" b="0"/>
        </a:effectRef>
        <a:fontRef idx="minor"/>
      </dsp:style>
    </dsp:sp>
    <dsp:sp modelId="{175CD14E-687C-4453-A430-3D5DB5E7866B}">
      <dsp:nvSpPr>
        <dsp:cNvPr id="0" name=""/>
        <dsp:cNvSpPr/>
      </dsp:nvSpPr>
      <dsp:spPr>
        <a:xfrm>
          <a:off x="3398899" y="3136663"/>
          <a:ext cx="1334988" cy="867742"/>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ysClr val="window" lastClr="FFFFFF"/>
              </a:solidFill>
              <a:latin typeface="Calibri" panose="020F0502020204030204"/>
              <a:ea typeface="+mn-ea"/>
              <a:cs typeface="+mn-cs"/>
            </a:rPr>
            <a:t>Differential Privacy</a:t>
          </a:r>
          <a:endParaRPr lang="en-US" sz="1500" kern="1200" dirty="0">
            <a:solidFill>
              <a:sysClr val="window" lastClr="FFFFFF"/>
            </a:solidFill>
            <a:latin typeface="Calibri" panose="020F0502020204030204"/>
            <a:ea typeface="+mn-ea"/>
            <a:cs typeface="+mn-cs"/>
          </a:endParaRPr>
        </a:p>
      </dsp:txBody>
      <dsp:txXfrm>
        <a:off x="3441259" y="3179023"/>
        <a:ext cx="1250268" cy="783022"/>
      </dsp:txXfrm>
    </dsp:sp>
    <dsp:sp modelId="{79E8E025-D96B-4D84-B23B-73F3F9DC08E2}">
      <dsp:nvSpPr>
        <dsp:cNvPr id="0" name=""/>
        <dsp:cNvSpPr/>
      </dsp:nvSpPr>
      <dsp:spPr>
        <a:xfrm>
          <a:off x="1315405" y="436241"/>
          <a:ext cx="3465188" cy="3465188"/>
        </a:xfrm>
        <a:custGeom>
          <a:avLst/>
          <a:gdLst/>
          <a:ahLst/>
          <a:cxnLst/>
          <a:rect l="0" t="0" r="0" b="0"/>
          <a:pathLst>
            <a:path>
              <a:moveTo>
                <a:pt x="2076618" y="3430690"/>
              </a:moveTo>
              <a:arcTo wR="1732594" hR="1732594" stAng="4712834" swAng="1374332"/>
            </a:path>
          </a:pathLst>
        </a:custGeom>
        <a:noFill/>
        <a:ln w="6350" cap="flat" cmpd="sng" algn="ctr">
          <a:solidFill>
            <a:srgbClr val="4472C4">
              <a:hueOff val="0"/>
              <a:satOff val="0"/>
              <a:lumOff val="0"/>
              <a:alphaOff val="0"/>
            </a:srgbClr>
          </a:solidFill>
          <a:prstDash val="solid"/>
          <a:miter lim="800000"/>
        </a:ln>
        <a:effectLst/>
      </dsp:spPr>
      <dsp:style>
        <a:lnRef idx="1">
          <a:scrgbClr r="0" g="0" b="0"/>
        </a:lnRef>
        <a:fillRef idx="0">
          <a:scrgbClr r="0" g="0" b="0"/>
        </a:fillRef>
        <a:effectRef idx="0">
          <a:scrgbClr r="0" g="0" b="0"/>
        </a:effectRef>
        <a:fontRef idx="minor"/>
      </dsp:style>
    </dsp:sp>
    <dsp:sp modelId="{969DDE4C-F5CC-4231-AD7D-50C66882BF68}">
      <dsp:nvSpPr>
        <dsp:cNvPr id="0" name=""/>
        <dsp:cNvSpPr/>
      </dsp:nvSpPr>
      <dsp:spPr>
        <a:xfrm>
          <a:off x="1362112" y="3136663"/>
          <a:ext cx="1334988" cy="867742"/>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ysClr val="window" lastClr="FFFFFF"/>
              </a:solidFill>
              <a:latin typeface="Calibri" panose="020F0502020204030204"/>
              <a:ea typeface="+mn-ea"/>
              <a:cs typeface="+mn-cs"/>
            </a:rPr>
            <a:t>Trusted Execution Environment</a:t>
          </a:r>
          <a:endParaRPr lang="en-US" sz="1500" kern="1200" dirty="0">
            <a:solidFill>
              <a:sysClr val="window" lastClr="FFFFFF"/>
            </a:solidFill>
            <a:latin typeface="Calibri" panose="020F0502020204030204"/>
            <a:ea typeface="+mn-ea"/>
            <a:cs typeface="+mn-cs"/>
          </a:endParaRPr>
        </a:p>
      </dsp:txBody>
      <dsp:txXfrm>
        <a:off x="1404472" y="3179023"/>
        <a:ext cx="1250268" cy="783022"/>
      </dsp:txXfrm>
    </dsp:sp>
    <dsp:sp modelId="{F10A1679-4DA8-4EB4-9A3A-6D929F811EC2}">
      <dsp:nvSpPr>
        <dsp:cNvPr id="0" name=""/>
        <dsp:cNvSpPr/>
      </dsp:nvSpPr>
      <dsp:spPr>
        <a:xfrm>
          <a:off x="1315405" y="436241"/>
          <a:ext cx="3465188" cy="3465188"/>
        </a:xfrm>
        <a:custGeom>
          <a:avLst/>
          <a:gdLst/>
          <a:ahLst/>
          <a:cxnLst/>
          <a:rect l="0" t="0" r="0" b="0"/>
          <a:pathLst>
            <a:path>
              <a:moveTo>
                <a:pt x="289352" y="2691206"/>
              </a:moveTo>
              <a:arcTo wR="1732594" hR="1732594" stAng="8784456" swAng="2195114"/>
            </a:path>
          </a:pathLst>
        </a:custGeom>
        <a:noFill/>
        <a:ln w="6350" cap="flat" cmpd="sng" algn="ctr">
          <a:solidFill>
            <a:srgbClr val="4472C4">
              <a:hueOff val="0"/>
              <a:satOff val="0"/>
              <a:lumOff val="0"/>
              <a:alphaOff val="0"/>
            </a:srgbClr>
          </a:solidFill>
          <a:prstDash val="solid"/>
          <a:miter lim="800000"/>
        </a:ln>
        <a:effectLst/>
      </dsp:spPr>
      <dsp:style>
        <a:lnRef idx="1">
          <a:scrgbClr r="0" g="0" b="0"/>
        </a:lnRef>
        <a:fillRef idx="0">
          <a:scrgbClr r="0" g="0" b="0"/>
        </a:fillRef>
        <a:effectRef idx="0">
          <a:scrgbClr r="0" g="0" b="0"/>
        </a:effectRef>
        <a:fontRef idx="minor"/>
      </dsp:style>
    </dsp:sp>
    <dsp:sp modelId="{47410FAB-7EBC-457E-883F-BD2D740A9950}">
      <dsp:nvSpPr>
        <dsp:cNvPr id="0" name=""/>
        <dsp:cNvSpPr/>
      </dsp:nvSpPr>
      <dsp:spPr>
        <a:xfrm>
          <a:off x="732710" y="1199563"/>
          <a:ext cx="1334988" cy="867742"/>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ysClr val="window" lastClr="FFFFFF"/>
              </a:solidFill>
              <a:latin typeface="Calibri" panose="020F0502020204030204"/>
              <a:ea typeface="+mn-ea"/>
              <a:cs typeface="+mn-cs"/>
            </a:rPr>
            <a:t>Zero-knowledge Proofs</a:t>
          </a:r>
          <a:endParaRPr lang="en-US" sz="1500" kern="1200" dirty="0">
            <a:solidFill>
              <a:sysClr val="window" lastClr="FFFFFF"/>
            </a:solidFill>
            <a:latin typeface="Calibri" panose="020F0502020204030204"/>
            <a:ea typeface="+mn-ea"/>
            <a:cs typeface="+mn-cs"/>
          </a:endParaRPr>
        </a:p>
      </dsp:txBody>
      <dsp:txXfrm>
        <a:off x="775070" y="1241923"/>
        <a:ext cx="1250268" cy="783022"/>
      </dsp:txXfrm>
    </dsp:sp>
    <dsp:sp modelId="{4234A959-86B3-412D-B74D-11C2C830DA67}">
      <dsp:nvSpPr>
        <dsp:cNvPr id="0" name=""/>
        <dsp:cNvSpPr/>
      </dsp:nvSpPr>
      <dsp:spPr>
        <a:xfrm>
          <a:off x="1315405" y="436241"/>
          <a:ext cx="3465188" cy="3465188"/>
        </a:xfrm>
        <a:custGeom>
          <a:avLst/>
          <a:gdLst/>
          <a:ahLst/>
          <a:cxnLst/>
          <a:rect l="0" t="0" r="0" b="0"/>
          <a:pathLst>
            <a:path>
              <a:moveTo>
                <a:pt x="302072" y="755102"/>
              </a:moveTo>
              <a:arcTo wR="1732594" hR="1732594" stAng="12860714" swAng="1959991"/>
            </a:path>
          </a:pathLst>
        </a:custGeom>
        <a:noFill/>
        <a:ln w="6350" cap="flat" cmpd="sng" algn="ctr">
          <a:solidFill>
            <a:srgbClr val="4472C4">
              <a:hueOff val="0"/>
              <a:satOff val="0"/>
              <a:lumOff val="0"/>
              <a:alphaOff val="0"/>
            </a:srgb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971800" cy="499012"/>
          </a:xfrm>
          <a:prstGeom prst="rect">
            <a:avLst/>
          </a:prstGeom>
        </p:spPr>
        <p:txBody>
          <a:bodyPr vert="horz" lIns="91733" tIns="45866" rIns="91733" bIns="45866"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99012"/>
          </a:xfrm>
          <a:prstGeom prst="rect">
            <a:avLst/>
          </a:prstGeom>
        </p:spPr>
        <p:txBody>
          <a:bodyPr vert="horz" lIns="91733" tIns="45866" rIns="91733" bIns="45866" rtlCol="0"/>
          <a:lstStyle>
            <a:lvl1pPr algn="r">
              <a:defRPr sz="1200"/>
            </a:lvl1pPr>
          </a:lstStyle>
          <a:p>
            <a:fld id="{94216E5B-5A7F-4AD7-9A9D-9FED9750BF79}" type="datetimeFigureOut">
              <a:rPr lang="nl-NL" smtClean="0"/>
              <a:t>21-11-2022</a:t>
            </a:fld>
            <a:endParaRPr lang="nl-NL"/>
          </a:p>
        </p:txBody>
      </p:sp>
      <p:sp>
        <p:nvSpPr>
          <p:cNvPr id="4" name="Tijdelijke aanduiding voor voettekst 3"/>
          <p:cNvSpPr>
            <a:spLocks noGrp="1"/>
          </p:cNvSpPr>
          <p:nvPr>
            <p:ph type="ftr" sz="quarter" idx="2"/>
          </p:nvPr>
        </p:nvSpPr>
        <p:spPr>
          <a:xfrm>
            <a:off x="1" y="9446679"/>
            <a:ext cx="2971800" cy="499011"/>
          </a:xfrm>
          <a:prstGeom prst="rect">
            <a:avLst/>
          </a:prstGeom>
        </p:spPr>
        <p:txBody>
          <a:bodyPr vert="horz" lIns="91733" tIns="45866" rIns="91733" bIns="45866"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9446679"/>
            <a:ext cx="2971800" cy="499011"/>
          </a:xfrm>
          <a:prstGeom prst="rect">
            <a:avLst/>
          </a:prstGeom>
        </p:spPr>
        <p:txBody>
          <a:bodyPr vert="horz" lIns="91733" tIns="45866" rIns="91733" bIns="45866" rtlCol="0" anchor="b"/>
          <a:lstStyle>
            <a:lvl1pPr algn="r">
              <a:defRPr sz="1200"/>
            </a:lvl1pPr>
          </a:lstStyle>
          <a:p>
            <a:fld id="{DF2AFED4-D591-4DC1-957A-FE653ECB3CC7}" type="slidenum">
              <a:rPr lang="nl-NL" smtClean="0"/>
              <a:t>‹nr.›</a:t>
            </a:fld>
            <a:endParaRPr lang="nl-NL"/>
          </a:p>
        </p:txBody>
      </p:sp>
    </p:spTree>
    <p:extLst>
      <p:ext uri="{BB962C8B-B14F-4D97-AF65-F5344CB8AC3E}">
        <p14:creationId xmlns:p14="http://schemas.microsoft.com/office/powerpoint/2010/main" val="3294350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971800" cy="499012"/>
          </a:xfrm>
          <a:prstGeom prst="rect">
            <a:avLst/>
          </a:prstGeom>
        </p:spPr>
        <p:txBody>
          <a:bodyPr vert="horz" lIns="91733" tIns="45866" rIns="91733" bIns="45866"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99012"/>
          </a:xfrm>
          <a:prstGeom prst="rect">
            <a:avLst/>
          </a:prstGeom>
        </p:spPr>
        <p:txBody>
          <a:bodyPr vert="horz" lIns="91733" tIns="45866" rIns="91733" bIns="45866" rtlCol="0"/>
          <a:lstStyle>
            <a:lvl1pPr algn="r">
              <a:defRPr sz="1200"/>
            </a:lvl1pPr>
          </a:lstStyle>
          <a:p>
            <a:fld id="{68012BBF-3458-4DC8-A859-E9389E2FDBD3}" type="datetimeFigureOut">
              <a:rPr lang="nl-NL" smtClean="0"/>
              <a:t>21-11-2022</a:t>
            </a:fld>
            <a:endParaRPr lang="nl-NL"/>
          </a:p>
        </p:txBody>
      </p:sp>
      <p:sp>
        <p:nvSpPr>
          <p:cNvPr id="4" name="Tijdelijke aanduiding voor dia-afbeelding 3"/>
          <p:cNvSpPr>
            <a:spLocks noGrp="1" noRot="1" noChangeAspect="1"/>
          </p:cNvSpPr>
          <p:nvPr>
            <p:ph type="sldImg" idx="2"/>
          </p:nvPr>
        </p:nvSpPr>
        <p:spPr>
          <a:xfrm>
            <a:off x="446088" y="1243013"/>
            <a:ext cx="5965825" cy="3355975"/>
          </a:xfrm>
          <a:prstGeom prst="rect">
            <a:avLst/>
          </a:prstGeom>
          <a:noFill/>
          <a:ln w="12700">
            <a:solidFill>
              <a:prstClr val="black"/>
            </a:solidFill>
          </a:ln>
        </p:spPr>
        <p:txBody>
          <a:bodyPr vert="horz" lIns="91733" tIns="45866" rIns="91733" bIns="45866" rtlCol="0" anchor="ctr"/>
          <a:lstStyle/>
          <a:p>
            <a:endParaRPr lang="nl-NL"/>
          </a:p>
        </p:txBody>
      </p:sp>
      <p:sp>
        <p:nvSpPr>
          <p:cNvPr id="5" name="Tijdelijke aanduiding voor notities 4"/>
          <p:cNvSpPr>
            <a:spLocks noGrp="1"/>
          </p:cNvSpPr>
          <p:nvPr>
            <p:ph type="body" sz="quarter" idx="3"/>
          </p:nvPr>
        </p:nvSpPr>
        <p:spPr>
          <a:xfrm>
            <a:off x="685801" y="4786363"/>
            <a:ext cx="5486400" cy="3916114"/>
          </a:xfrm>
          <a:prstGeom prst="rect">
            <a:avLst/>
          </a:prstGeom>
        </p:spPr>
        <p:txBody>
          <a:bodyPr vert="horz" lIns="91733" tIns="45866" rIns="91733" bIns="45866"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1" y="9446679"/>
            <a:ext cx="2971800" cy="499011"/>
          </a:xfrm>
          <a:prstGeom prst="rect">
            <a:avLst/>
          </a:prstGeom>
        </p:spPr>
        <p:txBody>
          <a:bodyPr vert="horz" lIns="91733" tIns="45866" rIns="91733" bIns="45866"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9446679"/>
            <a:ext cx="2971800" cy="499011"/>
          </a:xfrm>
          <a:prstGeom prst="rect">
            <a:avLst/>
          </a:prstGeom>
        </p:spPr>
        <p:txBody>
          <a:bodyPr vert="horz" lIns="91733" tIns="45866" rIns="91733" bIns="45866" rtlCol="0" anchor="b"/>
          <a:lstStyle>
            <a:lvl1pPr algn="r">
              <a:defRPr sz="1200"/>
            </a:lvl1pPr>
          </a:lstStyle>
          <a:p>
            <a:fld id="{6D4E4478-7EC4-4AFE-8ED6-95884BB5D585}" type="slidenum">
              <a:rPr lang="nl-NL" smtClean="0"/>
              <a:t>‹nr.›</a:t>
            </a:fld>
            <a:endParaRPr lang="nl-NL"/>
          </a:p>
        </p:txBody>
      </p:sp>
    </p:spTree>
    <p:extLst>
      <p:ext uri="{BB962C8B-B14F-4D97-AF65-F5344CB8AC3E}">
        <p14:creationId xmlns:p14="http://schemas.microsoft.com/office/powerpoint/2010/main" val="2218047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917326">
              <a:defRPr/>
            </a:pPr>
            <a:r>
              <a:rPr lang="en-US" dirty="0" smtClean="0"/>
              <a:t>Modern statistical organizations are more and more investing on becoming part of a data ecosystem where they acquire and integrate data from multiple sources and provide richer statistical products. Such sources can be rather consolidated like administrative sources or more recent like Big Data sources.</a:t>
            </a:r>
          </a:p>
          <a:p>
            <a:r>
              <a:rPr lang="en-US" dirty="0"/>
              <a:t>In this scenario, the issue of privacy preservation is particularly relevant: the more sources are acquired and integrated, the higher are the risks of disclosing information violating individual privacy rights. Hence, from a legislative perspective there are indications to take privacy into account throughout the whole data treatment process, through the privacy by design’ concept.</a:t>
            </a:r>
            <a:endParaRPr lang="nl-NL" dirty="0"/>
          </a:p>
          <a:p>
            <a:r>
              <a:rPr lang="en-US" dirty="0"/>
              <a:t>National Statistical Organizations (NSOs) are used to apply techniques for enforcing privacy by design on the </a:t>
            </a:r>
            <a:r>
              <a:rPr lang="en-US" i="1" dirty="0"/>
              <a:t>output side</a:t>
            </a:r>
            <a:r>
              <a:rPr lang="en-US" dirty="0"/>
              <a:t>, i.e. when publishing  aggregated statistical data for dissemination purposes and when sharing microdata for research purposes. Statistical disclosure control (SDC) techniques as well as centers for remote microdata access are capabilities that are present in most NSOs.</a:t>
            </a:r>
            <a:endParaRPr lang="nl-NL" dirty="0"/>
          </a:p>
          <a:p>
            <a:r>
              <a:rPr lang="en-US" dirty="0"/>
              <a:t>See e.g. GDPR (General Data Protection Regulation), EU regulation 2016/679, where Article 25 is about “Data protection by design and by default”</a:t>
            </a:r>
            <a:endParaRPr lang="nl-NL" dirty="0"/>
          </a:p>
          <a:p>
            <a:pPr defTabSz="917326">
              <a:defRPr/>
            </a:pP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2</a:t>
            </a:fld>
            <a:endParaRPr lang="nl-NL"/>
          </a:p>
        </p:txBody>
      </p:sp>
    </p:spTree>
    <p:extLst>
      <p:ext uri="{BB962C8B-B14F-4D97-AF65-F5344CB8AC3E}">
        <p14:creationId xmlns:p14="http://schemas.microsoft.com/office/powerpoint/2010/main" val="2026441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917326">
              <a:defRPr/>
            </a:pPr>
            <a:r>
              <a:rPr lang="en-US" dirty="0" smtClean="0"/>
              <a:t>Modern statistical organizations are more and more investing on becoming part of a data ecosystem where they acquire and integrate data from multiple sources and provide richer statistical products. Such sources can be rather consolidated like administrative sources or more recent like Big Data sources.</a:t>
            </a:r>
          </a:p>
          <a:p>
            <a:r>
              <a:rPr lang="en-US" dirty="0"/>
              <a:t>In this scenario, the issue of privacy preservation is particularly relevant: the more sources are acquired and integrated, the higher are the risks of disclosing information violating individual privacy rights. Hence, from a legislative perspective there are indications to take privacy into account throughout the whole data treatment process, through the privacy by design’ concept.</a:t>
            </a:r>
            <a:endParaRPr lang="nl-NL" dirty="0"/>
          </a:p>
          <a:p>
            <a:r>
              <a:rPr lang="en-US" dirty="0"/>
              <a:t>National Statistical Organizations (NSOs) are used to apply techniques for enforcing privacy by design on the </a:t>
            </a:r>
            <a:r>
              <a:rPr lang="en-US" i="1" dirty="0"/>
              <a:t>output side</a:t>
            </a:r>
            <a:r>
              <a:rPr lang="en-US" dirty="0"/>
              <a:t>, i.e. when publishing  aggregated statistical data for dissemination purposes and when sharing microdata for research purposes. Statistical disclosure control (SDC) techniques as well as centers for remote microdata access are capabilities that are present in most NSOs.</a:t>
            </a:r>
            <a:endParaRPr lang="nl-NL" dirty="0"/>
          </a:p>
          <a:p>
            <a:r>
              <a:rPr lang="en-US" dirty="0"/>
              <a:t>See e.g. GDPR (General Data Protection Regulation), EU regulation 2016/679, where Article 25 is about “Data protection by design and by default”</a:t>
            </a:r>
            <a:endParaRPr lang="nl-NL" dirty="0"/>
          </a:p>
          <a:p>
            <a:pPr defTabSz="917326">
              <a:defRPr/>
            </a:pP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3</a:t>
            </a:fld>
            <a:endParaRPr lang="nl-NL"/>
          </a:p>
        </p:txBody>
      </p:sp>
    </p:spTree>
    <p:extLst>
      <p:ext uri="{BB962C8B-B14F-4D97-AF65-F5344CB8AC3E}">
        <p14:creationId xmlns:p14="http://schemas.microsoft.com/office/powerpoint/2010/main" val="926593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4</a:t>
            </a:fld>
            <a:endParaRPr lang="nl-NL"/>
          </a:p>
        </p:txBody>
      </p:sp>
    </p:spTree>
    <p:extLst>
      <p:ext uri="{BB962C8B-B14F-4D97-AF65-F5344CB8AC3E}">
        <p14:creationId xmlns:p14="http://schemas.microsoft.com/office/powerpoint/2010/main" val="93443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0a2f4af13_0_49:notes"/>
          <p:cNvSpPr txBox="1">
            <a:spLocks noGrp="1"/>
          </p:cNvSpPr>
          <p:nvPr>
            <p:ph type="body" idx="1"/>
          </p:nvPr>
        </p:nvSpPr>
        <p:spPr>
          <a:xfrm>
            <a:off x="680562" y="4723449"/>
            <a:ext cx="5444490" cy="4474845"/>
          </a:xfrm>
          <a:prstGeom prst="rect">
            <a:avLst/>
          </a:prstGeom>
        </p:spPr>
        <p:txBody>
          <a:bodyPr spcFirstLastPara="1" wrap="square" lIns="91415" tIns="91415" rIns="91415" bIns="91415" anchor="t" anchorCtr="0">
            <a:noAutofit/>
          </a:bodyPr>
          <a:lstStyle/>
          <a:p>
            <a:endParaRPr dirty="0"/>
          </a:p>
        </p:txBody>
      </p:sp>
      <p:sp>
        <p:nvSpPr>
          <p:cNvPr id="186" name="Google Shape;186;g100a2f4af13_0_49:notes"/>
          <p:cNvSpPr>
            <a:spLocks noGrp="1" noRot="1" noChangeAspect="1"/>
          </p:cNvSpPr>
          <p:nvPr>
            <p:ph type="sldImg" idx="2"/>
          </p:nvPr>
        </p:nvSpPr>
        <p:spPr>
          <a:xfrm>
            <a:off x="87313" y="746125"/>
            <a:ext cx="662940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5802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00a2f4af13_0_124:notes"/>
          <p:cNvSpPr txBox="1">
            <a:spLocks noGrp="1"/>
          </p:cNvSpPr>
          <p:nvPr>
            <p:ph type="body" idx="1"/>
          </p:nvPr>
        </p:nvSpPr>
        <p:spPr>
          <a:xfrm>
            <a:off x="680562" y="4723449"/>
            <a:ext cx="5444490" cy="4474845"/>
          </a:xfrm>
          <a:prstGeom prst="rect">
            <a:avLst/>
          </a:prstGeom>
        </p:spPr>
        <p:txBody>
          <a:bodyPr spcFirstLastPara="1" wrap="square" lIns="91415" tIns="91415" rIns="91415" bIns="91415" anchor="t" anchorCtr="0">
            <a:noAutofit/>
          </a:bodyPr>
          <a:lstStyle/>
          <a:p>
            <a:endParaRPr dirty="0"/>
          </a:p>
        </p:txBody>
      </p:sp>
      <p:sp>
        <p:nvSpPr>
          <p:cNvPr id="237" name="Google Shape;237;g100a2f4af13_0_124:notes"/>
          <p:cNvSpPr>
            <a:spLocks noGrp="1" noRot="1" noChangeAspect="1"/>
          </p:cNvSpPr>
          <p:nvPr>
            <p:ph type="sldImg" idx="2"/>
          </p:nvPr>
        </p:nvSpPr>
        <p:spPr>
          <a:xfrm>
            <a:off x="87313" y="746125"/>
            <a:ext cx="662940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84691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8</a:t>
            </a:fld>
            <a:endParaRPr lang="nl-NL"/>
          </a:p>
        </p:txBody>
      </p:sp>
    </p:spTree>
    <p:extLst>
      <p:ext uri="{BB962C8B-B14F-4D97-AF65-F5344CB8AC3E}">
        <p14:creationId xmlns:p14="http://schemas.microsoft.com/office/powerpoint/2010/main" val="2729144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917326">
              <a:defRPr/>
            </a:pPr>
            <a:r>
              <a:rPr lang="en-US" dirty="0" smtClean="0"/>
              <a:t>Modern statistical organizations are more and more investing on becoming part of a data ecosystem where they acquire and integrate data from multiple sources and provide richer statistical products. Such sources can be rather consolidated like administrative sources or more recent like Big Data sources.</a:t>
            </a:r>
          </a:p>
          <a:p>
            <a:r>
              <a:rPr lang="en-US" dirty="0"/>
              <a:t>In this scenario, the issue of privacy preservation is particularly relevant: the more sources are acquired and integrated, the higher are the risks of disclosing information violating individual privacy rights. Hence, from a legislative perspective there are indications to take privacy into account throughout the whole data treatment process, through the privacy by design’ concept.</a:t>
            </a:r>
            <a:endParaRPr lang="nl-NL" dirty="0"/>
          </a:p>
          <a:p>
            <a:r>
              <a:rPr lang="en-US" dirty="0"/>
              <a:t>National Statistical Organizations (NSOs) are used to apply techniques for enforcing privacy by design on the </a:t>
            </a:r>
            <a:r>
              <a:rPr lang="en-US" i="1" dirty="0"/>
              <a:t>output side</a:t>
            </a:r>
            <a:r>
              <a:rPr lang="en-US" dirty="0"/>
              <a:t>, i.e. when publishing  aggregated statistical data for dissemination purposes and when sharing microdata for research purposes. Statistical disclosure control (SDC) techniques as well as centers for remote microdata access are capabilities that are present in most NSOs.</a:t>
            </a:r>
            <a:endParaRPr lang="nl-NL" dirty="0"/>
          </a:p>
          <a:p>
            <a:r>
              <a:rPr lang="en-US" dirty="0"/>
              <a:t>See e.g. GDPR (General Data Protection Regulation), EU regulation 2016/679, where Article 25 is about “Data protection by design and by default”</a:t>
            </a:r>
            <a:endParaRPr lang="nl-NL" dirty="0"/>
          </a:p>
          <a:p>
            <a:pPr defTabSz="917326">
              <a:defRPr/>
            </a:pP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9</a:t>
            </a:fld>
            <a:endParaRPr lang="nl-NL"/>
          </a:p>
        </p:txBody>
      </p:sp>
    </p:spTree>
    <p:extLst>
      <p:ext uri="{BB962C8B-B14F-4D97-AF65-F5344CB8AC3E}">
        <p14:creationId xmlns:p14="http://schemas.microsoft.com/office/powerpoint/2010/main" val="4105252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Key challenge: how to build trust into the infrastructure? • This is the main challenge. • Complex answer, as intermingles technological and </a:t>
            </a:r>
            <a:r>
              <a:rPr lang="en-US" dirty="0" err="1" smtClean="0"/>
              <a:t>nontechnological</a:t>
            </a:r>
            <a:r>
              <a:rPr lang="en-US" dirty="0" smtClean="0"/>
              <a:t> aspects. • Idea: ask the question to experts from various domains, via a public consultation (informal, technical) • Public consultation as a way to pull expert knowledge • to identify possible strategies to cope with known challenges • to identify additional challenges and critical points • Side benefit: probe general interest for SPC-as-a-service model</a:t>
            </a:r>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14</a:t>
            </a:fld>
            <a:endParaRPr lang="nl-NL"/>
          </a:p>
        </p:txBody>
      </p:sp>
    </p:spTree>
    <p:extLst>
      <p:ext uri="{BB962C8B-B14F-4D97-AF65-F5344CB8AC3E}">
        <p14:creationId xmlns:p14="http://schemas.microsoft.com/office/powerpoint/2010/main" val="8571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D4E4478-7EC4-4AFE-8ED6-95884BB5D585}" type="slidenum">
              <a:rPr lang="nl-NL" smtClean="0"/>
              <a:t>19</a:t>
            </a:fld>
            <a:endParaRPr lang="nl-NL"/>
          </a:p>
        </p:txBody>
      </p:sp>
    </p:spTree>
    <p:extLst>
      <p:ext uri="{BB962C8B-B14F-4D97-AF65-F5344CB8AC3E}">
        <p14:creationId xmlns:p14="http://schemas.microsoft.com/office/powerpoint/2010/main" val="3780598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nl-NL"/>
              <a:t>Klik om stijl te bewerken</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nl-NL"/>
              <a:t>Klikken om de ondertitelstijl van het model te bewerken</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2583662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un">
    <p:spTree>
      <p:nvGrpSpPr>
        <p:cNvPr id="1" name=""/>
        <p:cNvGrpSpPr/>
        <p:nvPr/>
      </p:nvGrpSpPr>
      <p:grpSpPr>
        <a:xfrm>
          <a:off x="0" y="0"/>
          <a:ext cx="0" cy="0"/>
          <a:chOff x="0" y="0"/>
          <a:chExt cx="0" cy="0"/>
        </a:xfrm>
      </p:grpSpPr>
      <p:pic>
        <p:nvPicPr>
          <p:cNvPr id="3" name="Google Shape;58;p13">
            <a:extLst>
              <a:ext uri="{FF2B5EF4-FFF2-40B4-BE49-F238E27FC236}">
                <a16:creationId xmlns:a16="http://schemas.microsoft.com/office/drawing/2014/main" id="{04742509-9627-45AC-AFBC-471670662F60}"/>
              </a:ext>
            </a:extLst>
          </p:cNvPr>
          <p:cNvPicPr preferRelativeResize="0"/>
          <p:nvPr userDrawn="1"/>
        </p:nvPicPr>
        <p:blipFill rotWithShape="1">
          <a:blip r:embed="rId2">
            <a:alphaModFix/>
          </a:blip>
          <a:srcRect/>
          <a:stretch/>
        </p:blipFill>
        <p:spPr>
          <a:xfrm>
            <a:off x="0" y="0"/>
            <a:ext cx="2216074" cy="1245002"/>
          </a:xfrm>
          <a:prstGeom prst="rect">
            <a:avLst/>
          </a:prstGeom>
          <a:noFill/>
          <a:ln>
            <a:noFill/>
          </a:ln>
        </p:spPr>
      </p:pic>
      <p:pic>
        <p:nvPicPr>
          <p:cNvPr id="4" name="Google Shape;59;p13">
            <a:extLst>
              <a:ext uri="{FF2B5EF4-FFF2-40B4-BE49-F238E27FC236}">
                <a16:creationId xmlns:a16="http://schemas.microsoft.com/office/drawing/2014/main" id="{465AC66E-2A38-4A06-9722-901056F9BF8F}"/>
              </a:ext>
            </a:extLst>
          </p:cNvPr>
          <p:cNvPicPr preferRelativeResize="0"/>
          <p:nvPr userDrawn="1"/>
        </p:nvPicPr>
        <p:blipFill>
          <a:blip r:embed="rId3">
            <a:alphaModFix/>
          </a:blip>
          <a:stretch>
            <a:fillRect/>
          </a:stretch>
        </p:blipFill>
        <p:spPr>
          <a:xfrm>
            <a:off x="9138327" y="126589"/>
            <a:ext cx="2990851" cy="581025"/>
          </a:xfrm>
          <a:prstGeom prst="rect">
            <a:avLst/>
          </a:prstGeom>
          <a:noFill/>
          <a:ln>
            <a:noFill/>
          </a:ln>
        </p:spPr>
      </p:pic>
      <p:sp>
        <p:nvSpPr>
          <p:cNvPr id="5" name="Titel 4"/>
          <p:cNvSpPr>
            <a:spLocks noGrp="1"/>
          </p:cNvSpPr>
          <p:nvPr>
            <p:ph type="title"/>
          </p:nvPr>
        </p:nvSpPr>
        <p:spPr>
          <a:xfrm>
            <a:off x="777240" y="1245003"/>
            <a:ext cx="10515600" cy="669142"/>
          </a:xfrm>
          <a:prstGeom prst="rect">
            <a:avLst/>
          </a:prstGeom>
        </p:spPr>
        <p:txBody>
          <a:bodyPr/>
          <a:lstStyle>
            <a:lvl1pPr>
              <a:defRPr/>
            </a:lvl1pPr>
          </a:lstStyle>
          <a:p>
            <a:r>
              <a:rPr lang="en-US" noProof="0" dirty="0" err="1" smtClean="0"/>
              <a:t>Klik</a:t>
            </a:r>
            <a:r>
              <a:rPr lang="en-US" noProof="0" dirty="0" smtClean="0"/>
              <a:t> om de </a:t>
            </a:r>
            <a:r>
              <a:rPr lang="en-US" noProof="0" dirty="0" err="1" smtClean="0"/>
              <a:t>stijl</a:t>
            </a:r>
            <a:r>
              <a:rPr lang="en-US" noProof="0" dirty="0" smtClean="0"/>
              <a:t> </a:t>
            </a:r>
            <a:r>
              <a:rPr lang="en-US" noProof="0" dirty="0" err="1" smtClean="0"/>
              <a:t>te</a:t>
            </a:r>
            <a:r>
              <a:rPr lang="en-US" noProof="0" dirty="0" smtClean="0"/>
              <a:t> </a:t>
            </a:r>
            <a:r>
              <a:rPr lang="en-US" noProof="0" dirty="0" err="1" smtClean="0"/>
              <a:t>bewerken</a:t>
            </a:r>
            <a:endParaRPr lang="en-US" noProof="0" dirty="0"/>
          </a:p>
        </p:txBody>
      </p:sp>
      <p:sp>
        <p:nvSpPr>
          <p:cNvPr id="6" name="Tijdelijke aanduiding voor tekst 5"/>
          <p:cNvSpPr>
            <a:spLocks noGrp="1"/>
          </p:cNvSpPr>
          <p:nvPr>
            <p:ph type="body" sz="quarter" idx="10"/>
          </p:nvPr>
        </p:nvSpPr>
        <p:spPr>
          <a:xfrm>
            <a:off x="755650" y="2146300"/>
            <a:ext cx="10545763" cy="4217988"/>
          </a:xfrm>
        </p:spPr>
        <p:txBody>
          <a:bodyPr/>
          <a:lstStyle>
            <a:lvl1pPr marL="0" indent="0">
              <a:buNone/>
              <a:defRPr/>
            </a:lvl1pPr>
          </a:lstStyle>
          <a:p>
            <a:pPr lvl="0"/>
            <a:r>
              <a:rPr lang="en-US" noProof="0" dirty="0" err="1" smtClean="0"/>
              <a:t>Tekststijl</a:t>
            </a:r>
            <a:r>
              <a:rPr lang="en-US" noProof="0" dirty="0" smtClean="0"/>
              <a:t> van het model </a:t>
            </a:r>
            <a:r>
              <a:rPr lang="en-US" noProof="0" dirty="0" err="1" smtClean="0"/>
              <a:t>bewerken</a:t>
            </a:r>
            <a:endParaRPr lang="en-US" noProof="0" dirty="0" smtClean="0"/>
          </a:p>
        </p:txBody>
      </p:sp>
      <p:sp>
        <p:nvSpPr>
          <p:cNvPr id="7" name="Tijdelijke aanduiding voor dianummer 6"/>
          <p:cNvSpPr>
            <a:spLocks noGrp="1"/>
          </p:cNvSpPr>
          <p:nvPr>
            <p:ph type="sldNum" idx="11"/>
          </p:nvPr>
        </p:nvSpPr>
        <p:spPr/>
        <p:txBody>
          <a:bodyPr/>
          <a:lstStyle/>
          <a:p>
            <a:fld id="{26DB6266-DA4D-47FB-BCAC-B3F6B567DD78}" type="slidenum">
              <a:rPr lang="nl-NL" smtClean="0"/>
              <a:t>‹nr.›</a:t>
            </a:fld>
            <a:endParaRPr lang="nl-NL" dirty="0"/>
          </a:p>
        </p:txBody>
      </p:sp>
    </p:spTree>
    <p:extLst>
      <p:ext uri="{BB962C8B-B14F-4D97-AF65-F5344CB8AC3E}">
        <p14:creationId xmlns:p14="http://schemas.microsoft.com/office/powerpoint/2010/main" val="278672594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A67290-A6AA-44B6-ACAA-9ABDFB01CA21}" type="datetimeFigureOut">
              <a:rPr lang="en-CA" smtClean="0"/>
              <a:t>2022-11-21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CEC8AC8-D45E-4595-AD5F-1143A2605628}" type="slidenum">
              <a:rPr lang="en-CA" smtClean="0"/>
              <a:t>‹nr.›</a:t>
            </a:fld>
            <a:endParaRPr lang="en-CA"/>
          </a:p>
        </p:txBody>
      </p:sp>
    </p:spTree>
    <p:extLst>
      <p:ext uri="{BB962C8B-B14F-4D97-AF65-F5344CB8AC3E}">
        <p14:creationId xmlns:p14="http://schemas.microsoft.com/office/powerpoint/2010/main" val="1421262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nhoud1">
  <p:cSld name="Inhoud1">
    <p:spTree>
      <p:nvGrpSpPr>
        <p:cNvPr id="1" name="Shape 26"/>
        <p:cNvGrpSpPr/>
        <p:nvPr/>
      </p:nvGrpSpPr>
      <p:grpSpPr>
        <a:xfrm>
          <a:off x="0" y="0"/>
          <a:ext cx="0" cy="0"/>
          <a:chOff x="0" y="0"/>
          <a:chExt cx="0" cy="0"/>
        </a:xfrm>
      </p:grpSpPr>
      <p:sp>
        <p:nvSpPr>
          <p:cNvPr id="27" name="Google Shape;27;p4"/>
          <p:cNvSpPr txBox="1">
            <a:spLocks noGrp="1"/>
          </p:cNvSpPr>
          <p:nvPr>
            <p:ph type="sldNum" idx="12"/>
          </p:nvPr>
        </p:nvSpPr>
        <p:spPr>
          <a:xfrm>
            <a:off x="11067325" y="6277669"/>
            <a:ext cx="786307" cy="4320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1600"/>
            </a:lvl1pPr>
            <a:lvl2pPr marL="0" lvl="1" indent="0" algn="ctr">
              <a:spcBef>
                <a:spcPts val="0"/>
              </a:spcBef>
              <a:buNone/>
              <a:defRPr sz="1600"/>
            </a:lvl2pPr>
            <a:lvl3pPr marL="0" lvl="2" indent="0" algn="ctr">
              <a:spcBef>
                <a:spcPts val="0"/>
              </a:spcBef>
              <a:buNone/>
              <a:defRPr sz="1600"/>
            </a:lvl3pPr>
            <a:lvl4pPr marL="0" lvl="3" indent="0" algn="ctr">
              <a:spcBef>
                <a:spcPts val="0"/>
              </a:spcBef>
              <a:buNone/>
              <a:defRPr sz="1600"/>
            </a:lvl4pPr>
            <a:lvl5pPr marL="0" lvl="4" indent="0" algn="ctr">
              <a:spcBef>
                <a:spcPts val="0"/>
              </a:spcBef>
              <a:buNone/>
              <a:defRPr sz="1600"/>
            </a:lvl5pPr>
            <a:lvl6pPr marL="0" lvl="5" indent="0" algn="ctr">
              <a:spcBef>
                <a:spcPts val="0"/>
              </a:spcBef>
              <a:buNone/>
              <a:defRPr sz="1600"/>
            </a:lvl6pPr>
            <a:lvl7pPr marL="0" lvl="6" indent="0" algn="ctr">
              <a:spcBef>
                <a:spcPts val="0"/>
              </a:spcBef>
              <a:buNone/>
              <a:defRPr sz="1600"/>
            </a:lvl7pPr>
            <a:lvl8pPr marL="0" lvl="7" indent="0" algn="ctr">
              <a:spcBef>
                <a:spcPts val="0"/>
              </a:spcBef>
              <a:buNone/>
              <a:defRPr sz="1600"/>
            </a:lvl8pPr>
            <a:lvl9pPr marL="0" lvl="8" indent="0" algn="ctr">
              <a:spcBef>
                <a:spcPts val="0"/>
              </a:spcBef>
              <a:buNone/>
              <a:defRPr sz="1600"/>
            </a:lvl9pPr>
          </a:lstStyle>
          <a:p>
            <a:fld id="{00000000-1234-1234-1234-123412341234}" type="slidenum">
              <a:rPr lang="nl-NL" smtClean="0"/>
              <a:pPr/>
              <a:t>‹nr.›</a:t>
            </a:fld>
            <a:endParaRPr lang="nl-NL"/>
          </a:p>
        </p:txBody>
      </p:sp>
      <p:sp>
        <p:nvSpPr>
          <p:cNvPr id="28" name="Google Shape;28;p4"/>
          <p:cNvSpPr txBox="1">
            <a:spLocks noGrp="1"/>
          </p:cNvSpPr>
          <p:nvPr>
            <p:ph type="body" idx="1"/>
          </p:nvPr>
        </p:nvSpPr>
        <p:spPr>
          <a:xfrm>
            <a:off x="623392" y="1412776"/>
            <a:ext cx="10369152" cy="1248139"/>
          </a:xfrm>
          <a:prstGeom prst="rect">
            <a:avLst/>
          </a:prstGeom>
          <a:noFill/>
          <a:ln>
            <a:noFill/>
          </a:ln>
        </p:spPr>
        <p:txBody>
          <a:bodyPr spcFirstLastPara="1" wrap="square" lIns="91425" tIns="45700" rIns="91425" bIns="45700" anchor="t" anchorCtr="0">
            <a:normAutofit/>
          </a:bodyPr>
          <a:lstStyle>
            <a:lvl1pPr marL="609585" marR="0" lvl="0" indent="-304792" algn="l" rtl="0">
              <a:spcBef>
                <a:spcPts val="640"/>
              </a:spcBef>
              <a:spcAft>
                <a:spcPts val="0"/>
              </a:spcAft>
              <a:buClr>
                <a:srgbClr val="271D6C"/>
              </a:buClr>
              <a:buSzPts val="2400"/>
              <a:buFont typeface="Arial"/>
              <a:buNone/>
              <a:defRPr sz="3200" b="0" i="0" u="none" strike="noStrike" cap="none">
                <a:solidFill>
                  <a:srgbClr val="271D6C"/>
                </a:solidFill>
                <a:latin typeface="Calibri"/>
                <a:ea typeface="Calibri"/>
                <a:cs typeface="Calibri"/>
                <a:sym typeface="Calibri"/>
              </a:defRPr>
            </a:lvl1pPr>
            <a:lvl2pPr marL="1219170" marR="0" lvl="1" indent="-304792" algn="l" rtl="0">
              <a:spcBef>
                <a:spcPts val="747"/>
              </a:spcBef>
              <a:spcAft>
                <a:spcPts val="0"/>
              </a:spcAft>
              <a:buClr>
                <a:schemeClr val="dk1"/>
              </a:buClr>
              <a:buSzPts val="2800"/>
              <a:buFont typeface="Arial"/>
              <a:buNone/>
              <a:defRPr sz="3733" b="0" i="0" u="none" strike="noStrike" cap="none">
                <a:solidFill>
                  <a:schemeClr val="dk1"/>
                </a:solidFill>
                <a:latin typeface="Calibri"/>
                <a:ea typeface="Calibri"/>
                <a:cs typeface="Calibri"/>
                <a:sym typeface="Calibri"/>
              </a:defRPr>
            </a:lvl2pPr>
            <a:lvl3pPr marL="1828754" marR="0" lvl="2" indent="-30479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L="2438339" marR="0" lvl="3"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4pPr>
            <a:lvl5pPr marL="3047924" marR="0" lvl="4"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a:p>
        </p:txBody>
      </p:sp>
      <p:sp>
        <p:nvSpPr>
          <p:cNvPr id="29" name="Google Shape;29;p4"/>
          <p:cNvSpPr txBox="1">
            <a:spLocks noGrp="1"/>
          </p:cNvSpPr>
          <p:nvPr>
            <p:ph type="body" idx="2"/>
          </p:nvPr>
        </p:nvSpPr>
        <p:spPr>
          <a:xfrm>
            <a:off x="623392" y="2948947"/>
            <a:ext cx="10369152" cy="3264363"/>
          </a:xfrm>
          <a:prstGeom prst="rect">
            <a:avLst/>
          </a:prstGeom>
          <a:noFill/>
          <a:ln>
            <a:noFill/>
          </a:ln>
        </p:spPr>
        <p:txBody>
          <a:bodyPr spcFirstLastPara="1" wrap="square" lIns="91425" tIns="45700" rIns="91425" bIns="45700" anchor="t" anchorCtr="0">
            <a:normAutofit/>
          </a:bodyPr>
          <a:lstStyle>
            <a:lvl1pPr marL="609585" marR="0" lvl="0" indent="-304792" algn="l" rtl="0">
              <a:spcBef>
                <a:spcPts val="640"/>
              </a:spcBef>
              <a:spcAft>
                <a:spcPts val="0"/>
              </a:spcAft>
              <a:buClr>
                <a:srgbClr val="271D6C"/>
              </a:buClr>
              <a:buSzPts val="2400"/>
              <a:buFont typeface="Arial"/>
              <a:buNone/>
              <a:defRPr sz="3200" b="0" i="0" u="none" strike="noStrike" cap="none">
                <a:solidFill>
                  <a:srgbClr val="271D6C"/>
                </a:solidFill>
                <a:latin typeface="Calibri"/>
                <a:ea typeface="Calibri"/>
                <a:cs typeface="Calibri"/>
                <a:sym typeface="Calibri"/>
              </a:defRPr>
            </a:lvl1pPr>
            <a:lvl2pPr marL="1219170" marR="0" lvl="1" indent="-304792" algn="l" rtl="0">
              <a:spcBef>
                <a:spcPts val="747"/>
              </a:spcBef>
              <a:spcAft>
                <a:spcPts val="0"/>
              </a:spcAft>
              <a:buClr>
                <a:schemeClr val="dk1"/>
              </a:buClr>
              <a:buSzPts val="2800"/>
              <a:buFont typeface="Arial"/>
              <a:buNone/>
              <a:defRPr sz="3733" b="0" i="0" u="none" strike="noStrike" cap="none">
                <a:solidFill>
                  <a:schemeClr val="dk1"/>
                </a:solidFill>
                <a:latin typeface="Calibri"/>
                <a:ea typeface="Calibri"/>
                <a:cs typeface="Calibri"/>
                <a:sym typeface="Calibri"/>
              </a:defRPr>
            </a:lvl2pPr>
            <a:lvl3pPr marL="1828754" marR="0" lvl="2" indent="-30479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L="2438339" marR="0" lvl="3"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4pPr>
            <a:lvl5pPr marL="3047924" marR="0" lvl="4"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a:p>
        </p:txBody>
      </p:sp>
      <p:sp>
        <p:nvSpPr>
          <p:cNvPr id="30" name="Google Shape;30;p4"/>
          <p:cNvSpPr txBox="1">
            <a:spLocks noGrp="1"/>
          </p:cNvSpPr>
          <p:nvPr>
            <p:ph type="body" idx="3"/>
          </p:nvPr>
        </p:nvSpPr>
        <p:spPr>
          <a:xfrm>
            <a:off x="623392" y="452670"/>
            <a:ext cx="10369152" cy="768085"/>
          </a:xfrm>
          <a:prstGeom prst="rect">
            <a:avLst/>
          </a:prstGeom>
          <a:noFill/>
          <a:ln>
            <a:noFill/>
          </a:ln>
        </p:spPr>
        <p:txBody>
          <a:bodyPr spcFirstLastPara="1" wrap="square" lIns="91425" tIns="45700" rIns="91425" bIns="45700" anchor="t" anchorCtr="0">
            <a:noAutofit/>
          </a:bodyPr>
          <a:lstStyle>
            <a:lvl1pPr marL="609585" marR="0" lvl="0" indent="-304792" algn="l" rtl="0">
              <a:spcBef>
                <a:spcPts val="800"/>
              </a:spcBef>
              <a:spcAft>
                <a:spcPts val="0"/>
              </a:spcAft>
              <a:buClr>
                <a:srgbClr val="00A1CD"/>
              </a:buClr>
              <a:buSzPts val="3000"/>
              <a:buFont typeface="Arial"/>
              <a:buNone/>
              <a:defRPr sz="4000" b="1" i="0" u="none" strike="noStrike" cap="none">
                <a:solidFill>
                  <a:srgbClr val="00A1CD"/>
                </a:solidFill>
                <a:latin typeface="Calibri"/>
                <a:ea typeface="Calibri"/>
                <a:cs typeface="Calibri"/>
                <a:sym typeface="Calibri"/>
              </a:defRPr>
            </a:lvl1pPr>
            <a:lvl2pPr marL="1219170" marR="0" lvl="1" indent="-304792" algn="l" rtl="0">
              <a:spcBef>
                <a:spcPts val="747"/>
              </a:spcBef>
              <a:spcAft>
                <a:spcPts val="0"/>
              </a:spcAft>
              <a:buClr>
                <a:schemeClr val="dk1"/>
              </a:buClr>
              <a:buSzPts val="2800"/>
              <a:buFont typeface="Arial"/>
              <a:buNone/>
              <a:defRPr sz="3733" b="0" i="0" u="none" strike="noStrike" cap="none">
                <a:solidFill>
                  <a:schemeClr val="dk1"/>
                </a:solidFill>
                <a:latin typeface="Calibri"/>
                <a:ea typeface="Calibri"/>
                <a:cs typeface="Calibri"/>
                <a:sym typeface="Calibri"/>
              </a:defRPr>
            </a:lvl2pPr>
            <a:lvl3pPr marL="1828754" marR="0" lvl="2" indent="-30479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L="2438339" marR="0" lvl="3"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4pPr>
            <a:lvl5pPr marL="3047924" marR="0" lvl="4" indent="-304792"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a:p>
        </p:txBody>
      </p:sp>
      <p:pic>
        <p:nvPicPr>
          <p:cNvPr id="31" name="Google Shape;31;p4"/>
          <p:cNvPicPr preferRelativeResize="0"/>
          <p:nvPr/>
        </p:nvPicPr>
        <p:blipFill rotWithShape="1">
          <a:blip r:embed="rId2">
            <a:alphaModFix/>
          </a:blip>
          <a:srcRect t="7512" b="7504"/>
          <a:stretch/>
        </p:blipFill>
        <p:spPr>
          <a:xfrm>
            <a:off x="11172915" y="4786364"/>
            <a:ext cx="575136" cy="488768"/>
          </a:xfrm>
          <a:prstGeom prst="rect">
            <a:avLst/>
          </a:prstGeom>
          <a:noFill/>
          <a:ln>
            <a:noFill/>
          </a:ln>
        </p:spPr>
      </p:pic>
    </p:spTree>
    <p:extLst>
      <p:ext uri="{BB962C8B-B14F-4D97-AF65-F5344CB8AC3E}">
        <p14:creationId xmlns:p14="http://schemas.microsoft.com/office/powerpoint/2010/main" val="3423546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
    <p:spTree>
      <p:nvGrpSpPr>
        <p:cNvPr id="1" name=""/>
        <p:cNvGrpSpPr/>
        <p:nvPr/>
      </p:nvGrpSpPr>
      <p:grpSpPr>
        <a:xfrm>
          <a:off x="0" y="0"/>
          <a:ext cx="0" cy="0"/>
          <a:chOff x="0" y="0"/>
          <a:chExt cx="0" cy="0"/>
        </a:xfrm>
      </p:grpSpPr>
      <p:pic>
        <p:nvPicPr>
          <p:cNvPr id="3" name="Google Shape;58;p13">
            <a:extLst>
              <a:ext uri="{FF2B5EF4-FFF2-40B4-BE49-F238E27FC236}">
                <a16:creationId xmlns:a16="http://schemas.microsoft.com/office/drawing/2014/main" id="{04742509-9627-45AC-AFBC-471670662F60}"/>
              </a:ext>
            </a:extLst>
          </p:cNvPr>
          <p:cNvPicPr preferRelativeResize="0"/>
          <p:nvPr userDrawn="1"/>
        </p:nvPicPr>
        <p:blipFill rotWithShape="1">
          <a:blip r:embed="rId2">
            <a:alphaModFix/>
          </a:blip>
          <a:srcRect/>
          <a:stretch/>
        </p:blipFill>
        <p:spPr>
          <a:xfrm>
            <a:off x="0" y="0"/>
            <a:ext cx="2216074" cy="1245002"/>
          </a:xfrm>
          <a:prstGeom prst="rect">
            <a:avLst/>
          </a:prstGeom>
          <a:noFill/>
          <a:ln>
            <a:noFill/>
          </a:ln>
        </p:spPr>
      </p:pic>
      <p:pic>
        <p:nvPicPr>
          <p:cNvPr id="4" name="Google Shape;59;p13">
            <a:extLst>
              <a:ext uri="{FF2B5EF4-FFF2-40B4-BE49-F238E27FC236}">
                <a16:creationId xmlns:a16="http://schemas.microsoft.com/office/drawing/2014/main" id="{465AC66E-2A38-4A06-9722-901056F9BF8F}"/>
              </a:ext>
            </a:extLst>
          </p:cNvPr>
          <p:cNvPicPr preferRelativeResize="0"/>
          <p:nvPr userDrawn="1"/>
        </p:nvPicPr>
        <p:blipFill>
          <a:blip r:embed="rId3">
            <a:alphaModFix/>
          </a:blip>
          <a:stretch>
            <a:fillRect/>
          </a:stretch>
        </p:blipFill>
        <p:spPr>
          <a:xfrm>
            <a:off x="9138327" y="126589"/>
            <a:ext cx="2990851" cy="581025"/>
          </a:xfrm>
          <a:prstGeom prst="rect">
            <a:avLst/>
          </a:prstGeom>
          <a:noFill/>
          <a:ln>
            <a:noFill/>
          </a:ln>
        </p:spPr>
      </p:pic>
      <p:sp>
        <p:nvSpPr>
          <p:cNvPr id="5" name="Titel 4"/>
          <p:cNvSpPr>
            <a:spLocks noGrp="1"/>
          </p:cNvSpPr>
          <p:nvPr>
            <p:ph type="title"/>
          </p:nvPr>
        </p:nvSpPr>
        <p:spPr>
          <a:xfrm>
            <a:off x="777240" y="1245003"/>
            <a:ext cx="10515600" cy="803254"/>
          </a:xfrm>
          <a:prstGeom prst="rect">
            <a:avLst/>
          </a:prstGeom>
        </p:spPr>
        <p:txBody>
          <a:bodyPr/>
          <a:lstStyle/>
          <a:p>
            <a:r>
              <a:rPr lang="nl-NL" dirty="0" smtClean="0"/>
              <a:t>Klik om de stijl te bewerken</a:t>
            </a:r>
            <a:endParaRPr lang="nl-NL" dirty="0"/>
          </a:p>
        </p:txBody>
      </p:sp>
      <p:sp>
        <p:nvSpPr>
          <p:cNvPr id="9" name="Tijdelijke aanduiding voor tekst 8"/>
          <p:cNvSpPr>
            <a:spLocks noGrp="1"/>
          </p:cNvSpPr>
          <p:nvPr>
            <p:ph type="body" sz="quarter" idx="10"/>
          </p:nvPr>
        </p:nvSpPr>
        <p:spPr>
          <a:xfrm>
            <a:off x="777875" y="2266950"/>
            <a:ext cx="10515600" cy="4097338"/>
          </a:xfrm>
          <a:prstGeom prst="rect">
            <a:avLst/>
          </a:prstGeom>
          <a:noFill/>
          <a:ln>
            <a:noFill/>
          </a:ln>
        </p:spPr>
        <p:style>
          <a:lnRef idx="2">
            <a:schemeClr val="dk1"/>
          </a:lnRef>
          <a:fillRef idx="1">
            <a:schemeClr val="lt1"/>
          </a:fillRef>
          <a:effectRef idx="0">
            <a:schemeClr val="dk1"/>
          </a:effectRef>
          <a:fontRef idx="none"/>
        </p:style>
        <p:txBody>
          <a:bodyPr/>
          <a:lstStyle>
            <a:lvl1pPr marL="0" indent="0">
              <a:spcBef>
                <a:spcPts val="0"/>
              </a:spcBef>
              <a:buNone/>
              <a:defRPr/>
            </a:lvl1pPr>
          </a:lstStyle>
          <a:p>
            <a:pPr lvl="0"/>
            <a:r>
              <a:rPr lang="nl-NL" dirty="0" smtClean="0"/>
              <a:t>Tekststijl van het model bewerken</a:t>
            </a:r>
          </a:p>
        </p:txBody>
      </p:sp>
    </p:spTree>
    <p:extLst>
      <p:ext uri="{BB962C8B-B14F-4D97-AF65-F5344CB8AC3E}">
        <p14:creationId xmlns:p14="http://schemas.microsoft.com/office/powerpoint/2010/main" val="12651612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nl-NL"/>
              <a:t>Klik om stijl te bewerken</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27814144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nl-NL" dirty="0"/>
              <a:t>Klik om stijl te bewerken</a:t>
            </a:r>
            <a:endParaRPr dirty="0"/>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70" lvl="0" indent="-457178">
              <a:spcBef>
                <a:spcPts val="0"/>
              </a:spcBef>
              <a:spcAft>
                <a:spcPts val="0"/>
              </a:spcAft>
              <a:buSzPts val="1800"/>
              <a:buChar char="●"/>
              <a:defRPr/>
            </a:lvl1pPr>
            <a:lvl2pPr marL="1219140" lvl="1" indent="-423312">
              <a:spcBef>
                <a:spcPts val="2133"/>
              </a:spcBef>
              <a:spcAft>
                <a:spcPts val="0"/>
              </a:spcAft>
              <a:buSzPts val="1400"/>
              <a:buChar char="○"/>
              <a:defRPr/>
            </a:lvl2pPr>
            <a:lvl3pPr marL="1828709" lvl="2" indent="-423312">
              <a:spcBef>
                <a:spcPts val="2133"/>
              </a:spcBef>
              <a:spcAft>
                <a:spcPts val="0"/>
              </a:spcAft>
              <a:buSzPts val="1400"/>
              <a:buChar char="■"/>
              <a:defRPr/>
            </a:lvl3pPr>
            <a:lvl4pPr marL="2438278" lvl="3" indent="-423312">
              <a:spcBef>
                <a:spcPts val="2133"/>
              </a:spcBef>
              <a:spcAft>
                <a:spcPts val="0"/>
              </a:spcAft>
              <a:buSzPts val="1400"/>
              <a:buChar char="●"/>
              <a:defRPr/>
            </a:lvl4pPr>
            <a:lvl5pPr marL="3047848" lvl="4" indent="-423312">
              <a:spcBef>
                <a:spcPts val="2133"/>
              </a:spcBef>
              <a:spcAft>
                <a:spcPts val="0"/>
              </a:spcAft>
              <a:buSzPts val="1400"/>
              <a:buChar char="○"/>
              <a:defRPr/>
            </a:lvl5pPr>
            <a:lvl6pPr marL="3657418" lvl="5" indent="-423312">
              <a:spcBef>
                <a:spcPts val="2133"/>
              </a:spcBef>
              <a:spcAft>
                <a:spcPts val="0"/>
              </a:spcAft>
              <a:buSzPts val="1400"/>
              <a:buChar char="■"/>
              <a:defRPr/>
            </a:lvl6pPr>
            <a:lvl7pPr marL="4266987" lvl="6" indent="-423312">
              <a:spcBef>
                <a:spcPts val="2133"/>
              </a:spcBef>
              <a:spcAft>
                <a:spcPts val="0"/>
              </a:spcAft>
              <a:buSzPts val="1400"/>
              <a:buChar char="●"/>
              <a:defRPr/>
            </a:lvl7pPr>
            <a:lvl8pPr marL="4876557" lvl="7" indent="-423312">
              <a:spcBef>
                <a:spcPts val="2133"/>
              </a:spcBef>
              <a:spcAft>
                <a:spcPts val="0"/>
              </a:spcAft>
              <a:buSzPts val="1400"/>
              <a:buChar char="○"/>
              <a:defRPr/>
            </a:lvl8pPr>
            <a:lvl9pPr marL="5486126" lvl="8" indent="-423312">
              <a:spcBef>
                <a:spcPts val="2133"/>
              </a:spcBef>
              <a:spcAft>
                <a:spcPts val="2133"/>
              </a:spcAft>
              <a:buSzPts val="1400"/>
              <a:buChar char="■"/>
              <a:defRPr/>
            </a:lvl9pPr>
          </a:lstStyle>
          <a:p>
            <a:pPr lvl="0"/>
            <a:r>
              <a:rPr lang="nl-NL" dirty="0"/>
              <a:t>Klikken om de tekststijl van het model te bewerken</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12198049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nl-NL"/>
              <a:t>Klik om stijl te bewerken</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70" lvl="0" indent="-423312">
              <a:spcBef>
                <a:spcPts val="0"/>
              </a:spcBef>
              <a:spcAft>
                <a:spcPts val="0"/>
              </a:spcAft>
              <a:buSzPts val="1400"/>
              <a:buChar char="●"/>
              <a:defRPr sz="1867"/>
            </a:lvl1pPr>
            <a:lvl2pPr marL="1219140" lvl="1" indent="-406381">
              <a:spcBef>
                <a:spcPts val="2133"/>
              </a:spcBef>
              <a:spcAft>
                <a:spcPts val="0"/>
              </a:spcAft>
              <a:buSzPts val="1200"/>
              <a:buChar char="○"/>
              <a:defRPr sz="1600"/>
            </a:lvl2pPr>
            <a:lvl3pPr marL="1828709" lvl="2" indent="-406381">
              <a:spcBef>
                <a:spcPts val="2133"/>
              </a:spcBef>
              <a:spcAft>
                <a:spcPts val="0"/>
              </a:spcAft>
              <a:buSzPts val="1200"/>
              <a:buChar char="■"/>
              <a:defRPr sz="1600"/>
            </a:lvl3pPr>
            <a:lvl4pPr marL="2438278" lvl="3" indent="-406381">
              <a:spcBef>
                <a:spcPts val="2133"/>
              </a:spcBef>
              <a:spcAft>
                <a:spcPts val="0"/>
              </a:spcAft>
              <a:buSzPts val="1200"/>
              <a:buChar char="●"/>
              <a:defRPr sz="1600"/>
            </a:lvl4pPr>
            <a:lvl5pPr marL="3047848" lvl="4" indent="-406381">
              <a:spcBef>
                <a:spcPts val="2133"/>
              </a:spcBef>
              <a:spcAft>
                <a:spcPts val="0"/>
              </a:spcAft>
              <a:buSzPts val="1200"/>
              <a:buChar char="○"/>
              <a:defRPr sz="1600"/>
            </a:lvl5pPr>
            <a:lvl6pPr marL="3657418" lvl="5" indent="-406381">
              <a:spcBef>
                <a:spcPts val="2133"/>
              </a:spcBef>
              <a:spcAft>
                <a:spcPts val="0"/>
              </a:spcAft>
              <a:buSzPts val="1200"/>
              <a:buChar char="■"/>
              <a:defRPr sz="1600"/>
            </a:lvl6pPr>
            <a:lvl7pPr marL="4266987" lvl="6" indent="-406381">
              <a:spcBef>
                <a:spcPts val="2133"/>
              </a:spcBef>
              <a:spcAft>
                <a:spcPts val="0"/>
              </a:spcAft>
              <a:buSzPts val="1200"/>
              <a:buChar char="●"/>
              <a:defRPr sz="1600"/>
            </a:lvl7pPr>
            <a:lvl8pPr marL="4876557" lvl="7" indent="-406381">
              <a:spcBef>
                <a:spcPts val="2133"/>
              </a:spcBef>
              <a:spcAft>
                <a:spcPts val="0"/>
              </a:spcAft>
              <a:buSzPts val="1200"/>
              <a:buChar char="○"/>
              <a:defRPr sz="1600"/>
            </a:lvl8pPr>
            <a:lvl9pPr marL="5486126" lvl="8" indent="-406381">
              <a:spcBef>
                <a:spcPts val="2133"/>
              </a:spcBef>
              <a:spcAft>
                <a:spcPts val="2133"/>
              </a:spcAft>
              <a:buSzPts val="1200"/>
              <a:buChar char="■"/>
              <a:defRPr sz="1600"/>
            </a:lvl9pPr>
          </a:lstStyle>
          <a:p>
            <a:pPr lvl="0"/>
            <a:r>
              <a:rPr lang="nl-NL"/>
              <a:t>Klikken om de tekststijl van het model te bewerken</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70" lvl="0" indent="-423312">
              <a:spcBef>
                <a:spcPts val="0"/>
              </a:spcBef>
              <a:spcAft>
                <a:spcPts val="0"/>
              </a:spcAft>
              <a:buSzPts val="1400"/>
              <a:buChar char="●"/>
              <a:defRPr sz="1867"/>
            </a:lvl1pPr>
            <a:lvl2pPr marL="1219140" lvl="1" indent="-406381">
              <a:spcBef>
                <a:spcPts val="2133"/>
              </a:spcBef>
              <a:spcAft>
                <a:spcPts val="0"/>
              </a:spcAft>
              <a:buSzPts val="1200"/>
              <a:buChar char="○"/>
              <a:defRPr sz="1600"/>
            </a:lvl2pPr>
            <a:lvl3pPr marL="1828709" lvl="2" indent="-406381">
              <a:spcBef>
                <a:spcPts val="2133"/>
              </a:spcBef>
              <a:spcAft>
                <a:spcPts val="0"/>
              </a:spcAft>
              <a:buSzPts val="1200"/>
              <a:buChar char="■"/>
              <a:defRPr sz="1600"/>
            </a:lvl3pPr>
            <a:lvl4pPr marL="2438278" lvl="3" indent="-406381">
              <a:spcBef>
                <a:spcPts val="2133"/>
              </a:spcBef>
              <a:spcAft>
                <a:spcPts val="0"/>
              </a:spcAft>
              <a:buSzPts val="1200"/>
              <a:buChar char="●"/>
              <a:defRPr sz="1600"/>
            </a:lvl4pPr>
            <a:lvl5pPr marL="3047848" lvl="4" indent="-406381">
              <a:spcBef>
                <a:spcPts val="2133"/>
              </a:spcBef>
              <a:spcAft>
                <a:spcPts val="0"/>
              </a:spcAft>
              <a:buSzPts val="1200"/>
              <a:buChar char="○"/>
              <a:defRPr sz="1600"/>
            </a:lvl5pPr>
            <a:lvl6pPr marL="3657418" lvl="5" indent="-406381">
              <a:spcBef>
                <a:spcPts val="2133"/>
              </a:spcBef>
              <a:spcAft>
                <a:spcPts val="0"/>
              </a:spcAft>
              <a:buSzPts val="1200"/>
              <a:buChar char="■"/>
              <a:defRPr sz="1600"/>
            </a:lvl6pPr>
            <a:lvl7pPr marL="4266987" lvl="6" indent="-406381">
              <a:spcBef>
                <a:spcPts val="2133"/>
              </a:spcBef>
              <a:spcAft>
                <a:spcPts val="0"/>
              </a:spcAft>
              <a:buSzPts val="1200"/>
              <a:buChar char="●"/>
              <a:defRPr sz="1600"/>
            </a:lvl7pPr>
            <a:lvl8pPr marL="4876557" lvl="7" indent="-406381">
              <a:spcBef>
                <a:spcPts val="2133"/>
              </a:spcBef>
              <a:spcAft>
                <a:spcPts val="0"/>
              </a:spcAft>
              <a:buSzPts val="1200"/>
              <a:buChar char="○"/>
              <a:defRPr sz="1600"/>
            </a:lvl8pPr>
            <a:lvl9pPr marL="5486126" lvl="8" indent="-406381">
              <a:spcBef>
                <a:spcPts val="2133"/>
              </a:spcBef>
              <a:spcAft>
                <a:spcPts val="2133"/>
              </a:spcAft>
              <a:buSzPts val="1200"/>
              <a:buChar char="■"/>
              <a:defRPr sz="1600"/>
            </a:lvl9pPr>
          </a:lstStyle>
          <a:p>
            <a:pPr lvl="0"/>
            <a:r>
              <a:rPr lang="nl-NL"/>
              <a:t>Klikken om de tekststijl van het model te bewerken</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416843363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nl-NL"/>
              <a:t>Klik om stijl te bewerken</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70" lvl="0" indent="-406381">
              <a:spcBef>
                <a:spcPts val="0"/>
              </a:spcBef>
              <a:spcAft>
                <a:spcPts val="0"/>
              </a:spcAft>
              <a:buSzPts val="1200"/>
              <a:buChar char="●"/>
              <a:defRPr sz="1600"/>
            </a:lvl1pPr>
            <a:lvl2pPr marL="1219140" lvl="1" indent="-406381">
              <a:spcBef>
                <a:spcPts val="2133"/>
              </a:spcBef>
              <a:spcAft>
                <a:spcPts val="0"/>
              </a:spcAft>
              <a:buSzPts val="1200"/>
              <a:buChar char="○"/>
              <a:defRPr sz="1600"/>
            </a:lvl2pPr>
            <a:lvl3pPr marL="1828709" lvl="2" indent="-406381">
              <a:spcBef>
                <a:spcPts val="2133"/>
              </a:spcBef>
              <a:spcAft>
                <a:spcPts val="0"/>
              </a:spcAft>
              <a:buSzPts val="1200"/>
              <a:buChar char="■"/>
              <a:defRPr sz="1600"/>
            </a:lvl3pPr>
            <a:lvl4pPr marL="2438278" lvl="3" indent="-406381">
              <a:spcBef>
                <a:spcPts val="2133"/>
              </a:spcBef>
              <a:spcAft>
                <a:spcPts val="0"/>
              </a:spcAft>
              <a:buSzPts val="1200"/>
              <a:buChar char="●"/>
              <a:defRPr sz="1600"/>
            </a:lvl4pPr>
            <a:lvl5pPr marL="3047848" lvl="4" indent="-406381">
              <a:spcBef>
                <a:spcPts val="2133"/>
              </a:spcBef>
              <a:spcAft>
                <a:spcPts val="0"/>
              </a:spcAft>
              <a:buSzPts val="1200"/>
              <a:buChar char="○"/>
              <a:defRPr sz="1600"/>
            </a:lvl5pPr>
            <a:lvl6pPr marL="3657418" lvl="5" indent="-406381">
              <a:spcBef>
                <a:spcPts val="2133"/>
              </a:spcBef>
              <a:spcAft>
                <a:spcPts val="0"/>
              </a:spcAft>
              <a:buSzPts val="1200"/>
              <a:buChar char="■"/>
              <a:defRPr sz="1600"/>
            </a:lvl6pPr>
            <a:lvl7pPr marL="4266987" lvl="6" indent="-406381">
              <a:spcBef>
                <a:spcPts val="2133"/>
              </a:spcBef>
              <a:spcAft>
                <a:spcPts val="0"/>
              </a:spcAft>
              <a:buSzPts val="1200"/>
              <a:buChar char="●"/>
              <a:defRPr sz="1600"/>
            </a:lvl7pPr>
            <a:lvl8pPr marL="4876557" lvl="7" indent="-406381">
              <a:spcBef>
                <a:spcPts val="2133"/>
              </a:spcBef>
              <a:spcAft>
                <a:spcPts val="0"/>
              </a:spcAft>
              <a:buSzPts val="1200"/>
              <a:buChar char="○"/>
              <a:defRPr sz="1600"/>
            </a:lvl8pPr>
            <a:lvl9pPr marL="5486126" lvl="8" indent="-406381">
              <a:spcBef>
                <a:spcPts val="2133"/>
              </a:spcBef>
              <a:spcAft>
                <a:spcPts val="2133"/>
              </a:spcAft>
              <a:buSzPts val="1200"/>
              <a:buChar char="■"/>
              <a:defRPr sz="1600"/>
            </a:lvl9pPr>
          </a:lstStyle>
          <a:p>
            <a:pPr lvl="0"/>
            <a:r>
              <a:rPr lang="nl-NL"/>
              <a:t>Klikken om de tekststijl van het model te bewerken</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39746417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nl-NL"/>
              <a:t>Klik om stijl te bewerken</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nl-NL"/>
              <a:t>Klikken om de ondertitelstijl van het model te bewerken</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70" lvl="0" indent="-457178">
              <a:spcBef>
                <a:spcPts val="0"/>
              </a:spcBef>
              <a:spcAft>
                <a:spcPts val="0"/>
              </a:spcAft>
              <a:buSzPts val="1800"/>
              <a:buChar char="●"/>
              <a:defRPr/>
            </a:lvl1pPr>
            <a:lvl2pPr marL="1219140" lvl="1" indent="-423312">
              <a:spcBef>
                <a:spcPts val="2133"/>
              </a:spcBef>
              <a:spcAft>
                <a:spcPts val="0"/>
              </a:spcAft>
              <a:buSzPts val="1400"/>
              <a:buChar char="○"/>
              <a:defRPr/>
            </a:lvl2pPr>
            <a:lvl3pPr marL="1828709" lvl="2" indent="-423312">
              <a:spcBef>
                <a:spcPts val="2133"/>
              </a:spcBef>
              <a:spcAft>
                <a:spcPts val="0"/>
              </a:spcAft>
              <a:buSzPts val="1400"/>
              <a:buChar char="■"/>
              <a:defRPr/>
            </a:lvl3pPr>
            <a:lvl4pPr marL="2438278" lvl="3" indent="-423312">
              <a:spcBef>
                <a:spcPts val="2133"/>
              </a:spcBef>
              <a:spcAft>
                <a:spcPts val="0"/>
              </a:spcAft>
              <a:buSzPts val="1400"/>
              <a:buChar char="●"/>
              <a:defRPr/>
            </a:lvl4pPr>
            <a:lvl5pPr marL="3047848" lvl="4" indent="-423312">
              <a:spcBef>
                <a:spcPts val="2133"/>
              </a:spcBef>
              <a:spcAft>
                <a:spcPts val="0"/>
              </a:spcAft>
              <a:buSzPts val="1400"/>
              <a:buChar char="○"/>
              <a:defRPr/>
            </a:lvl5pPr>
            <a:lvl6pPr marL="3657418" lvl="5" indent="-423312">
              <a:spcBef>
                <a:spcPts val="2133"/>
              </a:spcBef>
              <a:spcAft>
                <a:spcPts val="0"/>
              </a:spcAft>
              <a:buSzPts val="1400"/>
              <a:buChar char="■"/>
              <a:defRPr/>
            </a:lvl6pPr>
            <a:lvl7pPr marL="4266987" lvl="6" indent="-423312">
              <a:spcBef>
                <a:spcPts val="2133"/>
              </a:spcBef>
              <a:spcAft>
                <a:spcPts val="0"/>
              </a:spcAft>
              <a:buSzPts val="1400"/>
              <a:buChar char="●"/>
              <a:defRPr/>
            </a:lvl7pPr>
            <a:lvl8pPr marL="4876557" lvl="7" indent="-423312">
              <a:spcBef>
                <a:spcPts val="2133"/>
              </a:spcBef>
              <a:spcAft>
                <a:spcPts val="0"/>
              </a:spcAft>
              <a:buSzPts val="1400"/>
              <a:buChar char="○"/>
              <a:defRPr/>
            </a:lvl8pPr>
            <a:lvl9pPr marL="5486126" lvl="8" indent="-423312">
              <a:spcBef>
                <a:spcPts val="2133"/>
              </a:spcBef>
              <a:spcAft>
                <a:spcPts val="2133"/>
              </a:spcAft>
              <a:buSzPts val="1400"/>
              <a:buChar char="■"/>
              <a:defRPr/>
            </a:lvl9pPr>
          </a:lstStyle>
          <a:p>
            <a:pPr lvl="0"/>
            <a:r>
              <a:rPr lang="nl-NL"/>
              <a:t>Klikken om de tekststijl van het model te bewerken</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3846404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70" lvl="0" indent="-304784">
              <a:lnSpc>
                <a:spcPct val="100000"/>
              </a:lnSpc>
              <a:spcBef>
                <a:spcPts val="0"/>
              </a:spcBef>
              <a:spcAft>
                <a:spcPts val="0"/>
              </a:spcAft>
              <a:buSzPts val="1800"/>
              <a:buNone/>
              <a:defRPr/>
            </a:lvl1pPr>
          </a:lstStyle>
          <a:p>
            <a:pPr lvl="0"/>
            <a:r>
              <a:rPr lang="nl-NL"/>
              <a:t>Klikken om de tekststijl van het model te bewerken</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33458348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570" lvl="0" indent="-457178" algn="ctr">
              <a:spcBef>
                <a:spcPts val="0"/>
              </a:spcBef>
              <a:spcAft>
                <a:spcPts val="0"/>
              </a:spcAft>
              <a:buSzPts val="1800"/>
              <a:buChar char="●"/>
              <a:defRPr/>
            </a:lvl1pPr>
            <a:lvl2pPr marL="1219140" lvl="1" indent="-423312" algn="ctr">
              <a:spcBef>
                <a:spcPts val="2133"/>
              </a:spcBef>
              <a:spcAft>
                <a:spcPts val="0"/>
              </a:spcAft>
              <a:buSzPts val="1400"/>
              <a:buChar char="○"/>
              <a:defRPr/>
            </a:lvl2pPr>
            <a:lvl3pPr marL="1828709" lvl="2" indent="-423312" algn="ctr">
              <a:spcBef>
                <a:spcPts val="2133"/>
              </a:spcBef>
              <a:spcAft>
                <a:spcPts val="0"/>
              </a:spcAft>
              <a:buSzPts val="1400"/>
              <a:buChar char="■"/>
              <a:defRPr/>
            </a:lvl3pPr>
            <a:lvl4pPr marL="2438278" lvl="3" indent="-423312" algn="ctr">
              <a:spcBef>
                <a:spcPts val="2133"/>
              </a:spcBef>
              <a:spcAft>
                <a:spcPts val="0"/>
              </a:spcAft>
              <a:buSzPts val="1400"/>
              <a:buChar char="●"/>
              <a:defRPr/>
            </a:lvl4pPr>
            <a:lvl5pPr marL="3047848" lvl="4" indent="-423312" algn="ctr">
              <a:spcBef>
                <a:spcPts val="2133"/>
              </a:spcBef>
              <a:spcAft>
                <a:spcPts val="0"/>
              </a:spcAft>
              <a:buSzPts val="1400"/>
              <a:buChar char="○"/>
              <a:defRPr/>
            </a:lvl5pPr>
            <a:lvl6pPr marL="3657418" lvl="5" indent="-423312" algn="ctr">
              <a:spcBef>
                <a:spcPts val="2133"/>
              </a:spcBef>
              <a:spcAft>
                <a:spcPts val="0"/>
              </a:spcAft>
              <a:buSzPts val="1400"/>
              <a:buChar char="■"/>
              <a:defRPr/>
            </a:lvl6pPr>
            <a:lvl7pPr marL="4266987" lvl="6" indent="-423312" algn="ctr">
              <a:spcBef>
                <a:spcPts val="2133"/>
              </a:spcBef>
              <a:spcAft>
                <a:spcPts val="0"/>
              </a:spcAft>
              <a:buSzPts val="1400"/>
              <a:buChar char="●"/>
              <a:defRPr/>
            </a:lvl7pPr>
            <a:lvl8pPr marL="4876557" lvl="7" indent="-423312" algn="ctr">
              <a:spcBef>
                <a:spcPts val="2133"/>
              </a:spcBef>
              <a:spcAft>
                <a:spcPts val="0"/>
              </a:spcAft>
              <a:buSzPts val="1400"/>
              <a:buChar char="○"/>
              <a:defRPr/>
            </a:lvl8pPr>
            <a:lvl9pPr marL="5486126" lvl="8" indent="-423312" algn="ctr">
              <a:spcBef>
                <a:spcPts val="2133"/>
              </a:spcBef>
              <a:spcAft>
                <a:spcPts val="2133"/>
              </a:spcAft>
              <a:buSzPts val="1400"/>
              <a:buChar char="■"/>
              <a:defRPr/>
            </a:lvl9pPr>
          </a:lstStyle>
          <a:p>
            <a:pPr lvl="0"/>
            <a:r>
              <a:rPr lang="nl-NL"/>
              <a:t>Klikken om de tekststijl van het model te bewerken</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42030536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17503706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6DB6266-DA4D-47FB-BCAC-B3F6B567DD78}" type="slidenum">
              <a:rPr lang="nl-NL" smtClean="0"/>
              <a:t>‹nr.›</a:t>
            </a:fld>
            <a:endParaRPr lang="nl-NL"/>
          </a:p>
        </p:txBody>
      </p:sp>
    </p:spTree>
    <p:extLst>
      <p:ext uri="{BB962C8B-B14F-4D97-AF65-F5344CB8AC3E}">
        <p14:creationId xmlns:p14="http://schemas.microsoft.com/office/powerpoint/2010/main" val="1314154666"/>
      </p:ext>
    </p:extLst>
  </p:cSld>
  <p:clrMap bg1="lt1" tx1="dk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10" r:id="rId5"/>
    <p:sldLayoutId id="2147483812" r:id="rId6"/>
    <p:sldLayoutId id="2147483813" r:id="rId7"/>
    <p:sldLayoutId id="2147483814" r:id="rId8"/>
    <p:sldLayoutId id="2147483815" r:id="rId9"/>
    <p:sldLayoutId id="2147483821" r:id="rId10"/>
    <p:sldLayoutId id="2147483822" r:id="rId11"/>
    <p:sldLayoutId id="2147483824" r:id="rId12"/>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6309040"/>
      </p:ext>
    </p:extLst>
  </p:cSld>
  <p:clrMap bg1="lt1" tx1="dk1" bg2="lt2" tx2="dk2" accent1="accent1" accent2="accent2" accent3="accent3" accent4="accent4" accent5="accent5" accent6="accent6" hlink="hlink" folHlink="folHlink"/>
  <p:sldLayoutIdLst>
    <p:sldLayoutId id="214748382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3.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diagramQuickStyle" Target="../diagrams/quickStyle1.xml"/><Relationship Id="rId12"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Layout" Target="../diagrams/layout1.xml"/><Relationship Id="rId11" Type="http://schemas.openxmlformats.org/officeDocument/2006/relationships/image" Target="../media/image7.png"/><Relationship Id="rId5" Type="http://schemas.openxmlformats.org/officeDocument/2006/relationships/diagramData" Target="../diagrams/data1.xml"/><Relationship Id="rId15" Type="http://schemas.openxmlformats.org/officeDocument/2006/relationships/hyperlink" Target="https://royalsociety.org/-/media/policy/projects/privacy-enhancing-technologies/privacy-enhancing-technologies-report.pdf" TargetMode="External"/><Relationship Id="rId10" Type="http://schemas.openxmlformats.org/officeDocument/2006/relationships/image" Target="../media/image6.png"/><Relationship Id="rId4" Type="http://schemas.openxmlformats.org/officeDocument/2006/relationships/image" Target="../media/image5.png"/><Relationship Id="rId9" Type="http://schemas.microsoft.com/office/2007/relationships/diagramDrawing" Target="../diagrams/drawing1.xml"/><Relationship Id="rId1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15611" y="992767"/>
            <a:ext cx="11360800" cy="2736800"/>
          </a:xfrm>
        </p:spPr>
        <p:txBody>
          <a:bodyPr>
            <a:normAutofit/>
          </a:bodyPr>
          <a:lstStyle/>
          <a:p>
            <a:r>
              <a:rPr lang="en-US" sz="6000" b="1" dirty="0" smtClean="0"/>
              <a:t>Input Privacy-Preservation Techniques Project</a:t>
            </a:r>
            <a:r>
              <a:rPr lang="nl-NL" dirty="0"/>
              <a:t> </a:t>
            </a:r>
          </a:p>
        </p:txBody>
      </p:sp>
      <p:sp>
        <p:nvSpPr>
          <p:cNvPr id="3" name="Ondertitel 2"/>
          <p:cNvSpPr>
            <a:spLocks noGrp="1"/>
          </p:cNvSpPr>
          <p:nvPr>
            <p:ph type="subTitle" idx="1"/>
          </p:nvPr>
        </p:nvSpPr>
        <p:spPr/>
        <p:txBody>
          <a:bodyPr/>
          <a:lstStyle/>
          <a:p>
            <a:endParaRPr lang="en-GB" sz="2800" dirty="0" smtClean="0"/>
          </a:p>
          <a:p>
            <a:r>
              <a:rPr lang="en-GB" sz="2800" dirty="0" smtClean="0"/>
              <a:t>Presented at 2022 Workshop on the Modernisation of Official Statistics</a:t>
            </a:r>
          </a:p>
          <a:p>
            <a:endParaRPr lang="en-GB" sz="2800" dirty="0" smtClean="0"/>
          </a:p>
          <a:p>
            <a:r>
              <a:rPr lang="en-GB" sz="2800" dirty="0" smtClean="0"/>
              <a:t>Dennis Ramondt - UNECE Project Manager</a:t>
            </a:r>
            <a:endParaRPr lang="en-GB" sz="2800" dirty="0"/>
          </a:p>
        </p:txBody>
      </p:sp>
      <p:pic>
        <p:nvPicPr>
          <p:cNvPr id="5" name="Google Shape;58;p13">
            <a:extLst>
              <a:ext uri="{FF2B5EF4-FFF2-40B4-BE49-F238E27FC236}">
                <a16:creationId xmlns:a16="http://schemas.microsoft.com/office/drawing/2014/main" id="{F4D65612-47B8-4B82-B139-3C0F5C6CF84A}"/>
              </a:ext>
            </a:extLst>
          </p:cNvPr>
          <p:cNvPicPr preferRelativeResize="0"/>
          <p:nvPr/>
        </p:nvPicPr>
        <p:blipFill rotWithShape="1">
          <a:blip r:embed="rId2">
            <a:alphaModFix/>
          </a:blip>
          <a:srcRect/>
          <a:stretch/>
        </p:blipFill>
        <p:spPr>
          <a:xfrm>
            <a:off x="0" y="0"/>
            <a:ext cx="2216074" cy="1245002"/>
          </a:xfrm>
          <a:prstGeom prst="rect">
            <a:avLst/>
          </a:prstGeom>
          <a:noFill/>
          <a:ln>
            <a:noFill/>
          </a:ln>
        </p:spPr>
      </p:pic>
      <p:pic>
        <p:nvPicPr>
          <p:cNvPr id="6" name="Google Shape;59;p13">
            <a:extLst>
              <a:ext uri="{FF2B5EF4-FFF2-40B4-BE49-F238E27FC236}">
                <a16:creationId xmlns:a16="http://schemas.microsoft.com/office/drawing/2014/main" id="{4DC69D43-82BC-46C7-B432-7DF251ECE060}"/>
              </a:ext>
            </a:extLst>
          </p:cNvPr>
          <p:cNvPicPr preferRelativeResize="0"/>
          <p:nvPr/>
        </p:nvPicPr>
        <p:blipFill>
          <a:blip r:embed="rId3">
            <a:alphaModFix/>
          </a:blip>
          <a:stretch>
            <a:fillRect/>
          </a:stretch>
        </p:blipFill>
        <p:spPr>
          <a:xfrm>
            <a:off x="9155105" y="126589"/>
            <a:ext cx="2990851" cy="581025"/>
          </a:xfrm>
          <a:prstGeom prst="rect">
            <a:avLst/>
          </a:prstGeom>
          <a:noFill/>
          <a:ln>
            <a:noFill/>
          </a:ln>
        </p:spPr>
      </p:pic>
      <p:sp>
        <p:nvSpPr>
          <p:cNvPr id="4" name="Tijdelijke aanduiding voor dianummer 3"/>
          <p:cNvSpPr>
            <a:spLocks noGrp="1"/>
          </p:cNvSpPr>
          <p:nvPr>
            <p:ph type="sldNum" idx="12"/>
          </p:nvPr>
        </p:nvSpPr>
        <p:spPr/>
        <p:txBody>
          <a:bodyPr/>
          <a:lstStyle/>
          <a:p>
            <a:fld id="{26DB6266-DA4D-47FB-BCAC-B3F6B567DD78}" type="slidenum">
              <a:rPr lang="nl-NL" smtClean="0"/>
              <a:t>1</a:t>
            </a:fld>
            <a:endParaRPr lang="nl-NL" dirty="0"/>
          </a:p>
        </p:txBody>
      </p:sp>
    </p:spTree>
    <p:extLst>
      <p:ext uri="{BB962C8B-B14F-4D97-AF65-F5344CB8AC3E}">
        <p14:creationId xmlns:p14="http://schemas.microsoft.com/office/powerpoint/2010/main" val="3057094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Private set </a:t>
            </a:r>
            <a:r>
              <a:rPr lang="nl-NL" dirty="0" err="1" smtClean="0"/>
              <a:t>intersection</a:t>
            </a:r>
            <a:endParaRPr lang="nl-NL" dirty="0"/>
          </a:p>
        </p:txBody>
      </p:sp>
      <p:pic>
        <p:nvPicPr>
          <p:cNvPr id="8" name="Afbeelding 7"/>
          <p:cNvPicPr>
            <a:picLocks noChangeAspect="1"/>
          </p:cNvPicPr>
          <p:nvPr/>
        </p:nvPicPr>
        <p:blipFill>
          <a:blip r:embed="rId2"/>
          <a:stretch>
            <a:fillRect/>
          </a:stretch>
        </p:blipFill>
        <p:spPr>
          <a:xfrm>
            <a:off x="3265645" y="5175517"/>
            <a:ext cx="2010874" cy="354481"/>
          </a:xfrm>
          <a:prstGeom prst="rect">
            <a:avLst/>
          </a:prstGeom>
        </p:spPr>
      </p:pic>
      <p:sp>
        <p:nvSpPr>
          <p:cNvPr id="22" name="Slide Number Placeholder 1"/>
          <p:cNvSpPr>
            <a:spLocks noGrp="1"/>
          </p:cNvSpPr>
          <p:nvPr>
            <p:ph type="sldNum" sz="quarter" idx="4294967295"/>
          </p:nvPr>
        </p:nvSpPr>
        <p:spPr>
          <a:xfrm>
            <a:off x="11406188" y="6276975"/>
            <a:ext cx="785812" cy="433388"/>
          </a:xfrm>
          <a:prstGeom prst="rect">
            <a:avLst/>
          </a:prstGeom>
        </p:spPr>
        <p:txBody>
          <a:bodyPr/>
          <a:lstStyle/>
          <a:p>
            <a:pPr algn="ctr" defTabSz="1219170">
              <a:buClrTx/>
              <a:defRPr/>
            </a:pPr>
            <a:fld id="{845CA951-4815-4987-9CD6-BB5D6648C0B5}" type="slidenum">
              <a:rPr lang="en-GB" sz="1600" kern="1200">
                <a:solidFill>
                  <a:srgbClr val="271D6C"/>
                </a:solidFill>
                <a:latin typeface="Calibri"/>
                <a:ea typeface="+mn-ea"/>
                <a:cs typeface="+mn-cs"/>
              </a:rPr>
              <a:pPr algn="ctr" defTabSz="1219170">
                <a:buClrTx/>
                <a:defRPr/>
              </a:pPr>
              <a:t>10</a:t>
            </a:fld>
            <a:endParaRPr lang="en-GB" sz="1600" kern="1200" dirty="0">
              <a:solidFill>
                <a:srgbClr val="271D6C"/>
              </a:solidFill>
              <a:latin typeface="Calibri"/>
              <a:ea typeface="+mn-ea"/>
              <a:cs typeface="+mn-cs"/>
            </a:endParaRPr>
          </a:p>
        </p:txBody>
      </p:sp>
      <p:sp>
        <p:nvSpPr>
          <p:cNvPr id="26" name="TextBox 12">
            <a:extLst>
              <a:ext uri="{FF2B5EF4-FFF2-40B4-BE49-F238E27FC236}">
                <a16:creationId xmlns:a16="http://schemas.microsoft.com/office/drawing/2014/main" id="{DB343172-B5D5-49B2-8857-BB0CB50F0EEF}"/>
              </a:ext>
            </a:extLst>
          </p:cNvPr>
          <p:cNvSpPr txBox="1"/>
          <p:nvPr/>
        </p:nvSpPr>
        <p:spPr>
          <a:xfrm>
            <a:off x="1999769" y="5732140"/>
            <a:ext cx="1645714"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914377"/>
            <a:r>
              <a:rPr lang="nl-NL" sz="1800" dirty="0" smtClean="0">
                <a:solidFill>
                  <a:prstClr val="black"/>
                </a:solidFill>
                <a:latin typeface="Corbel"/>
              </a:rPr>
              <a:t>Import data</a:t>
            </a:r>
            <a:endParaRPr lang="nl-NL" sz="1800" dirty="0">
              <a:solidFill>
                <a:prstClr val="black"/>
              </a:solidFill>
              <a:latin typeface="Corbel"/>
            </a:endParaRPr>
          </a:p>
        </p:txBody>
      </p:sp>
      <p:pic>
        <p:nvPicPr>
          <p:cNvPr id="27" name="Graphic 14">
            <a:extLst>
              <a:ext uri="{FF2B5EF4-FFF2-40B4-BE49-F238E27FC236}">
                <a16:creationId xmlns:a16="http://schemas.microsoft.com/office/drawing/2014/main" id="{E3F514E1-7B8E-4327-B673-373C37228D93}"/>
              </a:ext>
            </a:extLst>
          </p:cNvPr>
          <p:cNvPicPr>
            <a:picLocks noChangeAspect="1"/>
          </p:cNvPicPr>
          <p:nvPr/>
        </p:nvPicPr>
        <p:blipFill>
          <a:blip r:embed="rId3">
            <a:extLst>
              <a:ext uri="{96DAC541-7B7A-43D3-8B79-37D633B846F1}">
                <asvg:svgBlip xmlns="" xmlns:asvg="http://schemas.microsoft.com/office/drawing/2016/SVG/main" r:embed="rId5"/>
              </a:ext>
            </a:extLst>
          </a:blip>
          <a:stretch>
            <a:fillRect/>
          </a:stretch>
        </p:blipFill>
        <p:spPr>
          <a:xfrm>
            <a:off x="9069551" y="4993417"/>
            <a:ext cx="416215" cy="624323"/>
          </a:xfrm>
          <a:prstGeom prst="rect">
            <a:avLst/>
          </a:prstGeom>
        </p:spPr>
      </p:pic>
      <p:sp>
        <p:nvSpPr>
          <p:cNvPr id="28" name="Flowchart: Magnetic Disk 18">
            <a:extLst>
              <a:ext uri="{FF2B5EF4-FFF2-40B4-BE49-F238E27FC236}">
                <a16:creationId xmlns:a16="http://schemas.microsoft.com/office/drawing/2014/main" id="{D2222A3F-4DD7-4DFF-AD4E-F1F1776B34E9}"/>
              </a:ext>
            </a:extLst>
          </p:cNvPr>
          <p:cNvSpPr/>
          <p:nvPr/>
        </p:nvSpPr>
        <p:spPr>
          <a:xfrm>
            <a:off x="2282317" y="5035025"/>
            <a:ext cx="914400" cy="61264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1800" dirty="0">
                <a:solidFill>
                  <a:prstClr val="white"/>
                </a:solidFill>
                <a:latin typeface="Calibri" panose="020F0502020204030204"/>
                <a:cs typeface="Calibri"/>
              </a:rPr>
              <a:t>X</a:t>
            </a:r>
            <a:endParaRPr lang="en-US" sz="1800" dirty="0">
              <a:solidFill>
                <a:prstClr val="white"/>
              </a:solidFill>
              <a:latin typeface="Calibri" panose="020F0502020204030204"/>
            </a:endParaRPr>
          </a:p>
        </p:txBody>
      </p:sp>
      <p:sp>
        <p:nvSpPr>
          <p:cNvPr id="29" name="Flowchart: Magnetic Disk 19">
            <a:extLst>
              <a:ext uri="{FF2B5EF4-FFF2-40B4-BE49-F238E27FC236}">
                <a16:creationId xmlns:a16="http://schemas.microsoft.com/office/drawing/2014/main" id="{A1DD7D46-AFF9-4F1A-8100-2E3AEE890DB0}"/>
              </a:ext>
            </a:extLst>
          </p:cNvPr>
          <p:cNvSpPr/>
          <p:nvPr/>
        </p:nvSpPr>
        <p:spPr>
          <a:xfrm>
            <a:off x="7952191" y="5046434"/>
            <a:ext cx="914400" cy="61264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sz="1800">
                <a:solidFill>
                  <a:prstClr val="white"/>
                </a:solidFill>
                <a:latin typeface="Calibri" panose="020F0502020204030204"/>
                <a:cs typeface="Calibri"/>
              </a:rPr>
              <a:t>Y</a:t>
            </a:r>
            <a:endParaRPr lang="en-US" sz="1800">
              <a:solidFill>
                <a:prstClr val="white"/>
              </a:solidFill>
              <a:latin typeface="Calibri" panose="020F0502020204030204"/>
            </a:endParaRPr>
          </a:p>
        </p:txBody>
      </p:sp>
      <p:pic>
        <p:nvPicPr>
          <p:cNvPr id="31" name="Picture 24" descr="A picture containing object, clock&#10;&#10;Description generated with high confidence">
            <a:extLst>
              <a:ext uri="{FF2B5EF4-FFF2-40B4-BE49-F238E27FC236}">
                <a16:creationId xmlns:a16="http://schemas.microsoft.com/office/drawing/2014/main" id="{82FA693E-C1C5-4875-9A2C-17674BB59F61}"/>
              </a:ext>
            </a:extLst>
          </p:cNvPr>
          <p:cNvPicPr>
            <a:picLocks noChangeAspect="1"/>
          </p:cNvPicPr>
          <p:nvPr/>
        </p:nvPicPr>
        <p:blipFill>
          <a:blip r:embed="rId6"/>
          <a:stretch>
            <a:fillRect/>
          </a:stretch>
        </p:blipFill>
        <p:spPr>
          <a:xfrm>
            <a:off x="4347650" y="3669778"/>
            <a:ext cx="2743200" cy="1316736"/>
          </a:xfrm>
          <a:prstGeom prst="rect">
            <a:avLst/>
          </a:prstGeom>
        </p:spPr>
      </p:pic>
      <p:cxnSp>
        <p:nvCxnSpPr>
          <p:cNvPr id="33" name="Straight Arrow Connector 26">
            <a:extLst>
              <a:ext uri="{FF2B5EF4-FFF2-40B4-BE49-F238E27FC236}">
                <a16:creationId xmlns:a16="http://schemas.microsoft.com/office/drawing/2014/main" id="{C73BFC9D-FD8F-44C3-83A9-D066C633A4C0}"/>
              </a:ext>
            </a:extLst>
          </p:cNvPr>
          <p:cNvCxnSpPr>
            <a:endCxn id="31" idx="1"/>
          </p:cNvCxnSpPr>
          <p:nvPr/>
        </p:nvCxnSpPr>
        <p:spPr>
          <a:xfrm flipV="1">
            <a:off x="2938669" y="4328146"/>
            <a:ext cx="1408981" cy="588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27">
            <a:extLst>
              <a:ext uri="{FF2B5EF4-FFF2-40B4-BE49-F238E27FC236}">
                <a16:creationId xmlns:a16="http://schemas.microsoft.com/office/drawing/2014/main" id="{EF12B2C6-E1F8-4592-9BCB-0C0292502B7E}"/>
              </a:ext>
            </a:extLst>
          </p:cNvPr>
          <p:cNvCxnSpPr>
            <a:cxnSpLocks/>
            <a:endCxn id="31" idx="3"/>
          </p:cNvCxnSpPr>
          <p:nvPr/>
        </p:nvCxnSpPr>
        <p:spPr>
          <a:xfrm flipH="1" flipV="1">
            <a:off x="7090850" y="4328146"/>
            <a:ext cx="1054369" cy="6278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28">
            <a:extLst>
              <a:ext uri="{FF2B5EF4-FFF2-40B4-BE49-F238E27FC236}">
                <a16:creationId xmlns:a16="http://schemas.microsoft.com/office/drawing/2014/main" id="{51657B26-2E3F-4A3A-A3CB-BA2CB21008C5}"/>
              </a:ext>
            </a:extLst>
          </p:cNvPr>
          <p:cNvSpPr txBox="1"/>
          <p:nvPr/>
        </p:nvSpPr>
        <p:spPr>
          <a:xfrm rot="20193268">
            <a:off x="2256252" y="3959939"/>
            <a:ext cx="2244587"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defTabSz="914377"/>
            <a:r>
              <a:rPr lang="en-US" sz="1800" dirty="0" smtClean="0">
                <a:solidFill>
                  <a:prstClr val="black"/>
                </a:solidFill>
                <a:latin typeface="Calibri" panose="020F0502020204030204"/>
                <a:cs typeface="Calibri"/>
              </a:rPr>
              <a:t>Micro-data import transactions</a:t>
            </a:r>
            <a:endParaRPr lang="nl-NL" sz="1800" dirty="0">
              <a:solidFill>
                <a:prstClr val="black"/>
              </a:solidFill>
              <a:latin typeface="Calibri" panose="020F0502020204030204"/>
              <a:cs typeface="Calibri"/>
            </a:endParaRPr>
          </a:p>
        </p:txBody>
      </p:sp>
      <p:sp>
        <p:nvSpPr>
          <p:cNvPr id="36" name="TextBox 29">
            <a:extLst>
              <a:ext uri="{FF2B5EF4-FFF2-40B4-BE49-F238E27FC236}">
                <a16:creationId xmlns:a16="http://schemas.microsoft.com/office/drawing/2014/main" id="{24D5C281-5229-4885-91D4-4AF19A953D42}"/>
              </a:ext>
            </a:extLst>
          </p:cNvPr>
          <p:cNvSpPr txBox="1"/>
          <p:nvPr/>
        </p:nvSpPr>
        <p:spPr>
          <a:xfrm rot="1999959">
            <a:off x="6827371" y="3953803"/>
            <a:ext cx="224964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defTabSz="914377"/>
            <a:r>
              <a:rPr lang="en-US" sz="1800" dirty="0" smtClean="0">
                <a:solidFill>
                  <a:prstClr val="black"/>
                </a:solidFill>
                <a:latin typeface="Calibri" panose="020F0502020204030204"/>
              </a:rPr>
              <a:t>Micro-data export transactions</a:t>
            </a:r>
            <a:endParaRPr lang="en-US" sz="1800" dirty="0">
              <a:solidFill>
                <a:prstClr val="black"/>
              </a:solidFill>
              <a:latin typeface="Calibri" panose="020F0502020204030204"/>
            </a:endParaRPr>
          </a:p>
        </p:txBody>
      </p:sp>
      <p:sp>
        <p:nvSpPr>
          <p:cNvPr id="20" name="TextBox 25">
            <a:extLst>
              <a:ext uri="{FF2B5EF4-FFF2-40B4-BE49-F238E27FC236}">
                <a16:creationId xmlns:a16="http://schemas.microsoft.com/office/drawing/2014/main" id="{BE98E134-4A1B-497E-AA95-53CB90241FED}"/>
              </a:ext>
            </a:extLst>
          </p:cNvPr>
          <p:cNvSpPr txBox="1"/>
          <p:nvPr/>
        </p:nvSpPr>
        <p:spPr>
          <a:xfrm>
            <a:off x="7673227" y="5715634"/>
            <a:ext cx="1472327"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914377"/>
            <a:r>
              <a:rPr lang="nl-NL" sz="1800" dirty="0" smtClean="0">
                <a:solidFill>
                  <a:prstClr val="black"/>
                </a:solidFill>
                <a:latin typeface="Corbel"/>
              </a:rPr>
              <a:t>Export data</a:t>
            </a:r>
            <a:endParaRPr lang="nl-NL" sz="1800" dirty="0">
              <a:solidFill>
                <a:prstClr val="black"/>
              </a:solidFill>
              <a:latin typeface="Corbel"/>
            </a:endParaRPr>
          </a:p>
        </p:txBody>
      </p:sp>
      <p:sp>
        <p:nvSpPr>
          <p:cNvPr id="2" name="Tekstvak 1"/>
          <p:cNvSpPr txBox="1"/>
          <p:nvPr/>
        </p:nvSpPr>
        <p:spPr>
          <a:xfrm>
            <a:off x="3903320" y="2940581"/>
            <a:ext cx="3806643" cy="338554"/>
          </a:xfrm>
          <a:prstGeom prst="rect">
            <a:avLst/>
          </a:prstGeom>
          <a:noFill/>
        </p:spPr>
        <p:txBody>
          <a:bodyPr wrap="square" rtlCol="0">
            <a:spAutoFit/>
          </a:bodyPr>
          <a:lstStyle/>
          <a:p>
            <a:r>
              <a:rPr lang="en-US" sz="1600" dirty="0" smtClean="0"/>
              <a:t>Encrypted environment</a:t>
            </a:r>
            <a:endParaRPr lang="en-US" sz="1600" dirty="0"/>
          </a:p>
        </p:txBody>
      </p:sp>
    </p:spTree>
    <p:extLst>
      <p:ext uri="{BB962C8B-B14F-4D97-AF65-F5344CB8AC3E}">
        <p14:creationId xmlns:p14="http://schemas.microsoft.com/office/powerpoint/2010/main" val="3733046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CA" dirty="0"/>
              <a:t>International trade use </a:t>
            </a:r>
            <a:r>
              <a:rPr lang="en-CA" dirty="0" smtClean="0"/>
              <a:t>case (PSI)</a:t>
            </a:r>
            <a:endParaRPr lang="nl-NL" dirty="0"/>
          </a:p>
        </p:txBody>
      </p:sp>
      <p:sp>
        <p:nvSpPr>
          <p:cNvPr id="8" name="Tijdelijke aanduiding voor tekst 7"/>
          <p:cNvSpPr>
            <a:spLocks noGrp="1"/>
          </p:cNvSpPr>
          <p:nvPr>
            <p:ph type="body" sz="quarter" idx="10"/>
          </p:nvPr>
        </p:nvSpPr>
        <p:spPr/>
        <p:txBody>
          <a:bodyPr/>
          <a:lstStyle/>
          <a:p>
            <a:pPr>
              <a:lnSpc>
                <a:spcPct val="135000"/>
              </a:lnSpc>
            </a:pPr>
            <a:r>
              <a:rPr lang="en-CA" dirty="0"/>
              <a:t>A PSI use case between two NSIs</a:t>
            </a:r>
          </a:p>
          <a:p>
            <a:pPr>
              <a:lnSpc>
                <a:spcPct val="135000"/>
              </a:lnSpc>
            </a:pPr>
            <a:r>
              <a:rPr lang="en-CA" dirty="0"/>
              <a:t>Match international trade micro-data at the transaction level without a unique identifier</a:t>
            </a:r>
          </a:p>
          <a:p>
            <a:pPr lvl="1">
              <a:lnSpc>
                <a:spcPct val="135000"/>
              </a:lnSpc>
            </a:pPr>
            <a:r>
              <a:rPr lang="en-CA" u="sng" dirty="0"/>
              <a:t>Export</a:t>
            </a:r>
            <a:r>
              <a:rPr lang="en-CA" dirty="0"/>
              <a:t> data from a 1</a:t>
            </a:r>
            <a:r>
              <a:rPr lang="en-CA" baseline="30000" dirty="0"/>
              <a:t>st</a:t>
            </a:r>
            <a:r>
              <a:rPr lang="en-CA" dirty="0"/>
              <a:t> NSI,</a:t>
            </a:r>
          </a:p>
          <a:p>
            <a:pPr lvl="1">
              <a:lnSpc>
                <a:spcPct val="135000"/>
              </a:lnSpc>
            </a:pPr>
            <a:r>
              <a:rPr lang="en-CA" dirty="0"/>
              <a:t>More detailed </a:t>
            </a:r>
            <a:r>
              <a:rPr lang="en-CA" u="sng" dirty="0"/>
              <a:t>import</a:t>
            </a:r>
            <a:r>
              <a:rPr lang="en-CA" dirty="0"/>
              <a:t> data, from a 2</a:t>
            </a:r>
            <a:r>
              <a:rPr lang="en-CA" baseline="30000" dirty="0"/>
              <a:t>nd</a:t>
            </a:r>
            <a:r>
              <a:rPr lang="en-CA" dirty="0"/>
              <a:t> NSI.</a:t>
            </a:r>
          </a:p>
          <a:p>
            <a:pPr>
              <a:lnSpc>
                <a:spcPct val="135000"/>
              </a:lnSpc>
            </a:pPr>
            <a:r>
              <a:rPr lang="en-CA" dirty="0"/>
              <a:t>A total or a mean is computed based on the matching result.</a:t>
            </a:r>
          </a:p>
          <a:p>
            <a:endParaRPr lang="nl-NL" dirty="0"/>
          </a:p>
        </p:txBody>
      </p:sp>
      <p:sp>
        <p:nvSpPr>
          <p:cNvPr id="4" name="Tijdelijke aanduiding voor dianummer 3"/>
          <p:cNvSpPr>
            <a:spLocks noGrp="1"/>
          </p:cNvSpPr>
          <p:nvPr>
            <p:ph type="sldNum" sz="quarter" idx="4294967295"/>
          </p:nvPr>
        </p:nvSpPr>
        <p:spPr>
          <a:xfrm>
            <a:off x="0" y="0"/>
            <a:ext cx="0" cy="0"/>
          </a:xfrm>
          <a:prstGeom prst="rect">
            <a:avLst/>
          </a:prstGeom>
        </p:spPr>
        <p:txBody>
          <a:bodyPr/>
          <a:lstStyle/>
          <a:p>
            <a:fld id="{ECEC8AC8-D45E-4595-AD5F-1143A2605628}" type="slidenum">
              <a:rPr lang="en-CA" smtClean="0"/>
              <a:t>11</a:t>
            </a:fld>
            <a:endParaRPr lang="en-CA" dirty="0"/>
          </a:p>
        </p:txBody>
      </p:sp>
    </p:spTree>
    <p:extLst>
      <p:ext uri="{BB962C8B-B14F-4D97-AF65-F5344CB8AC3E}">
        <p14:creationId xmlns:p14="http://schemas.microsoft.com/office/powerpoint/2010/main" val="841466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CA" dirty="0"/>
              <a:t>International trade use case (cont’d)</a:t>
            </a:r>
            <a:endParaRPr lang="nl-NL" dirty="0"/>
          </a:p>
        </p:txBody>
      </p:sp>
      <p:sp>
        <p:nvSpPr>
          <p:cNvPr id="6" name="Tijdelijke aanduiding voor tekst 5"/>
          <p:cNvSpPr>
            <a:spLocks noGrp="1"/>
          </p:cNvSpPr>
          <p:nvPr>
            <p:ph type="body" sz="quarter" idx="10"/>
          </p:nvPr>
        </p:nvSpPr>
        <p:spPr/>
        <p:txBody>
          <a:bodyPr/>
          <a:lstStyle/>
          <a:p>
            <a:pPr>
              <a:lnSpc>
                <a:spcPct val="135000"/>
              </a:lnSpc>
            </a:pPr>
            <a:r>
              <a:rPr lang="en-CA" dirty="0"/>
              <a:t>Benefits</a:t>
            </a:r>
          </a:p>
          <a:p>
            <a:pPr lvl="1">
              <a:lnSpc>
                <a:spcPct val="135000"/>
              </a:lnSpc>
            </a:pPr>
            <a:r>
              <a:rPr lang="en-CA" dirty="0"/>
              <a:t>Study the use of trade agreements, e.g. Canada-EU Trade Agreement (CETA).</a:t>
            </a:r>
          </a:p>
          <a:p>
            <a:pPr lvl="1">
              <a:lnSpc>
                <a:spcPct val="135000"/>
              </a:lnSpc>
            </a:pPr>
            <a:r>
              <a:rPr lang="en-CA" dirty="0"/>
              <a:t>Resolve bilateral trade-asymmetries, e.g. imports into A from B reported by A differing from exports from B to A reported by B.</a:t>
            </a:r>
          </a:p>
          <a:p>
            <a:endParaRPr lang="nl-NL" dirty="0"/>
          </a:p>
        </p:txBody>
      </p:sp>
      <p:sp>
        <p:nvSpPr>
          <p:cNvPr id="4" name="Tijdelijke aanduiding voor dianummer 3"/>
          <p:cNvSpPr>
            <a:spLocks noGrp="1"/>
          </p:cNvSpPr>
          <p:nvPr>
            <p:ph type="sldNum" sz="quarter" idx="4294967295"/>
          </p:nvPr>
        </p:nvSpPr>
        <p:spPr/>
        <p:txBody>
          <a:bodyPr/>
          <a:lstStyle/>
          <a:p>
            <a:fld id="{ECEC8AC8-D45E-4595-AD5F-1143A2605628}" type="slidenum">
              <a:rPr lang="en-CA" smtClean="0"/>
              <a:t>12</a:t>
            </a:fld>
            <a:endParaRPr lang="en-CA" dirty="0"/>
          </a:p>
        </p:txBody>
      </p:sp>
    </p:spTree>
    <p:extLst>
      <p:ext uri="{BB962C8B-B14F-4D97-AF65-F5344CB8AC3E}">
        <p14:creationId xmlns:p14="http://schemas.microsoft.com/office/powerpoint/2010/main" val="825102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Private machine </a:t>
            </a:r>
            <a:r>
              <a:rPr lang="en-GB" dirty="0" smtClean="0"/>
              <a:t>learning</a:t>
            </a:r>
            <a:endParaRPr lang="en-GB" dirty="0"/>
          </a:p>
        </p:txBody>
      </p:sp>
      <p:sp>
        <p:nvSpPr>
          <p:cNvPr id="3" name="Tijdelijke aanduiding voor tekst 2"/>
          <p:cNvSpPr>
            <a:spLocks noGrp="1"/>
          </p:cNvSpPr>
          <p:nvPr>
            <p:ph type="body" sz="quarter" idx="10"/>
          </p:nvPr>
        </p:nvSpPr>
        <p:spPr>
          <a:xfrm>
            <a:off x="777240" y="2171467"/>
            <a:ext cx="10545763" cy="4217988"/>
          </a:xfrm>
        </p:spPr>
        <p:txBody>
          <a:bodyPr/>
          <a:lstStyle/>
          <a:p>
            <a:pPr marL="285750" indent="-285750">
              <a:buFont typeface="Arial" panose="020B0604020202020204" pitchFamily="34" charset="0"/>
              <a:buChar char="•"/>
            </a:pPr>
            <a:r>
              <a:rPr lang="en-GB" sz="2000" dirty="0" smtClean="0">
                <a:solidFill>
                  <a:schemeClr val="tx1"/>
                </a:solidFill>
              </a:rPr>
              <a:t>Experiment  with more </a:t>
            </a:r>
            <a:r>
              <a:rPr lang="en-GB" sz="2000" dirty="0">
                <a:solidFill>
                  <a:schemeClr val="tx1"/>
                </a:solidFill>
              </a:rPr>
              <a:t>complex models and other distributed data related to members of HLG-MOS</a:t>
            </a:r>
          </a:p>
          <a:p>
            <a:pPr marL="285750" indent="-285750">
              <a:buFont typeface="Arial" panose="020B0604020202020204" pitchFamily="34" charset="0"/>
              <a:buChar char="•"/>
            </a:pPr>
            <a:r>
              <a:rPr lang="en-GB" sz="2000" dirty="0">
                <a:solidFill>
                  <a:schemeClr val="tx1"/>
                </a:solidFill>
              </a:rPr>
              <a:t>Incorporate Secure Multi-party Computation for secure aggregation of weights during training, as well as inference</a:t>
            </a:r>
          </a:p>
          <a:p>
            <a:pPr marL="285750" indent="-285750">
              <a:buFont typeface="Arial" panose="020B0604020202020204" pitchFamily="34" charset="0"/>
              <a:buChar char="•"/>
            </a:pPr>
            <a:r>
              <a:rPr lang="en-GB" sz="2000" dirty="0">
                <a:solidFill>
                  <a:schemeClr val="tx1"/>
                </a:solidFill>
              </a:rPr>
              <a:t>Integrate Differential Privacy as part of the protocol to protect output </a:t>
            </a:r>
            <a:r>
              <a:rPr lang="en-GB" sz="2000" dirty="0" smtClean="0">
                <a:solidFill>
                  <a:schemeClr val="tx1"/>
                </a:solidFill>
              </a:rPr>
              <a:t>privacy</a:t>
            </a:r>
          </a:p>
          <a:p>
            <a:pPr marL="285750" indent="-285750">
              <a:buFont typeface="Arial" panose="020B0604020202020204" pitchFamily="34" charset="0"/>
              <a:buChar char="•"/>
            </a:pPr>
            <a:r>
              <a:rPr lang="en-US" sz="2000" dirty="0">
                <a:solidFill>
                  <a:schemeClr val="tx1"/>
                </a:solidFill>
              </a:rPr>
              <a:t>analyze the impact of PETs when used to protect the machine learning model</a:t>
            </a:r>
            <a:endParaRPr lang="en-GB" sz="2000" dirty="0">
              <a:solidFill>
                <a:schemeClr val="tx1"/>
              </a:solidFill>
            </a:endParaRPr>
          </a:p>
          <a:p>
            <a:r>
              <a:rPr lang="en-GB" sz="2000" dirty="0">
                <a:solidFill>
                  <a:schemeClr val="tx1"/>
                </a:solidFill>
              </a:rPr>
              <a:t>Pilot:</a:t>
            </a:r>
          </a:p>
          <a:p>
            <a:pPr marL="285750" indent="-285750">
              <a:buFont typeface="Arial" panose="020B0604020202020204" pitchFamily="34" charset="0"/>
              <a:buChar char="•"/>
            </a:pPr>
            <a:r>
              <a:rPr lang="en-GB" sz="2000" dirty="0">
                <a:solidFill>
                  <a:schemeClr val="tx1"/>
                </a:solidFill>
              </a:rPr>
              <a:t>NSO offer PET based remote analytics service</a:t>
            </a:r>
          </a:p>
          <a:p>
            <a:endParaRPr lang="en-GB" sz="2000" dirty="0"/>
          </a:p>
        </p:txBody>
      </p:sp>
      <p:sp>
        <p:nvSpPr>
          <p:cNvPr id="4" name="Tijdelijke aanduiding voor dianummer 3"/>
          <p:cNvSpPr>
            <a:spLocks noGrp="1"/>
          </p:cNvSpPr>
          <p:nvPr>
            <p:ph type="sldNum" idx="11"/>
          </p:nvPr>
        </p:nvSpPr>
        <p:spPr/>
        <p:txBody>
          <a:bodyPr/>
          <a:lstStyle/>
          <a:p>
            <a:fld id="{26DB6266-DA4D-47FB-BCAC-B3F6B567DD78}" type="slidenum">
              <a:rPr lang="nl-NL" smtClean="0"/>
              <a:t>13</a:t>
            </a:fld>
            <a:endParaRPr lang="nl-NL" dirty="0"/>
          </a:p>
        </p:txBody>
      </p:sp>
    </p:spTree>
    <p:extLst>
      <p:ext uri="{BB962C8B-B14F-4D97-AF65-F5344CB8AC3E}">
        <p14:creationId xmlns:p14="http://schemas.microsoft.com/office/powerpoint/2010/main" val="67751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Organize public </a:t>
            </a:r>
            <a:r>
              <a:rPr lang="en-GB" dirty="0" smtClean="0"/>
              <a:t>consultation</a:t>
            </a:r>
            <a:endParaRPr lang="en-GB" dirty="0"/>
          </a:p>
        </p:txBody>
      </p:sp>
      <p:sp>
        <p:nvSpPr>
          <p:cNvPr id="3" name="Tijdelijke aanduiding voor tekst 2"/>
          <p:cNvSpPr>
            <a:spLocks noGrp="1"/>
          </p:cNvSpPr>
          <p:nvPr>
            <p:ph type="body" sz="quarter" idx="10"/>
          </p:nvPr>
        </p:nvSpPr>
        <p:spPr/>
        <p:txBody>
          <a:bodyPr/>
          <a:lstStyle/>
          <a:p>
            <a:pPr lvl="1" indent="0" algn="ctr">
              <a:buNone/>
            </a:pPr>
            <a:r>
              <a:rPr lang="en-US" sz="2400" dirty="0"/>
              <a:t>Open technical consultation </a:t>
            </a:r>
            <a:r>
              <a:rPr lang="en-US" sz="2400" dirty="0" smtClean="0"/>
              <a:t>on:</a:t>
            </a:r>
          </a:p>
          <a:p>
            <a:pPr lvl="1" indent="0" algn="ctr">
              <a:buNone/>
            </a:pPr>
            <a:r>
              <a:rPr lang="en-US" i="1" dirty="0" smtClean="0"/>
              <a:t>Towards </a:t>
            </a:r>
            <a:r>
              <a:rPr lang="en-US" i="1" dirty="0"/>
              <a:t>a trustworthy Multi-Party Secure Private Computing-as-a-service infrastructure for official </a:t>
            </a:r>
            <a:r>
              <a:rPr lang="en-US" i="1" dirty="0" smtClean="0"/>
              <a:t>statistics</a:t>
            </a:r>
            <a:endParaRPr lang="en-GB" i="1" dirty="0" smtClean="0"/>
          </a:p>
          <a:p>
            <a:endParaRPr lang="en-GB" i="1" dirty="0"/>
          </a:p>
          <a:p>
            <a:r>
              <a:rPr lang="en-US" dirty="0"/>
              <a:t>The consultation is mainly targeted at: </a:t>
            </a:r>
            <a:endParaRPr lang="en-US" dirty="0" smtClean="0"/>
          </a:p>
          <a:p>
            <a:pPr marL="285750" indent="-285750">
              <a:buFont typeface="Arial" panose="020B0604020202020204" pitchFamily="34" charset="0"/>
              <a:buChar char="•"/>
            </a:pPr>
            <a:r>
              <a:rPr lang="en-US" dirty="0" smtClean="0"/>
              <a:t>Privacy </a:t>
            </a:r>
            <a:r>
              <a:rPr lang="en-US" dirty="0"/>
              <a:t>and security experts from both the technical and legal sides. </a:t>
            </a:r>
            <a:endParaRPr lang="en-US" dirty="0" smtClean="0"/>
          </a:p>
          <a:p>
            <a:pPr marL="285750" indent="-285750">
              <a:buFont typeface="Arial" panose="020B0604020202020204" pitchFamily="34" charset="0"/>
              <a:buChar char="•"/>
            </a:pPr>
            <a:r>
              <a:rPr lang="en-US" dirty="0" smtClean="0"/>
              <a:t>Potential </a:t>
            </a:r>
            <a:r>
              <a:rPr lang="en-US" dirty="0"/>
              <a:t>users of the envisioned MPSPC infrastructure, including but not limited to statistical authorities, public bodies and private companies. </a:t>
            </a:r>
            <a:endParaRPr lang="en-US" dirty="0" smtClean="0"/>
          </a:p>
          <a:p>
            <a:pPr marL="285750" indent="-285750">
              <a:buFont typeface="Arial" panose="020B0604020202020204" pitchFamily="34" charset="0"/>
              <a:buChar char="•"/>
            </a:pPr>
            <a:r>
              <a:rPr lang="en-US" dirty="0" smtClean="0"/>
              <a:t>Digital </a:t>
            </a:r>
            <a:r>
              <a:rPr lang="en-US" dirty="0"/>
              <a:t>activists and representative of civil society (e.g., citizen associations). </a:t>
            </a:r>
            <a:endParaRPr lang="en-US" dirty="0" smtClean="0"/>
          </a:p>
          <a:p>
            <a:pPr marL="285750" indent="-285750">
              <a:buFont typeface="Arial" panose="020B0604020202020204" pitchFamily="34" charset="0"/>
              <a:buChar char="•"/>
            </a:pPr>
            <a:r>
              <a:rPr lang="en-US" dirty="0" smtClean="0"/>
              <a:t>Researchers </a:t>
            </a:r>
            <a:r>
              <a:rPr lang="en-US" dirty="0"/>
              <a:t>and developers in relevant fields.</a:t>
            </a:r>
            <a:endParaRPr lang="en-GB" dirty="0"/>
          </a:p>
        </p:txBody>
      </p:sp>
      <p:sp>
        <p:nvSpPr>
          <p:cNvPr id="4" name="Tijdelijke aanduiding voor dianummer 3"/>
          <p:cNvSpPr>
            <a:spLocks noGrp="1"/>
          </p:cNvSpPr>
          <p:nvPr>
            <p:ph type="sldNum" idx="11"/>
          </p:nvPr>
        </p:nvSpPr>
        <p:spPr/>
        <p:txBody>
          <a:bodyPr/>
          <a:lstStyle/>
          <a:p>
            <a:fld id="{26DB6266-DA4D-47FB-BCAC-B3F6B567DD78}" type="slidenum">
              <a:rPr lang="nl-NL" smtClean="0"/>
              <a:t>14</a:t>
            </a:fld>
            <a:endParaRPr lang="nl-NL" dirty="0"/>
          </a:p>
        </p:txBody>
      </p:sp>
    </p:spTree>
    <p:extLst>
      <p:ext uri="{BB962C8B-B14F-4D97-AF65-F5344CB8AC3E}">
        <p14:creationId xmlns:p14="http://schemas.microsoft.com/office/powerpoint/2010/main" val="4167621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Organize public consultation</a:t>
            </a:r>
            <a:endParaRPr lang="nl-NL" dirty="0"/>
          </a:p>
        </p:txBody>
      </p:sp>
      <p:pic>
        <p:nvPicPr>
          <p:cNvPr id="5" name="Afbeelding 4"/>
          <p:cNvPicPr>
            <a:picLocks noChangeAspect="1"/>
          </p:cNvPicPr>
          <p:nvPr/>
        </p:nvPicPr>
        <p:blipFill>
          <a:blip r:embed="rId2"/>
          <a:stretch>
            <a:fillRect/>
          </a:stretch>
        </p:blipFill>
        <p:spPr>
          <a:xfrm>
            <a:off x="833321" y="2427891"/>
            <a:ext cx="4825206" cy="2792748"/>
          </a:xfrm>
          <a:prstGeom prst="rect">
            <a:avLst/>
          </a:prstGeom>
        </p:spPr>
      </p:pic>
      <p:pic>
        <p:nvPicPr>
          <p:cNvPr id="6" name="Afbeelding 5"/>
          <p:cNvPicPr>
            <a:picLocks noChangeAspect="1"/>
          </p:cNvPicPr>
          <p:nvPr/>
        </p:nvPicPr>
        <p:blipFill>
          <a:blip r:embed="rId3"/>
          <a:stretch>
            <a:fillRect/>
          </a:stretch>
        </p:blipFill>
        <p:spPr>
          <a:xfrm>
            <a:off x="5919175" y="2481945"/>
            <a:ext cx="4799847" cy="2738694"/>
          </a:xfrm>
          <a:prstGeom prst="rect">
            <a:avLst/>
          </a:prstGeom>
        </p:spPr>
      </p:pic>
      <p:sp>
        <p:nvSpPr>
          <p:cNvPr id="4" name="Tijdelijke aanduiding voor dianummer 3"/>
          <p:cNvSpPr>
            <a:spLocks noGrp="1"/>
          </p:cNvSpPr>
          <p:nvPr>
            <p:ph type="sldNum" idx="11"/>
          </p:nvPr>
        </p:nvSpPr>
        <p:spPr/>
        <p:txBody>
          <a:bodyPr/>
          <a:lstStyle/>
          <a:p>
            <a:fld id="{26DB6266-DA4D-47FB-BCAC-B3F6B567DD78}" type="slidenum">
              <a:rPr lang="nl-NL" smtClean="0"/>
              <a:t>15</a:t>
            </a:fld>
            <a:endParaRPr lang="nl-NL" dirty="0"/>
          </a:p>
        </p:txBody>
      </p:sp>
    </p:spTree>
    <p:extLst>
      <p:ext uri="{BB962C8B-B14F-4D97-AF65-F5344CB8AC3E}">
        <p14:creationId xmlns:p14="http://schemas.microsoft.com/office/powerpoint/2010/main" val="17873009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Possible application areas for NSOs</a:t>
            </a:r>
          </a:p>
        </p:txBody>
      </p:sp>
      <p:sp>
        <p:nvSpPr>
          <p:cNvPr id="3" name="Tijdelijke aanduiding voor tekst 2"/>
          <p:cNvSpPr>
            <a:spLocks noGrp="1"/>
          </p:cNvSpPr>
          <p:nvPr>
            <p:ph type="body" sz="quarter" idx="10"/>
          </p:nvPr>
        </p:nvSpPr>
        <p:spPr/>
        <p:txBody>
          <a:bodyPr/>
          <a:lstStyle/>
          <a:p>
            <a:pPr marL="609585" indent="-609585">
              <a:buFont typeface="+mj-lt"/>
              <a:buAutoNum type="arabicPeriod"/>
            </a:pPr>
            <a:r>
              <a:rPr lang="nl-NL" sz="2400" b="1" dirty="0"/>
              <a:t>Advanced Data Collection</a:t>
            </a:r>
            <a:r>
              <a:rPr lang="nl-NL" sz="2400" dirty="0"/>
              <a:t>: access </a:t>
            </a:r>
            <a:r>
              <a:rPr lang="nl-NL" sz="2400" dirty="0" err="1"/>
              <a:t>to</a:t>
            </a:r>
            <a:r>
              <a:rPr lang="nl-NL" sz="2400" dirty="0"/>
              <a:t> (private) data sources </a:t>
            </a:r>
            <a:r>
              <a:rPr lang="nl-NL" sz="2400" dirty="0" err="1"/>
              <a:t>with</a:t>
            </a:r>
            <a:r>
              <a:rPr lang="nl-NL" sz="2400" dirty="0"/>
              <a:t> privacy-</a:t>
            </a:r>
            <a:r>
              <a:rPr lang="nl-NL" sz="2400" dirty="0" err="1"/>
              <a:t>related</a:t>
            </a:r>
            <a:r>
              <a:rPr lang="nl-NL" sz="2400" dirty="0"/>
              <a:t> </a:t>
            </a:r>
            <a:r>
              <a:rPr lang="nl-NL" sz="2400" dirty="0" err="1"/>
              <a:t>barriers</a:t>
            </a:r>
            <a:endParaRPr lang="nl-NL" sz="2400" dirty="0"/>
          </a:p>
          <a:p>
            <a:pPr marL="609585" indent="-609585">
              <a:buFont typeface="+mj-lt"/>
              <a:buAutoNum type="arabicPeriod"/>
            </a:pPr>
            <a:r>
              <a:rPr lang="nl-NL" sz="2400" b="1" dirty="0"/>
              <a:t>Datahubs:</a:t>
            </a:r>
            <a:r>
              <a:rPr lang="nl-NL" sz="2400" dirty="0"/>
              <a:t> </a:t>
            </a:r>
            <a:r>
              <a:rPr lang="nl-NL" sz="2400" dirty="0" err="1"/>
              <a:t>providing</a:t>
            </a:r>
            <a:r>
              <a:rPr lang="nl-NL" sz="2400" dirty="0"/>
              <a:t> data </a:t>
            </a:r>
            <a:r>
              <a:rPr lang="nl-NL" sz="2400" dirty="0" err="1"/>
              <a:t>analytics</a:t>
            </a:r>
            <a:r>
              <a:rPr lang="nl-NL" sz="2400" dirty="0"/>
              <a:t> environment </a:t>
            </a:r>
            <a:r>
              <a:rPr lang="nl-NL" sz="2400" dirty="0" err="1"/>
              <a:t>for</a:t>
            </a:r>
            <a:r>
              <a:rPr lang="nl-NL" sz="2400" dirty="0"/>
              <a:t>  data </a:t>
            </a:r>
            <a:r>
              <a:rPr lang="nl-NL" sz="2400" dirty="0" err="1"/>
              <a:t>with</a:t>
            </a:r>
            <a:r>
              <a:rPr lang="nl-NL" sz="2400" dirty="0"/>
              <a:t> </a:t>
            </a:r>
            <a:r>
              <a:rPr lang="en-US" sz="2400" dirty="0"/>
              <a:t>privacy-related barriers (NSO provides service and data)</a:t>
            </a:r>
          </a:p>
          <a:p>
            <a:pPr marL="609585" indent="-609585">
              <a:buFont typeface="+mj-lt"/>
              <a:buAutoNum type="arabicPeriod"/>
            </a:pPr>
            <a:r>
              <a:rPr lang="en-US" sz="2400" b="1" dirty="0"/>
              <a:t>Data ecosystems</a:t>
            </a:r>
            <a:r>
              <a:rPr lang="en-US" sz="2400" dirty="0"/>
              <a:t>: enabling data collaboration in privacy-preserving data networks and alliances (NSO provides data but not service)</a:t>
            </a:r>
          </a:p>
          <a:p>
            <a:endParaRPr lang="nl-NL" dirty="0"/>
          </a:p>
        </p:txBody>
      </p:sp>
      <p:sp>
        <p:nvSpPr>
          <p:cNvPr id="4" name="Tijdelijke aanduiding voor dianummer 3"/>
          <p:cNvSpPr>
            <a:spLocks noGrp="1"/>
          </p:cNvSpPr>
          <p:nvPr>
            <p:ph type="sldNum" idx="11"/>
          </p:nvPr>
        </p:nvSpPr>
        <p:spPr/>
        <p:txBody>
          <a:bodyPr/>
          <a:lstStyle/>
          <a:p>
            <a:fld id="{26DB6266-DA4D-47FB-BCAC-B3F6B567DD78}" type="slidenum">
              <a:rPr lang="nl-NL" smtClean="0"/>
              <a:t>16</a:t>
            </a:fld>
            <a:endParaRPr lang="nl-NL" dirty="0"/>
          </a:p>
        </p:txBody>
      </p:sp>
    </p:spTree>
    <p:extLst>
      <p:ext uri="{BB962C8B-B14F-4D97-AF65-F5344CB8AC3E}">
        <p14:creationId xmlns:p14="http://schemas.microsoft.com/office/powerpoint/2010/main" val="2516865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Next steps (in and after the project)</a:t>
            </a:r>
            <a:endParaRPr lang="nl-NL" dirty="0"/>
          </a:p>
        </p:txBody>
      </p:sp>
      <p:sp>
        <p:nvSpPr>
          <p:cNvPr id="3" name="Tijdelijke aanduiding voor tekst 2"/>
          <p:cNvSpPr>
            <a:spLocks noGrp="1"/>
          </p:cNvSpPr>
          <p:nvPr>
            <p:ph type="body" sz="quarter" idx="10"/>
          </p:nvPr>
        </p:nvSpPr>
        <p:spPr/>
        <p:txBody>
          <a:bodyPr/>
          <a:lstStyle/>
          <a:p>
            <a:pPr marL="342900" indent="-342900">
              <a:buAutoNum type="arabicPeriod"/>
            </a:pPr>
            <a:r>
              <a:rPr lang="en-US" sz="2000" dirty="0"/>
              <a:t>Final report with reports of the different </a:t>
            </a:r>
            <a:r>
              <a:rPr lang="en-US" sz="2000" dirty="0" smtClean="0"/>
              <a:t>tracks</a:t>
            </a:r>
          </a:p>
          <a:p>
            <a:pPr marL="342900" indent="-342900">
              <a:buAutoNum type="arabicPeriod"/>
            </a:pPr>
            <a:r>
              <a:rPr lang="en-US" sz="2000" dirty="0" smtClean="0"/>
              <a:t>Public wiki with the reports</a:t>
            </a:r>
          </a:p>
          <a:p>
            <a:pPr marL="342900" indent="-342900">
              <a:buAutoNum type="arabicPeriod"/>
            </a:pPr>
            <a:r>
              <a:rPr lang="en-US" sz="2000" dirty="0"/>
              <a:t>Community of practitioners, continued </a:t>
            </a:r>
            <a:r>
              <a:rPr lang="en-US" sz="2000" i="1" dirty="0"/>
              <a:t>through the UN </a:t>
            </a:r>
            <a:r>
              <a:rPr lang="en-US" sz="2000" i="1" dirty="0" err="1" smtClean="0"/>
              <a:t>petlab</a:t>
            </a:r>
            <a:endParaRPr lang="en-US" sz="2000" i="1" dirty="0" smtClean="0"/>
          </a:p>
          <a:p>
            <a:pPr marL="342900" indent="-342900">
              <a:buAutoNum type="arabicPeriod"/>
            </a:pPr>
            <a:r>
              <a:rPr lang="en-US" sz="2000" dirty="0" smtClean="0"/>
              <a:t>Results of the technical consultation</a:t>
            </a:r>
            <a:endParaRPr lang="nl-NL" sz="2000" dirty="0"/>
          </a:p>
        </p:txBody>
      </p:sp>
      <p:sp>
        <p:nvSpPr>
          <p:cNvPr id="4" name="Tijdelijke aanduiding voor dianummer 3"/>
          <p:cNvSpPr>
            <a:spLocks noGrp="1"/>
          </p:cNvSpPr>
          <p:nvPr>
            <p:ph type="sldNum" idx="11"/>
          </p:nvPr>
        </p:nvSpPr>
        <p:spPr/>
        <p:txBody>
          <a:bodyPr/>
          <a:lstStyle/>
          <a:p>
            <a:fld id="{26DB6266-DA4D-47FB-BCAC-B3F6B567DD78}" type="slidenum">
              <a:rPr lang="nl-NL" smtClean="0"/>
              <a:t>17</a:t>
            </a:fld>
            <a:endParaRPr lang="nl-NL" dirty="0"/>
          </a:p>
        </p:txBody>
      </p:sp>
    </p:spTree>
    <p:extLst>
      <p:ext uri="{BB962C8B-B14F-4D97-AF65-F5344CB8AC3E}">
        <p14:creationId xmlns:p14="http://schemas.microsoft.com/office/powerpoint/2010/main" val="206742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Workshop Input privacy-preservation project</a:t>
            </a:r>
            <a:br>
              <a:rPr lang="en-US" dirty="0" smtClean="0"/>
            </a:br>
            <a:r>
              <a:rPr lang="en-US" dirty="0" smtClean="0"/>
              <a:t>24 November 2022</a:t>
            </a:r>
            <a:endParaRPr lang="nl-NL" dirty="0"/>
          </a:p>
        </p:txBody>
      </p:sp>
      <p:sp>
        <p:nvSpPr>
          <p:cNvPr id="3" name="Tijdelijke aanduiding voor tekst 2"/>
          <p:cNvSpPr>
            <a:spLocks noGrp="1"/>
          </p:cNvSpPr>
          <p:nvPr>
            <p:ph type="body" sz="quarter" idx="10"/>
          </p:nvPr>
        </p:nvSpPr>
        <p:spPr/>
        <p:txBody>
          <a:bodyPr/>
          <a:lstStyle/>
          <a:p>
            <a:endParaRPr lang="nl-NL" dirty="0" smtClean="0"/>
          </a:p>
          <a:p>
            <a:endParaRPr lang="nl-NL" dirty="0"/>
          </a:p>
        </p:txBody>
      </p:sp>
      <p:sp>
        <p:nvSpPr>
          <p:cNvPr id="4" name="Tijdelijke aanduiding voor dianummer 3"/>
          <p:cNvSpPr>
            <a:spLocks noGrp="1"/>
          </p:cNvSpPr>
          <p:nvPr>
            <p:ph type="sldNum" idx="11"/>
          </p:nvPr>
        </p:nvSpPr>
        <p:spPr/>
        <p:txBody>
          <a:bodyPr/>
          <a:lstStyle/>
          <a:p>
            <a:fld id="{26DB6266-DA4D-47FB-BCAC-B3F6B567DD78}" type="slidenum">
              <a:rPr lang="nl-NL" smtClean="0"/>
              <a:t>18</a:t>
            </a:fld>
            <a:endParaRPr lang="nl-NL" dirty="0"/>
          </a:p>
        </p:txBody>
      </p:sp>
      <p:graphicFrame>
        <p:nvGraphicFramePr>
          <p:cNvPr id="9" name="Tabel 8"/>
          <p:cNvGraphicFramePr>
            <a:graphicFrameLocks noGrp="1"/>
          </p:cNvGraphicFramePr>
          <p:nvPr>
            <p:extLst>
              <p:ext uri="{D42A27DB-BD31-4B8C-83A1-F6EECF244321}">
                <p14:modId xmlns:p14="http://schemas.microsoft.com/office/powerpoint/2010/main" val="2681962620"/>
              </p:ext>
            </p:extLst>
          </p:nvPr>
        </p:nvGraphicFramePr>
        <p:xfrm>
          <a:off x="777240" y="2813620"/>
          <a:ext cx="9398606" cy="2883348"/>
        </p:xfrm>
        <a:graphic>
          <a:graphicData uri="http://schemas.openxmlformats.org/drawingml/2006/table">
            <a:tbl>
              <a:tblPr firstRow="1" bandRow="1">
                <a:tableStyleId>{5C22544A-7EE6-4342-B048-85BDC9FD1C3A}</a:tableStyleId>
              </a:tblPr>
              <a:tblGrid>
                <a:gridCol w="4699303">
                  <a:extLst>
                    <a:ext uri="{9D8B030D-6E8A-4147-A177-3AD203B41FA5}">
                      <a16:colId xmlns:a16="http://schemas.microsoft.com/office/drawing/2014/main" val="4005996119"/>
                    </a:ext>
                  </a:extLst>
                </a:gridCol>
                <a:gridCol w="4699303">
                  <a:extLst>
                    <a:ext uri="{9D8B030D-6E8A-4147-A177-3AD203B41FA5}">
                      <a16:colId xmlns:a16="http://schemas.microsoft.com/office/drawing/2014/main" val="1926203664"/>
                    </a:ext>
                  </a:extLst>
                </a:gridCol>
              </a:tblGrid>
              <a:tr h="299201">
                <a:tc>
                  <a:txBody>
                    <a:bodyPr/>
                    <a:lstStyle/>
                    <a:p>
                      <a:r>
                        <a:rPr lang="nl-NL" dirty="0" smtClean="0"/>
                        <a:t>Time</a:t>
                      </a:r>
                      <a:endParaRPr lang="nl-NL" dirty="0"/>
                    </a:p>
                  </a:txBody>
                  <a:tcPr/>
                </a:tc>
                <a:tc>
                  <a:txBody>
                    <a:bodyPr/>
                    <a:lstStyle/>
                    <a:p>
                      <a:endParaRPr lang="nl-NL" dirty="0"/>
                    </a:p>
                  </a:txBody>
                  <a:tcPr/>
                </a:tc>
                <a:extLst>
                  <a:ext uri="{0D108BD9-81ED-4DB2-BD59-A6C34878D82A}">
                    <a16:rowId xmlns:a16="http://schemas.microsoft.com/office/drawing/2014/main" val="3221456495"/>
                  </a:ext>
                </a:extLst>
              </a:tr>
              <a:tr h="370840">
                <a:tc>
                  <a:txBody>
                    <a:bodyPr/>
                    <a:lstStyle/>
                    <a:p>
                      <a:pPr algn="l" fontAlgn="t"/>
                      <a:r>
                        <a:rPr lang="nl-NL" dirty="0">
                          <a:effectLst/>
                        </a:rPr>
                        <a:t>14:00-14:15</a:t>
                      </a:r>
                    </a:p>
                  </a:txBody>
                  <a:tcPr marL="95250" marR="95250" marT="66675" marB="66675"/>
                </a:tc>
                <a:tc>
                  <a:txBody>
                    <a:bodyPr/>
                    <a:lstStyle/>
                    <a:p>
                      <a:pPr algn="l" fontAlgn="t"/>
                      <a:r>
                        <a:rPr lang="nl-NL" dirty="0" err="1">
                          <a:effectLst/>
                        </a:rPr>
                        <a:t>Introduction</a:t>
                      </a:r>
                      <a:r>
                        <a:rPr lang="nl-NL" dirty="0">
                          <a:effectLst/>
                        </a:rPr>
                        <a:t> </a:t>
                      </a:r>
                      <a:r>
                        <a:rPr lang="nl-NL" dirty="0" err="1">
                          <a:effectLst/>
                        </a:rPr>
                        <a:t>to</a:t>
                      </a:r>
                      <a:r>
                        <a:rPr lang="nl-NL" dirty="0">
                          <a:effectLst/>
                        </a:rPr>
                        <a:t> </a:t>
                      </a:r>
                      <a:r>
                        <a:rPr lang="nl-NL" dirty="0" err="1">
                          <a:effectLst/>
                        </a:rPr>
                        <a:t>the</a:t>
                      </a:r>
                      <a:r>
                        <a:rPr lang="nl-NL" dirty="0">
                          <a:effectLst/>
                        </a:rPr>
                        <a:t> project</a:t>
                      </a:r>
                    </a:p>
                  </a:txBody>
                  <a:tcPr marL="95250" marR="95250" marT="66675" marB="66675"/>
                </a:tc>
                <a:extLst>
                  <a:ext uri="{0D108BD9-81ED-4DB2-BD59-A6C34878D82A}">
                    <a16:rowId xmlns:a16="http://schemas.microsoft.com/office/drawing/2014/main" val="81478041"/>
                  </a:ext>
                </a:extLst>
              </a:tr>
              <a:tr h="370840">
                <a:tc>
                  <a:txBody>
                    <a:bodyPr/>
                    <a:lstStyle/>
                    <a:p>
                      <a:pPr algn="l" fontAlgn="t"/>
                      <a:r>
                        <a:rPr lang="nl-NL" dirty="0">
                          <a:effectLst/>
                        </a:rPr>
                        <a:t>14:15-15:00</a:t>
                      </a:r>
                    </a:p>
                  </a:txBody>
                  <a:tcPr marL="95250" marR="95250" marT="66675" marB="66675"/>
                </a:tc>
                <a:tc>
                  <a:txBody>
                    <a:bodyPr/>
                    <a:lstStyle/>
                    <a:p>
                      <a:pPr algn="l" fontAlgn="t"/>
                      <a:r>
                        <a:rPr lang="nl-NL">
                          <a:effectLst/>
                        </a:rPr>
                        <a:t>Private Set Intersection </a:t>
                      </a:r>
                    </a:p>
                  </a:txBody>
                  <a:tcPr marL="95250" marR="95250" marT="66675" marB="66675"/>
                </a:tc>
                <a:extLst>
                  <a:ext uri="{0D108BD9-81ED-4DB2-BD59-A6C34878D82A}">
                    <a16:rowId xmlns:a16="http://schemas.microsoft.com/office/drawing/2014/main" val="1196816078"/>
                  </a:ext>
                </a:extLst>
              </a:tr>
              <a:tr h="370840">
                <a:tc>
                  <a:txBody>
                    <a:bodyPr/>
                    <a:lstStyle/>
                    <a:p>
                      <a:pPr algn="l" fontAlgn="t"/>
                      <a:r>
                        <a:rPr lang="nl-NL">
                          <a:effectLst/>
                        </a:rPr>
                        <a:t>15:00-15:45</a:t>
                      </a:r>
                    </a:p>
                  </a:txBody>
                  <a:tcPr marL="95250" marR="95250" marT="66675" marB="66675"/>
                </a:tc>
                <a:tc>
                  <a:txBody>
                    <a:bodyPr/>
                    <a:lstStyle/>
                    <a:p>
                      <a:pPr algn="l" fontAlgn="t"/>
                      <a:r>
                        <a:rPr lang="nl-NL">
                          <a:effectLst/>
                        </a:rPr>
                        <a:t>Private machine learning</a:t>
                      </a:r>
                    </a:p>
                  </a:txBody>
                  <a:tcPr marL="95250" marR="95250" marT="66675" marB="66675"/>
                </a:tc>
                <a:extLst>
                  <a:ext uri="{0D108BD9-81ED-4DB2-BD59-A6C34878D82A}">
                    <a16:rowId xmlns:a16="http://schemas.microsoft.com/office/drawing/2014/main" val="3445823516"/>
                  </a:ext>
                </a:extLst>
              </a:tr>
              <a:tr h="370840">
                <a:tc>
                  <a:txBody>
                    <a:bodyPr/>
                    <a:lstStyle/>
                    <a:p>
                      <a:pPr algn="l" fontAlgn="t"/>
                      <a:r>
                        <a:rPr lang="nl-NL">
                          <a:effectLst/>
                        </a:rPr>
                        <a:t>15:45-16:30</a:t>
                      </a:r>
                    </a:p>
                  </a:txBody>
                  <a:tcPr marL="95250" marR="95250" marT="66675" marB="66675"/>
                </a:tc>
                <a:tc>
                  <a:txBody>
                    <a:bodyPr/>
                    <a:lstStyle/>
                    <a:p>
                      <a:pPr algn="l" fontAlgn="t"/>
                      <a:r>
                        <a:rPr lang="nl-NL">
                          <a:effectLst/>
                        </a:rPr>
                        <a:t>Multi party private computing-as-a-service</a:t>
                      </a:r>
                    </a:p>
                  </a:txBody>
                  <a:tcPr marL="95250" marR="95250" marT="66675" marB="66675"/>
                </a:tc>
                <a:extLst>
                  <a:ext uri="{0D108BD9-81ED-4DB2-BD59-A6C34878D82A}">
                    <a16:rowId xmlns:a16="http://schemas.microsoft.com/office/drawing/2014/main" val="3650825586"/>
                  </a:ext>
                </a:extLst>
              </a:tr>
              <a:tr h="370840">
                <a:tc>
                  <a:txBody>
                    <a:bodyPr/>
                    <a:lstStyle/>
                    <a:p>
                      <a:pPr algn="l" fontAlgn="t"/>
                      <a:r>
                        <a:rPr lang="nl-NL">
                          <a:effectLst/>
                        </a:rPr>
                        <a:t>16:30-17:00</a:t>
                      </a:r>
                    </a:p>
                  </a:txBody>
                  <a:tcPr marL="95250" marR="95250" marT="66675" marB="66675"/>
                </a:tc>
                <a:tc>
                  <a:txBody>
                    <a:bodyPr/>
                    <a:lstStyle/>
                    <a:p>
                      <a:pPr algn="l" fontAlgn="t"/>
                      <a:r>
                        <a:rPr lang="nl-NL">
                          <a:effectLst/>
                        </a:rPr>
                        <a:t>Project conclusions</a:t>
                      </a:r>
                    </a:p>
                  </a:txBody>
                  <a:tcPr marL="95250" marR="95250" marT="66675" marB="66675"/>
                </a:tc>
                <a:extLst>
                  <a:ext uri="{0D108BD9-81ED-4DB2-BD59-A6C34878D82A}">
                    <a16:rowId xmlns:a16="http://schemas.microsoft.com/office/drawing/2014/main" val="2250116141"/>
                  </a:ext>
                </a:extLst>
              </a:tr>
              <a:tr h="370840">
                <a:tc>
                  <a:txBody>
                    <a:bodyPr/>
                    <a:lstStyle/>
                    <a:p>
                      <a:pPr algn="l" fontAlgn="t"/>
                      <a:r>
                        <a:rPr lang="nl-NL">
                          <a:effectLst/>
                        </a:rPr>
                        <a:t>17:00</a:t>
                      </a:r>
                    </a:p>
                  </a:txBody>
                  <a:tcPr marL="95250" marR="95250" marT="66675" marB="66675"/>
                </a:tc>
                <a:tc>
                  <a:txBody>
                    <a:bodyPr/>
                    <a:lstStyle/>
                    <a:p>
                      <a:pPr algn="l" fontAlgn="t"/>
                      <a:r>
                        <a:rPr lang="nl-NL" dirty="0" err="1">
                          <a:effectLst/>
                        </a:rPr>
                        <a:t>Closing</a:t>
                      </a:r>
                      <a:r>
                        <a:rPr lang="nl-NL" dirty="0">
                          <a:effectLst/>
                        </a:rPr>
                        <a:t> Seminar</a:t>
                      </a:r>
                    </a:p>
                  </a:txBody>
                  <a:tcPr marL="95250" marR="95250" marT="66675" marB="66675"/>
                </a:tc>
                <a:extLst>
                  <a:ext uri="{0D108BD9-81ED-4DB2-BD59-A6C34878D82A}">
                    <a16:rowId xmlns:a16="http://schemas.microsoft.com/office/drawing/2014/main" val="3893469479"/>
                  </a:ext>
                </a:extLst>
              </a:tr>
            </a:tbl>
          </a:graphicData>
        </a:graphic>
      </p:graphicFrame>
    </p:spTree>
    <p:extLst>
      <p:ext uri="{BB962C8B-B14F-4D97-AF65-F5344CB8AC3E}">
        <p14:creationId xmlns:p14="http://schemas.microsoft.com/office/powerpoint/2010/main" val="42309163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sz="quarter" idx="10"/>
          </p:nvPr>
        </p:nvSpPr>
        <p:spPr>
          <a:xfrm>
            <a:off x="834780" y="1135185"/>
            <a:ext cx="10545763" cy="4217988"/>
          </a:xfrm>
        </p:spPr>
        <p:txBody>
          <a:bodyPr/>
          <a:lstStyle/>
          <a:p>
            <a:endParaRPr lang="nl-NL" dirty="0" smtClean="0"/>
          </a:p>
          <a:p>
            <a:endParaRPr lang="nl-NL" dirty="0"/>
          </a:p>
          <a:p>
            <a:endParaRPr lang="nl-NL" dirty="0" smtClean="0"/>
          </a:p>
          <a:p>
            <a:pPr algn="ctr"/>
            <a:r>
              <a:rPr lang="nl-NL" sz="13800" b="1" dirty="0">
                <a:solidFill>
                  <a:srgbClr val="7030A0"/>
                </a:solidFill>
              </a:rPr>
              <a:t>Q &amp; A</a:t>
            </a:r>
            <a:endParaRPr lang="nl-NL" sz="13800" dirty="0">
              <a:solidFill>
                <a:srgbClr val="7030A0"/>
              </a:solidFill>
            </a:endParaRPr>
          </a:p>
          <a:p>
            <a:endParaRPr lang="nl-NL" dirty="0"/>
          </a:p>
        </p:txBody>
      </p:sp>
      <p:sp>
        <p:nvSpPr>
          <p:cNvPr id="4" name="Tijdelijke aanduiding voor dianummer 3"/>
          <p:cNvSpPr>
            <a:spLocks noGrp="1"/>
          </p:cNvSpPr>
          <p:nvPr>
            <p:ph type="sldNum" idx="11"/>
          </p:nvPr>
        </p:nvSpPr>
        <p:spPr/>
        <p:txBody>
          <a:bodyPr/>
          <a:lstStyle/>
          <a:p>
            <a:fld id="{26DB6266-DA4D-47FB-BCAC-B3F6B567DD78}" type="slidenum">
              <a:rPr lang="nl-NL" smtClean="0"/>
              <a:t>19</a:t>
            </a:fld>
            <a:endParaRPr lang="nl-NL" dirty="0"/>
          </a:p>
        </p:txBody>
      </p:sp>
    </p:spTree>
    <p:extLst>
      <p:ext uri="{BB962C8B-B14F-4D97-AF65-F5344CB8AC3E}">
        <p14:creationId xmlns:p14="http://schemas.microsoft.com/office/powerpoint/2010/main" val="3292694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The work of the following people:</a:t>
            </a:r>
          </a:p>
        </p:txBody>
      </p:sp>
      <p:sp>
        <p:nvSpPr>
          <p:cNvPr id="3" name="Tijdelijke aanduiding voor tekst 2"/>
          <p:cNvSpPr>
            <a:spLocks noGrp="1"/>
          </p:cNvSpPr>
          <p:nvPr>
            <p:ph type="body" sz="quarter" idx="10"/>
          </p:nvPr>
        </p:nvSpPr>
        <p:spPr/>
        <p:txBody>
          <a:bodyPr/>
          <a:lstStyle/>
          <a:p>
            <a:endParaRPr lang="en-US" b="1" dirty="0" smtClean="0"/>
          </a:p>
          <a:p>
            <a:endParaRPr lang="en-US" b="1" dirty="0" smtClean="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r>
              <a:rPr lang="en-US" b="1" dirty="0" smtClean="0"/>
              <a:t>in collaboration with members of the UN-</a:t>
            </a:r>
            <a:r>
              <a:rPr lang="en-US" b="1" dirty="0" err="1" smtClean="0"/>
              <a:t>petlab</a:t>
            </a:r>
            <a:endParaRPr lang="en-US" b="1" dirty="0" smtClean="0"/>
          </a:p>
        </p:txBody>
      </p:sp>
      <p:sp>
        <p:nvSpPr>
          <p:cNvPr id="4" name="Tijdelijke aanduiding voor dianummer 3"/>
          <p:cNvSpPr>
            <a:spLocks noGrp="1"/>
          </p:cNvSpPr>
          <p:nvPr>
            <p:ph type="sldNum" idx="11"/>
          </p:nvPr>
        </p:nvSpPr>
        <p:spPr/>
        <p:txBody>
          <a:bodyPr/>
          <a:lstStyle/>
          <a:p>
            <a:fld id="{26DB6266-DA4D-47FB-BCAC-B3F6B567DD78}" type="slidenum">
              <a:rPr lang="nl-NL" smtClean="0"/>
              <a:t>2</a:t>
            </a:fld>
            <a:endParaRPr lang="nl-NL" dirty="0"/>
          </a:p>
        </p:txBody>
      </p:sp>
      <p:graphicFrame>
        <p:nvGraphicFramePr>
          <p:cNvPr id="5" name="Tabel 4"/>
          <p:cNvGraphicFramePr>
            <a:graphicFrameLocks noGrp="1"/>
          </p:cNvGraphicFramePr>
          <p:nvPr>
            <p:extLst>
              <p:ext uri="{D42A27DB-BD31-4B8C-83A1-F6EECF244321}">
                <p14:modId xmlns:p14="http://schemas.microsoft.com/office/powerpoint/2010/main" val="2549743988"/>
              </p:ext>
            </p:extLst>
          </p:nvPr>
        </p:nvGraphicFramePr>
        <p:xfrm>
          <a:off x="863908" y="2146300"/>
          <a:ext cx="7708900" cy="2514600"/>
        </p:xfrm>
        <a:graphic>
          <a:graphicData uri="http://schemas.openxmlformats.org/drawingml/2006/table">
            <a:tbl>
              <a:tblPr>
                <a:tableStyleId>{5C22544A-7EE6-4342-B048-85BDC9FD1C3A}</a:tableStyleId>
              </a:tblPr>
              <a:tblGrid>
                <a:gridCol w="1905000">
                  <a:extLst>
                    <a:ext uri="{9D8B030D-6E8A-4147-A177-3AD203B41FA5}">
                      <a16:colId xmlns:a16="http://schemas.microsoft.com/office/drawing/2014/main" val="2551969565"/>
                    </a:ext>
                  </a:extLst>
                </a:gridCol>
                <a:gridCol w="1917700">
                  <a:extLst>
                    <a:ext uri="{9D8B030D-6E8A-4147-A177-3AD203B41FA5}">
                      <a16:colId xmlns:a16="http://schemas.microsoft.com/office/drawing/2014/main" val="966610849"/>
                    </a:ext>
                  </a:extLst>
                </a:gridCol>
                <a:gridCol w="2032000">
                  <a:extLst>
                    <a:ext uri="{9D8B030D-6E8A-4147-A177-3AD203B41FA5}">
                      <a16:colId xmlns:a16="http://schemas.microsoft.com/office/drawing/2014/main" val="879844571"/>
                    </a:ext>
                  </a:extLst>
                </a:gridCol>
                <a:gridCol w="1854200">
                  <a:extLst>
                    <a:ext uri="{9D8B030D-6E8A-4147-A177-3AD203B41FA5}">
                      <a16:colId xmlns:a16="http://schemas.microsoft.com/office/drawing/2014/main" val="3683020805"/>
                    </a:ext>
                  </a:extLst>
                </a:gridCol>
              </a:tblGrid>
              <a:tr h="209550">
                <a:tc>
                  <a:txBody>
                    <a:bodyPr/>
                    <a:lstStyle/>
                    <a:p>
                      <a:pPr algn="l" fontAlgn="b"/>
                      <a:r>
                        <a:rPr lang="nl-NL" sz="1000" u="none" strike="noStrike">
                          <a:effectLst/>
                        </a:rPr>
                        <a:t>Fabio Ricciato</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Eurostat</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Ralph Schreijen</a:t>
                      </a:r>
                      <a:endParaRPr lang="nl-NL" sz="1000" b="0" i="0" u="none" strike="noStrike">
                        <a:solidFill>
                          <a:srgbClr val="1D1551"/>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Netherlands</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1836944336"/>
                  </a:ext>
                </a:extLst>
              </a:tr>
              <a:tr h="209550">
                <a:tc>
                  <a:txBody>
                    <a:bodyPr/>
                    <a:lstStyle/>
                    <a:p>
                      <a:pPr algn="l" fontAlgn="b"/>
                      <a:r>
                        <a:rPr lang="nl-NL" sz="1000" u="none" strike="noStrike">
                          <a:effectLst/>
                        </a:rPr>
                        <a:t>Konstantinos Giannakouris</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Eurostat</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Eric Deeben</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ONS, UK</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631610384"/>
                  </a:ext>
                </a:extLst>
              </a:tr>
              <a:tr h="209550">
                <a:tc>
                  <a:txBody>
                    <a:bodyPr/>
                    <a:lstStyle/>
                    <a:p>
                      <a:pPr algn="l" fontAlgn="b"/>
                      <a:r>
                        <a:rPr lang="nl-NL" sz="1000" u="none" strike="noStrike">
                          <a:effectLst/>
                        </a:rPr>
                        <a:t>Luis Clemente</a:t>
                      </a:r>
                      <a:endParaRPr lang="nl-NL" sz="1000" b="0" i="0" u="none" strike="noStrike">
                        <a:solidFill>
                          <a:srgbClr val="003366"/>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INEGI, Mexico </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Dang Trung Nam</a:t>
                      </a:r>
                      <a:endParaRPr lang="nl-NL" sz="1000" b="0" i="0" u="none" strike="noStrike">
                        <a:solidFill>
                          <a:srgbClr val="333399"/>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GSO, Vietnam</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2960497916"/>
                  </a:ext>
                </a:extLst>
              </a:tr>
              <a:tr h="209550">
                <a:tc>
                  <a:txBody>
                    <a:bodyPr/>
                    <a:lstStyle/>
                    <a:p>
                      <a:pPr algn="l" fontAlgn="b"/>
                      <a:r>
                        <a:rPr lang="nl-NL" sz="1000" u="none" strike="noStrike">
                          <a:effectLst/>
                        </a:rPr>
                        <a:t>Fabrizio De Fausti</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Istat, Italy</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Benjamin Santos</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Canada</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3806726337"/>
                  </a:ext>
                </a:extLst>
              </a:tr>
              <a:tr h="209550">
                <a:tc>
                  <a:txBody>
                    <a:bodyPr/>
                    <a:lstStyle/>
                    <a:p>
                      <a:pPr algn="l" fontAlgn="b"/>
                      <a:r>
                        <a:rPr lang="nl-NL" sz="1000" u="none" strike="noStrike">
                          <a:effectLst/>
                        </a:rPr>
                        <a:t>Massimo De Cubellis</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Istat, Italy</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Taeke Gjaltema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UNECE</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3766814222"/>
                  </a:ext>
                </a:extLst>
              </a:tr>
              <a:tr h="209550">
                <a:tc>
                  <a:txBody>
                    <a:bodyPr/>
                    <a:lstStyle/>
                    <a:p>
                      <a:pPr algn="l" fontAlgn="b"/>
                      <a:r>
                        <a:rPr lang="nl-NL" sz="1000" u="none" strike="noStrike" dirty="0">
                          <a:effectLst/>
                        </a:rPr>
                        <a:t>Mauro Bruno </a:t>
                      </a:r>
                      <a:endParaRPr lang="nl-NL" sz="1000" b="0" i="0" u="none" strike="noStrike" dirty="0">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Istat, Italy</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dirty="0">
                          <a:effectLst/>
                        </a:rPr>
                        <a:t>Wai Kit </a:t>
                      </a:r>
                      <a:endParaRPr lang="nl-NL" sz="1000" b="0" i="0" u="none" strike="noStrike" dirty="0">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UNECE</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324564511"/>
                  </a:ext>
                </a:extLst>
              </a:tr>
              <a:tr h="209550">
                <a:tc>
                  <a:txBody>
                    <a:bodyPr/>
                    <a:lstStyle/>
                    <a:p>
                      <a:pPr algn="l" fontAlgn="b"/>
                      <a:r>
                        <a:rPr lang="nl-NL" sz="1000" u="none" strike="noStrike">
                          <a:effectLst/>
                        </a:rPr>
                        <a:t>Monica Scannapieco</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Istat, Italy</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Priscila Marentes</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INEGI, Mexico</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1436119540"/>
                  </a:ext>
                </a:extLst>
              </a:tr>
              <a:tr h="209550">
                <a:tc>
                  <a:txBody>
                    <a:bodyPr/>
                    <a:lstStyle/>
                    <a:p>
                      <a:pPr algn="l" fontAlgn="b"/>
                      <a:r>
                        <a:rPr lang="nl-NL" sz="1000" u="none" strike="noStrike">
                          <a:effectLst/>
                        </a:rPr>
                        <a:t>Abel Dasylva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Canada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Daniel Owen</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ONS, UK</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3331364528"/>
                  </a:ext>
                </a:extLst>
              </a:tr>
              <a:tr h="209550">
                <a:tc>
                  <a:txBody>
                    <a:bodyPr/>
                    <a:lstStyle/>
                    <a:p>
                      <a:pPr algn="l" fontAlgn="b"/>
                      <a:r>
                        <a:rPr lang="nl-NL" sz="1000" u="none" strike="noStrike">
                          <a:effectLst/>
                        </a:rPr>
                        <a:t>Robert McLellan</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Canada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Mat Weldon</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ONS, UK</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2543699983"/>
                  </a:ext>
                </a:extLst>
              </a:tr>
              <a:tr h="209550">
                <a:tc>
                  <a:txBody>
                    <a:bodyPr/>
                    <a:lstStyle/>
                    <a:p>
                      <a:pPr algn="l" fontAlgn="b"/>
                      <a:r>
                        <a:rPr lang="nl-NL" sz="1000" u="none" strike="noStrike">
                          <a:effectLst/>
                        </a:rPr>
                        <a:t>Philippe Gagné</a:t>
                      </a:r>
                      <a:endParaRPr lang="nl-NL" sz="1000" b="0" i="0" u="none" strike="noStrike">
                        <a:solidFill>
                          <a:srgbClr val="17375E"/>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Canada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dirty="0">
                          <a:effectLst/>
                        </a:rPr>
                        <a:t>Julian </a:t>
                      </a:r>
                      <a:r>
                        <a:rPr lang="nl-NL" sz="1000" u="none" strike="noStrike" dirty="0" err="1">
                          <a:effectLst/>
                        </a:rPr>
                        <a:t>Templeton</a:t>
                      </a:r>
                      <a:endParaRPr lang="nl-NL" sz="1000" b="0" i="0" u="none" strike="noStrike" dirty="0">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dirty="0" err="1">
                          <a:effectLst/>
                        </a:rPr>
                        <a:t>Statistics</a:t>
                      </a:r>
                      <a:r>
                        <a:rPr lang="nl-NL" sz="1000" u="none" strike="noStrike" dirty="0">
                          <a:effectLst/>
                        </a:rPr>
                        <a:t> </a:t>
                      </a:r>
                      <a:r>
                        <a:rPr lang="nl-NL" sz="1000" u="none" strike="noStrike" dirty="0" smtClean="0">
                          <a:effectLst/>
                        </a:rPr>
                        <a:t>Canada</a:t>
                      </a:r>
                    </a:p>
                  </a:txBody>
                  <a:tcPr marL="6350" marR="6350" marT="6350" marB="0" anchor="b"/>
                </a:tc>
                <a:extLst>
                  <a:ext uri="{0D108BD9-81ED-4DB2-BD59-A6C34878D82A}">
                    <a16:rowId xmlns:a16="http://schemas.microsoft.com/office/drawing/2014/main" val="1281097152"/>
                  </a:ext>
                </a:extLst>
              </a:tr>
              <a:tr h="209550">
                <a:tc>
                  <a:txBody>
                    <a:bodyPr/>
                    <a:lstStyle/>
                    <a:p>
                      <a:pPr algn="l" fontAlgn="b"/>
                      <a:r>
                        <a:rPr lang="nl-NL" sz="1000" u="none" strike="noStrike">
                          <a:effectLst/>
                        </a:rPr>
                        <a:t>Saeid Molladavoudi</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Canada</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dirty="0">
                          <a:effectLst/>
                        </a:rPr>
                        <a:t>Dennis Ramondt</a:t>
                      </a:r>
                      <a:endParaRPr lang="nl-NL" sz="1000" b="0" i="0" u="none" strike="noStrike" dirty="0">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UNECE</a:t>
                      </a:r>
                      <a:endParaRPr lang="nl-NL" sz="1000" b="0" i="0" u="none" strike="noStrike">
                        <a:solidFill>
                          <a:srgbClr val="172B4D"/>
                        </a:solidFill>
                        <a:effectLst/>
                        <a:latin typeface="Segoe UI" panose="020B0502040204020203" pitchFamily="34" charset="0"/>
                      </a:endParaRPr>
                    </a:p>
                  </a:txBody>
                  <a:tcPr marL="6350" marR="6350" marT="6350" marB="0" anchor="b"/>
                </a:tc>
                <a:extLst>
                  <a:ext uri="{0D108BD9-81ED-4DB2-BD59-A6C34878D82A}">
                    <a16:rowId xmlns:a16="http://schemas.microsoft.com/office/drawing/2014/main" val="789777857"/>
                  </a:ext>
                </a:extLst>
              </a:tr>
              <a:tr h="209550">
                <a:tc>
                  <a:txBody>
                    <a:bodyPr/>
                    <a:lstStyle/>
                    <a:p>
                      <a:pPr algn="l" fontAlgn="b"/>
                      <a:r>
                        <a:rPr lang="nl-NL" sz="1000" u="none" strike="noStrike">
                          <a:effectLst/>
                        </a:rPr>
                        <a:t>Matjaz Jug </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r>
                        <a:rPr lang="nl-NL" sz="1000" u="none" strike="noStrike">
                          <a:effectLst/>
                        </a:rPr>
                        <a:t>Statistics Netherlands</a:t>
                      </a:r>
                      <a:endParaRPr lang="nl-NL" sz="1000" b="0" i="0" u="none" strike="noStrike">
                        <a:solidFill>
                          <a:srgbClr val="172B4D"/>
                        </a:solidFill>
                        <a:effectLst/>
                        <a:latin typeface="Segoe UI" panose="020B0502040204020203" pitchFamily="34" charset="0"/>
                      </a:endParaRPr>
                    </a:p>
                  </a:txBody>
                  <a:tcPr marL="6350" marR="6350" marT="6350" marB="0" anchor="b"/>
                </a:tc>
                <a:tc>
                  <a:txBody>
                    <a:bodyPr/>
                    <a:lstStyle/>
                    <a:p>
                      <a:pPr algn="l" fontAlgn="b"/>
                      <a:endParaRPr lang="nl-NL"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endParaRPr lang="nl-NL"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949965082"/>
                  </a:ext>
                </a:extLst>
              </a:tr>
            </a:tbl>
          </a:graphicData>
        </a:graphic>
      </p:graphicFrame>
    </p:spTree>
    <p:extLst>
      <p:ext uri="{BB962C8B-B14F-4D97-AF65-F5344CB8AC3E}">
        <p14:creationId xmlns:p14="http://schemas.microsoft.com/office/powerpoint/2010/main" val="1916108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Outline</a:t>
            </a:r>
            <a:endParaRPr lang="en-GB" dirty="0"/>
          </a:p>
        </p:txBody>
      </p:sp>
      <p:sp>
        <p:nvSpPr>
          <p:cNvPr id="3" name="Tijdelijke aanduiding voor tekst 2"/>
          <p:cNvSpPr>
            <a:spLocks noGrp="1"/>
          </p:cNvSpPr>
          <p:nvPr>
            <p:ph type="body" sz="quarter" idx="10"/>
          </p:nvPr>
        </p:nvSpPr>
        <p:spPr/>
        <p:txBody>
          <a:bodyPr/>
          <a:lstStyle/>
          <a:p>
            <a:r>
              <a:rPr lang="en-US" b="1" dirty="0" smtClean="0"/>
              <a:t>Input privacy</a:t>
            </a:r>
          </a:p>
          <a:p>
            <a:r>
              <a:rPr lang="en-US" b="1" dirty="0" smtClean="0"/>
              <a:t>Recap results 2021</a:t>
            </a:r>
          </a:p>
          <a:p>
            <a:r>
              <a:rPr lang="en-US" b="1" dirty="0" smtClean="0"/>
              <a:t>Track 1, Private set intersection</a:t>
            </a:r>
          </a:p>
          <a:p>
            <a:r>
              <a:rPr lang="en-US" b="1" dirty="0" smtClean="0"/>
              <a:t>Track 2, Private machine learning</a:t>
            </a:r>
          </a:p>
          <a:p>
            <a:r>
              <a:rPr lang="en-US" b="1" dirty="0" smtClean="0"/>
              <a:t>Track 3, organize public consultation</a:t>
            </a:r>
          </a:p>
          <a:p>
            <a:r>
              <a:rPr lang="en-US" b="1" dirty="0" smtClean="0"/>
              <a:t>Closing words</a:t>
            </a:r>
            <a:endParaRPr lang="en-US" b="1" dirty="0" smtClean="0"/>
          </a:p>
        </p:txBody>
      </p:sp>
      <p:sp>
        <p:nvSpPr>
          <p:cNvPr id="4" name="Tijdelijke aanduiding voor dianummer 3"/>
          <p:cNvSpPr>
            <a:spLocks noGrp="1"/>
          </p:cNvSpPr>
          <p:nvPr>
            <p:ph type="sldNum" idx="11"/>
          </p:nvPr>
        </p:nvSpPr>
        <p:spPr/>
        <p:txBody>
          <a:bodyPr/>
          <a:lstStyle/>
          <a:p>
            <a:fld id="{26DB6266-DA4D-47FB-BCAC-B3F6B567DD78}" type="slidenum">
              <a:rPr lang="nl-NL" smtClean="0"/>
              <a:t>3</a:t>
            </a:fld>
            <a:endParaRPr lang="nl-NL" dirty="0"/>
          </a:p>
        </p:txBody>
      </p:sp>
    </p:spTree>
    <p:extLst>
      <p:ext uri="{BB962C8B-B14F-4D97-AF65-F5344CB8AC3E}">
        <p14:creationId xmlns:p14="http://schemas.microsoft.com/office/powerpoint/2010/main" val="1371221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600" b="1" dirty="0" smtClean="0">
                <a:latin typeface="Calibri" panose="020F0502020204030204" pitchFamily="34" charset="0"/>
                <a:ea typeface="IBM Plex Sans"/>
                <a:cs typeface="Calibri" panose="020F0502020204030204" pitchFamily="34" charset="0"/>
                <a:sym typeface="IBM Plex Sans"/>
              </a:rPr>
              <a:t>The Balancing Act</a:t>
            </a:r>
            <a:endParaRPr lang="en-US" sz="3600" b="1" dirty="0">
              <a:latin typeface="Calibri" panose="020F0502020204030204" pitchFamily="34" charset="0"/>
              <a:cs typeface="Calibri" panose="020F0502020204030204" pitchFamily="34" charset="0"/>
            </a:endParaRPr>
          </a:p>
        </p:txBody>
      </p:sp>
      <p:sp>
        <p:nvSpPr>
          <p:cNvPr id="4" name="Tijdelijke aanduiding voor dianummer 3"/>
          <p:cNvSpPr>
            <a:spLocks noGrp="1"/>
          </p:cNvSpPr>
          <p:nvPr>
            <p:ph type="sldNum" idx="11"/>
          </p:nvPr>
        </p:nvSpPr>
        <p:spPr/>
        <p:txBody>
          <a:bodyPr/>
          <a:lstStyle/>
          <a:p>
            <a:fld id="{26DB6266-DA4D-47FB-BCAC-B3F6B567DD78}" type="slidenum">
              <a:rPr lang="nl-NL" smtClean="0"/>
              <a:t>4</a:t>
            </a:fld>
            <a:endParaRPr lang="nl-NL" dirty="0"/>
          </a:p>
        </p:txBody>
      </p:sp>
      <p:sp>
        <p:nvSpPr>
          <p:cNvPr id="6" name="Google Shape;170;p25"/>
          <p:cNvSpPr txBox="1">
            <a:spLocks/>
          </p:cNvSpPr>
          <p:nvPr/>
        </p:nvSpPr>
        <p:spPr>
          <a:xfrm>
            <a:off x="1473200" y="2146299"/>
            <a:ext cx="9519400" cy="716473"/>
          </a:xfrm>
          <a:prstGeom prst="rect">
            <a:avLst/>
          </a:prstGeom>
          <a:noFill/>
          <a:ln>
            <a:noFill/>
          </a:ln>
        </p:spPr>
        <p:txBody>
          <a:bodyPr spcFirstLastPara="1" wrap="square" lIns="121900" tIns="60933" rIns="121900" bIns="60933" anchor="t" anchorCtr="0">
            <a:norm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nSpc>
                <a:spcPct val="90000"/>
              </a:lnSpc>
            </a:pPr>
            <a:r>
              <a:rPr lang="en-US" sz="2267" dirty="0" smtClean="0">
                <a:latin typeface="Calibri" panose="020F0502020204030204" pitchFamily="34" charset="0"/>
                <a:ea typeface="IBM Plex Sans"/>
                <a:cs typeface="Calibri" panose="020F0502020204030204" pitchFamily="34" charset="0"/>
                <a:sym typeface="IBM Plex Sans"/>
              </a:rPr>
              <a:t>We continually play the game of balancing data usability and security:</a:t>
            </a:r>
            <a:endParaRPr lang="en-US" sz="2267" dirty="0">
              <a:latin typeface="Calibri" panose="020F0502020204030204" pitchFamily="34" charset="0"/>
              <a:ea typeface="IBM Plex Sans"/>
              <a:cs typeface="Calibri" panose="020F0502020204030204" pitchFamily="34" charset="0"/>
              <a:sym typeface="IBM Plex Sans"/>
            </a:endParaRPr>
          </a:p>
        </p:txBody>
      </p:sp>
      <p:grpSp>
        <p:nvGrpSpPr>
          <p:cNvPr id="7" name="Google Shape;172;p25"/>
          <p:cNvGrpSpPr/>
          <p:nvPr/>
        </p:nvGrpSpPr>
        <p:grpSpPr>
          <a:xfrm>
            <a:off x="4454703" y="3559571"/>
            <a:ext cx="5796692" cy="2097089"/>
            <a:chOff x="3415300" y="2490825"/>
            <a:chExt cx="5044875" cy="2095125"/>
          </a:xfrm>
        </p:grpSpPr>
        <p:cxnSp>
          <p:nvCxnSpPr>
            <p:cNvPr id="8" name="Google Shape;173;p25"/>
            <p:cNvCxnSpPr/>
            <p:nvPr/>
          </p:nvCxnSpPr>
          <p:spPr>
            <a:xfrm rot="10800000" flipH="1">
              <a:off x="3690475" y="3196175"/>
              <a:ext cx="4769700" cy="1185300"/>
            </a:xfrm>
            <a:prstGeom prst="straightConnector1">
              <a:avLst/>
            </a:prstGeom>
            <a:noFill/>
            <a:ln w="76200" cap="flat" cmpd="sng">
              <a:solidFill>
                <a:schemeClr val="dk2"/>
              </a:solidFill>
              <a:prstDash val="solid"/>
              <a:round/>
              <a:headEnd type="none" w="med" len="med"/>
              <a:tailEnd type="none" w="med" len="med"/>
            </a:ln>
          </p:spPr>
        </p:cxnSp>
        <p:sp>
          <p:nvSpPr>
            <p:cNvPr id="9" name="Google Shape;174;p25"/>
            <p:cNvSpPr/>
            <p:nvPr/>
          </p:nvSpPr>
          <p:spPr>
            <a:xfrm>
              <a:off x="5580950" y="3831150"/>
              <a:ext cx="860700" cy="754800"/>
            </a:xfrm>
            <a:prstGeom prst="triangle">
              <a:avLst>
                <a:gd name="adj" fmla="val 50000"/>
              </a:avLst>
            </a:prstGeom>
            <a:solidFill>
              <a:srgbClr val="94C1DA"/>
            </a:solidFill>
            <a:ln>
              <a:noFill/>
            </a:ln>
          </p:spPr>
          <p:txBody>
            <a:bodyPr spcFirstLastPara="1" wrap="square" lIns="121900" tIns="121900" rIns="121900" bIns="121900" anchor="ctr" anchorCtr="0">
              <a:noAutofit/>
            </a:bodyPr>
            <a:lstStyle/>
            <a:p>
              <a:endParaRPr sz="1867"/>
            </a:p>
          </p:txBody>
        </p:sp>
        <p:sp>
          <p:nvSpPr>
            <p:cNvPr id="10" name="Google Shape;175;p25"/>
            <p:cNvSpPr/>
            <p:nvPr/>
          </p:nvSpPr>
          <p:spPr>
            <a:xfrm rot="-848446">
              <a:off x="3626557" y="3584224"/>
              <a:ext cx="917296" cy="613810"/>
            </a:xfrm>
            <a:prstGeom prst="rect">
              <a:avLst/>
            </a:prstGeom>
            <a:solidFill>
              <a:srgbClr val="5995BF"/>
            </a:solidFill>
            <a:ln>
              <a:noFill/>
            </a:ln>
          </p:spPr>
          <p:txBody>
            <a:bodyPr spcFirstLastPara="1" wrap="square" lIns="121900" tIns="121900" rIns="121900" bIns="121900" anchor="ctr" anchorCtr="0">
              <a:noAutofit/>
            </a:bodyPr>
            <a:lstStyle/>
            <a:p>
              <a:endParaRPr sz="1867"/>
            </a:p>
          </p:txBody>
        </p:sp>
        <p:sp>
          <p:nvSpPr>
            <p:cNvPr id="11" name="Google Shape;176;p25"/>
            <p:cNvSpPr/>
            <p:nvPr/>
          </p:nvSpPr>
          <p:spPr>
            <a:xfrm>
              <a:off x="4233350" y="3806975"/>
              <a:ext cx="493800" cy="4938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12" name="Google Shape;177;p25"/>
            <p:cNvSpPr/>
            <p:nvPr/>
          </p:nvSpPr>
          <p:spPr>
            <a:xfrm>
              <a:off x="3415300" y="3481475"/>
              <a:ext cx="338400" cy="338400"/>
            </a:xfrm>
            <a:prstGeom prst="ellipse">
              <a:avLst/>
            </a:prstGeom>
            <a:solidFill>
              <a:srgbClr val="3B5393"/>
            </a:solidFill>
            <a:ln>
              <a:noFill/>
            </a:ln>
          </p:spPr>
          <p:txBody>
            <a:bodyPr spcFirstLastPara="1" wrap="square" lIns="121900" tIns="121900" rIns="121900" bIns="121900" anchor="ctr" anchorCtr="0">
              <a:noAutofit/>
            </a:bodyPr>
            <a:lstStyle/>
            <a:p>
              <a:endParaRPr sz="1867"/>
            </a:p>
          </p:txBody>
        </p:sp>
        <p:sp>
          <p:nvSpPr>
            <p:cNvPr id="13" name="Google Shape;178;p25"/>
            <p:cNvSpPr/>
            <p:nvPr/>
          </p:nvSpPr>
          <p:spPr>
            <a:xfrm>
              <a:off x="7553975" y="2490825"/>
              <a:ext cx="860700" cy="860700"/>
            </a:xfrm>
            <a:prstGeom prst="ellipse">
              <a:avLst/>
            </a:prstGeom>
            <a:solidFill>
              <a:srgbClr val="5995BF"/>
            </a:solidFill>
            <a:ln>
              <a:noFill/>
            </a:ln>
          </p:spPr>
          <p:txBody>
            <a:bodyPr spcFirstLastPara="1" wrap="square" lIns="121900" tIns="121900" rIns="121900" bIns="121900" anchor="ctr" anchorCtr="0">
              <a:noAutofit/>
            </a:bodyPr>
            <a:lstStyle/>
            <a:p>
              <a:endParaRPr sz="1867"/>
            </a:p>
          </p:txBody>
        </p:sp>
        <p:sp>
          <p:nvSpPr>
            <p:cNvPr id="14" name="Google Shape;179;p25"/>
            <p:cNvSpPr/>
            <p:nvPr/>
          </p:nvSpPr>
          <p:spPr>
            <a:xfrm rot="-849003">
              <a:off x="7310509" y="2806115"/>
              <a:ext cx="732629" cy="490044"/>
            </a:xfrm>
            <a:prstGeom prst="rect">
              <a:avLst/>
            </a:prstGeom>
            <a:solidFill>
              <a:srgbClr val="94C1DA"/>
            </a:solidFill>
            <a:ln>
              <a:noFill/>
            </a:ln>
          </p:spPr>
          <p:txBody>
            <a:bodyPr spcFirstLastPara="1" wrap="square" lIns="121900" tIns="121900" rIns="121900" bIns="121900" anchor="ctr" anchorCtr="0">
              <a:noAutofit/>
            </a:bodyPr>
            <a:lstStyle/>
            <a:p>
              <a:endParaRPr sz="1867"/>
            </a:p>
          </p:txBody>
        </p:sp>
        <p:sp>
          <p:nvSpPr>
            <p:cNvPr id="15" name="Google Shape;180;p25"/>
            <p:cNvSpPr/>
            <p:nvPr/>
          </p:nvSpPr>
          <p:spPr>
            <a:xfrm>
              <a:off x="7815125" y="2949625"/>
              <a:ext cx="338400" cy="338400"/>
            </a:xfrm>
            <a:prstGeom prst="ellipse">
              <a:avLst/>
            </a:prstGeom>
            <a:solidFill>
              <a:srgbClr val="3B5393"/>
            </a:solidFill>
            <a:ln>
              <a:noFill/>
            </a:ln>
          </p:spPr>
          <p:txBody>
            <a:bodyPr spcFirstLastPara="1" wrap="square" lIns="121900" tIns="121900" rIns="121900" bIns="121900" anchor="ctr" anchorCtr="0">
              <a:noAutofit/>
            </a:bodyPr>
            <a:lstStyle/>
            <a:p>
              <a:endParaRPr sz="1867"/>
            </a:p>
          </p:txBody>
        </p:sp>
      </p:grpSp>
      <p:sp>
        <p:nvSpPr>
          <p:cNvPr id="16" name="Google Shape;181;p25"/>
          <p:cNvSpPr txBox="1"/>
          <p:nvPr/>
        </p:nvSpPr>
        <p:spPr>
          <a:xfrm>
            <a:off x="4201555" y="5476328"/>
            <a:ext cx="1272411" cy="800179"/>
          </a:xfrm>
          <a:prstGeom prst="rect">
            <a:avLst/>
          </a:prstGeom>
          <a:noFill/>
          <a:ln>
            <a:noFill/>
          </a:ln>
        </p:spPr>
        <p:txBody>
          <a:bodyPr spcFirstLastPara="1" wrap="square" lIns="121900" tIns="121900" rIns="121900" bIns="121900" anchor="t" anchorCtr="0">
            <a:spAutoFit/>
          </a:bodyPr>
          <a:lstStyle/>
          <a:p>
            <a:pPr algn="ctr"/>
            <a:r>
              <a:rPr lang="en" sz="1800" dirty="0">
                <a:solidFill>
                  <a:srgbClr val="271D6C"/>
                </a:solidFill>
                <a:latin typeface="Calibri" panose="020F0502020204030204" pitchFamily="34" charset="0"/>
                <a:ea typeface="IBM Plex Sans SemiBold"/>
                <a:cs typeface="Calibri" panose="020F0502020204030204" pitchFamily="34" charset="0"/>
                <a:sym typeface="IBM Plex Sans SemiBold"/>
              </a:rPr>
              <a:t>Security &amp; Privacy</a:t>
            </a:r>
            <a:endParaRPr sz="1800" dirty="0">
              <a:solidFill>
                <a:srgbClr val="271D6C"/>
              </a:solidFill>
              <a:latin typeface="Calibri" panose="020F0502020204030204" pitchFamily="34" charset="0"/>
              <a:ea typeface="IBM Plex Sans SemiBold"/>
              <a:cs typeface="Calibri" panose="020F0502020204030204" pitchFamily="34" charset="0"/>
              <a:sym typeface="IBM Plex Sans SemiBold"/>
            </a:endParaRPr>
          </a:p>
        </p:txBody>
      </p:sp>
      <p:sp>
        <p:nvSpPr>
          <p:cNvPr id="17" name="Google Shape;182;p25"/>
          <p:cNvSpPr txBox="1"/>
          <p:nvPr/>
        </p:nvSpPr>
        <p:spPr>
          <a:xfrm>
            <a:off x="8834985" y="5476329"/>
            <a:ext cx="2006848" cy="1077178"/>
          </a:xfrm>
          <a:prstGeom prst="rect">
            <a:avLst/>
          </a:prstGeom>
          <a:noFill/>
          <a:ln>
            <a:noFill/>
          </a:ln>
        </p:spPr>
        <p:txBody>
          <a:bodyPr spcFirstLastPara="1" wrap="square" lIns="121900" tIns="121900" rIns="121900" bIns="121900" anchor="t" anchorCtr="0">
            <a:spAutoFit/>
          </a:bodyPr>
          <a:lstStyle/>
          <a:p>
            <a:pPr algn="ctr"/>
            <a:r>
              <a:rPr lang="en" sz="1800" dirty="0">
                <a:solidFill>
                  <a:srgbClr val="271D6C"/>
                </a:solidFill>
                <a:latin typeface="Calibri" panose="020F0502020204030204" pitchFamily="34" charset="0"/>
                <a:ea typeface="IBM Plex Sans SemiBold"/>
                <a:cs typeface="Calibri" panose="020F0502020204030204" pitchFamily="34" charset="0"/>
                <a:sym typeface="IBM Plex Sans SemiBold"/>
              </a:rPr>
              <a:t>Value Creation from Statistical Inference</a:t>
            </a:r>
            <a:endParaRPr sz="1800" dirty="0">
              <a:solidFill>
                <a:srgbClr val="271D6C"/>
              </a:solidFill>
              <a:latin typeface="Calibri" panose="020F0502020204030204" pitchFamily="34" charset="0"/>
              <a:ea typeface="IBM Plex Sans SemiBold"/>
              <a:cs typeface="Calibri" panose="020F0502020204030204" pitchFamily="34" charset="0"/>
              <a:sym typeface="IBM Plex Sans SemiBold"/>
            </a:endParaRPr>
          </a:p>
        </p:txBody>
      </p:sp>
      <p:sp>
        <p:nvSpPr>
          <p:cNvPr id="18" name="Google Shape;183;p25"/>
          <p:cNvSpPr txBox="1"/>
          <p:nvPr/>
        </p:nvSpPr>
        <p:spPr>
          <a:xfrm>
            <a:off x="962886" y="2843098"/>
            <a:ext cx="3802913" cy="1631175"/>
          </a:xfrm>
          <a:prstGeom prst="rect">
            <a:avLst/>
          </a:prstGeom>
          <a:noFill/>
          <a:ln>
            <a:noFill/>
          </a:ln>
        </p:spPr>
        <p:txBody>
          <a:bodyPr spcFirstLastPara="1" wrap="square" lIns="121900" tIns="121900" rIns="121900" bIns="121900" anchor="t" anchorCtr="0">
            <a:spAutoFit/>
          </a:bodyPr>
          <a:lstStyle/>
          <a:p>
            <a:r>
              <a:rPr lang="en" sz="1800" dirty="0">
                <a:solidFill>
                  <a:srgbClr val="271D6C"/>
                </a:solidFill>
                <a:latin typeface="Calibri" panose="020F0502020204030204" pitchFamily="34" charset="0"/>
                <a:ea typeface="IBM Plex Sans Medium"/>
                <a:cs typeface="Calibri" panose="020F0502020204030204" pitchFamily="34" charset="0"/>
                <a:sym typeface="IBM Plex Sans Medium"/>
              </a:rPr>
              <a:t>PPTs </a:t>
            </a:r>
            <a:r>
              <a:rPr lang="en" sz="1800" i="1" dirty="0">
                <a:solidFill>
                  <a:srgbClr val="271D6C"/>
                </a:solidFill>
                <a:latin typeface="Calibri" panose="020F0502020204030204" pitchFamily="34" charset="0"/>
                <a:ea typeface="IBM Plex Sans Medium"/>
                <a:cs typeface="Calibri" panose="020F0502020204030204" pitchFamily="34" charset="0"/>
                <a:sym typeface="IBM Plex Sans Medium"/>
              </a:rPr>
              <a:t>do not solve</a:t>
            </a:r>
            <a:r>
              <a:rPr lang="en" sz="1800" dirty="0">
                <a:solidFill>
                  <a:srgbClr val="271D6C"/>
                </a:solidFill>
                <a:latin typeface="Calibri" panose="020F0502020204030204" pitchFamily="34" charset="0"/>
                <a:ea typeface="IBM Plex Sans Medium"/>
                <a:cs typeface="Calibri" panose="020F0502020204030204" pitchFamily="34" charset="0"/>
                <a:sym typeface="IBM Plex Sans Medium"/>
              </a:rPr>
              <a:t> the balancing act of security, privacy and data use in and of themselves,  but offer risk mitigation that may be the difference between a project no-go and go.</a:t>
            </a:r>
            <a:endParaRPr sz="2400" dirty="0">
              <a:solidFill>
                <a:srgbClr val="271D6C"/>
              </a:solidFill>
              <a:latin typeface="Calibri" panose="020F0502020204030204" pitchFamily="34" charset="0"/>
              <a:ea typeface="IBM Plex Sans Medium"/>
              <a:cs typeface="Calibri" panose="020F0502020204030204" pitchFamily="34" charset="0"/>
              <a:sym typeface="IBM Plex Sans Medium"/>
            </a:endParaRPr>
          </a:p>
        </p:txBody>
      </p:sp>
    </p:spTree>
    <p:extLst>
      <p:ext uri="{BB962C8B-B14F-4D97-AF65-F5344CB8AC3E}">
        <p14:creationId xmlns:p14="http://schemas.microsoft.com/office/powerpoint/2010/main" val="2748107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Titel 1"/>
          <p:cNvSpPr>
            <a:spLocks noGrp="1"/>
          </p:cNvSpPr>
          <p:nvPr>
            <p:ph type="title"/>
          </p:nvPr>
        </p:nvSpPr>
        <p:spPr/>
        <p:txBody>
          <a:bodyPr/>
          <a:lstStyle/>
          <a:p>
            <a:r>
              <a:rPr lang="nl-NL" sz="3600" b="1" dirty="0">
                <a:latin typeface="Calibri" panose="020F0502020204030204" pitchFamily="34" charset="0"/>
                <a:ea typeface="IBM Plex Sans"/>
                <a:cs typeface="Calibri" panose="020F0502020204030204" pitchFamily="34" charset="0"/>
                <a:sym typeface="IBM Plex Sans"/>
              </a:rPr>
              <a:t>Input &amp; Output </a:t>
            </a:r>
            <a:r>
              <a:rPr lang="nl-NL" sz="3600" b="1" dirty="0" smtClean="0">
                <a:latin typeface="Calibri" panose="020F0502020204030204" pitchFamily="34" charset="0"/>
                <a:ea typeface="IBM Plex Sans"/>
                <a:cs typeface="Calibri" panose="020F0502020204030204" pitchFamily="34" charset="0"/>
                <a:sym typeface="IBM Plex Sans"/>
              </a:rPr>
              <a:t>Privacy</a:t>
            </a:r>
            <a:endParaRPr lang="nl-NL" sz="3600" b="1" dirty="0">
              <a:latin typeface="Calibri" panose="020F0502020204030204" pitchFamily="34" charset="0"/>
              <a:cs typeface="Calibri" panose="020F0502020204030204" pitchFamily="34" charset="0"/>
            </a:endParaRPr>
          </a:p>
        </p:txBody>
      </p:sp>
      <p:sp>
        <p:nvSpPr>
          <p:cNvPr id="188" name="Google Shape;188;p26"/>
          <p:cNvSpPr txBox="1">
            <a:spLocks noGrp="1"/>
          </p:cNvSpPr>
          <p:nvPr>
            <p:ph type="sldNum" idx="4294967295"/>
          </p:nvPr>
        </p:nvSpPr>
        <p:spPr>
          <a:xfrm>
            <a:off x="11406188" y="6276975"/>
            <a:ext cx="785812" cy="433388"/>
          </a:xfrm>
          <a:prstGeom prst="rect">
            <a:avLst/>
          </a:prstGeom>
          <a:noFill/>
          <a:ln>
            <a:noFill/>
          </a:ln>
        </p:spPr>
        <p:txBody>
          <a:bodyPr spcFirstLastPara="1" wrap="square" lIns="121900" tIns="60933" rIns="121900" bIns="60933" anchor="ctr" anchorCtr="0">
            <a:noAutofit/>
          </a:bodyPr>
          <a:lstStyle/>
          <a:p>
            <a:fld id="{00000000-1234-1234-1234-123412341234}" type="slidenum">
              <a:rPr lang="en"/>
              <a:pPr/>
              <a:t>5</a:t>
            </a:fld>
            <a:endParaRPr/>
          </a:p>
        </p:txBody>
      </p:sp>
      <p:sp>
        <p:nvSpPr>
          <p:cNvPr id="191" name="Google Shape;191;p26"/>
          <p:cNvSpPr/>
          <p:nvPr/>
        </p:nvSpPr>
        <p:spPr>
          <a:xfrm>
            <a:off x="5372091" y="3795938"/>
            <a:ext cx="1243095" cy="1232884"/>
          </a:xfrm>
          <a:prstGeom prst="flowChartManualOperation">
            <a:avLst/>
          </a:prstGeom>
          <a:solidFill>
            <a:srgbClr val="3B5393"/>
          </a:solidFill>
          <a:ln>
            <a:noFill/>
          </a:ln>
        </p:spPr>
        <p:txBody>
          <a:bodyPr spcFirstLastPara="1" wrap="square" lIns="121900" tIns="121900" rIns="121900" bIns="121900" anchor="ctr" anchorCtr="0">
            <a:noAutofit/>
          </a:bodyPr>
          <a:lstStyle/>
          <a:p>
            <a:endParaRPr sz="1867"/>
          </a:p>
        </p:txBody>
      </p:sp>
      <p:sp>
        <p:nvSpPr>
          <p:cNvPr id="192" name="Google Shape;192;p26"/>
          <p:cNvSpPr/>
          <p:nvPr/>
        </p:nvSpPr>
        <p:spPr>
          <a:xfrm rot="3175591">
            <a:off x="5081303" y="2988327"/>
            <a:ext cx="990647" cy="694804"/>
          </a:xfrm>
          <a:prstGeom prst="rightArrow">
            <a:avLst>
              <a:gd name="adj1" fmla="val 50000"/>
              <a:gd name="adj2" fmla="val 50000"/>
            </a:avLst>
          </a:prstGeom>
          <a:solidFill>
            <a:srgbClr val="284186"/>
          </a:solidFill>
          <a:ln>
            <a:noFill/>
          </a:ln>
        </p:spPr>
        <p:txBody>
          <a:bodyPr spcFirstLastPara="1" wrap="square" lIns="121900" tIns="121900" rIns="121900" bIns="121900" anchor="ctr" anchorCtr="0">
            <a:noAutofit/>
          </a:bodyPr>
          <a:lstStyle/>
          <a:p>
            <a:endParaRPr sz="1867"/>
          </a:p>
        </p:txBody>
      </p:sp>
      <p:sp>
        <p:nvSpPr>
          <p:cNvPr id="193" name="Google Shape;193;p26"/>
          <p:cNvSpPr/>
          <p:nvPr/>
        </p:nvSpPr>
        <p:spPr>
          <a:xfrm rot="4174301">
            <a:off x="5772722" y="5230885"/>
            <a:ext cx="840029" cy="588671"/>
          </a:xfrm>
          <a:prstGeom prst="rightArrow">
            <a:avLst>
              <a:gd name="adj1" fmla="val 50000"/>
              <a:gd name="adj2" fmla="val 50000"/>
            </a:avLst>
          </a:prstGeom>
          <a:solidFill>
            <a:srgbClr val="284186"/>
          </a:solidFill>
          <a:ln>
            <a:noFill/>
          </a:ln>
        </p:spPr>
        <p:txBody>
          <a:bodyPr spcFirstLastPara="1" wrap="square" lIns="121900" tIns="121900" rIns="121900" bIns="121900" anchor="ctr" anchorCtr="0">
            <a:noAutofit/>
          </a:bodyPr>
          <a:lstStyle/>
          <a:p>
            <a:endParaRPr sz="1867"/>
          </a:p>
        </p:txBody>
      </p:sp>
      <p:sp>
        <p:nvSpPr>
          <p:cNvPr id="194" name="Google Shape;194;p26"/>
          <p:cNvSpPr/>
          <p:nvPr/>
        </p:nvSpPr>
        <p:spPr>
          <a:xfrm>
            <a:off x="5425885" y="2961463"/>
            <a:ext cx="301600" cy="301600"/>
          </a:xfrm>
          <a:prstGeom prst="ellipse">
            <a:avLst/>
          </a:prstGeom>
          <a:solidFill>
            <a:srgbClr val="EEEEEE"/>
          </a:solidFill>
          <a:ln>
            <a:noFill/>
          </a:ln>
        </p:spPr>
        <p:txBody>
          <a:bodyPr spcFirstLastPara="1" wrap="square" lIns="121900" tIns="121900" rIns="121900" bIns="121900" anchor="ctr" anchorCtr="0">
            <a:noAutofit/>
          </a:bodyPr>
          <a:lstStyle/>
          <a:p>
            <a:endParaRPr sz="1867"/>
          </a:p>
        </p:txBody>
      </p:sp>
      <p:sp>
        <p:nvSpPr>
          <p:cNvPr id="195" name="Google Shape;195;p26"/>
          <p:cNvSpPr/>
          <p:nvPr/>
        </p:nvSpPr>
        <p:spPr>
          <a:xfrm>
            <a:off x="5372091" y="3218268"/>
            <a:ext cx="234800" cy="2348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196" name="Google Shape;196;p26"/>
          <p:cNvSpPr/>
          <p:nvPr/>
        </p:nvSpPr>
        <p:spPr>
          <a:xfrm>
            <a:off x="5770253" y="3307621"/>
            <a:ext cx="192000" cy="1920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197" name="Google Shape;197;p26"/>
          <p:cNvSpPr/>
          <p:nvPr/>
        </p:nvSpPr>
        <p:spPr>
          <a:xfrm>
            <a:off x="5606959" y="3528507"/>
            <a:ext cx="192000" cy="192000"/>
          </a:xfrm>
          <a:prstGeom prst="ellipse">
            <a:avLst/>
          </a:prstGeom>
          <a:solidFill>
            <a:srgbClr val="FFFFFF"/>
          </a:solidFill>
          <a:ln>
            <a:noFill/>
          </a:ln>
        </p:spPr>
        <p:txBody>
          <a:bodyPr spcFirstLastPara="1" wrap="square" lIns="121900" tIns="121900" rIns="121900" bIns="121900" anchor="ctr" anchorCtr="0">
            <a:noAutofit/>
          </a:bodyPr>
          <a:lstStyle/>
          <a:p>
            <a:endParaRPr sz="1867"/>
          </a:p>
        </p:txBody>
      </p:sp>
      <p:sp>
        <p:nvSpPr>
          <p:cNvPr id="198" name="Google Shape;198;p26"/>
          <p:cNvSpPr/>
          <p:nvPr/>
        </p:nvSpPr>
        <p:spPr>
          <a:xfrm>
            <a:off x="5701712" y="5104192"/>
            <a:ext cx="124400" cy="124400"/>
          </a:xfrm>
          <a:prstGeom prst="ellipse">
            <a:avLst/>
          </a:prstGeom>
          <a:solidFill>
            <a:srgbClr val="FFFFFF"/>
          </a:solidFill>
          <a:ln>
            <a:noFill/>
          </a:ln>
        </p:spPr>
        <p:txBody>
          <a:bodyPr spcFirstLastPara="1" wrap="square" lIns="121900" tIns="121900" rIns="121900" bIns="121900" anchor="ctr" anchorCtr="0">
            <a:noAutofit/>
          </a:bodyPr>
          <a:lstStyle/>
          <a:p>
            <a:endParaRPr sz="1867"/>
          </a:p>
        </p:txBody>
      </p:sp>
      <p:sp>
        <p:nvSpPr>
          <p:cNvPr id="199" name="Google Shape;199;p26"/>
          <p:cNvSpPr/>
          <p:nvPr/>
        </p:nvSpPr>
        <p:spPr>
          <a:xfrm>
            <a:off x="5826013" y="5228493"/>
            <a:ext cx="124400" cy="1244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200" name="Google Shape;200;p26"/>
          <p:cNvSpPr/>
          <p:nvPr/>
        </p:nvSpPr>
        <p:spPr>
          <a:xfrm>
            <a:off x="5996099" y="5104192"/>
            <a:ext cx="124400" cy="124400"/>
          </a:xfrm>
          <a:prstGeom prst="ellipse">
            <a:avLst/>
          </a:prstGeom>
          <a:solidFill>
            <a:srgbClr val="FFFFFF"/>
          </a:solidFill>
          <a:ln>
            <a:noFill/>
          </a:ln>
        </p:spPr>
        <p:txBody>
          <a:bodyPr spcFirstLastPara="1" wrap="square" lIns="121900" tIns="121900" rIns="121900" bIns="121900" anchor="ctr" anchorCtr="0">
            <a:noAutofit/>
          </a:bodyPr>
          <a:lstStyle/>
          <a:p>
            <a:endParaRPr sz="1867"/>
          </a:p>
        </p:txBody>
      </p:sp>
      <p:sp>
        <p:nvSpPr>
          <p:cNvPr id="201" name="Google Shape;201;p26"/>
          <p:cNvSpPr/>
          <p:nvPr/>
        </p:nvSpPr>
        <p:spPr>
          <a:xfrm>
            <a:off x="6130568" y="5320021"/>
            <a:ext cx="124400" cy="1244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202" name="Google Shape;202;p26"/>
          <p:cNvSpPr/>
          <p:nvPr/>
        </p:nvSpPr>
        <p:spPr>
          <a:xfrm>
            <a:off x="6204336" y="5125729"/>
            <a:ext cx="124400" cy="124400"/>
          </a:xfrm>
          <a:prstGeom prst="ellipse">
            <a:avLst/>
          </a:prstGeom>
          <a:solidFill>
            <a:srgbClr val="94C1DA"/>
          </a:solidFill>
          <a:ln>
            <a:noFill/>
          </a:ln>
        </p:spPr>
        <p:txBody>
          <a:bodyPr spcFirstLastPara="1" wrap="square" lIns="121900" tIns="121900" rIns="121900" bIns="121900" anchor="ctr" anchorCtr="0">
            <a:noAutofit/>
          </a:bodyPr>
          <a:lstStyle/>
          <a:p>
            <a:endParaRPr sz="1867"/>
          </a:p>
        </p:txBody>
      </p:sp>
      <p:sp>
        <p:nvSpPr>
          <p:cNvPr id="203" name="Google Shape;203;p26"/>
          <p:cNvSpPr/>
          <p:nvPr/>
        </p:nvSpPr>
        <p:spPr>
          <a:xfrm>
            <a:off x="5931487" y="5374332"/>
            <a:ext cx="124400" cy="124400"/>
          </a:xfrm>
          <a:prstGeom prst="ellipse">
            <a:avLst/>
          </a:prstGeom>
          <a:solidFill>
            <a:srgbClr val="FFFFFF"/>
          </a:solidFill>
          <a:ln>
            <a:noFill/>
          </a:ln>
        </p:spPr>
        <p:txBody>
          <a:bodyPr spcFirstLastPara="1" wrap="square" lIns="121900" tIns="121900" rIns="121900" bIns="121900" anchor="ctr" anchorCtr="0">
            <a:noAutofit/>
          </a:bodyPr>
          <a:lstStyle/>
          <a:p>
            <a:endParaRPr sz="1867"/>
          </a:p>
        </p:txBody>
      </p:sp>
      <p:sp>
        <p:nvSpPr>
          <p:cNvPr id="204" name="Google Shape;204;p26"/>
          <p:cNvSpPr txBox="1"/>
          <p:nvPr/>
        </p:nvSpPr>
        <p:spPr>
          <a:xfrm>
            <a:off x="5770264" y="4001955"/>
            <a:ext cx="350000" cy="820633"/>
          </a:xfrm>
          <a:prstGeom prst="rect">
            <a:avLst/>
          </a:prstGeom>
          <a:noFill/>
          <a:ln>
            <a:noFill/>
          </a:ln>
        </p:spPr>
        <p:txBody>
          <a:bodyPr spcFirstLastPara="1" wrap="square" lIns="121900" tIns="121900" rIns="121900" bIns="121900" anchor="t" anchorCtr="0">
            <a:spAutoFit/>
          </a:bodyPr>
          <a:lstStyle/>
          <a:p>
            <a:r>
              <a:rPr lang="en" sz="3733" i="1" dirty="0">
                <a:solidFill>
                  <a:srgbClr val="FFFFFF"/>
                </a:solidFill>
                <a:latin typeface="Merriweather"/>
                <a:ea typeface="Merriweather"/>
                <a:cs typeface="Merriweather"/>
                <a:sym typeface="Merriweather"/>
              </a:rPr>
              <a:t>f</a:t>
            </a:r>
            <a:endParaRPr sz="3733" i="1" dirty="0">
              <a:solidFill>
                <a:srgbClr val="FFFFFF"/>
              </a:solidFill>
              <a:latin typeface="Merriweather"/>
              <a:ea typeface="Merriweather"/>
              <a:cs typeface="Merriweather"/>
              <a:sym typeface="Merriweather"/>
            </a:endParaRPr>
          </a:p>
        </p:txBody>
      </p:sp>
      <p:sp>
        <p:nvSpPr>
          <p:cNvPr id="21" name="Tijdelijke aanduiding voor tekst 2"/>
          <p:cNvSpPr>
            <a:spLocks noGrp="1"/>
          </p:cNvSpPr>
          <p:nvPr>
            <p:ph type="body" sz="quarter" idx="10"/>
          </p:nvPr>
        </p:nvSpPr>
        <p:spPr/>
        <p:txBody>
          <a:bodyPr/>
          <a:lstStyle/>
          <a:p>
            <a:r>
              <a:rPr lang="en-US" sz="2400" dirty="0">
                <a:latin typeface="Calibri" panose="020F0502020204030204" pitchFamily="34" charset="0"/>
                <a:ea typeface="IBM Plex Sans"/>
                <a:cs typeface="Calibri" panose="020F0502020204030204" pitchFamily="34" charset="0"/>
                <a:sym typeface="IBM Plex Sans"/>
              </a:rPr>
              <a:t>A function takes in some </a:t>
            </a:r>
            <a:r>
              <a:rPr lang="en-US" sz="2400" b="1" dirty="0">
                <a:latin typeface="Calibri" panose="020F0502020204030204" pitchFamily="34" charset="0"/>
                <a:ea typeface="IBM Plex Sans"/>
                <a:cs typeface="Calibri" panose="020F0502020204030204" pitchFamily="34" charset="0"/>
                <a:sym typeface="IBM Plex Sans"/>
              </a:rPr>
              <a:t>input</a:t>
            </a:r>
            <a:r>
              <a:rPr lang="en-US" sz="2400" dirty="0">
                <a:latin typeface="Calibri" panose="020F0502020204030204" pitchFamily="34" charset="0"/>
                <a:ea typeface="IBM Plex Sans"/>
                <a:cs typeface="Calibri" panose="020F0502020204030204" pitchFamily="34" charset="0"/>
                <a:sym typeface="IBM Plex Sans"/>
              </a:rPr>
              <a:t> (from one or more parties) and produces some </a:t>
            </a:r>
            <a:r>
              <a:rPr lang="en-US" sz="2400" b="1" dirty="0">
                <a:latin typeface="Calibri" panose="020F0502020204030204" pitchFamily="34" charset="0"/>
                <a:ea typeface="IBM Plex Sans"/>
                <a:cs typeface="Calibri" panose="020F0502020204030204" pitchFamily="34" charset="0"/>
                <a:sym typeface="IBM Plex Sans"/>
              </a:rPr>
              <a:t>outputs</a:t>
            </a:r>
            <a:r>
              <a:rPr lang="en-US" sz="2400" dirty="0">
                <a:latin typeface="Calibri" panose="020F0502020204030204" pitchFamily="34" charset="0"/>
                <a:ea typeface="IBM Plex Sans"/>
                <a:cs typeface="Calibri" panose="020F0502020204030204" pitchFamily="34" charset="0"/>
                <a:sym typeface="IBM Plex Sans"/>
              </a:rPr>
              <a:t> (given to </a:t>
            </a:r>
            <a:r>
              <a:rPr lang="en-US" sz="2400" dirty="0" smtClean="0">
                <a:latin typeface="Calibri" panose="020F0502020204030204" pitchFamily="34" charset="0"/>
                <a:ea typeface="IBM Plex Sans"/>
                <a:cs typeface="Calibri" panose="020F0502020204030204" pitchFamily="34" charset="0"/>
                <a:sym typeface="IBM Plex Sans"/>
              </a:rPr>
              <a:t>one </a:t>
            </a:r>
            <a:r>
              <a:rPr lang="en-US" sz="2400" dirty="0">
                <a:latin typeface="Calibri" panose="020F0502020204030204" pitchFamily="34" charset="0"/>
                <a:ea typeface="IBM Plex Sans"/>
                <a:cs typeface="Calibri" panose="020F0502020204030204" pitchFamily="34" charset="0"/>
                <a:sym typeface="IBM Plex Sans"/>
              </a:rPr>
              <a:t>or </a:t>
            </a:r>
            <a:endParaRPr lang="en-US" sz="2400" dirty="0" smtClean="0">
              <a:latin typeface="Calibri" panose="020F0502020204030204" pitchFamily="34" charset="0"/>
              <a:ea typeface="IBM Plex Sans"/>
              <a:cs typeface="Calibri" panose="020F0502020204030204" pitchFamily="34" charset="0"/>
              <a:sym typeface="IBM Plex Sans"/>
            </a:endParaRPr>
          </a:p>
          <a:p>
            <a:r>
              <a:rPr lang="en-US" sz="2400" dirty="0" smtClean="0">
                <a:latin typeface="Calibri" panose="020F0502020204030204" pitchFamily="34" charset="0"/>
                <a:ea typeface="IBM Plex Sans"/>
                <a:cs typeface="Calibri" panose="020F0502020204030204" pitchFamily="34" charset="0"/>
                <a:sym typeface="IBM Plex Sans"/>
              </a:rPr>
              <a:t>more </a:t>
            </a:r>
            <a:r>
              <a:rPr lang="en-US" sz="2400" dirty="0">
                <a:latin typeface="Calibri" panose="020F0502020204030204" pitchFamily="34" charset="0"/>
                <a:ea typeface="IBM Plex Sans"/>
                <a:cs typeface="Calibri" panose="020F0502020204030204" pitchFamily="34" charset="0"/>
                <a:sym typeface="IBM Plex Sans"/>
              </a:rPr>
              <a:t>parties).</a:t>
            </a:r>
          </a:p>
          <a:p>
            <a:endParaRPr lang="nl-NL" dirty="0"/>
          </a:p>
        </p:txBody>
      </p:sp>
    </p:spTree>
    <p:extLst>
      <p:ext uri="{BB962C8B-B14F-4D97-AF65-F5344CB8AC3E}">
        <p14:creationId xmlns:p14="http://schemas.microsoft.com/office/powerpoint/2010/main" val="2155974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600" b="1" dirty="0">
                <a:latin typeface="Calibri" panose="020F0502020204030204" pitchFamily="34" charset="0"/>
                <a:ea typeface="IBM Plex Sans"/>
                <a:cs typeface="Calibri" panose="020F0502020204030204" pitchFamily="34" charset="0"/>
                <a:sym typeface="IBM Plex Sans"/>
              </a:rPr>
              <a:t>Input Privacy Approaches</a:t>
            </a:r>
            <a:endParaRPr lang="nl-NL" sz="3600" b="1" dirty="0">
              <a:latin typeface="Calibri" panose="020F0502020204030204" pitchFamily="34" charset="0"/>
              <a:cs typeface="Calibri" panose="020F0502020204030204" pitchFamily="34" charset="0"/>
            </a:endParaRPr>
          </a:p>
        </p:txBody>
      </p:sp>
      <p:sp>
        <p:nvSpPr>
          <p:cNvPr id="6" name="Tijdelijke aanduiding voor tekst 5"/>
          <p:cNvSpPr>
            <a:spLocks noGrp="1"/>
          </p:cNvSpPr>
          <p:nvPr>
            <p:ph type="body" sz="quarter" idx="10"/>
          </p:nvPr>
        </p:nvSpPr>
        <p:spPr/>
        <p:txBody>
          <a:bodyPr/>
          <a:lstStyle/>
          <a:p>
            <a:r>
              <a:rPr lang="en-US" sz="2400" dirty="0">
                <a:latin typeface="Calibri" panose="020F0502020204030204" pitchFamily="34" charset="0"/>
                <a:ea typeface="IBM Plex Sans"/>
                <a:cs typeface="Calibri" panose="020F0502020204030204" pitchFamily="34" charset="0"/>
                <a:sym typeface="IBM Plex Sans"/>
              </a:rPr>
              <a:t>Input privacy focuses on how to </a:t>
            </a:r>
            <a:r>
              <a:rPr lang="en-US" sz="2400" b="1" dirty="0">
                <a:latin typeface="Calibri" panose="020F0502020204030204" pitchFamily="34" charset="0"/>
                <a:ea typeface="IBM Plex Sans"/>
                <a:cs typeface="Calibri" panose="020F0502020204030204" pitchFamily="34" charset="0"/>
                <a:sym typeface="IBM Plex Sans"/>
              </a:rPr>
              <a:t>ensure privacy of inputs of one or more parties entering a joint function</a:t>
            </a:r>
            <a:r>
              <a:rPr lang="en-US" sz="2400" dirty="0">
                <a:latin typeface="Calibri" panose="020F0502020204030204" pitchFamily="34" charset="0"/>
                <a:ea typeface="IBM Plex Sans"/>
                <a:cs typeface="Calibri" panose="020F0502020204030204" pitchFamily="34" charset="0"/>
                <a:sym typeface="IBM Plex Sans"/>
              </a:rPr>
              <a:t>. </a:t>
            </a:r>
          </a:p>
          <a:p>
            <a:endParaRPr lang="nl-NL" sz="2400" dirty="0">
              <a:latin typeface="Calibri" panose="020F0502020204030204" pitchFamily="34" charset="0"/>
              <a:cs typeface="Calibri" panose="020F0502020204030204" pitchFamily="34" charset="0"/>
            </a:endParaRPr>
          </a:p>
        </p:txBody>
      </p:sp>
      <p:sp>
        <p:nvSpPr>
          <p:cNvPr id="4" name="Tijdelijke aanduiding voor dianummer 3"/>
          <p:cNvSpPr>
            <a:spLocks noGrp="1"/>
          </p:cNvSpPr>
          <p:nvPr>
            <p:ph type="sldNum" sz="quarter" idx="4294967295"/>
          </p:nvPr>
        </p:nvSpPr>
        <p:spPr>
          <a:xfrm>
            <a:off x="0" y="0"/>
            <a:ext cx="0" cy="0"/>
          </a:xfrm>
        </p:spPr>
        <p:txBody>
          <a:bodyPr/>
          <a:lstStyle/>
          <a:p>
            <a:fld id="{ECEC8AC8-D45E-4595-AD5F-1143A2605628}" type="slidenum">
              <a:rPr lang="en-CA" smtClean="0"/>
              <a:t>6</a:t>
            </a:fld>
            <a:endParaRPr lang="en-CA"/>
          </a:p>
        </p:txBody>
      </p:sp>
      <p:sp>
        <p:nvSpPr>
          <p:cNvPr id="7" name="Google Shape;212;p27"/>
          <p:cNvSpPr/>
          <p:nvPr/>
        </p:nvSpPr>
        <p:spPr>
          <a:xfrm>
            <a:off x="1510100" y="3434267"/>
            <a:ext cx="2250000" cy="1572000"/>
          </a:xfrm>
          <a:prstGeom prst="rect">
            <a:avLst/>
          </a:prstGeom>
          <a:solidFill>
            <a:srgbClr val="94C1DA"/>
          </a:solidFill>
          <a:ln>
            <a:noFill/>
          </a:ln>
        </p:spPr>
        <p:txBody>
          <a:bodyPr spcFirstLastPara="1" wrap="square" lIns="121900" tIns="121900" rIns="121900" bIns="121900" anchor="ctr" anchorCtr="0">
            <a:noAutofit/>
          </a:bodyPr>
          <a:lstStyle/>
          <a:p>
            <a:endParaRPr sz="1867"/>
          </a:p>
        </p:txBody>
      </p:sp>
      <p:sp>
        <p:nvSpPr>
          <p:cNvPr id="8" name="Google Shape;213;p27"/>
          <p:cNvSpPr/>
          <p:nvPr/>
        </p:nvSpPr>
        <p:spPr>
          <a:xfrm>
            <a:off x="2480100" y="4025937"/>
            <a:ext cx="310000" cy="363200"/>
          </a:xfrm>
          <a:prstGeom prst="triangle">
            <a:avLst>
              <a:gd name="adj" fmla="val 50000"/>
            </a:avLst>
          </a:prstGeom>
          <a:solidFill>
            <a:srgbClr val="5995BF"/>
          </a:solidFill>
          <a:ln>
            <a:noFill/>
          </a:ln>
        </p:spPr>
        <p:txBody>
          <a:bodyPr spcFirstLastPara="1" wrap="square" lIns="121900" tIns="121900" rIns="121900" bIns="121900" anchor="ctr" anchorCtr="0">
            <a:noAutofit/>
          </a:bodyPr>
          <a:lstStyle/>
          <a:p>
            <a:endParaRPr sz="1867"/>
          </a:p>
        </p:txBody>
      </p:sp>
      <p:sp>
        <p:nvSpPr>
          <p:cNvPr id="9" name="Google Shape;214;p27"/>
          <p:cNvSpPr/>
          <p:nvPr/>
        </p:nvSpPr>
        <p:spPr>
          <a:xfrm>
            <a:off x="2552708" y="4025937"/>
            <a:ext cx="164800" cy="224800"/>
          </a:xfrm>
          <a:prstGeom prst="roundRect">
            <a:avLst>
              <a:gd name="adj" fmla="val 16667"/>
            </a:avLst>
          </a:prstGeom>
          <a:solidFill>
            <a:srgbClr val="5995BF"/>
          </a:solidFill>
          <a:ln>
            <a:noFill/>
          </a:ln>
        </p:spPr>
        <p:txBody>
          <a:bodyPr spcFirstLastPara="1" wrap="square" lIns="121900" tIns="121900" rIns="121900" bIns="121900" anchor="ctr" anchorCtr="0">
            <a:noAutofit/>
          </a:bodyPr>
          <a:lstStyle/>
          <a:p>
            <a:endParaRPr sz="1867"/>
          </a:p>
        </p:txBody>
      </p:sp>
      <p:sp>
        <p:nvSpPr>
          <p:cNvPr id="10" name="Google Shape;215;p27"/>
          <p:cNvSpPr/>
          <p:nvPr/>
        </p:nvSpPr>
        <p:spPr>
          <a:xfrm>
            <a:off x="2563372" y="3861200"/>
            <a:ext cx="143200" cy="143200"/>
          </a:xfrm>
          <a:prstGeom prst="ellipse">
            <a:avLst/>
          </a:prstGeom>
          <a:solidFill>
            <a:srgbClr val="5995BF"/>
          </a:solidFill>
          <a:ln>
            <a:noFill/>
          </a:ln>
        </p:spPr>
        <p:txBody>
          <a:bodyPr spcFirstLastPara="1" wrap="square" lIns="121900" tIns="121900" rIns="121900" bIns="121900" anchor="ctr" anchorCtr="0">
            <a:noAutofit/>
          </a:bodyPr>
          <a:lstStyle/>
          <a:p>
            <a:endParaRPr sz="1867"/>
          </a:p>
        </p:txBody>
      </p:sp>
      <p:cxnSp>
        <p:nvCxnSpPr>
          <p:cNvPr id="11" name="Google Shape;216;p27"/>
          <p:cNvCxnSpPr/>
          <p:nvPr/>
        </p:nvCxnSpPr>
        <p:spPr>
          <a:xfrm>
            <a:off x="2523356" y="4058868"/>
            <a:ext cx="0" cy="132400"/>
          </a:xfrm>
          <a:prstGeom prst="straightConnector1">
            <a:avLst/>
          </a:prstGeom>
          <a:noFill/>
          <a:ln w="28575" cap="rnd" cmpd="sng">
            <a:solidFill>
              <a:srgbClr val="5995BF"/>
            </a:solidFill>
            <a:prstDash val="solid"/>
            <a:round/>
            <a:headEnd type="none" w="med" len="med"/>
            <a:tailEnd type="none" w="med" len="med"/>
          </a:ln>
        </p:spPr>
      </p:cxnSp>
      <p:cxnSp>
        <p:nvCxnSpPr>
          <p:cNvPr id="12" name="Google Shape;217;p27"/>
          <p:cNvCxnSpPr/>
          <p:nvPr/>
        </p:nvCxnSpPr>
        <p:spPr>
          <a:xfrm>
            <a:off x="2744683" y="4058868"/>
            <a:ext cx="0" cy="132400"/>
          </a:xfrm>
          <a:prstGeom prst="straightConnector1">
            <a:avLst/>
          </a:prstGeom>
          <a:noFill/>
          <a:ln w="28575" cap="rnd" cmpd="sng">
            <a:solidFill>
              <a:srgbClr val="5995BF"/>
            </a:solidFill>
            <a:prstDash val="solid"/>
            <a:round/>
            <a:headEnd type="none" w="med" len="med"/>
            <a:tailEnd type="none" w="med" len="med"/>
          </a:ln>
        </p:spPr>
      </p:cxnSp>
      <p:cxnSp>
        <p:nvCxnSpPr>
          <p:cNvPr id="13" name="Google Shape;218;p27"/>
          <p:cNvCxnSpPr/>
          <p:nvPr/>
        </p:nvCxnSpPr>
        <p:spPr>
          <a:xfrm>
            <a:off x="2594056" y="4379273"/>
            <a:ext cx="0" cy="132400"/>
          </a:xfrm>
          <a:prstGeom prst="straightConnector1">
            <a:avLst/>
          </a:prstGeom>
          <a:noFill/>
          <a:ln w="28575" cap="rnd" cmpd="sng">
            <a:solidFill>
              <a:srgbClr val="5995BF"/>
            </a:solidFill>
            <a:prstDash val="solid"/>
            <a:round/>
            <a:headEnd type="none" w="med" len="med"/>
            <a:tailEnd type="none" w="med" len="med"/>
          </a:ln>
        </p:spPr>
      </p:cxnSp>
      <p:cxnSp>
        <p:nvCxnSpPr>
          <p:cNvPr id="14" name="Google Shape;219;p27"/>
          <p:cNvCxnSpPr/>
          <p:nvPr/>
        </p:nvCxnSpPr>
        <p:spPr>
          <a:xfrm>
            <a:off x="2687835" y="4379273"/>
            <a:ext cx="0" cy="132400"/>
          </a:xfrm>
          <a:prstGeom prst="straightConnector1">
            <a:avLst/>
          </a:prstGeom>
          <a:noFill/>
          <a:ln w="28575" cap="rnd" cmpd="sng">
            <a:solidFill>
              <a:srgbClr val="5995BF"/>
            </a:solidFill>
            <a:prstDash val="solid"/>
            <a:round/>
            <a:headEnd type="none" w="med" len="med"/>
            <a:tailEnd type="none" w="med" len="med"/>
          </a:ln>
        </p:spPr>
      </p:cxnSp>
      <p:sp>
        <p:nvSpPr>
          <p:cNvPr id="15" name="Google Shape;220;p27"/>
          <p:cNvSpPr txBox="1"/>
          <p:nvPr/>
        </p:nvSpPr>
        <p:spPr>
          <a:xfrm>
            <a:off x="1555300" y="3981733"/>
            <a:ext cx="2204800" cy="451302"/>
          </a:xfrm>
          <a:prstGeom prst="rect">
            <a:avLst/>
          </a:prstGeom>
          <a:noFill/>
          <a:ln>
            <a:noFill/>
          </a:ln>
        </p:spPr>
        <p:txBody>
          <a:bodyPr spcFirstLastPara="1" wrap="square" lIns="121900" tIns="121900" rIns="121900" bIns="121900" anchor="t" anchorCtr="0">
            <a:spAutoFit/>
          </a:bodyPr>
          <a:lstStyle/>
          <a:p>
            <a:pPr algn="ctr"/>
            <a:r>
              <a:rPr lang="en" sz="1333" b="1" dirty="0">
                <a:solidFill>
                  <a:srgbClr val="FFFFFF"/>
                </a:solidFill>
                <a:latin typeface="Montserrat"/>
                <a:ea typeface="Montserrat"/>
                <a:cs typeface="Montserrat"/>
                <a:sym typeface="Montserrat"/>
              </a:rPr>
              <a:t>Trusted Third Party</a:t>
            </a:r>
            <a:endParaRPr sz="1333" b="1" dirty="0">
              <a:solidFill>
                <a:srgbClr val="FFFFFF"/>
              </a:solidFill>
              <a:latin typeface="Montserrat"/>
              <a:ea typeface="Montserrat"/>
              <a:cs typeface="Montserrat"/>
              <a:sym typeface="Montserrat"/>
            </a:endParaRPr>
          </a:p>
        </p:txBody>
      </p:sp>
      <p:grpSp>
        <p:nvGrpSpPr>
          <p:cNvPr id="16" name="Google Shape;221;p27"/>
          <p:cNvGrpSpPr/>
          <p:nvPr/>
        </p:nvGrpSpPr>
        <p:grpSpPr>
          <a:xfrm>
            <a:off x="4683000" y="3434267"/>
            <a:ext cx="2250000" cy="1572000"/>
            <a:chOff x="3728250" y="3063050"/>
            <a:chExt cx="1687500" cy="1179000"/>
          </a:xfrm>
        </p:grpSpPr>
        <p:sp>
          <p:nvSpPr>
            <p:cNvPr id="17" name="Google Shape;222;p27"/>
            <p:cNvSpPr/>
            <p:nvPr/>
          </p:nvSpPr>
          <p:spPr>
            <a:xfrm>
              <a:off x="3728250" y="3063050"/>
              <a:ext cx="1687500" cy="1179000"/>
            </a:xfrm>
            <a:prstGeom prst="rect">
              <a:avLst/>
            </a:prstGeom>
            <a:solidFill>
              <a:srgbClr val="94C1DA"/>
            </a:solidFill>
            <a:ln>
              <a:noFill/>
            </a:ln>
          </p:spPr>
          <p:txBody>
            <a:bodyPr spcFirstLastPara="1" wrap="square" lIns="121900" tIns="121900" rIns="121900" bIns="121900" anchor="ctr" anchorCtr="0">
              <a:noAutofit/>
            </a:bodyPr>
            <a:lstStyle/>
            <a:p>
              <a:endParaRPr sz="1867"/>
            </a:p>
          </p:txBody>
        </p:sp>
        <p:sp>
          <p:nvSpPr>
            <p:cNvPr id="18" name="Google Shape;223;p27"/>
            <p:cNvSpPr/>
            <p:nvPr/>
          </p:nvSpPr>
          <p:spPr>
            <a:xfrm>
              <a:off x="4427980" y="3502929"/>
              <a:ext cx="307800" cy="307800"/>
            </a:xfrm>
            <a:prstGeom prst="roundRect">
              <a:avLst>
                <a:gd name="adj" fmla="val 16667"/>
              </a:avLst>
            </a:prstGeom>
            <a:solidFill>
              <a:srgbClr val="5995BF"/>
            </a:solidFill>
            <a:ln>
              <a:noFill/>
            </a:ln>
          </p:spPr>
          <p:txBody>
            <a:bodyPr spcFirstLastPara="1" wrap="square" lIns="121900" tIns="121900" rIns="121900" bIns="121900" anchor="ctr" anchorCtr="0">
              <a:noAutofit/>
            </a:bodyPr>
            <a:lstStyle/>
            <a:p>
              <a:endParaRPr sz="1867"/>
            </a:p>
          </p:txBody>
        </p:sp>
        <p:cxnSp>
          <p:nvCxnSpPr>
            <p:cNvPr id="19" name="Google Shape;224;p27"/>
            <p:cNvCxnSpPr/>
            <p:nvPr/>
          </p:nvCxnSpPr>
          <p:spPr>
            <a:xfrm>
              <a:off x="4304250" y="3600962"/>
              <a:ext cx="535500" cy="0"/>
            </a:xfrm>
            <a:prstGeom prst="straightConnector1">
              <a:avLst/>
            </a:prstGeom>
            <a:noFill/>
            <a:ln w="28575" cap="rnd" cmpd="sng">
              <a:solidFill>
                <a:srgbClr val="5995BF"/>
              </a:solidFill>
              <a:prstDash val="solid"/>
              <a:round/>
              <a:headEnd type="none" w="med" len="med"/>
              <a:tailEnd type="none" w="med" len="med"/>
            </a:ln>
          </p:spPr>
        </p:cxnSp>
        <p:cxnSp>
          <p:nvCxnSpPr>
            <p:cNvPr id="20" name="Google Shape;225;p27"/>
            <p:cNvCxnSpPr/>
            <p:nvPr/>
          </p:nvCxnSpPr>
          <p:spPr>
            <a:xfrm>
              <a:off x="4304250" y="3657994"/>
              <a:ext cx="535500" cy="0"/>
            </a:xfrm>
            <a:prstGeom prst="straightConnector1">
              <a:avLst/>
            </a:prstGeom>
            <a:noFill/>
            <a:ln w="28575" cap="rnd" cmpd="sng">
              <a:solidFill>
                <a:srgbClr val="5995BF"/>
              </a:solidFill>
              <a:prstDash val="solid"/>
              <a:round/>
              <a:headEnd type="none" w="med" len="med"/>
              <a:tailEnd type="none" w="med" len="med"/>
            </a:ln>
          </p:spPr>
        </p:cxnSp>
        <p:cxnSp>
          <p:nvCxnSpPr>
            <p:cNvPr id="21" name="Google Shape;226;p27"/>
            <p:cNvCxnSpPr/>
            <p:nvPr/>
          </p:nvCxnSpPr>
          <p:spPr>
            <a:xfrm>
              <a:off x="4304250" y="3717290"/>
              <a:ext cx="535500" cy="0"/>
            </a:xfrm>
            <a:prstGeom prst="straightConnector1">
              <a:avLst/>
            </a:prstGeom>
            <a:noFill/>
            <a:ln w="28575" cap="rnd" cmpd="sng">
              <a:solidFill>
                <a:srgbClr val="5995BF"/>
              </a:solidFill>
              <a:prstDash val="solid"/>
              <a:round/>
              <a:headEnd type="none" w="med" len="med"/>
              <a:tailEnd type="none" w="med" len="med"/>
            </a:ln>
          </p:spPr>
        </p:cxnSp>
        <p:cxnSp>
          <p:nvCxnSpPr>
            <p:cNvPr id="22" name="Google Shape;227;p27"/>
            <p:cNvCxnSpPr/>
            <p:nvPr/>
          </p:nvCxnSpPr>
          <p:spPr>
            <a:xfrm rot="-5400000">
              <a:off x="4263825" y="3669750"/>
              <a:ext cx="535500" cy="0"/>
            </a:xfrm>
            <a:prstGeom prst="straightConnector1">
              <a:avLst/>
            </a:prstGeom>
            <a:noFill/>
            <a:ln w="28575" cap="rnd" cmpd="sng">
              <a:solidFill>
                <a:srgbClr val="5995BF"/>
              </a:solidFill>
              <a:prstDash val="solid"/>
              <a:round/>
              <a:headEnd type="none" w="med" len="med"/>
              <a:tailEnd type="none" w="med" len="med"/>
            </a:ln>
          </p:spPr>
        </p:cxnSp>
        <p:cxnSp>
          <p:nvCxnSpPr>
            <p:cNvPr id="23" name="Google Shape;228;p27"/>
            <p:cNvCxnSpPr/>
            <p:nvPr/>
          </p:nvCxnSpPr>
          <p:spPr>
            <a:xfrm rot="-5400000">
              <a:off x="4320857" y="3669750"/>
              <a:ext cx="535500" cy="0"/>
            </a:xfrm>
            <a:prstGeom prst="straightConnector1">
              <a:avLst/>
            </a:prstGeom>
            <a:noFill/>
            <a:ln w="28575" cap="rnd" cmpd="sng">
              <a:solidFill>
                <a:srgbClr val="5995BF"/>
              </a:solidFill>
              <a:prstDash val="solid"/>
              <a:round/>
              <a:headEnd type="none" w="med" len="med"/>
              <a:tailEnd type="none" w="med" len="med"/>
            </a:ln>
          </p:spPr>
        </p:cxnSp>
        <p:cxnSp>
          <p:nvCxnSpPr>
            <p:cNvPr id="24" name="Google Shape;229;p27"/>
            <p:cNvCxnSpPr/>
            <p:nvPr/>
          </p:nvCxnSpPr>
          <p:spPr>
            <a:xfrm rot="-5400000">
              <a:off x="4380153" y="3669750"/>
              <a:ext cx="535500" cy="0"/>
            </a:xfrm>
            <a:prstGeom prst="straightConnector1">
              <a:avLst/>
            </a:prstGeom>
            <a:noFill/>
            <a:ln w="28575" cap="rnd" cmpd="sng">
              <a:solidFill>
                <a:srgbClr val="5995BF"/>
              </a:solidFill>
              <a:prstDash val="solid"/>
              <a:round/>
              <a:headEnd type="none" w="med" len="med"/>
              <a:tailEnd type="none" w="med" len="med"/>
            </a:ln>
          </p:spPr>
        </p:cxnSp>
        <p:sp>
          <p:nvSpPr>
            <p:cNvPr id="25" name="Google Shape;230;p27"/>
            <p:cNvSpPr txBox="1"/>
            <p:nvPr/>
          </p:nvSpPr>
          <p:spPr>
            <a:xfrm>
              <a:off x="3745200" y="3483200"/>
              <a:ext cx="1653600" cy="338477"/>
            </a:xfrm>
            <a:prstGeom prst="rect">
              <a:avLst/>
            </a:prstGeom>
            <a:noFill/>
            <a:ln>
              <a:noFill/>
            </a:ln>
          </p:spPr>
          <p:txBody>
            <a:bodyPr spcFirstLastPara="1" wrap="square" lIns="121900" tIns="121900" rIns="121900" bIns="121900" anchor="t" anchorCtr="0">
              <a:spAutoFit/>
            </a:bodyPr>
            <a:lstStyle/>
            <a:p>
              <a:pPr algn="ctr"/>
              <a:r>
                <a:rPr lang="en" sz="1333" b="1">
                  <a:solidFill>
                    <a:srgbClr val="FFFFFF"/>
                  </a:solidFill>
                  <a:latin typeface="Montserrat"/>
                  <a:ea typeface="Montserrat"/>
                  <a:cs typeface="Montserrat"/>
                  <a:sym typeface="Montserrat"/>
                </a:rPr>
                <a:t>Secure Enclave</a:t>
              </a:r>
              <a:endParaRPr sz="1333" b="1">
                <a:solidFill>
                  <a:srgbClr val="FFFFFF"/>
                </a:solidFill>
                <a:latin typeface="Montserrat"/>
                <a:ea typeface="Montserrat"/>
                <a:cs typeface="Montserrat"/>
                <a:sym typeface="Montserrat"/>
              </a:endParaRPr>
            </a:p>
          </p:txBody>
        </p:sp>
      </p:grpSp>
      <p:grpSp>
        <p:nvGrpSpPr>
          <p:cNvPr id="26" name="Google Shape;231;p27"/>
          <p:cNvGrpSpPr/>
          <p:nvPr/>
        </p:nvGrpSpPr>
        <p:grpSpPr>
          <a:xfrm>
            <a:off x="7855900" y="3434267"/>
            <a:ext cx="2250000" cy="1572000"/>
            <a:chOff x="6107925" y="3063050"/>
            <a:chExt cx="1687500" cy="1179000"/>
          </a:xfrm>
        </p:grpSpPr>
        <p:sp>
          <p:nvSpPr>
            <p:cNvPr id="27" name="Google Shape;232;p27"/>
            <p:cNvSpPr/>
            <p:nvPr/>
          </p:nvSpPr>
          <p:spPr>
            <a:xfrm>
              <a:off x="6107925" y="3063050"/>
              <a:ext cx="1687500" cy="1179000"/>
            </a:xfrm>
            <a:prstGeom prst="rect">
              <a:avLst/>
            </a:prstGeom>
            <a:solidFill>
              <a:srgbClr val="94C1DA"/>
            </a:solidFill>
            <a:ln>
              <a:noFill/>
            </a:ln>
          </p:spPr>
          <p:txBody>
            <a:bodyPr spcFirstLastPara="1" wrap="square" lIns="121900" tIns="121900" rIns="121900" bIns="121900" anchor="ctr" anchorCtr="0">
              <a:noAutofit/>
            </a:bodyPr>
            <a:lstStyle/>
            <a:p>
              <a:endParaRPr sz="1867"/>
            </a:p>
          </p:txBody>
        </p:sp>
        <p:sp>
          <p:nvSpPr>
            <p:cNvPr id="28" name="Google Shape;233;p27"/>
            <p:cNvSpPr txBox="1"/>
            <p:nvPr/>
          </p:nvSpPr>
          <p:spPr>
            <a:xfrm>
              <a:off x="6434450" y="3334125"/>
              <a:ext cx="1080900" cy="600134"/>
            </a:xfrm>
            <a:prstGeom prst="rect">
              <a:avLst/>
            </a:prstGeom>
            <a:noFill/>
            <a:ln>
              <a:noFill/>
            </a:ln>
          </p:spPr>
          <p:txBody>
            <a:bodyPr spcFirstLastPara="1" wrap="square" lIns="121900" tIns="121900" rIns="121900" bIns="121900" anchor="t" anchorCtr="0">
              <a:spAutoFit/>
            </a:bodyPr>
            <a:lstStyle/>
            <a:p>
              <a:r>
                <a:rPr lang="en" sz="1200">
                  <a:solidFill>
                    <a:srgbClr val="5995BF"/>
                  </a:solidFill>
                  <a:latin typeface="Merriweather"/>
                  <a:ea typeface="Merriweather"/>
                  <a:cs typeface="Merriweather"/>
                  <a:sym typeface="Merriweather"/>
                </a:rPr>
                <a:t>101010100101010101001010101011100101010010</a:t>
              </a:r>
              <a:endParaRPr sz="1200">
                <a:solidFill>
                  <a:srgbClr val="5995BF"/>
                </a:solidFill>
                <a:latin typeface="Merriweather"/>
                <a:ea typeface="Merriweather"/>
                <a:cs typeface="Merriweather"/>
                <a:sym typeface="Merriweather"/>
              </a:endParaRPr>
            </a:p>
          </p:txBody>
        </p:sp>
        <p:sp>
          <p:nvSpPr>
            <p:cNvPr id="29" name="Google Shape;234;p27"/>
            <p:cNvSpPr txBox="1"/>
            <p:nvPr/>
          </p:nvSpPr>
          <p:spPr>
            <a:xfrm>
              <a:off x="6127675" y="3500400"/>
              <a:ext cx="1653600" cy="338477"/>
            </a:xfrm>
            <a:prstGeom prst="rect">
              <a:avLst/>
            </a:prstGeom>
            <a:noFill/>
            <a:ln>
              <a:noFill/>
            </a:ln>
          </p:spPr>
          <p:txBody>
            <a:bodyPr spcFirstLastPara="1" wrap="square" lIns="121900" tIns="121900" rIns="121900" bIns="121900" anchor="t" anchorCtr="0">
              <a:spAutoFit/>
            </a:bodyPr>
            <a:lstStyle/>
            <a:p>
              <a:pPr algn="ctr"/>
              <a:r>
                <a:rPr lang="en" sz="1333" b="1">
                  <a:solidFill>
                    <a:srgbClr val="FFFFFF"/>
                  </a:solidFill>
                  <a:latin typeface="Montserrat"/>
                  <a:ea typeface="Montserrat"/>
                  <a:cs typeface="Montserrat"/>
                  <a:sym typeface="Montserrat"/>
                </a:rPr>
                <a:t>Encryption</a:t>
              </a:r>
              <a:endParaRPr sz="1333" b="1">
                <a:solidFill>
                  <a:srgbClr val="FFFFFF"/>
                </a:solidFill>
                <a:latin typeface="Montserrat"/>
                <a:ea typeface="Montserrat"/>
                <a:cs typeface="Montserrat"/>
                <a:sym typeface="Montserrat"/>
              </a:endParaRPr>
            </a:p>
          </p:txBody>
        </p:sp>
      </p:grpSp>
    </p:spTree>
    <p:extLst>
      <p:ext uri="{BB962C8B-B14F-4D97-AF65-F5344CB8AC3E}">
        <p14:creationId xmlns:p14="http://schemas.microsoft.com/office/powerpoint/2010/main" val="1750389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8"/>
          <p:cNvSpPr/>
          <p:nvPr/>
        </p:nvSpPr>
        <p:spPr>
          <a:xfrm>
            <a:off x="7393595" y="3727979"/>
            <a:ext cx="1564000" cy="701200"/>
          </a:xfrm>
          <a:prstGeom prst="rect">
            <a:avLst/>
          </a:prstGeom>
          <a:noFill/>
          <a:ln w="19050" cap="flat" cmpd="sng">
            <a:solidFill>
              <a:schemeClr val="dk2"/>
            </a:solidFill>
            <a:prstDash val="dot"/>
            <a:round/>
            <a:headEnd type="none" w="sm" len="sm"/>
            <a:tailEnd type="none" w="sm" len="sm"/>
          </a:ln>
        </p:spPr>
        <p:txBody>
          <a:bodyPr spcFirstLastPara="1" wrap="square" lIns="121900" tIns="121900" rIns="121900" bIns="121900" anchor="ctr" anchorCtr="0">
            <a:noAutofit/>
          </a:bodyPr>
          <a:lstStyle/>
          <a:p>
            <a:endParaRPr sz="1867"/>
          </a:p>
        </p:txBody>
      </p:sp>
      <p:sp>
        <p:nvSpPr>
          <p:cNvPr id="240" name="Google Shape;240;p28"/>
          <p:cNvSpPr/>
          <p:nvPr/>
        </p:nvSpPr>
        <p:spPr>
          <a:xfrm>
            <a:off x="6471900" y="2394913"/>
            <a:ext cx="3437600" cy="2493200"/>
          </a:xfrm>
          <a:prstGeom prst="roundRect">
            <a:avLst>
              <a:gd name="adj" fmla="val 16667"/>
            </a:avLst>
          </a:prstGeom>
          <a:noFill/>
          <a:ln w="28575" cap="flat" cmpd="sng">
            <a:solidFill>
              <a:srgbClr val="94C1DA"/>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41" name="Google Shape;241;p28"/>
          <p:cNvSpPr txBox="1">
            <a:spLocks noGrp="1"/>
          </p:cNvSpPr>
          <p:nvPr>
            <p:ph type="sldNum" idx="12"/>
          </p:nvPr>
        </p:nvSpPr>
        <p:spPr>
          <a:xfrm>
            <a:off x="11067325" y="6277669"/>
            <a:ext cx="786400" cy="432000"/>
          </a:xfrm>
          <a:prstGeom prst="rect">
            <a:avLst/>
          </a:prstGeom>
          <a:noFill/>
          <a:ln>
            <a:noFill/>
          </a:ln>
        </p:spPr>
        <p:txBody>
          <a:bodyPr spcFirstLastPara="1" wrap="square" lIns="121900" tIns="60933" rIns="121900" bIns="60933" anchor="ctr" anchorCtr="0">
            <a:noAutofit/>
          </a:bodyPr>
          <a:lstStyle/>
          <a:p>
            <a:fld id="{00000000-1234-1234-1234-123412341234}" type="slidenum">
              <a:rPr lang="en"/>
              <a:pPr/>
              <a:t>7</a:t>
            </a:fld>
            <a:endParaRPr/>
          </a:p>
        </p:txBody>
      </p:sp>
      <p:sp>
        <p:nvSpPr>
          <p:cNvPr id="242" name="Google Shape;242;p28"/>
          <p:cNvSpPr txBox="1">
            <a:spLocks noGrp="1"/>
          </p:cNvSpPr>
          <p:nvPr>
            <p:ph type="body" idx="1"/>
          </p:nvPr>
        </p:nvSpPr>
        <p:spPr>
          <a:xfrm>
            <a:off x="623400" y="1412767"/>
            <a:ext cx="5162000" cy="4166000"/>
          </a:xfrm>
          <a:prstGeom prst="rect">
            <a:avLst/>
          </a:prstGeom>
          <a:noFill/>
          <a:ln>
            <a:noFill/>
          </a:ln>
        </p:spPr>
        <p:txBody>
          <a:bodyPr spcFirstLastPara="1" wrap="square" lIns="121900" tIns="60933" rIns="121900" bIns="60933" anchor="t" anchorCtr="0">
            <a:normAutofit/>
          </a:bodyPr>
          <a:lstStyle/>
          <a:p>
            <a:pPr marL="0" indent="0">
              <a:lnSpc>
                <a:spcPct val="90000"/>
              </a:lnSpc>
            </a:pPr>
            <a:r>
              <a:rPr lang="en" sz="2400" dirty="0">
                <a:solidFill>
                  <a:schemeClr val="tx1"/>
                </a:solidFill>
                <a:latin typeface="Calibri" panose="020F0502020204030204" pitchFamily="34" charset="0"/>
                <a:ea typeface="IBM Plex Sans"/>
                <a:cs typeface="Calibri" panose="020F0502020204030204" pitchFamily="34" charset="0"/>
                <a:sym typeface="IBM Plex Sans"/>
              </a:rPr>
              <a:t>Output privacy typically relies on:</a:t>
            </a:r>
            <a:br>
              <a:rPr lang="en" sz="2400" dirty="0">
                <a:solidFill>
                  <a:schemeClr val="tx1"/>
                </a:solidFill>
                <a:latin typeface="Calibri" panose="020F0502020204030204" pitchFamily="34" charset="0"/>
                <a:ea typeface="IBM Plex Sans"/>
                <a:cs typeface="Calibri" panose="020F0502020204030204" pitchFamily="34" charset="0"/>
                <a:sym typeface="IBM Plex Sans"/>
              </a:rPr>
            </a:br>
            <a:endParaRPr sz="2400" dirty="0">
              <a:solidFill>
                <a:schemeClr val="tx1"/>
              </a:solidFill>
              <a:latin typeface="Calibri" panose="020F0502020204030204" pitchFamily="34" charset="0"/>
              <a:ea typeface="IBM Plex Sans"/>
              <a:cs typeface="Calibri" panose="020F0502020204030204" pitchFamily="34" charset="0"/>
              <a:sym typeface="IBM Plex Sans"/>
            </a:endParaRPr>
          </a:p>
          <a:p>
            <a:pPr indent="-448722">
              <a:lnSpc>
                <a:spcPct val="90000"/>
              </a:lnSpc>
              <a:buSzPts val="1700"/>
              <a:buFont typeface="IBM Plex Sans"/>
              <a:buChar char="●"/>
            </a:pPr>
            <a:r>
              <a:rPr lang="en" sz="2400" b="1" i="1" dirty="0">
                <a:solidFill>
                  <a:schemeClr val="tx1"/>
                </a:solidFill>
                <a:latin typeface="Calibri" panose="020F0502020204030204" pitchFamily="34" charset="0"/>
                <a:ea typeface="IBM Plex Sans"/>
                <a:cs typeface="Calibri" panose="020F0502020204030204" pitchFamily="34" charset="0"/>
                <a:sym typeface="IBM Plex Sans"/>
              </a:rPr>
              <a:t>Aggregation &amp; sensitivity analysis</a:t>
            </a:r>
            <a:r>
              <a:rPr lang="en" sz="2400" dirty="0">
                <a:solidFill>
                  <a:schemeClr val="tx1"/>
                </a:solidFill>
                <a:latin typeface="Calibri" panose="020F0502020204030204" pitchFamily="34" charset="0"/>
                <a:ea typeface="IBM Plex Sans"/>
                <a:cs typeface="Calibri" panose="020F0502020204030204" pitchFamily="34" charset="0"/>
                <a:sym typeface="IBM Plex Sans"/>
              </a:rPr>
              <a:t> </a:t>
            </a:r>
            <a:br>
              <a:rPr lang="en" sz="2400" dirty="0">
                <a:solidFill>
                  <a:schemeClr val="tx1"/>
                </a:solidFill>
                <a:latin typeface="Calibri" panose="020F0502020204030204" pitchFamily="34" charset="0"/>
                <a:ea typeface="IBM Plex Sans"/>
                <a:cs typeface="Calibri" panose="020F0502020204030204" pitchFamily="34" charset="0"/>
                <a:sym typeface="IBM Plex Sans"/>
              </a:rPr>
            </a:br>
            <a:r>
              <a:rPr lang="en" sz="1800" dirty="0">
                <a:solidFill>
                  <a:schemeClr val="tx1"/>
                </a:solidFill>
                <a:latin typeface="Calibri" panose="020F0502020204030204" pitchFamily="34" charset="0"/>
                <a:ea typeface="IBM Plex Sans"/>
                <a:cs typeface="Calibri" panose="020F0502020204030204" pitchFamily="34" charset="0"/>
                <a:sym typeface="IBM Plex Sans"/>
              </a:rPr>
              <a:t>(</a:t>
            </a:r>
            <a:r>
              <a:rPr lang="en" sz="1800" i="1" dirty="0">
                <a:solidFill>
                  <a:schemeClr val="tx1"/>
                </a:solidFill>
                <a:latin typeface="Calibri" panose="020F0502020204030204" pitchFamily="34" charset="0"/>
                <a:ea typeface="IBM Plex Sans"/>
                <a:cs typeface="Calibri" panose="020F0502020204030204" pitchFamily="34" charset="0"/>
                <a:sym typeface="IBM Plex Sans"/>
              </a:rPr>
              <a:t>classic data disclosure controls</a:t>
            </a:r>
            <a:r>
              <a:rPr lang="en" sz="1800" dirty="0">
                <a:solidFill>
                  <a:schemeClr val="tx1"/>
                </a:solidFill>
                <a:latin typeface="Calibri" panose="020F0502020204030204" pitchFamily="34" charset="0"/>
                <a:ea typeface="IBM Plex Sans"/>
                <a:cs typeface="Calibri" panose="020F0502020204030204" pitchFamily="34" charset="0"/>
                <a:sym typeface="IBM Plex Sans"/>
              </a:rPr>
              <a:t>) </a:t>
            </a:r>
            <a:endParaRPr sz="1800" dirty="0">
              <a:solidFill>
                <a:schemeClr val="tx1"/>
              </a:solidFill>
              <a:latin typeface="Calibri" panose="020F0502020204030204" pitchFamily="34" charset="0"/>
              <a:ea typeface="IBM Plex Sans"/>
              <a:cs typeface="Calibri" panose="020F0502020204030204" pitchFamily="34" charset="0"/>
              <a:sym typeface="IBM Plex Sans"/>
            </a:endParaRPr>
          </a:p>
          <a:p>
            <a:pPr indent="0">
              <a:lnSpc>
                <a:spcPct val="90000"/>
              </a:lnSpc>
            </a:pPr>
            <a:endParaRPr sz="2400" dirty="0">
              <a:solidFill>
                <a:schemeClr val="tx1"/>
              </a:solidFill>
              <a:latin typeface="Calibri" panose="020F0502020204030204" pitchFamily="34" charset="0"/>
              <a:ea typeface="IBM Plex Sans"/>
              <a:cs typeface="Calibri" panose="020F0502020204030204" pitchFamily="34" charset="0"/>
              <a:sym typeface="IBM Plex Sans"/>
            </a:endParaRPr>
          </a:p>
          <a:p>
            <a:pPr indent="-448722">
              <a:lnSpc>
                <a:spcPct val="90000"/>
              </a:lnSpc>
              <a:buSzPts val="1700"/>
              <a:buFont typeface="IBM Plex Sans"/>
              <a:buChar char="●"/>
            </a:pPr>
            <a:r>
              <a:rPr lang="en" sz="2400" b="1" i="1" dirty="0">
                <a:solidFill>
                  <a:schemeClr val="tx1"/>
                </a:solidFill>
                <a:latin typeface="Calibri" panose="020F0502020204030204" pitchFamily="34" charset="0"/>
                <a:ea typeface="IBM Plex Sans"/>
                <a:cs typeface="Calibri" panose="020F0502020204030204" pitchFamily="34" charset="0"/>
                <a:sym typeface="IBM Plex Sans"/>
              </a:rPr>
              <a:t>Perturbation</a:t>
            </a:r>
            <a:r>
              <a:rPr lang="en" sz="2400" dirty="0">
                <a:solidFill>
                  <a:schemeClr val="tx1"/>
                </a:solidFill>
                <a:latin typeface="Calibri" panose="020F0502020204030204" pitchFamily="34" charset="0"/>
                <a:ea typeface="IBM Plex Sans"/>
                <a:cs typeface="Calibri" panose="020F0502020204030204" pitchFamily="34" charset="0"/>
                <a:sym typeface="IBM Plex Sans"/>
              </a:rPr>
              <a:t> </a:t>
            </a:r>
            <a:br>
              <a:rPr lang="en" sz="2400" dirty="0">
                <a:solidFill>
                  <a:schemeClr val="tx1"/>
                </a:solidFill>
                <a:latin typeface="Calibri" panose="020F0502020204030204" pitchFamily="34" charset="0"/>
                <a:ea typeface="IBM Plex Sans"/>
                <a:cs typeface="Calibri" panose="020F0502020204030204" pitchFamily="34" charset="0"/>
                <a:sym typeface="IBM Plex Sans"/>
              </a:rPr>
            </a:br>
            <a:r>
              <a:rPr lang="en" sz="1800" i="1" dirty="0">
                <a:solidFill>
                  <a:schemeClr val="tx1"/>
                </a:solidFill>
                <a:latin typeface="Calibri" panose="020F0502020204030204" pitchFamily="34" charset="0"/>
                <a:ea typeface="IBM Plex Sans"/>
                <a:cs typeface="Calibri" panose="020F0502020204030204" pitchFamily="34" charset="0"/>
                <a:sym typeface="IBM Plex Sans"/>
              </a:rPr>
              <a:t>(for example differential privacy)</a:t>
            </a:r>
            <a:r>
              <a:rPr lang="en" sz="2400" dirty="0">
                <a:solidFill>
                  <a:schemeClr val="tx1"/>
                </a:solidFill>
                <a:latin typeface="Calibri" panose="020F0502020204030204" pitchFamily="34" charset="0"/>
                <a:ea typeface="IBM Plex Sans"/>
                <a:cs typeface="Calibri" panose="020F0502020204030204" pitchFamily="34" charset="0"/>
                <a:sym typeface="IBM Plex Sans"/>
              </a:rPr>
              <a:t> </a:t>
            </a:r>
            <a:endParaRPr sz="2400" dirty="0">
              <a:solidFill>
                <a:schemeClr val="tx1"/>
              </a:solidFill>
              <a:latin typeface="Calibri" panose="020F0502020204030204" pitchFamily="34" charset="0"/>
              <a:ea typeface="IBM Plex Sans"/>
              <a:cs typeface="Calibri" panose="020F0502020204030204" pitchFamily="34" charset="0"/>
              <a:sym typeface="IBM Plex Sans"/>
            </a:endParaRPr>
          </a:p>
          <a:p>
            <a:pPr marL="0" indent="0">
              <a:lnSpc>
                <a:spcPct val="90000"/>
              </a:lnSpc>
            </a:pPr>
            <a:endParaRPr sz="2400" dirty="0">
              <a:solidFill>
                <a:schemeClr val="tx1"/>
              </a:solidFill>
              <a:latin typeface="Calibri" panose="020F0502020204030204" pitchFamily="34" charset="0"/>
              <a:ea typeface="IBM Plex Sans"/>
              <a:cs typeface="Calibri" panose="020F0502020204030204" pitchFamily="34" charset="0"/>
              <a:sym typeface="IBM Plex Sans"/>
            </a:endParaRPr>
          </a:p>
          <a:p>
            <a:pPr marL="0" indent="0">
              <a:lnSpc>
                <a:spcPct val="90000"/>
              </a:lnSpc>
            </a:pPr>
            <a:r>
              <a:rPr lang="en" sz="2400" dirty="0">
                <a:solidFill>
                  <a:schemeClr val="tx1"/>
                </a:solidFill>
                <a:latin typeface="Calibri" panose="020F0502020204030204" pitchFamily="34" charset="0"/>
                <a:ea typeface="IBM Plex Sans"/>
                <a:cs typeface="Calibri" panose="020F0502020204030204" pitchFamily="34" charset="0"/>
                <a:sym typeface="IBM Plex Sans"/>
              </a:rPr>
              <a:t>Both endeavour to prevent reverse engineerability of the original data.</a:t>
            </a:r>
            <a:endParaRPr sz="2400" dirty="0">
              <a:solidFill>
                <a:schemeClr val="tx1"/>
              </a:solidFill>
              <a:latin typeface="Calibri" panose="020F0502020204030204" pitchFamily="34" charset="0"/>
              <a:ea typeface="IBM Plex Sans"/>
              <a:cs typeface="Calibri" panose="020F0502020204030204" pitchFamily="34" charset="0"/>
              <a:sym typeface="IBM Plex Sans"/>
            </a:endParaRPr>
          </a:p>
        </p:txBody>
      </p:sp>
      <p:sp>
        <p:nvSpPr>
          <p:cNvPr id="243" name="Google Shape;243;p28"/>
          <p:cNvSpPr txBox="1">
            <a:spLocks noGrp="1"/>
          </p:cNvSpPr>
          <p:nvPr>
            <p:ph type="body" idx="3"/>
          </p:nvPr>
        </p:nvSpPr>
        <p:spPr>
          <a:xfrm>
            <a:off x="623392" y="452669"/>
            <a:ext cx="11134400" cy="768000"/>
          </a:xfrm>
          <a:prstGeom prst="rect">
            <a:avLst/>
          </a:prstGeom>
          <a:noFill/>
          <a:ln>
            <a:noFill/>
          </a:ln>
        </p:spPr>
        <p:txBody>
          <a:bodyPr spcFirstLastPara="1" wrap="square" lIns="121900" tIns="60933" rIns="121900" bIns="60933" anchor="t" anchorCtr="0">
            <a:noAutofit/>
          </a:bodyPr>
          <a:lstStyle/>
          <a:p>
            <a:pPr marL="0" indent="0">
              <a:spcBef>
                <a:spcPts val="0"/>
              </a:spcBef>
            </a:pPr>
            <a:r>
              <a:rPr lang="en" sz="3600" dirty="0">
                <a:solidFill>
                  <a:schemeClr val="tx1"/>
                </a:solidFill>
                <a:latin typeface="Calibri" panose="020F0502020204030204" pitchFamily="34" charset="0"/>
                <a:ea typeface="IBM Plex Sans"/>
                <a:cs typeface="Calibri" panose="020F0502020204030204" pitchFamily="34" charset="0"/>
                <a:sym typeface="IBM Plex Sans"/>
              </a:rPr>
              <a:t>Output Privacy Approaches</a:t>
            </a:r>
            <a:endParaRPr sz="3600" dirty="0">
              <a:solidFill>
                <a:schemeClr val="tx1"/>
              </a:solidFill>
              <a:latin typeface="Calibri" panose="020F0502020204030204" pitchFamily="34" charset="0"/>
              <a:ea typeface="IBM Plex Sans"/>
              <a:cs typeface="Calibri" panose="020F0502020204030204" pitchFamily="34" charset="0"/>
              <a:sym typeface="IBM Plex Sans"/>
            </a:endParaRPr>
          </a:p>
        </p:txBody>
      </p:sp>
      <p:sp>
        <p:nvSpPr>
          <p:cNvPr id="244" name="Google Shape;244;p28"/>
          <p:cNvSpPr/>
          <p:nvPr/>
        </p:nvSpPr>
        <p:spPr>
          <a:xfrm>
            <a:off x="7652578" y="2867941"/>
            <a:ext cx="1021573" cy="1013184"/>
          </a:xfrm>
          <a:prstGeom prst="flowChartManualOperation">
            <a:avLst/>
          </a:prstGeom>
          <a:solidFill>
            <a:srgbClr val="3B5393"/>
          </a:solidFill>
          <a:ln w="9525" cap="flat" cmpd="sng">
            <a:solidFill>
              <a:srgbClr val="284186"/>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45" name="Google Shape;245;p28"/>
          <p:cNvSpPr/>
          <p:nvPr/>
        </p:nvSpPr>
        <p:spPr>
          <a:xfrm>
            <a:off x="7923460" y="3943065"/>
            <a:ext cx="102000" cy="102000"/>
          </a:xfrm>
          <a:prstGeom prst="ellipse">
            <a:avLst/>
          </a:prstGeom>
          <a:solidFill>
            <a:srgbClr val="284186"/>
          </a:solidFill>
          <a:ln w="9525" cap="flat" cmpd="sng">
            <a:solidFill>
              <a:srgbClr val="284186"/>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46" name="Google Shape;246;p28"/>
          <p:cNvSpPr/>
          <p:nvPr/>
        </p:nvSpPr>
        <p:spPr>
          <a:xfrm>
            <a:off x="8025611" y="4045216"/>
            <a:ext cx="102000" cy="102000"/>
          </a:xfrm>
          <a:prstGeom prst="ellipse">
            <a:avLst/>
          </a:prstGeom>
          <a:solidFill>
            <a:srgbClr val="94C1DA"/>
          </a:solidFill>
          <a:ln w="9525" cap="flat" cmpd="sng">
            <a:solidFill>
              <a:srgbClr val="94C1DA"/>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47" name="Google Shape;247;p28"/>
          <p:cNvSpPr/>
          <p:nvPr/>
        </p:nvSpPr>
        <p:spPr>
          <a:xfrm>
            <a:off x="8165387" y="3943065"/>
            <a:ext cx="102000" cy="102000"/>
          </a:xfrm>
          <a:prstGeom prst="ellipse">
            <a:avLst/>
          </a:prstGeom>
          <a:solidFill>
            <a:srgbClr val="284186"/>
          </a:solidFill>
          <a:ln w="9525" cap="flat" cmpd="sng">
            <a:solidFill>
              <a:srgbClr val="284186"/>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48" name="Google Shape;248;p28"/>
          <p:cNvSpPr/>
          <p:nvPr/>
        </p:nvSpPr>
        <p:spPr>
          <a:xfrm>
            <a:off x="8275893" y="4120435"/>
            <a:ext cx="102000" cy="102000"/>
          </a:xfrm>
          <a:prstGeom prst="ellipse">
            <a:avLst/>
          </a:prstGeom>
          <a:solidFill>
            <a:srgbClr val="5995BF"/>
          </a:solidFill>
          <a:ln w="9525" cap="flat" cmpd="sng">
            <a:solidFill>
              <a:srgbClr val="5995BF"/>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cxnSp>
        <p:nvCxnSpPr>
          <p:cNvPr id="249" name="Google Shape;249;p28"/>
          <p:cNvCxnSpPr/>
          <p:nvPr/>
        </p:nvCxnSpPr>
        <p:spPr>
          <a:xfrm rot="10800000">
            <a:off x="8086329" y="4176919"/>
            <a:ext cx="196400" cy="0"/>
          </a:xfrm>
          <a:prstGeom prst="straightConnector1">
            <a:avLst/>
          </a:prstGeom>
          <a:noFill/>
          <a:ln w="19050" cap="flat" cmpd="sng">
            <a:solidFill>
              <a:srgbClr val="5995BF"/>
            </a:solidFill>
            <a:prstDash val="solid"/>
            <a:round/>
            <a:headEnd type="none" w="med" len="med"/>
            <a:tailEnd type="triangle" w="med" len="med"/>
          </a:ln>
        </p:spPr>
      </p:cxnSp>
      <p:sp>
        <p:nvSpPr>
          <p:cNvPr id="250" name="Google Shape;250;p28"/>
          <p:cNvSpPr/>
          <p:nvPr/>
        </p:nvSpPr>
        <p:spPr>
          <a:xfrm>
            <a:off x="8336517" y="3960765"/>
            <a:ext cx="102000" cy="102000"/>
          </a:xfrm>
          <a:prstGeom prst="ellipse">
            <a:avLst/>
          </a:prstGeom>
          <a:solidFill>
            <a:srgbClr val="94C1DA"/>
          </a:solidFill>
          <a:ln w="9525" cap="flat" cmpd="sng">
            <a:solidFill>
              <a:srgbClr val="94C1DA"/>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
        <p:nvSpPr>
          <p:cNvPr id="251" name="Google Shape;251;p28"/>
          <p:cNvSpPr/>
          <p:nvPr/>
        </p:nvSpPr>
        <p:spPr>
          <a:xfrm>
            <a:off x="8112289" y="4165067"/>
            <a:ext cx="102000" cy="102000"/>
          </a:xfrm>
          <a:prstGeom prst="ellipse">
            <a:avLst/>
          </a:prstGeom>
          <a:solidFill>
            <a:srgbClr val="284186"/>
          </a:solidFill>
          <a:ln w="9525" cap="flat" cmpd="sng">
            <a:solidFill>
              <a:srgbClr val="284186"/>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cxnSp>
        <p:nvCxnSpPr>
          <p:cNvPr id="252" name="Google Shape;252;p28"/>
          <p:cNvCxnSpPr/>
          <p:nvPr/>
        </p:nvCxnSpPr>
        <p:spPr>
          <a:xfrm rot="10800000" flipH="1">
            <a:off x="8433667" y="4009909"/>
            <a:ext cx="204000" cy="4000"/>
          </a:xfrm>
          <a:prstGeom prst="straightConnector1">
            <a:avLst/>
          </a:prstGeom>
          <a:noFill/>
          <a:ln w="19050" cap="flat" cmpd="sng">
            <a:solidFill>
              <a:srgbClr val="94C1DA"/>
            </a:solidFill>
            <a:prstDash val="solid"/>
            <a:round/>
            <a:headEnd type="none" w="med" len="med"/>
            <a:tailEnd type="triangle" w="med" len="med"/>
          </a:ln>
        </p:spPr>
      </p:cxnSp>
      <p:cxnSp>
        <p:nvCxnSpPr>
          <p:cNvPr id="253" name="Google Shape;253;p28"/>
          <p:cNvCxnSpPr/>
          <p:nvPr/>
        </p:nvCxnSpPr>
        <p:spPr>
          <a:xfrm rot="10800000" flipH="1">
            <a:off x="8256705" y="3992423"/>
            <a:ext cx="140400" cy="3600"/>
          </a:xfrm>
          <a:prstGeom prst="straightConnector1">
            <a:avLst/>
          </a:prstGeom>
          <a:noFill/>
          <a:ln w="19050" cap="flat" cmpd="sng">
            <a:solidFill>
              <a:srgbClr val="284186"/>
            </a:solidFill>
            <a:prstDash val="solid"/>
            <a:round/>
            <a:headEnd type="none" w="med" len="med"/>
            <a:tailEnd type="triangle" w="med" len="med"/>
          </a:ln>
        </p:spPr>
      </p:cxnSp>
      <p:cxnSp>
        <p:nvCxnSpPr>
          <p:cNvPr id="254" name="Google Shape;254;p28"/>
          <p:cNvCxnSpPr/>
          <p:nvPr/>
        </p:nvCxnSpPr>
        <p:spPr>
          <a:xfrm rot="10800000" flipH="1">
            <a:off x="8207793" y="4214423"/>
            <a:ext cx="168400" cy="3600"/>
          </a:xfrm>
          <a:prstGeom prst="straightConnector1">
            <a:avLst/>
          </a:prstGeom>
          <a:noFill/>
          <a:ln w="19050" cap="flat" cmpd="sng">
            <a:solidFill>
              <a:srgbClr val="284186"/>
            </a:solidFill>
            <a:prstDash val="solid"/>
            <a:round/>
            <a:headEnd type="none" w="med" len="med"/>
            <a:tailEnd type="triangle" w="med" len="med"/>
          </a:ln>
        </p:spPr>
      </p:cxnSp>
      <p:cxnSp>
        <p:nvCxnSpPr>
          <p:cNvPr id="255" name="Google Shape;255;p28"/>
          <p:cNvCxnSpPr/>
          <p:nvPr/>
        </p:nvCxnSpPr>
        <p:spPr>
          <a:xfrm rot="10800000" flipH="1">
            <a:off x="8121288" y="4094361"/>
            <a:ext cx="204000" cy="4000"/>
          </a:xfrm>
          <a:prstGeom prst="straightConnector1">
            <a:avLst/>
          </a:prstGeom>
          <a:noFill/>
          <a:ln w="19050" cap="flat" cmpd="sng">
            <a:solidFill>
              <a:srgbClr val="94C1DA"/>
            </a:solidFill>
            <a:prstDash val="solid"/>
            <a:round/>
            <a:headEnd type="none" w="med" len="med"/>
            <a:tailEnd type="triangle" w="med" len="med"/>
          </a:ln>
        </p:spPr>
      </p:cxnSp>
      <p:cxnSp>
        <p:nvCxnSpPr>
          <p:cNvPr id="256" name="Google Shape;256;p28"/>
          <p:cNvCxnSpPr/>
          <p:nvPr/>
        </p:nvCxnSpPr>
        <p:spPr>
          <a:xfrm rot="10800000">
            <a:off x="7741012" y="3994141"/>
            <a:ext cx="196400" cy="0"/>
          </a:xfrm>
          <a:prstGeom prst="straightConnector1">
            <a:avLst/>
          </a:prstGeom>
          <a:noFill/>
          <a:ln w="19050" cap="flat" cmpd="sng">
            <a:solidFill>
              <a:srgbClr val="284186"/>
            </a:solidFill>
            <a:prstDash val="solid"/>
            <a:round/>
            <a:headEnd type="none" w="med" len="med"/>
            <a:tailEnd type="triangle" w="med" len="med"/>
          </a:ln>
        </p:spPr>
      </p:cxnSp>
      <p:sp>
        <p:nvSpPr>
          <p:cNvPr id="257" name="Google Shape;257;p28"/>
          <p:cNvSpPr txBox="1"/>
          <p:nvPr/>
        </p:nvSpPr>
        <p:spPr>
          <a:xfrm>
            <a:off x="8031724" y="3015776"/>
            <a:ext cx="287600" cy="677068"/>
          </a:xfrm>
          <a:prstGeom prst="rect">
            <a:avLst/>
          </a:prstGeom>
          <a:noFill/>
          <a:ln>
            <a:noFill/>
          </a:ln>
        </p:spPr>
        <p:txBody>
          <a:bodyPr spcFirstLastPara="1" wrap="square" lIns="121900" tIns="121900" rIns="121900" bIns="121900" anchor="t" anchorCtr="0">
            <a:spAutoFit/>
          </a:bodyPr>
          <a:lstStyle/>
          <a:p>
            <a:r>
              <a:rPr lang="en" sz="2800" i="1">
                <a:solidFill>
                  <a:srgbClr val="FFFFFF"/>
                </a:solidFill>
                <a:latin typeface="Merriweather"/>
                <a:ea typeface="Merriweather"/>
                <a:cs typeface="Merriweather"/>
                <a:sym typeface="Merriweather"/>
              </a:rPr>
              <a:t>f</a:t>
            </a:r>
            <a:endParaRPr sz="2800" i="1">
              <a:solidFill>
                <a:srgbClr val="FFFFFF"/>
              </a:solidFill>
              <a:latin typeface="Merriweather"/>
              <a:ea typeface="Merriweather"/>
              <a:cs typeface="Merriweather"/>
              <a:sym typeface="Merriweather"/>
            </a:endParaRPr>
          </a:p>
        </p:txBody>
      </p:sp>
      <p:sp>
        <p:nvSpPr>
          <p:cNvPr id="258" name="Google Shape;258;p28"/>
          <p:cNvSpPr/>
          <p:nvPr/>
        </p:nvSpPr>
        <p:spPr>
          <a:xfrm>
            <a:off x="7834681" y="1412764"/>
            <a:ext cx="657200" cy="1171200"/>
          </a:xfrm>
          <a:prstGeom prst="downArrow">
            <a:avLst>
              <a:gd name="adj1" fmla="val 50000"/>
              <a:gd name="adj2" fmla="val 50000"/>
            </a:avLst>
          </a:prstGeom>
          <a:solidFill>
            <a:srgbClr val="3B5393"/>
          </a:solidFill>
          <a:ln>
            <a:noFill/>
          </a:ln>
        </p:spPr>
        <p:txBody>
          <a:bodyPr spcFirstLastPara="1" wrap="square" lIns="121900" tIns="121900" rIns="121900" bIns="121900" anchor="ctr" anchorCtr="0">
            <a:noAutofit/>
          </a:bodyPr>
          <a:lstStyle/>
          <a:p>
            <a:endParaRPr sz="1867"/>
          </a:p>
        </p:txBody>
      </p:sp>
      <p:sp>
        <p:nvSpPr>
          <p:cNvPr id="259" name="Google Shape;259;p28"/>
          <p:cNvSpPr/>
          <p:nvPr/>
        </p:nvSpPr>
        <p:spPr>
          <a:xfrm>
            <a:off x="7894688" y="4610443"/>
            <a:ext cx="657200" cy="1171200"/>
          </a:xfrm>
          <a:prstGeom prst="downArrow">
            <a:avLst>
              <a:gd name="adj1" fmla="val 50000"/>
              <a:gd name="adj2" fmla="val 50000"/>
            </a:avLst>
          </a:prstGeom>
          <a:solidFill>
            <a:srgbClr val="3B5393"/>
          </a:solidFill>
          <a:ln w="9525" cap="flat" cmpd="sng">
            <a:solidFill>
              <a:srgbClr val="284186"/>
            </a:solidFill>
            <a:prstDash val="solid"/>
            <a:round/>
            <a:headEnd type="none" w="sm" len="sm"/>
            <a:tailEnd type="none" w="sm" len="sm"/>
          </a:ln>
        </p:spPr>
        <p:txBody>
          <a:bodyPr spcFirstLastPara="1" wrap="square" lIns="121900" tIns="121900" rIns="121900" bIns="121900" anchor="ctr" anchorCtr="0">
            <a:noAutofit/>
          </a:bodyPr>
          <a:lstStyle/>
          <a:p>
            <a:endParaRPr sz="1867"/>
          </a:p>
        </p:txBody>
      </p:sp>
    </p:spTree>
    <p:extLst>
      <p:ext uri="{BB962C8B-B14F-4D97-AF65-F5344CB8AC3E}">
        <p14:creationId xmlns:p14="http://schemas.microsoft.com/office/powerpoint/2010/main" val="3888226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852927" y="1456243"/>
            <a:ext cx="2426598" cy="1317722"/>
          </a:xfrm>
          <a:prstGeom prst="rect">
            <a:avLst/>
          </a:prstGeom>
        </p:spPr>
      </p:pic>
      <p:pic>
        <p:nvPicPr>
          <p:cNvPr id="5" name="Picture 4"/>
          <p:cNvPicPr>
            <a:picLocks noChangeAspect="1"/>
          </p:cNvPicPr>
          <p:nvPr/>
        </p:nvPicPr>
        <p:blipFill>
          <a:blip r:embed="rId4"/>
          <a:stretch>
            <a:fillRect/>
          </a:stretch>
        </p:blipFill>
        <p:spPr>
          <a:xfrm>
            <a:off x="2933700" y="1385252"/>
            <a:ext cx="2408485" cy="1358220"/>
          </a:xfrm>
          <a:prstGeom prst="rect">
            <a:avLst/>
          </a:prstGeom>
        </p:spPr>
      </p:pic>
      <p:sp>
        <p:nvSpPr>
          <p:cNvPr id="6" name="Title 1">
            <a:extLst>
              <a:ext uri="{FF2B5EF4-FFF2-40B4-BE49-F238E27FC236}">
                <a16:creationId xmlns:a16="http://schemas.microsoft.com/office/drawing/2014/main" id="{C3ABDE14-FAB4-0C40-8C82-1F19E60359D4}"/>
              </a:ext>
            </a:extLst>
          </p:cNvPr>
          <p:cNvSpPr>
            <a:spLocks noGrp="1"/>
          </p:cNvSpPr>
          <p:nvPr/>
        </p:nvSpPr>
        <p:spPr>
          <a:xfrm>
            <a:off x="2576944" y="230095"/>
            <a:ext cx="6098975" cy="700644"/>
          </a:xfrm>
          <a:prstGeom prst="rect">
            <a:avLst/>
          </a:prstGeom>
        </p:spPr>
        <p:txBody>
          <a:bodyPr anchor="b">
            <a:normAutofit/>
          </a:bodyPr>
          <a:lstStyle>
            <a:lvl1pPr algn="l" defTabSz="685800" rtl="0" eaLnBrk="1" latinLnBrk="0" hangingPunct="1">
              <a:lnSpc>
                <a:spcPct val="90000"/>
              </a:lnSpc>
              <a:spcBef>
                <a:spcPct val="0"/>
              </a:spcBef>
              <a:buNone/>
              <a:defRPr sz="1500" u="none" kern="1200">
                <a:solidFill>
                  <a:schemeClr val="tx1"/>
                </a:solidFill>
                <a:latin typeface="Arial MT Std" panose="020B0402020200020204" pitchFamily="34"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0" normalizeH="0" baseline="0" noProof="0" dirty="0" smtClean="0">
                <a:ln>
                  <a:noFill/>
                </a:ln>
                <a:solidFill>
                  <a:sysClr val="windowText" lastClr="000000"/>
                </a:solidFill>
                <a:effectLst/>
                <a:uLnTx/>
                <a:uFillTx/>
                <a:latin typeface="Calibri" panose="020F0502020204030204"/>
                <a:ea typeface="+mj-ea"/>
                <a:cs typeface="+mj-cs"/>
              </a:rPr>
              <a:t>Privacy-Preserving Technologies</a:t>
            </a:r>
            <a:endParaRPr kumimoji="0" lang="en-US" sz="3200" b="1" i="0" u="none" strike="noStrike" kern="1200" cap="none" spc="0" normalizeH="0" baseline="0" noProof="0" dirty="0">
              <a:ln>
                <a:noFill/>
              </a:ln>
              <a:solidFill>
                <a:sysClr val="windowText" lastClr="000000"/>
              </a:solidFill>
              <a:effectLst/>
              <a:uLnTx/>
              <a:uFillTx/>
              <a:latin typeface="Calibri" panose="020F0502020204030204"/>
              <a:ea typeface="+mj-ea"/>
              <a:cs typeface="+mj-cs"/>
            </a:endParaRPr>
          </a:p>
        </p:txBody>
      </p:sp>
      <p:graphicFrame>
        <p:nvGraphicFramePr>
          <p:cNvPr id="7" name="Diagram 6"/>
          <p:cNvGraphicFramePr/>
          <p:nvPr/>
        </p:nvGraphicFramePr>
        <p:xfrm>
          <a:off x="3002756" y="1871469"/>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Picture 7"/>
          <p:cNvPicPr>
            <a:picLocks noChangeAspect="1"/>
          </p:cNvPicPr>
          <p:nvPr/>
        </p:nvPicPr>
        <p:blipFill>
          <a:blip r:embed="rId10"/>
          <a:stretch>
            <a:fillRect/>
          </a:stretch>
        </p:blipFill>
        <p:spPr>
          <a:xfrm>
            <a:off x="8598175" y="2743472"/>
            <a:ext cx="1624532" cy="1482794"/>
          </a:xfrm>
          <a:prstGeom prst="rect">
            <a:avLst/>
          </a:prstGeom>
        </p:spPr>
      </p:pic>
      <p:pic>
        <p:nvPicPr>
          <p:cNvPr id="9" name="Picture 8"/>
          <p:cNvPicPr>
            <a:picLocks noChangeAspect="1"/>
          </p:cNvPicPr>
          <p:nvPr/>
        </p:nvPicPr>
        <p:blipFill>
          <a:blip r:embed="rId11"/>
          <a:stretch>
            <a:fillRect/>
          </a:stretch>
        </p:blipFill>
        <p:spPr>
          <a:xfrm>
            <a:off x="7936294" y="4920241"/>
            <a:ext cx="2686462" cy="1191132"/>
          </a:xfrm>
          <a:prstGeom prst="rect">
            <a:avLst/>
          </a:prstGeom>
        </p:spPr>
      </p:pic>
      <p:pic>
        <p:nvPicPr>
          <p:cNvPr id="10" name="Picture 9"/>
          <p:cNvPicPr>
            <a:picLocks noChangeAspect="1"/>
          </p:cNvPicPr>
          <p:nvPr/>
        </p:nvPicPr>
        <p:blipFill>
          <a:blip r:embed="rId12"/>
          <a:stretch>
            <a:fillRect/>
          </a:stretch>
        </p:blipFill>
        <p:spPr>
          <a:xfrm>
            <a:off x="1569244" y="4920241"/>
            <a:ext cx="2728912" cy="1293160"/>
          </a:xfrm>
          <a:prstGeom prst="rect">
            <a:avLst/>
          </a:prstGeom>
        </p:spPr>
      </p:pic>
      <p:pic>
        <p:nvPicPr>
          <p:cNvPr id="11" name="Picture 10" descr="Image result for zero knowledge proofs"/>
          <p:cNvPicPr>
            <a:picLocks noChangeAspect="1" noChangeArrowheads="1"/>
          </p:cNvPicPr>
          <p:nvPr/>
        </p:nvPicPr>
        <p:blipFill rotWithShape="1">
          <a:blip r:embed="rId13" cstate="print">
            <a:biLevel thresh="75000"/>
            <a:extLst>
              <a:ext uri="{28A0092B-C50C-407E-A947-70E740481C1C}">
                <a14:useLocalDpi xmlns:a14="http://schemas.microsoft.com/office/drawing/2010/main" val="0"/>
              </a:ext>
            </a:extLst>
          </a:blip>
          <a:srcRect l="8449" t="16272" r="6298" b="21801"/>
          <a:stretch/>
        </p:blipFill>
        <p:spPr bwMode="auto">
          <a:xfrm>
            <a:off x="1569244" y="3191147"/>
            <a:ext cx="2005012" cy="82006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14" cstate="print">
            <a:extLst>
              <a:ext uri="{28A0092B-C50C-407E-A947-70E740481C1C}">
                <a14:useLocalDpi xmlns:a14="http://schemas.microsoft.com/office/drawing/2010/main" val="0"/>
              </a:ext>
            </a:extLst>
          </a:blip>
          <a:srcRect l="25758" t="22078" r="23615"/>
          <a:stretch/>
        </p:blipFill>
        <p:spPr>
          <a:xfrm>
            <a:off x="5192383" y="3076253"/>
            <a:ext cx="1792691" cy="1654432"/>
          </a:xfrm>
          <a:prstGeom prst="rect">
            <a:avLst/>
          </a:prstGeom>
        </p:spPr>
      </p:pic>
      <p:sp>
        <p:nvSpPr>
          <p:cNvPr id="2" name="Tekstvak 1"/>
          <p:cNvSpPr txBox="1"/>
          <p:nvPr/>
        </p:nvSpPr>
        <p:spPr>
          <a:xfrm>
            <a:off x="3228425" y="6502100"/>
            <a:ext cx="8176846" cy="469359"/>
          </a:xfrm>
          <a:prstGeom prst="rect">
            <a:avLst/>
          </a:prstGeom>
          <a:noFill/>
        </p:spPr>
        <p:txBody>
          <a:bodyPr wrap="square" rtlCol="0">
            <a:spAutoFit/>
          </a:bodyPr>
          <a:lstStyle/>
          <a:p>
            <a:r>
              <a:rPr lang="nl-NL" sz="1000" dirty="0" smtClean="0"/>
              <a:t>Pictures: </a:t>
            </a:r>
            <a:r>
              <a:rPr lang="en-CA" sz="1000" u="sng" dirty="0">
                <a:hlinkClick r:id="rId15"/>
              </a:rPr>
              <a:t>Privacy Preserving Technologies Report, Royal Society, 2019</a:t>
            </a:r>
            <a:r>
              <a:rPr lang="en-CA" sz="1000" dirty="0"/>
              <a:t>.</a:t>
            </a:r>
            <a:endParaRPr lang="nl-NL" dirty="0"/>
          </a:p>
          <a:p>
            <a:endParaRPr lang="nl-NL" dirty="0"/>
          </a:p>
        </p:txBody>
      </p:sp>
    </p:spTree>
    <p:extLst>
      <p:ext uri="{BB962C8B-B14F-4D97-AF65-F5344CB8AC3E}">
        <p14:creationId xmlns:p14="http://schemas.microsoft.com/office/powerpoint/2010/main" val="1382763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Highlights 2021</a:t>
            </a:r>
            <a:endParaRPr lang="en-GB" dirty="0"/>
          </a:p>
        </p:txBody>
      </p:sp>
      <p:sp>
        <p:nvSpPr>
          <p:cNvPr id="3" name="Tijdelijke aanduiding voor tekst 2"/>
          <p:cNvSpPr>
            <a:spLocks noGrp="1"/>
          </p:cNvSpPr>
          <p:nvPr>
            <p:ph type="body" sz="quarter" idx="10"/>
          </p:nvPr>
        </p:nvSpPr>
        <p:spPr/>
        <p:txBody>
          <a:bodyPr/>
          <a:lstStyle/>
          <a:p>
            <a:r>
              <a:rPr lang="en-US" b="1" dirty="0" smtClean="0"/>
              <a:t>Framework for describing use cases for Input privacy-preservation </a:t>
            </a:r>
          </a:p>
          <a:p>
            <a:endParaRPr lang="en-US" b="1" dirty="0" smtClean="0"/>
          </a:p>
          <a:p>
            <a:r>
              <a:rPr lang="en-US" b="1" dirty="0" smtClean="0"/>
              <a:t>Documented 5 use cases</a:t>
            </a:r>
          </a:p>
          <a:p>
            <a:endParaRPr lang="en-US" b="1" dirty="0" smtClean="0"/>
          </a:p>
          <a:p>
            <a:r>
              <a:rPr lang="en-US" b="1" dirty="0" smtClean="0"/>
              <a:t>Described 2 </a:t>
            </a:r>
            <a:r>
              <a:rPr lang="en-US" b="1" dirty="0"/>
              <a:t>g</a:t>
            </a:r>
            <a:r>
              <a:rPr lang="en-US" b="1" dirty="0" smtClean="0"/>
              <a:t>eneric </a:t>
            </a:r>
            <a:r>
              <a:rPr lang="en-US" b="1" dirty="0" smtClean="0"/>
              <a:t>scenario's</a:t>
            </a:r>
          </a:p>
          <a:p>
            <a:endParaRPr lang="nl-NL" b="1" dirty="0"/>
          </a:p>
        </p:txBody>
      </p:sp>
      <p:sp>
        <p:nvSpPr>
          <p:cNvPr id="4" name="Tijdelijke aanduiding voor dianummer 3"/>
          <p:cNvSpPr>
            <a:spLocks noGrp="1"/>
          </p:cNvSpPr>
          <p:nvPr>
            <p:ph type="sldNum" idx="11"/>
          </p:nvPr>
        </p:nvSpPr>
        <p:spPr/>
        <p:txBody>
          <a:bodyPr/>
          <a:lstStyle/>
          <a:p>
            <a:fld id="{26DB6266-DA4D-47FB-BCAC-B3F6B567DD78}" type="slidenum">
              <a:rPr lang="nl-NL" smtClean="0"/>
              <a:t>9</a:t>
            </a:fld>
            <a:endParaRPr lang="nl-NL" dirty="0"/>
          </a:p>
        </p:txBody>
      </p:sp>
    </p:spTree>
    <p:extLst>
      <p:ext uri="{BB962C8B-B14F-4D97-AF65-F5344CB8AC3E}">
        <p14:creationId xmlns:p14="http://schemas.microsoft.com/office/powerpoint/2010/main" val="4241918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a UNEC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a UNECE" id="{B4DF69EB-8A6F-4CB3-9CCF-81FCA2DEAADE}" vid="{164D1C68-044E-4BDD-9E65-813FF87AAC10}"/>
    </a:ext>
  </a:extLst>
</a:theme>
</file>

<file path=ppt/theme/theme2.xml><?xml version="1.0" encoding="utf-8"?>
<a:theme xmlns:a="http://schemas.openxmlformats.org/drawingml/2006/main" name="Storyboard Layouts">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1487</Words>
  <Application>Microsoft Office PowerPoint</Application>
  <PresentationFormat>Breedbeeld</PresentationFormat>
  <Paragraphs>205</Paragraphs>
  <Slides>19</Slides>
  <Notes>9</Notes>
  <HiddenSlides>0</HiddenSlides>
  <MMClips>0</MMClips>
  <ScaleCrop>false</ScaleCrop>
  <HeadingPairs>
    <vt:vector size="6" baseType="variant">
      <vt:variant>
        <vt:lpstr>Gebruikte lettertypen</vt:lpstr>
      </vt:variant>
      <vt:variant>
        <vt:i4>10</vt:i4>
      </vt:variant>
      <vt:variant>
        <vt:lpstr>Thema</vt:lpstr>
      </vt:variant>
      <vt:variant>
        <vt:i4>2</vt:i4>
      </vt:variant>
      <vt:variant>
        <vt:lpstr>Diatitels</vt:lpstr>
      </vt:variant>
      <vt:variant>
        <vt:i4>19</vt:i4>
      </vt:variant>
    </vt:vector>
  </HeadingPairs>
  <TitlesOfParts>
    <vt:vector size="31" baseType="lpstr">
      <vt:lpstr>Arial</vt:lpstr>
      <vt:lpstr>Calibri</vt:lpstr>
      <vt:lpstr>Calibri Light</vt:lpstr>
      <vt:lpstr>Corbel</vt:lpstr>
      <vt:lpstr>IBM Plex Sans</vt:lpstr>
      <vt:lpstr>IBM Plex Sans Medium</vt:lpstr>
      <vt:lpstr>IBM Plex Sans SemiBold</vt:lpstr>
      <vt:lpstr>Merriweather</vt:lpstr>
      <vt:lpstr>Montserrat</vt:lpstr>
      <vt:lpstr>Segoe UI</vt:lpstr>
      <vt:lpstr>Thema UNECE</vt:lpstr>
      <vt:lpstr>Storyboard Layouts</vt:lpstr>
      <vt:lpstr>Input Privacy-Preservation Techniques Project </vt:lpstr>
      <vt:lpstr>The work of the following people:</vt:lpstr>
      <vt:lpstr>Outline</vt:lpstr>
      <vt:lpstr>The Balancing Act</vt:lpstr>
      <vt:lpstr>Input &amp; Output Privacy</vt:lpstr>
      <vt:lpstr>Input Privacy Approaches</vt:lpstr>
      <vt:lpstr>PowerPoint-presentatie</vt:lpstr>
      <vt:lpstr>PowerPoint-presentatie</vt:lpstr>
      <vt:lpstr>Highlights 2021</vt:lpstr>
      <vt:lpstr>Private set intersection</vt:lpstr>
      <vt:lpstr>International trade use case (PSI)</vt:lpstr>
      <vt:lpstr>International trade use case (cont’d)</vt:lpstr>
      <vt:lpstr>Private machine learning</vt:lpstr>
      <vt:lpstr>Organize public consultation</vt:lpstr>
      <vt:lpstr>Organize public consultation</vt:lpstr>
      <vt:lpstr>Possible application areas for NSOs</vt:lpstr>
      <vt:lpstr>Next steps (in and after the project)</vt:lpstr>
      <vt:lpstr>Workshop Input privacy-preservation project 24 November 2022</vt:lpstr>
      <vt:lpstr>PowerPoint-presentatie</vt:lpstr>
    </vt:vector>
  </TitlesOfParts>
  <Company>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Ramondt, D. (Dennis, secundair Productie)</dc:creator>
  <cp:lastModifiedBy>Ramondt, D. (Dennis)</cp:lastModifiedBy>
  <cp:revision>115</cp:revision>
  <cp:lastPrinted>2022-11-21T08:40:13Z</cp:lastPrinted>
  <dcterms:created xsi:type="dcterms:W3CDTF">2020-07-07T14:49:40Z</dcterms:created>
  <dcterms:modified xsi:type="dcterms:W3CDTF">2022-11-21T08:45:25Z</dcterms:modified>
</cp:coreProperties>
</file>