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7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60" r:id="rId3"/>
    <p:sldId id="279" r:id="rId4"/>
    <p:sldId id="259" r:id="rId5"/>
    <p:sldId id="258" r:id="rId6"/>
    <p:sldId id="257" r:id="rId7"/>
    <p:sldId id="269" r:id="rId8"/>
    <p:sldId id="270" r:id="rId9"/>
    <p:sldId id="267" r:id="rId10"/>
    <p:sldId id="268" r:id="rId11"/>
    <p:sldId id="280" r:id="rId12"/>
    <p:sldId id="281" r:id="rId13"/>
    <p:sldId id="272" r:id="rId14"/>
    <p:sldId id="273" r:id="rId15"/>
    <p:sldId id="275" r:id="rId16"/>
    <p:sldId id="274" r:id="rId17"/>
    <p:sldId id="283" r:id="rId18"/>
    <p:sldId id="282" r:id="rId19"/>
    <p:sldId id="261" r:id="rId20"/>
    <p:sldId id="287" r:id="rId21"/>
    <p:sldId id="284" r:id="rId22"/>
    <p:sldId id="271" r:id="rId23"/>
    <p:sldId id="286" r:id="rId24"/>
    <p:sldId id="266" r:id="rId25"/>
    <p:sldId id="285" r:id="rId26"/>
    <p:sldId id="263" r:id="rId27"/>
    <p:sldId id="264" r:id="rId28"/>
    <p:sldId id="265" r:id="rId29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CEFF"/>
    <a:srgbClr val="AEE4FC"/>
    <a:srgbClr val="4C99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Közepesen sötét stílu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Közepesen sötét stílus 4 – 1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86" y="17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customXml" Target="../customXml/item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C5899-6C18-4918-98F2-E57CD394ECB8}" type="datetimeFigureOut">
              <a:rPr lang="hu-HU" smtClean="0"/>
              <a:t>2022. 11. 21.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368B6B-D457-4265-8398-154BAB469AC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27407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SDMX : international standard (ISO 17369:2013) for describing and exchanging data and metadata between </a:t>
            </a:r>
            <a:r>
              <a:rPr lang="en-US" sz="1200" dirty="0" err="1"/>
              <a:t>organisations</a:t>
            </a:r>
            <a:endParaRPr lang="en-US" sz="1200" dirty="0"/>
          </a:p>
          <a:p>
            <a:r>
              <a:rPr lang="en-US" sz="1200" dirty="0"/>
              <a:t>DDI : international standard for describing the data produced by surveys and other observational methods in the social, behavioral, economic, and health sciences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2164C4-86A5-4E73-A1C0-C5011FD5B54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764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2164C4-86A5-4E73-A1C0-C5011FD5B54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422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2164C4-86A5-4E73-A1C0-C5011FD5B54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4299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2164C4-86A5-4E73-A1C0-C5011FD5B54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357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E732A14-9ED1-42B1-BC30-CC31C8D478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0AC3F584-104A-4006-AD0A-1906BF9C93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D56BBFB-1D3B-49DC-883C-CC433671E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FB2A-5D52-4920-97C9-0AE56E531621}" type="datetime1">
              <a:rPr lang="hu-HU" smtClean="0"/>
              <a:t>2022. 11. 21.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DEC2010-AB85-47E0-8678-74C12E451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C4207E6-64CA-424C-ABDA-63522D492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11948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DD783A5-A520-40FE-8C6D-5563DE82D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D584BAAB-5A4D-464A-8631-11A19F0B59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CA04ACA-B9ED-4470-AC8B-CE0FCD398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7F10-E9A5-4551-B53A-118AA14B3532}" type="datetime1">
              <a:rPr lang="hu-HU" smtClean="0"/>
              <a:t>2022. 11. 21.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08BC1CF-B99C-4546-A0F5-323607C8C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5AD7B53-8A72-4358-83D5-BA5C6EF4B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40852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B1A22E8-DAFE-4D5B-8B2A-D4971F92E1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BDDB8DBD-9BC2-4CE9-8743-FEAA0083BA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FDA24D6-115A-4EB6-B7E6-B19CF7F9E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EB7D7-556F-4A51-BD57-07E6F6EF7EB0}" type="datetime1">
              <a:rPr lang="hu-HU" smtClean="0"/>
              <a:t>2022. 11. 21.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B79257-2BEF-4734-A290-73174F648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F79D24F-3871-41E4-9FE3-6F08BEDCE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48133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0CFA96A-10B4-45E9-AA34-F2E0966BE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0F542AC-F03E-4FD2-9CFF-B4E83199FB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B051FB2-9178-4190-8C48-FA4FB6B7E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711C2-3BDA-4300-BA5D-CE3F4F3F88DD}" type="datetime1">
              <a:rPr lang="hu-HU" smtClean="0"/>
              <a:t>2022. 11. 21.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3951B92-85C1-4DC0-9034-DFA4EF6DE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142D0E6-C2FC-4A4E-8CD6-287D7CCB8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83101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29EE9C3-A6B1-4752-AEB7-23336B77E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B50C28CD-1482-4042-96B5-9BB00F7FE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B5E3729-DC66-4D06-84DE-F658FA520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4A06-A07A-4D95-9C68-F5DCE5079DE8}" type="datetime1">
              <a:rPr lang="hu-HU" smtClean="0"/>
              <a:t>2022. 11. 21.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E20FF4D-7E26-4FA2-9BD7-AAA95455F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85A2D6-F322-4716-AA2D-B016CFD75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58444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61C706C-E801-4474-98CB-16221C28D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2FB4047-7D8A-45FF-BEF9-45B00A8487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F940A231-70F1-41C9-8F18-E52100B689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A2376AA0-2E0A-43D5-8B36-467387DB9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9F2B-B63C-45AD-860A-8423CF74B0D5}" type="datetime1">
              <a:rPr lang="hu-HU" smtClean="0"/>
              <a:t>2022. 11. 21.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149F69C2-00D8-48FC-8AE8-AABD9DD70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B73B057F-5BBA-4C83-B62C-5EE3B7DE9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78174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2F54BCC-CDC6-41A1-8E42-1216DE848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48690F43-C6C1-489E-A161-86B5F8DCD0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CB6EE15-284C-4A8E-AB7B-4F1D0383A6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05E2F1F6-615B-41AA-B6CE-E1FDEE6931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A4A4DEE6-F2C8-4392-A00C-DC6F8DD6A8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4CE3E4C6-6E00-4B97-8305-3055BB53E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1BE3-6D3B-4FE8-9EE2-4956EFC422FF}" type="datetime1">
              <a:rPr lang="hu-HU" smtClean="0"/>
              <a:t>2022. 11. 21.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8B421C24-6AE6-45C2-B517-475F8B764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A9C761F2-1B20-4584-BD07-479748F8E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3312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F587886-485E-4628-97DC-42DB54B8F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3720C0BD-A3DC-437F-B97A-0BFA91238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7CCFB-EBB4-4D57-85BE-4FC5D2F48F23}" type="datetime1">
              <a:rPr lang="hu-HU" smtClean="0"/>
              <a:t>2022. 11. 21.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33524434-A336-497D-9453-5D150B623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D0B42575-20CF-4A83-A166-B0088690B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26063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86A0521-8035-44A7-8726-B8A247EE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E9A1-EAFF-4FFB-98C7-417662EF33FD}" type="datetime1">
              <a:rPr lang="hu-HU" smtClean="0"/>
              <a:t>2022. 11. 21.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BBE4A0B4-FEC7-4793-8704-A1F6E364E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6F4869A6-5609-4A3B-9F00-248E46F63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39370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9DB27C4-FB2A-4DD2-A2E1-60301AAF6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5C02FF-1EA3-47FB-AA93-94BA0CCFD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36BC660A-00CA-4DC8-A578-4F8A23E323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77C34B3B-FE16-4349-967C-347FF06ED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023F0-D99E-4B72-B16F-E356418D74DC}" type="datetime1">
              <a:rPr lang="hu-HU" smtClean="0"/>
              <a:t>2022. 11. 21.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CBF517B-90C2-4FED-9A6D-9A99AC21D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DC7851D8-94CE-4B56-A9FE-DD757A8DC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6073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584DDA5-DE0D-4A4D-8720-3B38A920E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ECD0F738-AD65-4E4F-A2C1-584EC4DC2C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D384B0D7-C1DB-43DA-B720-581BF7CB04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C3DD1815-1546-442F-B04D-5300800AF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CC48-3BA2-4682-BA35-CD648B8DE4AA}" type="datetime1">
              <a:rPr lang="hu-HU" smtClean="0"/>
              <a:t>2022. 11. 21.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90645B6-09D8-4E79-85C3-1195B3079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5EDD79C-D80C-4EE5-BB3C-0C90A6FAF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79274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52E9E465-EF88-4F4D-A56D-301318E9F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AE03CF1-B512-48BC-9C8D-44F2092936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945B05A-F5DE-460B-B4BC-2D8B2E8D83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0C09B-F450-4170-8922-DA3AE1AB160D}" type="datetime1">
              <a:rPr lang="hu-HU" smtClean="0"/>
              <a:t>2022. 11. 21.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B85E613-276D-4D62-87C7-F91ACF152B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15CCC9B-4770-45DE-8EBA-66AAFD3F8D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F2C1F-3BA4-4734-8CB5-6FEA50250B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81116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linked-statistics.github.io/COOS/coos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tatswiki.unece.org/display/GSBPM/GSBPM+Tasks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7.png"/><Relationship Id="rId4" Type="http://schemas.openxmlformats.org/officeDocument/2006/relationships/image" Target="../media/image7.svg"/><Relationship Id="rId9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nece.org/statistics/events/MWW2022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zoltan.vereczkei@ksh.hu" TargetMode="External"/><Relationship Id="rId2" Type="http://schemas.openxmlformats.org/officeDocument/2006/relationships/hyperlink" Target="mailto:choii@un.or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statswiki.unece.org/display/hlgbas/Modernisation+Group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statswiki.unece.org/display/DA/Data+Architecture+Home" TargetMode="External"/><Relationship Id="rId3" Type="http://schemas.openxmlformats.org/officeDocument/2006/relationships/hyperlink" Target="https://statswiki.unece.org/display/GSBPM/Generic+Statistical+Business+Process+Model" TargetMode="External"/><Relationship Id="rId7" Type="http://schemas.openxmlformats.org/officeDocument/2006/relationships/hyperlink" Target="https://statswiki.unece.org/display/CSPA/Common+Statistical+Production+Architecture" TargetMode="External"/><Relationship Id="rId2" Type="http://schemas.openxmlformats.org/officeDocument/2006/relationships/hyperlink" Target="https://statswiki.unece.org/display/hlgbas/Modernisation+Group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inked-statistics.github.io/COOS/coos.html" TargetMode="External"/><Relationship Id="rId5" Type="http://schemas.openxmlformats.org/officeDocument/2006/relationships/hyperlink" Target="https://statswiki.unece.org/display/GAMSO/Generic+Activity+Model+for+Statistical+Organizations" TargetMode="External"/><Relationship Id="rId10" Type="http://schemas.openxmlformats.org/officeDocument/2006/relationships/image" Target="../media/image1.png"/><Relationship Id="rId4" Type="http://schemas.openxmlformats.org/officeDocument/2006/relationships/hyperlink" Target="https://statswiki.unece.org/display/gsim/Generic+Statistical+Information+Model" TargetMode="External"/><Relationship Id="rId9" Type="http://schemas.openxmlformats.org/officeDocument/2006/relationships/hyperlink" Target="https://unece.org/statistics/events/MWW2022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UNECE/GSIMRevision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nece.org/statistics/events/MWW2022" TargetMode="External"/><Relationship Id="rId5" Type="http://schemas.openxmlformats.org/officeDocument/2006/relationships/hyperlink" Target="https://statswiki.unece.org/display/GSBPM/GSBPM+Tasks" TargetMode="External"/><Relationship Id="rId4" Type="http://schemas.openxmlformats.org/officeDocument/2006/relationships/hyperlink" Target="https://linked-statistics.github.io/COOS/coos.html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ithub.com/UNECE/GSIMRevision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9921060-2DF6-4E3C-B04F-F4348B088B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041400"/>
            <a:ext cx="12192000" cy="2387600"/>
          </a:xfrm>
        </p:spPr>
        <p:txBody>
          <a:bodyPr>
            <a:normAutofit/>
          </a:bodyPr>
          <a:lstStyle/>
          <a:p>
            <a:r>
              <a:rPr lang="hu-HU" sz="5400" dirty="0"/>
              <a:t>Supporting Standards Group 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1FF81B27-6145-4801-8519-42851F5800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392307"/>
            <a:ext cx="12192000" cy="1655762"/>
          </a:xfrm>
        </p:spPr>
        <p:txBody>
          <a:bodyPr>
            <a:normAutofit fontScale="77500" lnSpcReduction="20000"/>
          </a:bodyPr>
          <a:lstStyle/>
          <a:p>
            <a:r>
              <a:rPr lang="hu-HU" dirty="0"/>
              <a:t>on behalf of our Modernisation Group:</a:t>
            </a:r>
          </a:p>
          <a:p>
            <a:r>
              <a:rPr lang="hu-HU" dirty="0"/>
              <a:t>Zoltán Vereczkei (chair) </a:t>
            </a:r>
          </a:p>
          <a:p>
            <a:endParaRPr lang="hu-HU" dirty="0"/>
          </a:p>
          <a:p>
            <a:r>
              <a:rPr lang="en-US" dirty="0"/>
              <a:t>Workshop on the Modernisation of Official Statistics</a:t>
            </a:r>
            <a:endParaRPr lang="hu-HU" dirty="0"/>
          </a:p>
          <a:p>
            <a:r>
              <a:rPr lang="hu-HU" dirty="0"/>
              <a:t>22-24 November 2022, Geneva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83100255-17B5-4FCF-85DD-92D81A8128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661" y="348536"/>
            <a:ext cx="4294814" cy="833699"/>
          </a:xfrm>
          <a:prstGeom prst="rect">
            <a:avLst/>
          </a:prstGeom>
        </p:spPr>
      </p:pic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B2EE09A9-9D90-492E-A8B9-71E433F8A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6652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CCD379CF-2E2D-4BEB-8BDB-59FB44304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200002" cy="4351338"/>
          </a:xfrm>
        </p:spPr>
        <p:txBody>
          <a:bodyPr>
            <a:normAutofit/>
          </a:bodyPr>
          <a:lstStyle/>
          <a:p>
            <a:r>
              <a:rPr lang="hu-HU" sz="2600" dirty="0"/>
              <a:t>I</a:t>
            </a:r>
            <a:r>
              <a:rPr lang="en-GB" sz="2600" dirty="0" err="1"/>
              <a:t>ntegration</a:t>
            </a:r>
            <a:r>
              <a:rPr lang="en-GB" sz="2600" dirty="0"/>
              <a:t> of feedback from expert review</a:t>
            </a:r>
            <a:endParaRPr lang="hu-HU" sz="2600" dirty="0"/>
          </a:p>
          <a:p>
            <a:r>
              <a:rPr lang="hu-HU" sz="2600" dirty="0"/>
              <a:t>E</a:t>
            </a:r>
            <a:r>
              <a:rPr lang="en-GB" sz="2600" dirty="0" err="1"/>
              <a:t>xtension</a:t>
            </a:r>
            <a:r>
              <a:rPr lang="en-GB" sz="2600" dirty="0"/>
              <a:t> of perimeter with links to CSDA and GSIM</a:t>
            </a:r>
            <a:endParaRPr lang="hu-HU" sz="2600" dirty="0"/>
          </a:p>
          <a:p>
            <a:r>
              <a:rPr lang="hu-HU" sz="2600" dirty="0"/>
              <a:t>C</a:t>
            </a:r>
            <a:r>
              <a:rPr lang="en-GB" sz="2600" dirty="0" err="1"/>
              <a:t>onsolidation</a:t>
            </a:r>
            <a:r>
              <a:rPr lang="en-GB" sz="2600" dirty="0"/>
              <a:t> of logical structure with ontology expert</a:t>
            </a:r>
            <a:endParaRPr lang="hu-HU" sz="2600" dirty="0"/>
          </a:p>
          <a:p>
            <a:r>
              <a:rPr lang="hu-HU" sz="2600" dirty="0"/>
              <a:t>I</a:t>
            </a:r>
            <a:r>
              <a:rPr lang="en-GB" sz="2600" dirty="0"/>
              <a:t>dentification of use cases (e.g. statistical compendium)</a:t>
            </a:r>
            <a:endParaRPr lang="hu-HU" sz="2600" dirty="0"/>
          </a:p>
          <a:p>
            <a:r>
              <a:rPr lang="en-GB" sz="2600" dirty="0"/>
              <a:t>COOS v1 published and </a:t>
            </a:r>
            <a:r>
              <a:rPr lang="hu-HU" sz="2600" dirty="0"/>
              <a:t>is </a:t>
            </a:r>
            <a:r>
              <a:rPr lang="hu-HU" sz="2600" dirty="0" err="1"/>
              <a:t>currently</a:t>
            </a:r>
            <a:r>
              <a:rPr lang="hu-HU" sz="2600" dirty="0"/>
              <a:t> under public </a:t>
            </a:r>
            <a:r>
              <a:rPr lang="hu-HU" sz="2600" dirty="0" smtClean="0"/>
              <a:t>review</a:t>
            </a:r>
            <a:endParaRPr lang="hu-HU" sz="2600" dirty="0"/>
          </a:p>
          <a:p>
            <a:r>
              <a:rPr lang="hu-HU" sz="2600" dirty="0"/>
              <a:t>Check </a:t>
            </a:r>
            <a:r>
              <a:rPr lang="hu-HU" sz="2600" dirty="0" smtClean="0"/>
              <a:t>our results on Github: </a:t>
            </a:r>
            <a:r>
              <a:rPr lang="hu-HU" sz="2600" dirty="0">
                <a:hlinkClick r:id="rId2"/>
              </a:rPr>
              <a:t>https://</a:t>
            </a:r>
            <a:r>
              <a:rPr lang="hu-HU" sz="2600" dirty="0" smtClean="0">
                <a:hlinkClick r:id="rId2"/>
              </a:rPr>
              <a:t>linked-statistics.github.io/COOS/coos.html</a:t>
            </a:r>
            <a:r>
              <a:rPr lang="hu-HU" sz="2600" dirty="0" smtClean="0"/>
              <a:t> </a:t>
            </a:r>
            <a:endParaRPr lang="hu-HU" sz="2600" dirty="0"/>
          </a:p>
          <a:p>
            <a:endParaRPr lang="hu-HU" sz="2600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B3396529-F1C2-4840-A74B-A51CBC5B3A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sp>
        <p:nvSpPr>
          <p:cNvPr id="11" name="Cím 1">
            <a:extLst>
              <a:ext uri="{FF2B5EF4-FFF2-40B4-BE49-F238E27FC236}">
                <a16:creationId xmlns:a16="http://schemas.microsoft.com/office/drawing/2014/main" id="{831FBFD3-04BC-449E-A40D-BDA767EAB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Core Ontology for Official Statistic</a:t>
            </a:r>
            <a:r>
              <a:rPr lang="hu-HU" dirty="0"/>
              <a:t>s</a:t>
            </a:r>
            <a:br>
              <a:rPr lang="hu-HU" dirty="0"/>
            </a:br>
            <a:r>
              <a:rPr lang="hu-HU" sz="4000" dirty="0"/>
              <a:t>Results</a:t>
            </a:r>
          </a:p>
        </p:txBody>
      </p:sp>
      <p:sp>
        <p:nvSpPr>
          <p:cNvPr id="12" name="Dia számának helye 11">
            <a:extLst>
              <a:ext uri="{FF2B5EF4-FFF2-40B4-BE49-F238E27FC236}">
                <a16:creationId xmlns:a16="http://schemas.microsoft.com/office/drawing/2014/main" id="{AA374491-B0F5-4F96-B781-FB4CEE92F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6841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E48B3-816A-4467-8E20-C356CA3C3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GSBPM Tasks T</a:t>
            </a:r>
            <a:r>
              <a:rPr lang="en-CA" dirty="0"/>
              <a:t>ask </a:t>
            </a:r>
            <a:r>
              <a:rPr lang="hu-HU" dirty="0"/>
              <a:t>T</a:t>
            </a:r>
            <a:r>
              <a:rPr lang="en-CA" dirty="0"/>
              <a:t>eam</a:t>
            </a:r>
            <a:r>
              <a:rPr lang="hu-HU" dirty="0"/>
              <a:t/>
            </a:r>
            <a:br>
              <a:rPr lang="hu-HU" dirty="0"/>
            </a:br>
            <a:r>
              <a:rPr lang="hu-HU" sz="4000" dirty="0"/>
              <a:t>C</a:t>
            </a:r>
            <a:r>
              <a:rPr lang="en-CA" sz="4000" dirty="0"/>
              <a:t>ontext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13DBBC-5ECA-49D7-B2F0-A262B912A1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32510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defRPr/>
            </a:pPr>
            <a:r>
              <a:rPr lang="hu-HU" sz="2600" dirty="0"/>
              <a:t>I</a:t>
            </a:r>
            <a:r>
              <a:rPr lang="hu-HU" sz="2600" dirty="0" smtClean="0"/>
              <a:t>nitiated by the community: </a:t>
            </a:r>
            <a:r>
              <a:rPr lang="en-GB" sz="2600" dirty="0" smtClean="0"/>
              <a:t>prepare </a:t>
            </a:r>
            <a:r>
              <a:rPr lang="en-GB" sz="2600" dirty="0"/>
              <a:t>a proposal for a finer-level (3</a:t>
            </a:r>
            <a:r>
              <a:rPr lang="en-GB" sz="2600" baseline="30000" dirty="0"/>
              <a:t>rd</a:t>
            </a:r>
            <a:r>
              <a:rPr lang="en-GB" sz="2600" dirty="0"/>
              <a:t>) coding of the statistical activities described in </a:t>
            </a:r>
            <a:r>
              <a:rPr lang="hu-HU" sz="2600" dirty="0"/>
              <a:t>the </a:t>
            </a:r>
            <a:r>
              <a:rPr lang="en-GB" sz="2600" dirty="0" smtClean="0"/>
              <a:t>GSBPM</a:t>
            </a:r>
            <a:endParaRPr lang="en-GB" sz="2600" dirty="0"/>
          </a:p>
          <a:p>
            <a:pPr>
              <a:lnSpc>
                <a:spcPct val="100000"/>
              </a:lnSpc>
              <a:defRPr/>
            </a:pPr>
            <a:r>
              <a:rPr lang="en-GB" sz="2600" dirty="0"/>
              <a:t>Reviewed examples of </a:t>
            </a:r>
            <a:r>
              <a:rPr lang="en-US" sz="2600" dirty="0"/>
              <a:t>lists of «lower level» GSBPM tasks </a:t>
            </a:r>
            <a:r>
              <a:rPr lang="en-GB" sz="2600" dirty="0"/>
              <a:t>from 8 countries:</a:t>
            </a:r>
            <a:r>
              <a:rPr lang="en-US" sz="2600" dirty="0"/>
              <a:t> Australia, Azerbaijan, Costa Rica, Norway, Romania, Saudi Arabia, Serbia, </a:t>
            </a:r>
            <a:r>
              <a:rPr lang="en-US" sz="2600" dirty="0" smtClean="0"/>
              <a:t>Spain</a:t>
            </a:r>
            <a:endParaRPr lang="en-US" sz="2600" dirty="0"/>
          </a:p>
          <a:p>
            <a:pPr>
              <a:lnSpc>
                <a:spcPct val="100000"/>
              </a:lnSpc>
              <a:defRPr/>
            </a:pPr>
            <a:r>
              <a:rPr lang="en-GB" sz="2600" dirty="0"/>
              <a:t>Developed a proposal for the task level for all GSBPM phases and sub-processes under a set of principles (e.g., coding, granularity, minimality, description format</a:t>
            </a:r>
            <a:r>
              <a:rPr lang="en-GB" sz="2600" dirty="0" smtClean="0"/>
              <a:t>)</a:t>
            </a:r>
            <a:endParaRPr lang="hu-HU" sz="2600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1840459E-EEF0-46AB-BBB8-9491E88BFE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F6747139-C0CE-4DE7-A25A-453A4F7A8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247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4030E-7B08-498F-AF02-7D482EFCD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GSBPM Tasks T</a:t>
            </a:r>
            <a:r>
              <a:rPr lang="en-CA" dirty="0"/>
              <a:t>ask </a:t>
            </a:r>
            <a:r>
              <a:rPr lang="hu-HU" dirty="0"/>
              <a:t>T</a:t>
            </a:r>
            <a:r>
              <a:rPr lang="en-CA" dirty="0"/>
              <a:t>eam</a:t>
            </a:r>
            <a:r>
              <a:rPr lang="hu-HU" dirty="0"/>
              <a:t/>
            </a:r>
            <a:br>
              <a:rPr lang="hu-HU" dirty="0"/>
            </a:br>
            <a:r>
              <a:rPr lang="hu-HU" sz="4000" dirty="0"/>
              <a:t>Results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97E99-908B-4C37-9A46-6F362CD742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606143" cy="399170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defRPr/>
            </a:pPr>
            <a:r>
              <a:rPr lang="en-US" dirty="0"/>
              <a:t>GSBPM main document with 3</a:t>
            </a:r>
            <a:r>
              <a:rPr lang="en-US" baseline="30000" dirty="0"/>
              <a:t>rd</a:t>
            </a:r>
            <a:r>
              <a:rPr lang="en-US" dirty="0"/>
              <a:t> level tasks for each </a:t>
            </a:r>
            <a:r>
              <a:rPr lang="en-US" dirty="0" smtClean="0"/>
              <a:t>sub-process</a:t>
            </a:r>
            <a:endParaRPr lang="en-US" dirty="0"/>
          </a:p>
          <a:p>
            <a:pPr>
              <a:lnSpc>
                <a:spcPct val="110000"/>
              </a:lnSpc>
              <a:defRPr/>
            </a:pPr>
            <a:r>
              <a:rPr lang="en-US" dirty="0"/>
              <a:t>Excel sheet presenting the proposals of the 8 nations side by </a:t>
            </a:r>
            <a:r>
              <a:rPr lang="en-US" dirty="0" smtClean="0"/>
              <a:t>side</a:t>
            </a:r>
            <a:endParaRPr lang="en-US" dirty="0"/>
          </a:p>
          <a:p>
            <a:pPr>
              <a:lnSpc>
                <a:spcPct val="110000"/>
              </a:lnSpc>
              <a:defRPr/>
            </a:pPr>
            <a:r>
              <a:rPr lang="en-US" dirty="0" err="1"/>
              <a:t>Wor</a:t>
            </a:r>
            <a:r>
              <a:rPr lang="hu-HU" dirty="0"/>
              <a:t>d</a:t>
            </a:r>
            <a:r>
              <a:rPr lang="en-US" dirty="0"/>
              <a:t> document with examples and trace of the discussions that took place in the </a:t>
            </a:r>
            <a:r>
              <a:rPr lang="en-US" dirty="0" smtClean="0"/>
              <a:t>group</a:t>
            </a:r>
            <a:endParaRPr lang="en-US" dirty="0"/>
          </a:p>
          <a:p>
            <a:pPr>
              <a:lnSpc>
                <a:spcPct val="110000"/>
              </a:lnSpc>
              <a:defRPr/>
            </a:pPr>
            <a:r>
              <a:rPr lang="hu-HU" dirty="0"/>
              <a:t>Input to be </a:t>
            </a:r>
            <a:r>
              <a:rPr lang="hu-HU" dirty="0" err="1"/>
              <a:t>taken</a:t>
            </a:r>
            <a:r>
              <a:rPr lang="hu-HU" dirty="0"/>
              <a:t> on </a:t>
            </a:r>
            <a:r>
              <a:rPr lang="hu-HU" dirty="0" err="1"/>
              <a:t>board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future</a:t>
            </a:r>
            <a:r>
              <a:rPr lang="hu-HU" dirty="0"/>
              <a:t> work </a:t>
            </a:r>
            <a:r>
              <a:rPr lang="hu-HU" dirty="0" err="1"/>
              <a:t>within</a:t>
            </a:r>
            <a:r>
              <a:rPr lang="hu-HU" dirty="0"/>
              <a:t> the Supporting Standards Group: </a:t>
            </a:r>
            <a:r>
              <a:rPr lang="en-US" dirty="0"/>
              <a:t>GSBPM revision</a:t>
            </a:r>
            <a:r>
              <a:rPr lang="hu-HU" dirty="0"/>
              <a:t> and also for the </a:t>
            </a:r>
            <a:r>
              <a:rPr lang="hu-HU" dirty="0" err="1"/>
              <a:t>clarification</a:t>
            </a:r>
            <a:r>
              <a:rPr lang="hu-HU" dirty="0"/>
              <a:t> of the GSBPM overarching </a:t>
            </a:r>
            <a:r>
              <a:rPr lang="hu-HU" dirty="0" smtClean="0"/>
              <a:t>processes</a:t>
            </a:r>
            <a:endParaRPr lang="hu-HU" dirty="0"/>
          </a:p>
          <a:p>
            <a:pPr>
              <a:lnSpc>
                <a:spcPct val="110000"/>
              </a:lnSpc>
              <a:defRPr/>
            </a:pPr>
            <a:r>
              <a:rPr lang="en-US" dirty="0"/>
              <a:t>Activity </a:t>
            </a:r>
            <a:r>
              <a:rPr lang="en-GB" dirty="0"/>
              <a:t>completed </a:t>
            </a:r>
            <a:r>
              <a:rPr lang="hu-HU" dirty="0"/>
              <a:t>in </a:t>
            </a:r>
            <a:r>
              <a:rPr lang="en-GB" dirty="0"/>
              <a:t>August </a:t>
            </a:r>
            <a:r>
              <a:rPr lang="en-GB" dirty="0" smtClean="0"/>
              <a:t>2022</a:t>
            </a:r>
            <a:endParaRPr lang="hu-HU" dirty="0"/>
          </a:p>
          <a:p>
            <a:pPr>
              <a:lnSpc>
                <a:spcPct val="110000"/>
              </a:lnSpc>
              <a:defRPr/>
            </a:pPr>
            <a:endParaRPr lang="en-US" dirty="0"/>
          </a:p>
          <a:p>
            <a:pPr lvl="1"/>
            <a:endParaRPr lang="en-CA" dirty="0"/>
          </a:p>
          <a:p>
            <a:pPr lvl="1"/>
            <a:endParaRPr lang="en-CA" dirty="0"/>
          </a:p>
          <a:p>
            <a:pPr lvl="1"/>
            <a:endParaRPr lang="en-CA" dirty="0"/>
          </a:p>
          <a:p>
            <a:pPr lvl="1"/>
            <a:endParaRPr lang="en-CA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45AEA223-9AE5-44E9-B584-D9C9E9AD9E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B632F019-F49E-415C-8DF3-61658A049E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0513" y="1498121"/>
            <a:ext cx="5318683" cy="3319462"/>
          </a:xfrm>
          <a:prstGeom prst="rect">
            <a:avLst/>
          </a:prstGeom>
        </p:spPr>
      </p:pic>
      <p:sp>
        <p:nvSpPr>
          <p:cNvPr id="7" name="TextBox 16">
            <a:extLst>
              <a:ext uri="{FF2B5EF4-FFF2-40B4-BE49-F238E27FC236}">
                <a16:creationId xmlns:a16="http://schemas.microsoft.com/office/drawing/2014/main" id="{4F942DA9-7608-4152-99F5-555622DBCB45}"/>
              </a:ext>
            </a:extLst>
          </p:cNvPr>
          <p:cNvSpPr txBox="1"/>
          <p:nvPr/>
        </p:nvSpPr>
        <p:spPr>
          <a:xfrm>
            <a:off x="6632701" y="4908677"/>
            <a:ext cx="449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Example for GSBPM sub-process </a:t>
            </a:r>
            <a:r>
              <a:rPr lang="hu-HU" dirty="0"/>
              <a:t>6</a:t>
            </a:r>
            <a:r>
              <a:rPr lang="en-US" dirty="0"/>
              <a:t>.</a:t>
            </a:r>
            <a:r>
              <a:rPr lang="hu-HU" dirty="0"/>
              <a:t>5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286DF676-6272-4AFA-9D33-748D7160D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12</a:t>
            </a:fld>
            <a:endParaRPr lang="hu-HU"/>
          </a:p>
        </p:txBody>
      </p:sp>
      <p:sp>
        <p:nvSpPr>
          <p:cNvPr id="8" name="Szövegdoboz 7"/>
          <p:cNvSpPr txBox="1"/>
          <p:nvPr/>
        </p:nvSpPr>
        <p:spPr>
          <a:xfrm>
            <a:off x="1038496" y="5831026"/>
            <a:ext cx="106794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200" dirty="0"/>
              <a:t>Check our results </a:t>
            </a:r>
            <a:r>
              <a:rPr lang="hu-HU" sz="2200" dirty="0"/>
              <a:t>on the wiki: </a:t>
            </a:r>
            <a:r>
              <a:rPr lang="hu-HU" sz="2200" dirty="0">
                <a:hlinkClick r:id="rId4"/>
              </a:rPr>
              <a:t>https://statswiki.unece.org/display/GSBPM/GSBPM+Tasks</a:t>
            </a:r>
            <a:r>
              <a:rPr lang="hu-HU" sz="2200" dirty="0"/>
              <a:t>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7562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008E6BAB-B909-4D7B-95F1-01AFF5270005}"/>
              </a:ext>
            </a:extLst>
          </p:cNvPr>
          <p:cNvSpPr txBox="1"/>
          <p:nvPr/>
        </p:nvSpPr>
        <p:spPr>
          <a:xfrm>
            <a:off x="3642772" y="3384579"/>
            <a:ext cx="403525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accent1"/>
                </a:solidFill>
              </a:rPr>
              <a:t>Benefits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International / global standards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Free / open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Helps reuse tools and concepts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Increases interoperability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Improves quality</a:t>
            </a:r>
            <a:endParaRPr lang="en-GB" sz="2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1C6DA90-BD22-466F-B854-1AAB1994BEB5}"/>
              </a:ext>
            </a:extLst>
          </p:cNvPr>
          <p:cNvSpPr txBox="1"/>
          <p:nvPr/>
        </p:nvSpPr>
        <p:spPr>
          <a:xfrm>
            <a:off x="7789080" y="3378969"/>
            <a:ext cx="403525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rgbClr val="C00000"/>
                </a:solidFill>
              </a:rPr>
              <a:t>Difficulties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Which standard to use for which use case?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Which artefact to use for which stage of production process?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Technical, people get lost</a:t>
            </a:r>
            <a:endParaRPr lang="en-GB" sz="2000" dirty="0"/>
          </a:p>
        </p:txBody>
      </p:sp>
      <p:pic>
        <p:nvPicPr>
          <p:cNvPr id="32" name="Graphic 31" descr="Dizzy face outline with solid fill">
            <a:extLst>
              <a:ext uri="{FF2B5EF4-FFF2-40B4-BE49-F238E27FC236}">
                <a16:creationId xmlns:a16="http://schemas.microsoft.com/office/drawing/2014/main" id="{C83C14C2-E8AC-4F2B-8771-CA4817A440B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984732" y="2464569"/>
            <a:ext cx="914400" cy="914400"/>
          </a:xfrm>
          <a:prstGeom prst="rect">
            <a:avLst/>
          </a:prstGeom>
        </p:spPr>
      </p:pic>
      <p:pic>
        <p:nvPicPr>
          <p:cNvPr id="34" name="Graphic 33" descr="Sunglasses face outline outline">
            <a:extLst>
              <a:ext uri="{FF2B5EF4-FFF2-40B4-BE49-F238E27FC236}">
                <a16:creationId xmlns:a16="http://schemas.microsoft.com/office/drawing/2014/main" id="{7CFCC83A-E09C-4631-96D0-F319F3463C5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3695477" y="2464569"/>
            <a:ext cx="914400" cy="914400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6860FE1-DF7B-4082-8FCE-3C5EC9443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584" y="4827184"/>
            <a:ext cx="3071714" cy="8276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dirty="0"/>
              <a:t>Data Documentation Initiative</a:t>
            </a:r>
            <a:endParaRPr lang="en-GB" sz="18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1DC5FA0-219E-4D76-A1D1-9A521D1FA36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868" b="27132"/>
          <a:stretch/>
        </p:blipFill>
        <p:spPr>
          <a:xfrm>
            <a:off x="472193" y="4059785"/>
            <a:ext cx="2614496" cy="6839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8E739BE-8075-4EE1-87D6-6482307C08F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609" b="25847"/>
          <a:stretch/>
        </p:blipFill>
        <p:spPr>
          <a:xfrm>
            <a:off x="522891" y="2296759"/>
            <a:ext cx="2563798" cy="745697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8F8291E5-4F15-46C7-88C7-2EB98E7BDE14}"/>
              </a:ext>
            </a:extLst>
          </p:cNvPr>
          <p:cNvSpPr txBox="1">
            <a:spLocks/>
          </p:cNvSpPr>
          <p:nvPr/>
        </p:nvSpPr>
        <p:spPr>
          <a:xfrm>
            <a:off x="322897" y="3084201"/>
            <a:ext cx="2933598" cy="8994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/>
              <a:t>Statistical Data and Metadata </a:t>
            </a:r>
            <a:r>
              <a:rPr lang="en-US" sz="1800" dirty="0" err="1"/>
              <a:t>eXchange</a:t>
            </a:r>
            <a:endParaRPr lang="en-US" sz="1800" dirty="0"/>
          </a:p>
        </p:txBody>
      </p:sp>
      <p:pic>
        <p:nvPicPr>
          <p:cNvPr id="12" name="Kép 11">
            <a:extLst>
              <a:ext uri="{FF2B5EF4-FFF2-40B4-BE49-F238E27FC236}">
                <a16:creationId xmlns:a16="http://schemas.microsoft.com/office/drawing/2014/main" id="{63897328-00BE-47BF-BF3A-EC540F7BAFA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870F8A40-DBFF-443C-B9E3-75608B9CD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CA" dirty="0"/>
              <a:t>GSBPM / SDMX / DDI </a:t>
            </a:r>
            <a:r>
              <a:rPr lang="hu-HU" dirty="0"/>
              <a:t>T</a:t>
            </a:r>
            <a:r>
              <a:rPr lang="en-CA" dirty="0"/>
              <a:t>ask </a:t>
            </a:r>
            <a:r>
              <a:rPr lang="hu-HU" dirty="0"/>
              <a:t>T</a:t>
            </a:r>
            <a:r>
              <a:rPr lang="en-CA" dirty="0"/>
              <a:t>eam</a:t>
            </a:r>
            <a:r>
              <a:rPr lang="hu-HU" dirty="0"/>
              <a:t/>
            </a:r>
            <a:br>
              <a:rPr lang="hu-HU" dirty="0"/>
            </a:br>
            <a:r>
              <a:rPr lang="hu-HU" sz="4000" dirty="0"/>
              <a:t>C</a:t>
            </a:r>
            <a:r>
              <a:rPr lang="en-CA" sz="4000" dirty="0"/>
              <a:t>ontext</a:t>
            </a:r>
            <a:endParaRPr lang="en-CA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BD66C3EB-30C0-4F25-AE6A-9D67E4FA1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815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onfluence Mobile - UNECE Statswiki">
            <a:extLst>
              <a:ext uri="{FF2B5EF4-FFF2-40B4-BE49-F238E27FC236}">
                <a16:creationId xmlns:a16="http://schemas.microsoft.com/office/drawing/2014/main" id="{40398559-085D-41FD-B6AD-E997B43F69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789" y="2559099"/>
            <a:ext cx="1956000" cy="121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D81460B0-0579-483E-86D0-84F24642BD90}"/>
              </a:ext>
            </a:extLst>
          </p:cNvPr>
          <p:cNvSpPr txBox="1"/>
          <p:nvPr/>
        </p:nvSpPr>
        <p:spPr>
          <a:xfrm>
            <a:off x="5290903" y="2146954"/>
            <a:ext cx="1250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800" b="1" dirty="0"/>
              <a:t>GSBPM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9774365-F46C-4D24-94DB-BD9B5E9D2EDA}"/>
              </a:ext>
            </a:extLst>
          </p:cNvPr>
          <p:cNvSpPr txBox="1"/>
          <p:nvPr/>
        </p:nvSpPr>
        <p:spPr>
          <a:xfrm>
            <a:off x="8267256" y="2095591"/>
            <a:ext cx="308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Provides statistical context</a:t>
            </a:r>
            <a:endParaRPr lang="en-GB" sz="2400" dirty="0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1A2FD721-7002-4075-9CA9-B9CE75E93C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7789" y="4411385"/>
            <a:ext cx="2156422" cy="669524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D49CA110-C2D3-4056-833A-754AAB512AF6}"/>
              </a:ext>
            </a:extLst>
          </p:cNvPr>
          <p:cNvSpPr txBox="1"/>
          <p:nvPr/>
        </p:nvSpPr>
        <p:spPr>
          <a:xfrm>
            <a:off x="4814176" y="4052924"/>
            <a:ext cx="24979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800" b="1" dirty="0"/>
              <a:t>Linking GSBPM - GSIM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470CDE6-F3BE-4D20-9C92-3FC26C2AD1EA}"/>
              </a:ext>
            </a:extLst>
          </p:cNvPr>
          <p:cNvSpPr txBox="1"/>
          <p:nvPr/>
        </p:nvSpPr>
        <p:spPr>
          <a:xfrm>
            <a:off x="8377443" y="3463561"/>
            <a:ext cx="35296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Provides inputs / outputs that can be mapped to SDMX / DDI artefacts</a:t>
            </a:r>
            <a:endParaRPr lang="en-GB" sz="2400" dirty="0"/>
          </a:p>
        </p:txBody>
      </p:sp>
      <p:pic>
        <p:nvPicPr>
          <p:cNvPr id="8" name="Graphic 7" descr="Add with solid fill">
            <a:extLst>
              <a:ext uri="{FF2B5EF4-FFF2-40B4-BE49-F238E27FC236}">
                <a16:creationId xmlns:a16="http://schemas.microsoft.com/office/drawing/2014/main" id="{42F1BC6F-0D41-4479-BA94-D0714DF6762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3614379" y="3138524"/>
            <a:ext cx="914400" cy="9144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03C0302-A7B9-4F39-AA6B-65C586816D3C}"/>
              </a:ext>
            </a:extLst>
          </p:cNvPr>
          <p:cNvCxnSpPr>
            <a:cxnSpLocks/>
            <a:stCxn id="1026" idx="3"/>
            <a:endCxn id="53" idx="1"/>
          </p:cNvCxnSpPr>
          <p:nvPr/>
        </p:nvCxnSpPr>
        <p:spPr>
          <a:xfrm flipV="1">
            <a:off x="6973789" y="2511090"/>
            <a:ext cx="1293467" cy="65767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E084D8B-A749-4E58-929D-FA4DF49EC33C}"/>
              </a:ext>
            </a:extLst>
          </p:cNvPr>
          <p:cNvCxnSpPr>
            <a:cxnSpLocks/>
            <a:stCxn id="58" idx="3"/>
            <a:endCxn id="59" idx="1"/>
          </p:cNvCxnSpPr>
          <p:nvPr/>
        </p:nvCxnSpPr>
        <p:spPr>
          <a:xfrm flipV="1">
            <a:off x="7312105" y="4063726"/>
            <a:ext cx="1065338" cy="17386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2E97900C-6ECA-43BF-ABB4-50D9054E31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584" y="4827184"/>
            <a:ext cx="3071714" cy="8276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dirty="0"/>
              <a:t>Data Documentation Initiative</a:t>
            </a:r>
            <a:endParaRPr lang="en-GB" sz="18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070448F-C6E6-44C2-AC33-217FAE1E4A7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868" b="27132"/>
          <a:stretch/>
        </p:blipFill>
        <p:spPr>
          <a:xfrm>
            <a:off x="472193" y="4059785"/>
            <a:ext cx="2614496" cy="68390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7E1A2FF-5E5D-4E04-A777-3B51E5A7493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609" b="25847"/>
          <a:stretch/>
        </p:blipFill>
        <p:spPr>
          <a:xfrm>
            <a:off x="522891" y="2296759"/>
            <a:ext cx="2563798" cy="745697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C96AF2F5-1013-43F2-9EDE-52541B6AB193}"/>
              </a:ext>
            </a:extLst>
          </p:cNvPr>
          <p:cNvSpPr txBox="1">
            <a:spLocks/>
          </p:cNvSpPr>
          <p:nvPr/>
        </p:nvSpPr>
        <p:spPr>
          <a:xfrm>
            <a:off x="322897" y="3084201"/>
            <a:ext cx="2933598" cy="8994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/>
              <a:t>Statistical Data and Metadata </a:t>
            </a:r>
            <a:r>
              <a:rPr lang="en-US" sz="1800" dirty="0" err="1"/>
              <a:t>eXchange</a:t>
            </a:r>
            <a:endParaRPr lang="en-US" sz="1800" dirty="0"/>
          </a:p>
        </p:txBody>
      </p:sp>
      <p:pic>
        <p:nvPicPr>
          <p:cNvPr id="21" name="Kép 20">
            <a:extLst>
              <a:ext uri="{FF2B5EF4-FFF2-40B4-BE49-F238E27FC236}">
                <a16:creationId xmlns:a16="http://schemas.microsoft.com/office/drawing/2014/main" id="{E8184A5C-2514-473C-AD0E-729B03CA59E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4B35B2EF-8783-491F-9E21-2A6C69329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CA" dirty="0"/>
              <a:t>GSBPM / SDMX / DDI </a:t>
            </a:r>
            <a:r>
              <a:rPr lang="hu-HU" dirty="0"/>
              <a:t>T</a:t>
            </a:r>
            <a:r>
              <a:rPr lang="en-CA" dirty="0"/>
              <a:t>ask </a:t>
            </a:r>
            <a:r>
              <a:rPr lang="hu-HU" dirty="0"/>
              <a:t>T</a:t>
            </a:r>
            <a:r>
              <a:rPr lang="en-CA" dirty="0"/>
              <a:t>eam</a:t>
            </a:r>
            <a:r>
              <a:rPr lang="hu-HU" dirty="0"/>
              <a:t/>
            </a:r>
            <a:br>
              <a:rPr lang="hu-HU" dirty="0"/>
            </a:br>
            <a:r>
              <a:rPr lang="hu-HU" sz="4000" dirty="0"/>
              <a:t>C</a:t>
            </a:r>
            <a:r>
              <a:rPr lang="en-CA" sz="4000" dirty="0"/>
              <a:t>ontext</a:t>
            </a:r>
            <a:endParaRPr lang="en-CA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BDE06C42-52C0-4679-BDAF-510D09FD2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14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9813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ép 10">
            <a:extLst>
              <a:ext uri="{FF2B5EF4-FFF2-40B4-BE49-F238E27FC236}">
                <a16:creationId xmlns:a16="http://schemas.microsoft.com/office/drawing/2014/main" id="{A1543AC5-D259-4DE6-A951-965E481DED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142C36DB-213B-42DF-95B4-E23C60CE2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CA" dirty="0"/>
              <a:t>GSBPM / SDMX / DDI </a:t>
            </a:r>
            <a:r>
              <a:rPr lang="hu-HU" dirty="0"/>
              <a:t>T</a:t>
            </a:r>
            <a:r>
              <a:rPr lang="en-CA" dirty="0"/>
              <a:t>ask </a:t>
            </a:r>
            <a:r>
              <a:rPr lang="hu-HU" dirty="0"/>
              <a:t>T</a:t>
            </a:r>
            <a:r>
              <a:rPr lang="en-CA" dirty="0"/>
              <a:t>eam</a:t>
            </a:r>
            <a:r>
              <a:rPr lang="hu-HU" dirty="0"/>
              <a:t/>
            </a:r>
            <a:br>
              <a:rPr lang="hu-HU" dirty="0"/>
            </a:br>
            <a:r>
              <a:rPr lang="hu-HU" sz="4000" dirty="0" smtClean="0"/>
              <a:t>Evolution</a:t>
            </a:r>
            <a:endParaRPr lang="en-CA" dirty="0"/>
          </a:p>
        </p:txBody>
      </p:sp>
      <p:sp>
        <p:nvSpPr>
          <p:cNvPr id="8" name="Dia számának helye 7">
            <a:extLst>
              <a:ext uri="{FF2B5EF4-FFF2-40B4-BE49-F238E27FC236}">
                <a16:creationId xmlns:a16="http://schemas.microsoft.com/office/drawing/2014/main" id="{8DC2E294-904D-487D-BAFB-42287EF02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15</a:t>
            </a:fld>
            <a:endParaRPr lang="hu-HU"/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8456" y="1877968"/>
            <a:ext cx="4794018" cy="3666014"/>
          </a:xfrm>
          <a:prstGeom prst="rect">
            <a:avLst/>
          </a:prstGeom>
        </p:spPr>
      </p:pic>
      <p:sp>
        <p:nvSpPr>
          <p:cNvPr id="3" name="Vágott nyíl jobbra 2"/>
          <p:cNvSpPr/>
          <p:nvPr/>
        </p:nvSpPr>
        <p:spPr>
          <a:xfrm>
            <a:off x="6034360" y="3075860"/>
            <a:ext cx="701039" cy="635115"/>
          </a:xfrm>
          <a:prstGeom prst="notched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1999534"/>
            <a:ext cx="5093103" cy="3129815"/>
          </a:xfrm>
          <a:prstGeom prst="rect">
            <a:avLst/>
          </a:prstGeom>
        </p:spPr>
      </p:pic>
      <p:sp>
        <p:nvSpPr>
          <p:cNvPr id="15" name="Tartalom helye 2">
            <a:extLst>
              <a:ext uri="{FF2B5EF4-FFF2-40B4-BE49-F238E27FC236}">
                <a16:creationId xmlns:a16="http://schemas.microsoft.com/office/drawing/2014/main" id="{97D91507-946D-4133-876C-438974A4BF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255631"/>
            <a:ext cx="5292634" cy="518151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u-HU" sz="1400" i="1" dirty="0">
                <a:latin typeface="Myriad "/>
              </a:rPr>
              <a:t>Source: </a:t>
            </a:r>
            <a:r>
              <a:rPr lang="hu-HU" sz="1400" i="1" dirty="0" smtClean="0">
                <a:latin typeface="Myriad "/>
              </a:rPr>
              <a:t>Steven Vale: </a:t>
            </a:r>
            <a:r>
              <a:rPr lang="en-US" sz="1400" i="1" dirty="0" smtClean="0">
                <a:latin typeface="Myriad "/>
              </a:rPr>
              <a:t>Exploring </a:t>
            </a:r>
            <a:r>
              <a:rPr lang="en-US" sz="1400" i="1" dirty="0">
                <a:latin typeface="Myriad "/>
              </a:rPr>
              <a:t>the relationship between DDI, SDMX and the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i="1" dirty="0">
                <a:latin typeface="Myriad "/>
              </a:rPr>
              <a:t>Generic Statistical Business Process Model </a:t>
            </a:r>
            <a:endParaRPr lang="hu-HU" sz="1400" i="1" dirty="0">
              <a:latin typeface="Myriad "/>
            </a:endParaRPr>
          </a:p>
        </p:txBody>
      </p:sp>
    </p:spTree>
    <p:extLst>
      <p:ext uri="{BB962C8B-B14F-4D97-AF65-F5344CB8AC3E}">
        <p14:creationId xmlns:p14="http://schemas.microsoft.com/office/powerpoint/2010/main" val="2733761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89791DB-701E-4CEC-A078-1B53D51D13D4}"/>
              </a:ext>
            </a:extLst>
          </p:cNvPr>
          <p:cNvSpPr txBox="1"/>
          <p:nvPr/>
        </p:nvSpPr>
        <p:spPr>
          <a:xfrm>
            <a:off x="6096000" y="1844950"/>
            <a:ext cx="48171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Objectives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Provide short description why/how SDMX/DDI helps as an entry 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List relevant SDMX/DDI artefacts under each sub-process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Map relevant SDMX/DDI artefacts under each sub-process to GSIM class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AC7CF8-1619-407A-AECA-BD5852C06214}"/>
              </a:ext>
            </a:extLst>
          </p:cNvPr>
          <p:cNvSpPr txBox="1"/>
          <p:nvPr/>
        </p:nvSpPr>
        <p:spPr>
          <a:xfrm>
            <a:off x="6096000" y="4032344"/>
            <a:ext cx="496042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Results and (some preliminary) findings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By using GSBPM as common linkage points, </a:t>
            </a:r>
            <a:r>
              <a:rPr lang="en-US" dirty="0" smtClean="0"/>
              <a:t>identifies </a:t>
            </a:r>
            <a:r>
              <a:rPr lang="en-US" dirty="0"/>
              <a:t>where SDMX and DDI work together, their strengths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With mapping between SDMX and DDI made easier, more chances for interoperability between </a:t>
            </a:r>
            <a:r>
              <a:rPr lang="hu-HU" dirty="0" smtClean="0"/>
              <a:t>the </a:t>
            </a:r>
            <a:r>
              <a:rPr lang="en-US" dirty="0" smtClean="0"/>
              <a:t>two </a:t>
            </a:r>
            <a:r>
              <a:rPr lang="en-US" dirty="0"/>
              <a:t>standards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415FE4-7EAD-45F3-9996-5EFF859794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313" y="2602579"/>
            <a:ext cx="4848512" cy="2547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AE64FEE-AE33-436E-8A44-740237346AF3}"/>
              </a:ext>
            </a:extLst>
          </p:cNvPr>
          <p:cNvSpPr txBox="1"/>
          <p:nvPr/>
        </p:nvSpPr>
        <p:spPr>
          <a:xfrm>
            <a:off x="730313" y="5378438"/>
            <a:ext cx="449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Example for GSBPM sub-process 1.4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1BBDD8-6A30-4499-A34C-A6232A10B2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E7FE076A-4620-4A84-A968-81D83F22F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CA" dirty="0"/>
              <a:t>GSBPM / SDMX / DDI </a:t>
            </a:r>
            <a:r>
              <a:rPr lang="hu-HU" dirty="0"/>
              <a:t>T</a:t>
            </a:r>
            <a:r>
              <a:rPr lang="en-CA" dirty="0"/>
              <a:t>ask </a:t>
            </a:r>
            <a:r>
              <a:rPr lang="hu-HU" dirty="0"/>
              <a:t>T</a:t>
            </a:r>
            <a:r>
              <a:rPr lang="en-CA" dirty="0"/>
              <a:t>eam</a:t>
            </a:r>
            <a:r>
              <a:rPr lang="hu-HU" dirty="0"/>
              <a:t/>
            </a:r>
            <a:br>
              <a:rPr lang="hu-HU" dirty="0"/>
            </a:br>
            <a:r>
              <a:rPr lang="hu-HU" sz="4000" dirty="0"/>
              <a:t>Progress</a:t>
            </a:r>
            <a:endParaRPr lang="en-CA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A492F51-B406-49CA-8E1A-CCD653C0C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0304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CCD379CF-2E2D-4BEB-8BDB-59FB443044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To </a:t>
            </a:r>
            <a:r>
              <a:rPr lang="hu-HU" dirty="0" err="1"/>
              <a:t>bring</a:t>
            </a:r>
            <a:r>
              <a:rPr lang="hu-HU" dirty="0"/>
              <a:t> together users and the community, </a:t>
            </a:r>
            <a:r>
              <a:rPr lang="hu-HU" dirty="0" err="1"/>
              <a:t>focus</a:t>
            </a:r>
            <a:r>
              <a:rPr lang="hu-HU" dirty="0"/>
              <a:t> on the use of the standards, common challenges and the needs of the </a:t>
            </a:r>
            <a:r>
              <a:rPr lang="hu-HU" dirty="0" smtClean="0"/>
              <a:t>community.</a:t>
            </a:r>
            <a:endParaRPr lang="hu-HU" dirty="0"/>
          </a:p>
          <a:p>
            <a:r>
              <a:rPr lang="hu-HU" dirty="0"/>
              <a:t>T</a:t>
            </a:r>
            <a:r>
              <a:rPr lang="en-US" dirty="0"/>
              <a:t>o provide a platform for the users to exchange</a:t>
            </a:r>
            <a:r>
              <a:rPr lang="hu-HU" dirty="0"/>
              <a:t> </a:t>
            </a:r>
            <a:r>
              <a:rPr lang="en-US" dirty="0"/>
              <a:t>experience and lessons </a:t>
            </a:r>
            <a:r>
              <a:rPr lang="en-US" dirty="0" smtClean="0"/>
              <a:t>learned.</a:t>
            </a:r>
            <a:endParaRPr lang="hu-HU" dirty="0"/>
          </a:p>
          <a:p>
            <a:r>
              <a:rPr lang="hu-HU" dirty="0"/>
              <a:t>To</a:t>
            </a:r>
            <a:r>
              <a:rPr lang="en-US" dirty="0"/>
              <a:t> progress work on development and maintenance of the ModernStats</a:t>
            </a:r>
            <a:r>
              <a:rPr lang="hu-HU" dirty="0"/>
              <a:t> </a:t>
            </a:r>
            <a:r>
              <a:rPr lang="en-US" dirty="0" smtClean="0"/>
              <a:t>models</a:t>
            </a:r>
            <a:r>
              <a:rPr lang="hu-HU" dirty="0" smtClean="0"/>
              <a:t>.</a:t>
            </a:r>
            <a:endParaRPr lang="hu-HU" dirty="0"/>
          </a:p>
          <a:p>
            <a:r>
              <a:rPr lang="hu-HU" dirty="0" err="1"/>
              <a:t>Three</a:t>
            </a:r>
            <a:r>
              <a:rPr lang="hu-HU" dirty="0"/>
              <a:t> </a:t>
            </a:r>
            <a:r>
              <a:rPr lang="hu-HU" dirty="0" err="1"/>
              <a:t>focus</a:t>
            </a:r>
            <a:r>
              <a:rPr lang="hu-HU" dirty="0"/>
              <a:t> </a:t>
            </a:r>
            <a:r>
              <a:rPr lang="hu-HU" dirty="0" err="1"/>
              <a:t>areas</a:t>
            </a:r>
            <a:r>
              <a:rPr lang="hu-HU" dirty="0"/>
              <a:t>:</a:t>
            </a:r>
          </a:p>
          <a:p>
            <a:pPr lvl="1"/>
            <a:r>
              <a:rPr lang="hu-HU" dirty="0"/>
              <a:t>ModernStats </a:t>
            </a:r>
            <a:r>
              <a:rPr lang="hu-HU" dirty="0" err="1"/>
              <a:t>implementation</a:t>
            </a:r>
            <a:endParaRPr lang="hu-HU" dirty="0"/>
          </a:p>
          <a:p>
            <a:pPr lvl="1"/>
            <a:r>
              <a:rPr lang="hu-HU" dirty="0"/>
              <a:t>ModernStats </a:t>
            </a:r>
            <a:r>
              <a:rPr lang="hu-HU" dirty="0" err="1"/>
              <a:t>evolution</a:t>
            </a:r>
            <a:endParaRPr lang="hu-HU" dirty="0"/>
          </a:p>
          <a:p>
            <a:pPr lvl="1"/>
            <a:r>
              <a:rPr lang="hu-HU" dirty="0"/>
              <a:t>ModernStats </a:t>
            </a:r>
            <a:r>
              <a:rPr lang="hu-HU" dirty="0" err="1"/>
              <a:t>integration</a:t>
            </a:r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B3396529-F1C2-4840-A74B-A51CBC5B3A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sp>
        <p:nvSpPr>
          <p:cNvPr id="11" name="Cím 1">
            <a:extLst>
              <a:ext uri="{FF2B5EF4-FFF2-40B4-BE49-F238E27FC236}">
                <a16:creationId xmlns:a16="http://schemas.microsoft.com/office/drawing/2014/main" id="{831FBFD3-04BC-449E-A40D-BDA767EAB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ModernStats World Workshop 2022</a:t>
            </a:r>
            <a:br>
              <a:rPr lang="en-US" dirty="0"/>
            </a:br>
            <a:r>
              <a:rPr lang="hu-HU" sz="4000" dirty="0"/>
              <a:t>workshop objectives</a:t>
            </a: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7DD02584-CC57-4164-8324-0029E1CB3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17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6066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CCD379CF-2E2D-4BEB-8BDB-59FB44304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0504" y="1685926"/>
            <a:ext cx="4191000" cy="441329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hu-HU" u="sng" dirty="0" err="1"/>
              <a:t>Some</a:t>
            </a:r>
            <a:r>
              <a:rPr lang="hu-HU" u="sng" dirty="0"/>
              <a:t> </a:t>
            </a:r>
            <a:r>
              <a:rPr lang="hu-HU" u="sng" dirty="0" err="1"/>
              <a:t>key</a:t>
            </a:r>
            <a:r>
              <a:rPr lang="hu-HU" u="sng" dirty="0"/>
              <a:t> </a:t>
            </a:r>
            <a:r>
              <a:rPr lang="hu-HU" u="sng" dirty="0" err="1"/>
              <a:t>lessons</a:t>
            </a:r>
            <a:r>
              <a:rPr lang="hu-HU" u="sng" dirty="0"/>
              <a:t> </a:t>
            </a:r>
            <a:r>
              <a:rPr lang="hu-HU" u="sng" dirty="0" err="1"/>
              <a:t>learned</a:t>
            </a:r>
            <a:r>
              <a:rPr lang="hu-HU" u="sng" dirty="0"/>
              <a:t>:</a:t>
            </a:r>
          </a:p>
          <a:p>
            <a:pPr>
              <a:buFontTx/>
              <a:buChar char="-"/>
            </a:pPr>
            <a:r>
              <a:rPr lang="hu-HU" dirty="0"/>
              <a:t>Countries doing similar developments, </a:t>
            </a:r>
            <a:r>
              <a:rPr lang="hu-HU" dirty="0" err="1"/>
              <a:t>facing</a:t>
            </a:r>
            <a:r>
              <a:rPr lang="hu-HU" dirty="0"/>
              <a:t> similar issues. ModernStats models </a:t>
            </a:r>
            <a:r>
              <a:rPr lang="hu-HU" dirty="0" err="1"/>
              <a:t>can</a:t>
            </a:r>
            <a:r>
              <a:rPr lang="hu-HU" dirty="0"/>
              <a:t> </a:t>
            </a:r>
            <a:r>
              <a:rPr lang="hu-HU" dirty="0" err="1"/>
              <a:t>help</a:t>
            </a:r>
            <a:r>
              <a:rPr lang="hu-HU" dirty="0"/>
              <a:t> a lot!</a:t>
            </a:r>
          </a:p>
          <a:p>
            <a:pPr>
              <a:buFontTx/>
              <a:buChar char="-"/>
            </a:pPr>
            <a:r>
              <a:rPr lang="hu-HU" dirty="0"/>
              <a:t>Need to </a:t>
            </a:r>
            <a:r>
              <a:rPr lang="hu-HU" dirty="0" err="1"/>
              <a:t>come</a:t>
            </a:r>
            <a:r>
              <a:rPr lang="hu-HU" dirty="0"/>
              <a:t> together to sit down and </a:t>
            </a:r>
            <a:r>
              <a:rPr lang="hu-HU" dirty="0" err="1"/>
              <a:t>discuss</a:t>
            </a:r>
            <a:r>
              <a:rPr lang="hu-HU" dirty="0"/>
              <a:t>.</a:t>
            </a:r>
          </a:p>
          <a:p>
            <a:pPr>
              <a:buFontTx/>
              <a:buChar char="-"/>
            </a:pPr>
            <a:r>
              <a:rPr lang="hu-HU" dirty="0" err="1"/>
              <a:t>Specific</a:t>
            </a:r>
            <a:r>
              <a:rPr lang="hu-HU" dirty="0"/>
              <a:t> </a:t>
            </a:r>
            <a:r>
              <a:rPr lang="hu-HU" dirty="0" err="1"/>
              <a:t>messages</a:t>
            </a:r>
            <a:r>
              <a:rPr lang="hu-HU" dirty="0"/>
              <a:t> to </a:t>
            </a:r>
            <a:r>
              <a:rPr lang="hu-HU" dirty="0" err="1"/>
              <a:t>take</a:t>
            </a:r>
            <a:r>
              <a:rPr lang="hu-HU" dirty="0"/>
              <a:t> back to the </a:t>
            </a:r>
            <a:r>
              <a:rPr lang="hu-HU" dirty="0" err="1"/>
              <a:t>group</a:t>
            </a:r>
            <a:r>
              <a:rPr lang="hu-HU" dirty="0"/>
              <a:t> and </a:t>
            </a:r>
            <a:r>
              <a:rPr lang="hu-HU" dirty="0" err="1"/>
              <a:t>align</a:t>
            </a:r>
            <a:r>
              <a:rPr lang="hu-HU" dirty="0"/>
              <a:t> our 2023 programme </a:t>
            </a:r>
            <a:r>
              <a:rPr lang="hu-HU" dirty="0" err="1"/>
              <a:t>accordingly</a:t>
            </a:r>
            <a:r>
              <a:rPr lang="hu-HU" dirty="0"/>
              <a:t>.</a:t>
            </a:r>
          </a:p>
          <a:p>
            <a:pPr>
              <a:buFontTx/>
              <a:buChar char="-"/>
            </a:pPr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B3396529-F1C2-4840-A74B-A51CBC5B3A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sp>
        <p:nvSpPr>
          <p:cNvPr id="11" name="Cím 1">
            <a:extLst>
              <a:ext uri="{FF2B5EF4-FFF2-40B4-BE49-F238E27FC236}">
                <a16:creationId xmlns:a16="http://schemas.microsoft.com/office/drawing/2014/main" id="{831FBFD3-04BC-449E-A40D-BDA767EAB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ModernStats World Workshop 2022</a:t>
            </a:r>
            <a:br>
              <a:rPr lang="en-US" dirty="0"/>
            </a:br>
            <a:r>
              <a:rPr lang="hu-HU" sz="4000" dirty="0"/>
              <a:t>Results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7A01EDF4-DEE3-49D8-B5F9-C283F40D073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025" y="1877968"/>
            <a:ext cx="5977467" cy="3362325"/>
          </a:xfrm>
          <a:prstGeom prst="rect">
            <a:avLst/>
          </a:prstGeom>
        </p:spPr>
      </p:pic>
      <p:sp>
        <p:nvSpPr>
          <p:cNvPr id="7" name="Tartalom helye 2">
            <a:extLst>
              <a:ext uri="{FF2B5EF4-FFF2-40B4-BE49-F238E27FC236}">
                <a16:creationId xmlns:a16="http://schemas.microsoft.com/office/drawing/2014/main" id="{A848C544-7006-4201-8DB6-88C714E93856}"/>
              </a:ext>
            </a:extLst>
          </p:cNvPr>
          <p:cNvSpPr txBox="1">
            <a:spLocks/>
          </p:cNvSpPr>
          <p:nvPr/>
        </p:nvSpPr>
        <p:spPr>
          <a:xfrm>
            <a:off x="962024" y="5416371"/>
            <a:ext cx="5977467" cy="1689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Hosted by Statistical Office of the Republic of Serbia in Belgrade from 27 to 29 June 2022.</a:t>
            </a:r>
            <a:endParaRPr lang="hu-HU" sz="2400" dirty="0"/>
          </a:p>
          <a:p>
            <a:pPr marL="0" indent="0">
              <a:buNone/>
            </a:pPr>
            <a:r>
              <a:rPr lang="hu-HU" sz="2400" dirty="0"/>
              <a:t>Meeting material </a:t>
            </a:r>
            <a:r>
              <a:rPr lang="hu-HU" sz="2400" dirty="0">
                <a:hlinkClick r:id="rId4"/>
              </a:rPr>
              <a:t>here</a:t>
            </a:r>
            <a:r>
              <a:rPr lang="hu-HU" sz="2400" dirty="0"/>
              <a:t>!</a:t>
            </a:r>
            <a:endParaRPr lang="en-US" sz="2400" dirty="0"/>
          </a:p>
        </p:txBody>
      </p:sp>
      <p:sp>
        <p:nvSpPr>
          <p:cNvPr id="10" name="Dia számának helye 9">
            <a:extLst>
              <a:ext uri="{FF2B5EF4-FFF2-40B4-BE49-F238E27FC236}">
                <a16:creationId xmlns:a16="http://schemas.microsoft.com/office/drawing/2014/main" id="{60F6CE49-68B1-4CFA-82A4-2881F1D49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18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5871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46F6A5B-46BA-4758-9454-E4FD85996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Future directions 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65D9F10-51CC-430F-A428-1F62DFD17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725727" cy="4351338"/>
          </a:xfrm>
        </p:spPr>
        <p:txBody>
          <a:bodyPr>
            <a:normAutofit/>
          </a:bodyPr>
          <a:lstStyle/>
          <a:p>
            <a:r>
              <a:rPr lang="hu-HU" dirty="0"/>
              <a:t>Integration of ModernStats </a:t>
            </a:r>
            <a:r>
              <a:rPr lang="hu-HU" dirty="0" smtClean="0"/>
              <a:t>standards </a:t>
            </a:r>
            <a:r>
              <a:rPr lang="hu-HU" dirty="0"/>
              <a:t>on a higher level:</a:t>
            </a:r>
          </a:p>
          <a:p>
            <a:pPr lvl="1"/>
            <a:r>
              <a:rPr lang="hu-HU" dirty="0" smtClean="0"/>
              <a:t>Between our models </a:t>
            </a:r>
          </a:p>
          <a:p>
            <a:pPr lvl="1"/>
            <a:r>
              <a:rPr lang="hu-HU" dirty="0" smtClean="0"/>
              <a:t>But also the way we work</a:t>
            </a:r>
          </a:p>
          <a:p>
            <a:pPr lvl="1"/>
            <a:r>
              <a:rPr lang="hu-HU" dirty="0" smtClean="0"/>
              <a:t>Between official statistics and the outside world</a:t>
            </a:r>
          </a:p>
          <a:p>
            <a:r>
              <a:rPr lang="hu-HU" dirty="0" smtClean="0"/>
              <a:t>Evolution of ModernStats standards: be relevant and stay relevant</a:t>
            </a:r>
          </a:p>
          <a:p>
            <a:r>
              <a:rPr lang="hu-HU" dirty="0" smtClean="0"/>
              <a:t>ModernStats </a:t>
            </a:r>
            <a:r>
              <a:rPr lang="hu-HU" dirty="0"/>
              <a:t>Community of </a:t>
            </a:r>
            <a:r>
              <a:rPr lang="hu-HU" dirty="0" smtClean="0"/>
              <a:t>Practice</a:t>
            </a:r>
          </a:p>
          <a:p>
            <a:r>
              <a:rPr lang="hu-HU" sz="2800" dirty="0" smtClean="0"/>
              <a:t>Discuss key issues inside our community first &amp; define what is needed!</a:t>
            </a:r>
            <a:endParaRPr lang="hu-HU" sz="2800" dirty="0"/>
          </a:p>
          <a:p>
            <a:pPr lvl="1"/>
            <a:r>
              <a:rPr lang="hu-HU" dirty="0" smtClean="0"/>
              <a:t>Shared </a:t>
            </a:r>
            <a:r>
              <a:rPr lang="hu-HU" dirty="0"/>
              <a:t>services in general and </a:t>
            </a:r>
            <a:r>
              <a:rPr lang="hu-HU" dirty="0" smtClean="0"/>
              <a:t>CSPA; but also CSDA</a:t>
            </a:r>
            <a:endParaRPr lang="hu-HU" dirty="0"/>
          </a:p>
          <a:p>
            <a:pPr lvl="1"/>
            <a:r>
              <a:rPr lang="hu-HU" dirty="0"/>
              <a:t>Common challenges: process modelling, similar developments in countries</a:t>
            </a: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DEFE1A8B-704B-4622-A9C0-4126827A66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E59F3B6-F7B1-4B8B-8532-FEBC51B7A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19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4186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E2BEF65-54EB-43C7-AE28-0CFBD6B65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Supporting Standards Group: our mission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2CF5D59-357A-4C64-BDBD-B8A8C46B2F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F</a:t>
            </a:r>
            <a:r>
              <a:rPr lang="en-US" dirty="0"/>
              <a:t>ind ways how to </a:t>
            </a:r>
            <a:endParaRPr lang="hu-HU" dirty="0"/>
          </a:p>
          <a:p>
            <a:pPr lvl="1"/>
            <a:r>
              <a:rPr lang="en-US" i="1" dirty="0"/>
              <a:t>develop</a:t>
            </a:r>
            <a:r>
              <a:rPr lang="en-US" dirty="0"/>
              <a:t>, </a:t>
            </a:r>
            <a:endParaRPr lang="hu-HU" dirty="0"/>
          </a:p>
          <a:p>
            <a:pPr lvl="1"/>
            <a:r>
              <a:rPr lang="en-US" i="1" dirty="0"/>
              <a:t>enhance</a:t>
            </a:r>
            <a:r>
              <a:rPr lang="en-US" dirty="0"/>
              <a:t>, </a:t>
            </a:r>
            <a:endParaRPr lang="hu-HU" dirty="0"/>
          </a:p>
          <a:p>
            <a:pPr lvl="1"/>
            <a:r>
              <a:rPr lang="en-US" i="1" dirty="0"/>
              <a:t>integrate</a:t>
            </a:r>
            <a:r>
              <a:rPr lang="en-US" dirty="0"/>
              <a:t>, </a:t>
            </a:r>
            <a:endParaRPr lang="hu-HU" dirty="0"/>
          </a:p>
          <a:p>
            <a:pPr lvl="1"/>
            <a:r>
              <a:rPr lang="en-US" i="1" dirty="0"/>
              <a:t>promote</a:t>
            </a:r>
            <a:r>
              <a:rPr lang="en-US" dirty="0"/>
              <a:t>, </a:t>
            </a:r>
            <a:endParaRPr lang="hu-HU" dirty="0"/>
          </a:p>
          <a:p>
            <a:pPr lvl="1"/>
            <a:r>
              <a:rPr lang="en-US" i="1" dirty="0"/>
              <a:t>support </a:t>
            </a:r>
            <a:r>
              <a:rPr lang="en-US" dirty="0"/>
              <a:t>and </a:t>
            </a:r>
            <a:endParaRPr lang="hu-HU" dirty="0"/>
          </a:p>
          <a:p>
            <a:pPr lvl="1"/>
            <a:r>
              <a:rPr lang="en-US" i="1" dirty="0"/>
              <a:t>facilitate</a:t>
            </a:r>
            <a:r>
              <a:rPr lang="en-US" dirty="0"/>
              <a:t> </a:t>
            </a:r>
            <a:r>
              <a:rPr lang="hu-HU" i="1" dirty="0"/>
              <a:t>the </a:t>
            </a:r>
            <a:r>
              <a:rPr lang="en-US" i="1" dirty="0"/>
              <a:t>implementation of </a:t>
            </a:r>
            <a:endParaRPr lang="hu-HU" i="1" dirty="0"/>
          </a:p>
          <a:p>
            <a:pPr marL="457200" lvl="1" indent="0">
              <a:buNone/>
            </a:pPr>
            <a:r>
              <a:rPr lang="hu-HU" sz="2800" dirty="0"/>
              <a:t>a</a:t>
            </a:r>
            <a:r>
              <a:rPr lang="en-US" sz="2800" dirty="0"/>
              <a:t> range of standards needed for statistical modernisation.</a:t>
            </a:r>
            <a:endParaRPr lang="hu-HU" sz="2800" dirty="0"/>
          </a:p>
          <a:p>
            <a:r>
              <a:rPr lang="hu-HU" dirty="0"/>
              <a:t>O</a:t>
            </a:r>
            <a:r>
              <a:rPr lang="en-US" dirty="0"/>
              <a:t>perational responsibility for the </a:t>
            </a:r>
            <a:r>
              <a:rPr lang="en-US" i="1" dirty="0"/>
              <a:t>maintenance</a:t>
            </a:r>
            <a:r>
              <a:rPr lang="en-US" dirty="0"/>
              <a:t> and </a:t>
            </a:r>
            <a:r>
              <a:rPr lang="en-US" i="1" dirty="0"/>
              <a:t>development</a:t>
            </a:r>
            <a:r>
              <a:rPr lang="en-US" dirty="0"/>
              <a:t> of the </a:t>
            </a:r>
            <a:r>
              <a:rPr lang="hu-HU" dirty="0"/>
              <a:t>ModernStats standards.</a:t>
            </a:r>
          </a:p>
          <a:p>
            <a:endParaRPr lang="hu-HU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50F9E39A-B141-42E2-A12B-12D023F3A3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3A0463B7-CF80-44C5-AA6E-D54F269969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605" y="1728270"/>
            <a:ext cx="4140036" cy="2205555"/>
          </a:xfrm>
          <a:prstGeom prst="rect">
            <a:avLst/>
          </a:prstGeom>
        </p:spPr>
      </p:pic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2499ED3-6208-4F34-AF5C-E16882A39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495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91AA028-C2A7-45DF-8089-8B2466B59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</a:t>
            </a:r>
            <a:r>
              <a:rPr lang="hu-HU" dirty="0"/>
              <a:t>our planned</a:t>
            </a:r>
            <a:r>
              <a:rPr lang="en-US" dirty="0"/>
              <a:t> 202</a:t>
            </a:r>
            <a:r>
              <a:rPr lang="hu-HU" dirty="0"/>
              <a:t>3</a:t>
            </a:r>
            <a:r>
              <a:rPr lang="en-US" dirty="0"/>
              <a:t> activities</a:t>
            </a:r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BBA4D5CE-7DFA-419A-A9FF-04944D262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334FBA88-4EC7-4B29-BC41-D0EA6747701A}"/>
              </a:ext>
            </a:extLst>
          </p:cNvPr>
          <p:cNvSpPr txBox="1"/>
          <p:nvPr/>
        </p:nvSpPr>
        <p:spPr>
          <a:xfrm>
            <a:off x="3080802" y="2479179"/>
            <a:ext cx="6562725" cy="383148"/>
          </a:xfrm>
          <a:prstGeom prst="rect">
            <a:avLst/>
          </a:prstGeom>
          <a:solidFill>
            <a:srgbClr val="AEE4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GSIM revision (continuation)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19401917-B268-46BB-987A-0B3B42E7E819}"/>
              </a:ext>
            </a:extLst>
          </p:cNvPr>
          <p:cNvSpPr txBox="1"/>
          <p:nvPr/>
        </p:nvSpPr>
        <p:spPr>
          <a:xfrm>
            <a:off x="3080802" y="1856355"/>
            <a:ext cx="6562725" cy="383148"/>
          </a:xfrm>
          <a:prstGeom prst="rect">
            <a:avLst/>
          </a:prstGeom>
          <a:solidFill>
            <a:srgbClr val="AEE4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GSBPM &amp; GAMSO revision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69F449E8-3D82-49A0-BFAA-56343CB5E1BB}"/>
              </a:ext>
            </a:extLst>
          </p:cNvPr>
          <p:cNvSpPr txBox="1"/>
          <p:nvPr/>
        </p:nvSpPr>
        <p:spPr>
          <a:xfrm>
            <a:off x="3080801" y="3068367"/>
            <a:ext cx="6562725" cy="369332"/>
          </a:xfrm>
          <a:prstGeom prst="rect">
            <a:avLst/>
          </a:prstGeom>
          <a:solidFill>
            <a:srgbClr val="AEE4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GSBPM / SDMX / DDI (continuation)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3D1F3482-2D39-4B08-85B7-456E6A97E57C}"/>
              </a:ext>
            </a:extLst>
          </p:cNvPr>
          <p:cNvSpPr txBox="1"/>
          <p:nvPr/>
        </p:nvSpPr>
        <p:spPr>
          <a:xfrm>
            <a:off x="3080801" y="3654751"/>
            <a:ext cx="6562725" cy="369332"/>
          </a:xfrm>
          <a:prstGeom prst="rect">
            <a:avLst/>
          </a:prstGeom>
          <a:solidFill>
            <a:srgbClr val="AEE4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Core Ontology for Official Statistics </a:t>
            </a:r>
            <a:r>
              <a:rPr lang="hu-HU" dirty="0"/>
              <a:t>v2</a:t>
            </a:r>
            <a:endParaRPr lang="en-US" dirty="0"/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481700BD-884B-4D3D-A1F9-8CB6F45D5656}"/>
              </a:ext>
            </a:extLst>
          </p:cNvPr>
          <p:cNvSpPr txBox="1"/>
          <p:nvPr/>
        </p:nvSpPr>
        <p:spPr>
          <a:xfrm>
            <a:off x="3080801" y="4407267"/>
            <a:ext cx="6562725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i="1" dirty="0"/>
              <a:t>Defining the direction for model development: </a:t>
            </a:r>
          </a:p>
          <a:p>
            <a:pPr algn="ctr"/>
            <a:r>
              <a:rPr lang="hu-HU" dirty="0"/>
              <a:t>I</a:t>
            </a:r>
            <a:r>
              <a:rPr lang="hu-HU" dirty="0" smtClean="0"/>
              <a:t>ntegrated </a:t>
            </a:r>
            <a:r>
              <a:rPr lang="hu-HU" dirty="0"/>
              <a:t>use of the models, issue-</a:t>
            </a:r>
            <a:r>
              <a:rPr lang="hu-HU" dirty="0" err="1"/>
              <a:t>driven</a:t>
            </a:r>
            <a:r>
              <a:rPr lang="hu-HU" dirty="0"/>
              <a:t> approach</a:t>
            </a:r>
          </a:p>
        </p:txBody>
      </p:sp>
      <p:sp>
        <p:nvSpPr>
          <p:cNvPr id="11" name="Bal oldali kapcsos zárójel 10">
            <a:extLst>
              <a:ext uri="{FF2B5EF4-FFF2-40B4-BE49-F238E27FC236}">
                <a16:creationId xmlns:a16="http://schemas.microsoft.com/office/drawing/2014/main" id="{CD4C4238-22CC-44A1-A54F-9D298782E256}"/>
              </a:ext>
            </a:extLst>
          </p:cNvPr>
          <p:cNvSpPr/>
          <p:nvPr/>
        </p:nvSpPr>
        <p:spPr>
          <a:xfrm>
            <a:off x="2537523" y="1798412"/>
            <a:ext cx="258937" cy="224885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9E0E8ACE-7D7A-4B71-BA3B-BE4F8B3E8C57}"/>
              </a:ext>
            </a:extLst>
          </p:cNvPr>
          <p:cNvSpPr txBox="1"/>
          <p:nvPr/>
        </p:nvSpPr>
        <p:spPr>
          <a:xfrm rot="16200000">
            <a:off x="1248002" y="2819810"/>
            <a:ext cx="1577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dirty="0">
                <a:solidFill>
                  <a:srgbClr val="43CEFF"/>
                </a:solidFill>
              </a:rPr>
              <a:t>Task Teams</a:t>
            </a:r>
          </a:p>
        </p:txBody>
      </p:sp>
      <p:sp>
        <p:nvSpPr>
          <p:cNvPr id="13" name="Bal oldali kapcsos zárójel 12">
            <a:extLst>
              <a:ext uri="{FF2B5EF4-FFF2-40B4-BE49-F238E27FC236}">
                <a16:creationId xmlns:a16="http://schemas.microsoft.com/office/drawing/2014/main" id="{850ABCCC-BA12-4741-A7B5-48D48B2FCBA1}"/>
              </a:ext>
            </a:extLst>
          </p:cNvPr>
          <p:cNvSpPr/>
          <p:nvPr/>
        </p:nvSpPr>
        <p:spPr>
          <a:xfrm>
            <a:off x="2537523" y="4407267"/>
            <a:ext cx="222392" cy="2093386"/>
          </a:xfrm>
          <a:prstGeom prst="leftBrac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F26013EF-BD96-4352-9AAA-ED6FAA88A4FF}"/>
              </a:ext>
            </a:extLst>
          </p:cNvPr>
          <p:cNvSpPr txBox="1"/>
          <p:nvPr/>
        </p:nvSpPr>
        <p:spPr>
          <a:xfrm rot="16200000">
            <a:off x="1526326" y="5273619"/>
            <a:ext cx="10125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Group</a:t>
            </a:r>
          </a:p>
        </p:txBody>
      </p:sp>
      <p:sp>
        <p:nvSpPr>
          <p:cNvPr id="15" name="Dia számának helye 14">
            <a:extLst>
              <a:ext uri="{FF2B5EF4-FFF2-40B4-BE49-F238E27FC236}">
                <a16:creationId xmlns:a16="http://schemas.microsoft.com/office/drawing/2014/main" id="{CD1B7529-0242-41F4-B217-9A66C82CB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20</a:t>
            </a:fld>
            <a:endParaRPr lang="hu-HU"/>
          </a:p>
        </p:txBody>
      </p:sp>
      <p:sp>
        <p:nvSpPr>
          <p:cNvPr id="16" name="Szövegdoboz 15">
            <a:extLst>
              <a:ext uri="{FF2B5EF4-FFF2-40B4-BE49-F238E27FC236}">
                <a16:creationId xmlns:a16="http://schemas.microsoft.com/office/drawing/2014/main" id="{ECB28466-DB97-4855-8536-FED74C94E2F5}"/>
              </a:ext>
            </a:extLst>
          </p:cNvPr>
          <p:cNvSpPr txBox="1"/>
          <p:nvPr/>
        </p:nvSpPr>
        <p:spPr>
          <a:xfrm>
            <a:off x="3080800" y="5181287"/>
            <a:ext cx="6562725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i="1" dirty="0"/>
              <a:t>Involving users, </a:t>
            </a:r>
            <a:r>
              <a:rPr lang="hu-HU" i="1" dirty="0" smtClean="0"/>
              <a:t>experts </a:t>
            </a:r>
            <a:r>
              <a:rPr lang="hu-HU" dirty="0" smtClean="0"/>
              <a:t>(next to workshops): </a:t>
            </a:r>
          </a:p>
          <a:p>
            <a:pPr algn="ctr"/>
            <a:r>
              <a:rPr lang="hu-HU" dirty="0" smtClean="0"/>
              <a:t>ModernStats </a:t>
            </a:r>
            <a:r>
              <a:rPr lang="hu-HU" dirty="0"/>
              <a:t>Community of Practice</a:t>
            </a:r>
            <a:endParaRPr lang="hu-HU" dirty="0"/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FF7C38A2-D50E-4988-9F66-E5034ACBBDE6}"/>
              </a:ext>
            </a:extLst>
          </p:cNvPr>
          <p:cNvSpPr txBox="1"/>
          <p:nvPr/>
        </p:nvSpPr>
        <p:spPr>
          <a:xfrm>
            <a:off x="3080799" y="6019228"/>
            <a:ext cx="6562725" cy="38314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i="1" dirty="0" smtClean="0"/>
              <a:t>Improving visibility of ModernStats standards (e.g. ISI 2023)</a:t>
            </a:r>
            <a:endParaRPr lang="hu-HU" i="1" dirty="0"/>
          </a:p>
        </p:txBody>
      </p:sp>
      <p:sp>
        <p:nvSpPr>
          <p:cNvPr id="4" name="Szalagnyíl jobbra 3"/>
          <p:cNvSpPr/>
          <p:nvPr/>
        </p:nvSpPr>
        <p:spPr>
          <a:xfrm>
            <a:off x="592391" y="2862327"/>
            <a:ext cx="1045029" cy="2519570"/>
          </a:xfrm>
          <a:prstGeom prst="curvedRightArrow">
            <a:avLst/>
          </a:prstGeom>
          <a:gradFill flip="none" rotWithShape="1">
            <a:gsLst>
              <a:gs pos="88000">
                <a:schemeClr val="accent4">
                  <a:lumMod val="60000"/>
                  <a:lumOff val="40000"/>
                </a:schemeClr>
              </a:gs>
              <a:gs pos="55000">
                <a:schemeClr val="accent5">
                  <a:lumMod val="0"/>
                  <a:lumOff val="100000"/>
                </a:schemeClr>
              </a:gs>
              <a:gs pos="38000">
                <a:srgbClr val="43CEFF"/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20" name="Szalagnyíl jobbra 19"/>
          <p:cNvSpPr/>
          <p:nvPr/>
        </p:nvSpPr>
        <p:spPr>
          <a:xfrm rot="10800000">
            <a:off x="9972254" y="2649070"/>
            <a:ext cx="1045029" cy="2519570"/>
          </a:xfrm>
          <a:prstGeom prst="curvedRightArrow">
            <a:avLst/>
          </a:prstGeom>
          <a:gradFill flip="none" rotWithShape="1">
            <a:gsLst>
              <a:gs pos="39000">
                <a:schemeClr val="accent4">
                  <a:lumMod val="60000"/>
                  <a:lumOff val="40000"/>
                </a:schemeClr>
              </a:gs>
              <a:gs pos="75000">
                <a:schemeClr val="accent5">
                  <a:lumMod val="0"/>
                  <a:lumOff val="100000"/>
                </a:schemeClr>
              </a:gs>
              <a:gs pos="86000">
                <a:srgbClr val="43CEFF"/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514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717620C-1FF6-47D8-832C-45B5858BE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GSBPM &amp; GAMSO revision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B882AC2-E03B-4F6B-894F-26F68E074B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GSBPM and GAMSO will be revised together within the same team</a:t>
            </a:r>
            <a:r>
              <a:rPr lang="hu-HU" dirty="0"/>
              <a:t>.</a:t>
            </a:r>
          </a:p>
          <a:p>
            <a:r>
              <a:rPr lang="hu-HU" dirty="0"/>
              <a:t>Excellent opportunity to </a:t>
            </a:r>
            <a:r>
              <a:rPr lang="hu-HU" dirty="0" err="1"/>
              <a:t>better</a:t>
            </a:r>
            <a:r>
              <a:rPr lang="hu-HU" dirty="0"/>
              <a:t> </a:t>
            </a:r>
            <a:r>
              <a:rPr lang="hu-HU" dirty="0" err="1"/>
              <a:t>integrate</a:t>
            </a:r>
            <a:r>
              <a:rPr lang="hu-HU" dirty="0"/>
              <a:t> the models!</a:t>
            </a:r>
          </a:p>
          <a:p>
            <a:r>
              <a:rPr lang="hu-HU" dirty="0"/>
              <a:t>Many </a:t>
            </a:r>
            <a:r>
              <a:rPr lang="hu-HU" dirty="0" err="1"/>
              <a:t>key</a:t>
            </a:r>
            <a:r>
              <a:rPr lang="hu-HU" dirty="0"/>
              <a:t> </a:t>
            </a:r>
            <a:r>
              <a:rPr lang="hu-HU" dirty="0" err="1"/>
              <a:t>challenges</a:t>
            </a:r>
            <a:r>
              <a:rPr lang="hu-HU" dirty="0"/>
              <a:t> already </a:t>
            </a:r>
            <a:r>
              <a:rPr lang="hu-HU" dirty="0" err="1"/>
              <a:t>identified</a:t>
            </a:r>
            <a:r>
              <a:rPr lang="hu-HU" dirty="0"/>
              <a:t>.</a:t>
            </a:r>
          </a:p>
          <a:p>
            <a:r>
              <a:rPr lang="en-CA" dirty="0"/>
              <a:t>User consultation</a:t>
            </a:r>
            <a:r>
              <a:rPr lang="hu-HU" dirty="0"/>
              <a:t>: Q1 2023</a:t>
            </a:r>
          </a:p>
          <a:p>
            <a:r>
              <a:rPr lang="hu-HU" dirty="0"/>
              <a:t>Integrate planned GSBPM overarching processes work.</a:t>
            </a:r>
            <a:endParaRPr lang="en-CA" dirty="0"/>
          </a:p>
          <a:p>
            <a:r>
              <a:rPr lang="hu-HU" dirty="0"/>
              <a:t>Planned last milestone: CES consultation and adoption: Q2 2024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6868C8BA-0A26-40DA-861D-C479769078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47E030D1-B3F4-4B7D-96A9-182744120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21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0656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DD73E-3E93-420A-AD6F-623C02B78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GSIM revision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C6AD3-E866-470F-8B2A-D741E8767B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Ongoing </a:t>
            </a:r>
            <a:r>
              <a:rPr lang="en-CA" dirty="0" err="1"/>
              <a:t>prioriti</a:t>
            </a:r>
            <a:r>
              <a:rPr lang="hu-HU" dirty="0"/>
              <a:t>s</a:t>
            </a:r>
            <a:r>
              <a:rPr lang="en-CA" dirty="0" err="1"/>
              <a:t>ation</a:t>
            </a:r>
            <a:r>
              <a:rPr lang="en-CA" dirty="0"/>
              <a:t> of issues to be addressed in GSIM version “2023” (GSIM v2.0?)</a:t>
            </a:r>
            <a:r>
              <a:rPr lang="hu-HU" dirty="0"/>
              <a:t>.</a:t>
            </a:r>
            <a:endParaRPr lang="en-CA" dirty="0"/>
          </a:p>
          <a:p>
            <a:r>
              <a:rPr lang="en-CA" dirty="0"/>
              <a:t>Creation of backlog for future releases/updates (determined in conjunction with COOS </a:t>
            </a:r>
            <a:r>
              <a:rPr lang="hu-HU" dirty="0"/>
              <a:t>work</a:t>
            </a:r>
            <a:r>
              <a:rPr lang="en-CA" dirty="0"/>
              <a:t>)</a:t>
            </a:r>
            <a:r>
              <a:rPr lang="hu-HU" dirty="0"/>
              <a:t>.</a:t>
            </a:r>
            <a:endParaRPr lang="en-CA" dirty="0"/>
          </a:p>
          <a:p>
            <a:r>
              <a:rPr lang="en-CA" dirty="0"/>
              <a:t>Development work to finish end of Q1</a:t>
            </a:r>
            <a:r>
              <a:rPr lang="hu-HU" dirty="0"/>
              <a:t> </a:t>
            </a:r>
            <a:r>
              <a:rPr lang="en-CA" dirty="0"/>
              <a:t>2023</a:t>
            </a:r>
            <a:r>
              <a:rPr lang="hu-HU" dirty="0"/>
              <a:t>.</a:t>
            </a:r>
            <a:endParaRPr lang="en-CA" dirty="0"/>
          </a:p>
          <a:p>
            <a:r>
              <a:rPr lang="en-CA" dirty="0"/>
              <a:t>Public review and release Q2-Q3</a:t>
            </a:r>
            <a:r>
              <a:rPr lang="hu-HU" dirty="0"/>
              <a:t> </a:t>
            </a:r>
            <a:r>
              <a:rPr lang="en-CA" dirty="0"/>
              <a:t>2023</a:t>
            </a:r>
            <a:r>
              <a:rPr lang="hu-HU" dirty="0"/>
              <a:t>.</a:t>
            </a:r>
            <a:endParaRPr lang="en-CA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3952563E-B481-4CED-B5D0-2C9A2616C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7702542-4B18-4C8B-8DFE-E576F93C6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22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9580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DD73E-3E93-420A-AD6F-623C02B78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GSBPM / SDMX / DDI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C6AD3-E866-470F-8B2A-D741E8767B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Cover</a:t>
            </a:r>
            <a:r>
              <a:rPr lang="hu-HU" dirty="0"/>
              <a:t> </a:t>
            </a:r>
            <a:r>
              <a:rPr lang="hu-HU" dirty="0" err="1"/>
              <a:t>all</a:t>
            </a:r>
            <a:r>
              <a:rPr lang="hu-HU" dirty="0"/>
              <a:t> </a:t>
            </a:r>
            <a:r>
              <a:rPr lang="hu-HU" dirty="0" err="1"/>
              <a:t>phases</a:t>
            </a:r>
            <a:r>
              <a:rPr lang="hu-HU" dirty="0"/>
              <a:t> of the GSBPM, building on the work already started.</a:t>
            </a:r>
          </a:p>
          <a:p>
            <a:r>
              <a:rPr lang="en-US" dirty="0"/>
              <a:t>If you know colleagues who are interested in making SDMX/DDI easier via GSBPM (or learning more about SDMX or DDI through lenses of GSBPM!), please pass the information about the </a:t>
            </a:r>
            <a:r>
              <a:rPr lang="hu-HU" dirty="0"/>
              <a:t>Task Team!</a:t>
            </a:r>
          </a:p>
          <a:p>
            <a:r>
              <a:rPr lang="en-US" dirty="0"/>
              <a:t>Task team: Hungary, Mexico, USA, Canada, France, Netherland, ILO, OECD and UNECE </a:t>
            </a:r>
            <a:endParaRPr lang="hu-HU" dirty="0" smtClean="0"/>
          </a:p>
          <a:p>
            <a:r>
              <a:rPr lang="hu-HU" dirty="0" smtClean="0"/>
              <a:t>Activity </a:t>
            </a:r>
            <a:r>
              <a:rPr lang="hu-HU" dirty="0"/>
              <a:t>to finish in 2023.</a:t>
            </a:r>
            <a:endParaRPr lang="en-CA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3952563E-B481-4CED-B5D0-2C9A2616C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CDE9A0B1-481A-408C-A4DC-6BB27737B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23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4300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717620C-1FF6-47D8-832C-45B5858BE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Ontology for Official Statistics v2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B882AC2-E03B-4F6B-894F-26F68E074B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COOS as landing and triaging point for more integrated feedback-based evolution process</a:t>
            </a:r>
            <a:r>
              <a:rPr lang="hu-HU" dirty="0"/>
              <a:t>.</a:t>
            </a:r>
          </a:p>
          <a:p>
            <a:r>
              <a:rPr lang="hu-HU" dirty="0"/>
              <a:t>T</a:t>
            </a:r>
            <a:r>
              <a:rPr lang="en-GB" dirty="0"/>
              <a:t>opics not included in first version, for example:</a:t>
            </a:r>
            <a:endParaRPr lang="hu-HU" dirty="0"/>
          </a:p>
          <a:p>
            <a:pPr lvl="1"/>
            <a:r>
              <a:rPr lang="en-GB" dirty="0"/>
              <a:t>consistency of product/dataset relationship</a:t>
            </a:r>
            <a:endParaRPr lang="hu-HU" dirty="0"/>
          </a:p>
          <a:p>
            <a:pPr lvl="1"/>
            <a:r>
              <a:rPr lang="en-GB" dirty="0"/>
              <a:t>inclusion of support program</a:t>
            </a:r>
            <a:endParaRPr lang="hu-HU" dirty="0"/>
          </a:p>
          <a:p>
            <a:pPr lvl="1"/>
            <a:r>
              <a:rPr lang="en-GB" dirty="0"/>
              <a:t>modelling of links between GSIM and GSBPM</a:t>
            </a:r>
            <a:endParaRPr lang="hu-HU" dirty="0"/>
          </a:p>
          <a:p>
            <a:r>
              <a:rPr lang="hu-HU" dirty="0"/>
              <a:t>M</a:t>
            </a:r>
            <a:r>
              <a:rPr lang="en-GB" dirty="0"/>
              <a:t>ore use cases and concrete examples</a:t>
            </a:r>
            <a:r>
              <a:rPr lang="hu-HU" dirty="0"/>
              <a:t>.</a:t>
            </a:r>
          </a:p>
          <a:p>
            <a:r>
              <a:rPr lang="hu-HU" dirty="0"/>
              <a:t>A</a:t>
            </a:r>
            <a:r>
              <a:rPr lang="en-GB" dirty="0"/>
              <a:t>pplication profile for practical use with other standards</a:t>
            </a:r>
            <a:r>
              <a:rPr lang="hu-HU" dirty="0"/>
              <a:t>.</a:t>
            </a:r>
          </a:p>
          <a:p>
            <a:r>
              <a:rPr lang="hu-HU" dirty="0"/>
              <a:t>Timing of the activity (start-finish) still to be decided.</a:t>
            </a:r>
          </a:p>
          <a:p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6868C8BA-0A26-40DA-861D-C479769078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305593A-0AF1-434F-8EE7-C27DE47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24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451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717620C-1FF6-47D8-832C-45B5858BE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ModernStats Community of Practice</a:t>
            </a:r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B882AC2-E03B-4F6B-894F-26F68E074B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Bring together experts and users.</a:t>
            </a:r>
          </a:p>
          <a:p>
            <a:r>
              <a:rPr lang="en-US" dirty="0"/>
              <a:t>Discuss topics that the SSG should explore and further develop.</a:t>
            </a:r>
          </a:p>
          <a:p>
            <a:r>
              <a:rPr lang="en-US" dirty="0"/>
              <a:t>Discuss topics of interest parallel to the revision of the models.</a:t>
            </a:r>
          </a:p>
          <a:p>
            <a:r>
              <a:rPr lang="en-US" dirty="0"/>
              <a:t>Increase the understanding and the use of ModernStats models within different user groups. </a:t>
            </a:r>
            <a:endParaRPr lang="hu-HU" dirty="0"/>
          </a:p>
          <a:p>
            <a:r>
              <a:rPr lang="hu-HU" dirty="0"/>
              <a:t>Stay </a:t>
            </a:r>
            <a:r>
              <a:rPr lang="hu-HU" dirty="0" err="1"/>
              <a:t>tuned</a:t>
            </a:r>
            <a:r>
              <a:rPr lang="hu-HU" dirty="0"/>
              <a:t>! More </a:t>
            </a:r>
            <a:r>
              <a:rPr lang="hu-HU" dirty="0" err="1"/>
              <a:t>information</a:t>
            </a:r>
            <a:r>
              <a:rPr lang="hu-HU" dirty="0"/>
              <a:t> </a:t>
            </a:r>
            <a:r>
              <a:rPr lang="hu-HU" dirty="0" err="1"/>
              <a:t>about</a:t>
            </a:r>
            <a:r>
              <a:rPr lang="hu-HU" dirty="0"/>
              <a:t> </a:t>
            </a:r>
            <a:r>
              <a:rPr lang="hu-HU" dirty="0" err="1"/>
              <a:t>this</a:t>
            </a:r>
            <a:r>
              <a:rPr lang="hu-HU" dirty="0"/>
              <a:t> </a:t>
            </a:r>
            <a:r>
              <a:rPr lang="hu-HU" dirty="0" err="1"/>
              <a:t>later</a:t>
            </a:r>
            <a:r>
              <a:rPr lang="hu-HU" dirty="0"/>
              <a:t>: idea </a:t>
            </a:r>
            <a:r>
              <a:rPr lang="hu-HU" dirty="0" err="1"/>
              <a:t>currently</a:t>
            </a:r>
            <a:r>
              <a:rPr lang="hu-HU" dirty="0"/>
              <a:t> </a:t>
            </a:r>
            <a:r>
              <a:rPr lang="hu-HU" dirty="0" err="1"/>
              <a:t>being</a:t>
            </a:r>
            <a:r>
              <a:rPr lang="hu-HU" dirty="0"/>
              <a:t> </a:t>
            </a:r>
            <a:r>
              <a:rPr lang="hu-HU" dirty="0" err="1"/>
              <a:t>discussed</a:t>
            </a:r>
            <a:r>
              <a:rPr lang="hu-HU" dirty="0"/>
              <a:t> </a:t>
            </a:r>
            <a:r>
              <a:rPr lang="hu-HU" dirty="0" err="1"/>
              <a:t>within</a:t>
            </a:r>
            <a:r>
              <a:rPr lang="hu-HU" dirty="0"/>
              <a:t> the Supporting Standards Group.</a:t>
            </a:r>
            <a:endParaRPr lang="en-US" dirty="0"/>
          </a:p>
          <a:p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6868C8BA-0A26-40DA-861D-C479769078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98F86D3-AB6D-45E2-AFEB-73E29848A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25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7253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0C70D4C-DF57-49AD-85E5-1B7DD9644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We need you!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0460B34-08FA-4DEB-B933-41D84241B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Please consider joining our Task Teams and help us to realise our ambitious work programme</a:t>
            </a:r>
            <a:r>
              <a:rPr lang="en-US" dirty="0" smtClean="0"/>
              <a:t>!</a:t>
            </a:r>
            <a:endParaRPr lang="hu-HU" dirty="0" smtClean="0"/>
          </a:p>
          <a:p>
            <a:r>
              <a:rPr lang="hu-HU" dirty="0" smtClean="0"/>
              <a:t>We need good experts, especially for the GSBPM &amp; GAMSO revision and </a:t>
            </a:r>
            <a:r>
              <a:rPr lang="hu-HU" dirty="0"/>
              <a:t>the GSBPM / SDMX / </a:t>
            </a:r>
            <a:r>
              <a:rPr lang="hu-HU" dirty="0" smtClean="0"/>
              <a:t>DDI Task Teams!</a:t>
            </a:r>
            <a:endParaRPr lang="hu-HU" dirty="0"/>
          </a:p>
          <a:p>
            <a:r>
              <a:rPr lang="en-US" dirty="0"/>
              <a:t>Excellent opportunity to add your expertise and take part in the modernisation programme!</a:t>
            </a:r>
            <a:endParaRPr lang="hu-HU" dirty="0"/>
          </a:p>
          <a:p>
            <a:r>
              <a:rPr lang="hu-HU" dirty="0"/>
              <a:t>Contact us!</a:t>
            </a:r>
          </a:p>
          <a:p>
            <a:pPr lvl="1"/>
            <a:r>
              <a:rPr lang="hu-HU" dirty="0"/>
              <a:t>InKyung Choi: </a:t>
            </a:r>
            <a:r>
              <a:rPr lang="hu-HU" dirty="0">
                <a:hlinkClick r:id="rId2"/>
              </a:rPr>
              <a:t>choii@un.org</a:t>
            </a:r>
            <a:r>
              <a:rPr lang="hu-HU" dirty="0"/>
              <a:t> </a:t>
            </a:r>
          </a:p>
          <a:p>
            <a:pPr lvl="1"/>
            <a:r>
              <a:rPr lang="hu-HU" dirty="0"/>
              <a:t>Zoltán Vereczkei: </a:t>
            </a:r>
            <a:r>
              <a:rPr lang="hu-HU" dirty="0">
                <a:hlinkClick r:id="rId3"/>
              </a:rPr>
              <a:t>zoltan.vereczkei@ksh.hu</a:t>
            </a:r>
            <a:r>
              <a:rPr lang="hu-HU" dirty="0"/>
              <a:t> 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616289D1-FD6B-4922-B910-F0A338EE69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7E864D5-E7E3-4930-BF10-31504B767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26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750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E7F7061-4DF9-4268-ABD3-2FD6FD594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Acknowledgements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7BAF5D9-47E8-499B-96AB-BEB5CA8E13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Experts committed to the work of the Supporting</a:t>
            </a:r>
            <a:r>
              <a:rPr lang="hu-HU" dirty="0"/>
              <a:t> </a:t>
            </a:r>
            <a:r>
              <a:rPr lang="en-US" dirty="0"/>
              <a:t>Standards Group</a:t>
            </a:r>
            <a:r>
              <a:rPr lang="hu-HU" dirty="0"/>
              <a:t> and the Task Teams.</a:t>
            </a:r>
          </a:p>
          <a:p>
            <a:r>
              <a:rPr lang="en-US" dirty="0"/>
              <a:t>Chairs of the task </a:t>
            </a:r>
            <a:r>
              <a:rPr lang="en-US" dirty="0" smtClean="0"/>
              <a:t>teams</a:t>
            </a:r>
            <a:r>
              <a:rPr lang="hu-HU" dirty="0" smtClean="0"/>
              <a:t>.</a:t>
            </a:r>
            <a:endParaRPr lang="hu-HU" dirty="0"/>
          </a:p>
          <a:p>
            <a:r>
              <a:rPr lang="en-US" dirty="0"/>
              <a:t>UNECE </a:t>
            </a:r>
            <a:r>
              <a:rPr lang="hu-HU" dirty="0"/>
              <a:t>with </a:t>
            </a:r>
            <a:r>
              <a:rPr lang="hu-HU" dirty="0" err="1"/>
              <a:t>very</a:t>
            </a:r>
            <a:r>
              <a:rPr lang="hu-HU" dirty="0"/>
              <a:t> </a:t>
            </a:r>
            <a:r>
              <a:rPr lang="hu-HU" dirty="0" err="1"/>
              <a:t>special</a:t>
            </a:r>
            <a:r>
              <a:rPr lang="hu-HU" dirty="0"/>
              <a:t> </a:t>
            </a:r>
            <a:r>
              <a:rPr lang="hu-HU" dirty="0" err="1"/>
              <a:t>thanks</a:t>
            </a:r>
            <a:r>
              <a:rPr lang="hu-HU" dirty="0"/>
              <a:t> to</a:t>
            </a:r>
            <a:r>
              <a:rPr lang="en-US" dirty="0"/>
              <a:t> InKyung Choi for her invaluable support</a:t>
            </a:r>
            <a:r>
              <a:rPr lang="hu-HU" dirty="0"/>
              <a:t>!</a:t>
            </a:r>
          </a:p>
          <a:p>
            <a:r>
              <a:rPr lang="en-US" dirty="0"/>
              <a:t>You</a:t>
            </a:r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4F52BBA9-CB9E-448D-8E4F-6B9D7AD4CD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F14A546-FF2F-4C84-B967-86A601C29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27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7541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47E127DA-61E8-4636-96EA-381005246E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148602"/>
            <a:ext cx="12192000" cy="147963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hu-HU" sz="5400" dirty="0"/>
              <a:t>Thank you!</a:t>
            </a:r>
          </a:p>
          <a:p>
            <a:pPr marL="0" indent="0" algn="ctr">
              <a:buNone/>
            </a:pPr>
            <a:endParaRPr lang="hu-HU" sz="1600" dirty="0"/>
          </a:p>
          <a:p>
            <a:pPr marL="0" indent="0" algn="ctr">
              <a:buNone/>
            </a:pPr>
            <a:endParaRPr lang="hu-HU" sz="1600" dirty="0"/>
          </a:p>
          <a:p>
            <a:pPr marL="0" indent="0" algn="ctr">
              <a:buNone/>
            </a:pPr>
            <a:endParaRPr lang="hu-HU" sz="1600" dirty="0"/>
          </a:p>
          <a:p>
            <a:pPr marL="0" indent="0" algn="ctr">
              <a:buNone/>
            </a:pPr>
            <a:endParaRPr lang="hu-HU" sz="1600" dirty="0"/>
          </a:p>
          <a:p>
            <a:pPr marL="0" indent="0" algn="ctr">
              <a:buNone/>
            </a:pPr>
            <a:endParaRPr lang="hu-HU" sz="1600" dirty="0"/>
          </a:p>
          <a:p>
            <a:pPr marL="0" indent="0" algn="ctr">
              <a:buNone/>
            </a:pPr>
            <a:endParaRPr lang="hu-HU" sz="1600" dirty="0"/>
          </a:p>
          <a:p>
            <a:pPr marL="0" indent="0" algn="ctr">
              <a:buNone/>
            </a:pPr>
            <a:r>
              <a:rPr lang="hu-HU" sz="1800" dirty="0">
                <a:hlinkClick r:id="rId2"/>
              </a:rPr>
              <a:t>https://statswiki.unece.org/display/hlgbas/Modernisation+Groups</a:t>
            </a:r>
            <a:r>
              <a:rPr lang="hu-HU" sz="1800" dirty="0"/>
              <a:t> 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CA9E44FD-97AE-4268-B992-926B4BF7ED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661" y="348536"/>
            <a:ext cx="4294814" cy="833699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8452BC47-DE4B-4ACF-ADD8-76A4DAFFD7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342" y="3004196"/>
            <a:ext cx="3737365" cy="1991037"/>
          </a:xfrm>
          <a:prstGeom prst="rect">
            <a:avLst/>
          </a:prstGeom>
        </p:spPr>
      </p:pic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93D14C7E-5239-421C-B83A-EEF39BC99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28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471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5925CAF-649C-4AC2-8829-3C66070C6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Where</a:t>
            </a:r>
            <a:r>
              <a:rPr lang="hu-HU" dirty="0"/>
              <a:t> to </a:t>
            </a:r>
            <a:r>
              <a:rPr lang="hu-HU" dirty="0" err="1"/>
              <a:t>find</a:t>
            </a:r>
            <a:r>
              <a:rPr lang="hu-HU" dirty="0"/>
              <a:t> us?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DDE8678-2D7F-4F24-B677-114EAE0961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400" dirty="0"/>
              <a:t>Information on the Supporting Standards Group on the </a:t>
            </a:r>
            <a:r>
              <a:rPr lang="hu-HU" sz="2400" dirty="0">
                <a:hlinkClick r:id="rId2"/>
              </a:rPr>
              <a:t>HLG-MOS Modernisation Group page</a:t>
            </a:r>
            <a:endParaRPr lang="hu-HU" sz="2400" dirty="0"/>
          </a:p>
          <a:p>
            <a:r>
              <a:rPr lang="hu-HU" sz="2400" dirty="0"/>
              <a:t>Information on the ModernStats models:</a:t>
            </a:r>
          </a:p>
          <a:p>
            <a:pPr lvl="1"/>
            <a:r>
              <a:rPr lang="hu-HU" sz="2000" b="1" dirty="0" err="1"/>
              <a:t>G</a:t>
            </a:r>
            <a:r>
              <a:rPr lang="hu-HU" sz="2000" dirty="0" err="1"/>
              <a:t>eneric</a:t>
            </a:r>
            <a:r>
              <a:rPr lang="hu-HU" sz="2000" dirty="0"/>
              <a:t> </a:t>
            </a:r>
            <a:r>
              <a:rPr lang="hu-HU" sz="2000" b="1" dirty="0" err="1"/>
              <a:t>S</a:t>
            </a:r>
            <a:r>
              <a:rPr lang="hu-HU" sz="2000" dirty="0" err="1"/>
              <a:t>tatistical</a:t>
            </a:r>
            <a:r>
              <a:rPr lang="hu-HU" sz="2000" dirty="0"/>
              <a:t> </a:t>
            </a:r>
            <a:r>
              <a:rPr lang="hu-HU" sz="2000" b="1" dirty="0"/>
              <a:t>B</a:t>
            </a:r>
            <a:r>
              <a:rPr lang="hu-HU" sz="2000" dirty="0"/>
              <a:t>usiness </a:t>
            </a:r>
            <a:r>
              <a:rPr lang="hu-HU" sz="2000" b="1" dirty="0" err="1"/>
              <a:t>P</a:t>
            </a:r>
            <a:r>
              <a:rPr lang="hu-HU" sz="2000" dirty="0" err="1"/>
              <a:t>rocess</a:t>
            </a:r>
            <a:r>
              <a:rPr lang="hu-HU" sz="2000" dirty="0"/>
              <a:t> </a:t>
            </a:r>
            <a:r>
              <a:rPr lang="hu-HU" sz="2000" b="1" dirty="0" err="1"/>
              <a:t>M</a:t>
            </a:r>
            <a:r>
              <a:rPr lang="hu-HU" sz="2000" dirty="0" err="1"/>
              <a:t>odel</a:t>
            </a:r>
            <a:r>
              <a:rPr lang="hu-HU" sz="2000" dirty="0"/>
              <a:t> (</a:t>
            </a:r>
            <a:r>
              <a:rPr lang="hu-HU" sz="2000" dirty="0">
                <a:hlinkClick r:id="rId3"/>
              </a:rPr>
              <a:t>GSBPM</a:t>
            </a:r>
            <a:r>
              <a:rPr lang="hu-HU" sz="2000" dirty="0"/>
              <a:t>)</a:t>
            </a:r>
          </a:p>
          <a:p>
            <a:pPr lvl="1"/>
            <a:r>
              <a:rPr lang="hu-HU" sz="2000" b="1" dirty="0" err="1"/>
              <a:t>G</a:t>
            </a:r>
            <a:r>
              <a:rPr lang="hu-HU" sz="2000" dirty="0" err="1"/>
              <a:t>eneric</a:t>
            </a:r>
            <a:r>
              <a:rPr lang="hu-HU" sz="2000" dirty="0"/>
              <a:t> </a:t>
            </a:r>
            <a:r>
              <a:rPr lang="hu-HU" sz="2000" b="1" dirty="0" err="1"/>
              <a:t>S</a:t>
            </a:r>
            <a:r>
              <a:rPr lang="hu-HU" sz="2000" dirty="0" err="1"/>
              <a:t>tatistical</a:t>
            </a:r>
            <a:r>
              <a:rPr lang="hu-HU" sz="2000" dirty="0"/>
              <a:t> </a:t>
            </a:r>
            <a:r>
              <a:rPr lang="hu-HU" sz="2000" b="1" dirty="0"/>
              <a:t>I</a:t>
            </a:r>
            <a:r>
              <a:rPr lang="hu-HU" sz="2000" dirty="0"/>
              <a:t>nformation </a:t>
            </a:r>
            <a:r>
              <a:rPr lang="hu-HU" sz="2000" b="1" dirty="0" err="1"/>
              <a:t>M</a:t>
            </a:r>
            <a:r>
              <a:rPr lang="hu-HU" sz="2000" dirty="0" err="1"/>
              <a:t>odel</a:t>
            </a:r>
            <a:r>
              <a:rPr lang="hu-HU" sz="2000" dirty="0"/>
              <a:t> (</a:t>
            </a:r>
            <a:r>
              <a:rPr lang="hu-HU" sz="2000" dirty="0">
                <a:hlinkClick r:id="rId4"/>
              </a:rPr>
              <a:t>GSIM</a:t>
            </a:r>
            <a:r>
              <a:rPr lang="hu-HU" sz="2000" dirty="0"/>
              <a:t>)</a:t>
            </a:r>
          </a:p>
          <a:p>
            <a:pPr lvl="1"/>
            <a:r>
              <a:rPr lang="hu-HU" sz="2000" b="1" dirty="0" err="1"/>
              <a:t>G</a:t>
            </a:r>
            <a:r>
              <a:rPr lang="hu-HU" sz="2000" dirty="0" err="1"/>
              <a:t>eneric</a:t>
            </a:r>
            <a:r>
              <a:rPr lang="hu-HU" sz="2000" dirty="0"/>
              <a:t> </a:t>
            </a:r>
            <a:r>
              <a:rPr lang="hu-HU" sz="2000" b="1" dirty="0"/>
              <a:t>A</a:t>
            </a:r>
            <a:r>
              <a:rPr lang="hu-HU" sz="2000" dirty="0"/>
              <a:t>ctivity </a:t>
            </a:r>
            <a:r>
              <a:rPr lang="hu-HU" sz="2000" b="1" dirty="0" err="1"/>
              <a:t>M</a:t>
            </a:r>
            <a:r>
              <a:rPr lang="hu-HU" sz="2000" dirty="0" err="1"/>
              <a:t>odel</a:t>
            </a:r>
            <a:r>
              <a:rPr lang="hu-HU" sz="2000" dirty="0"/>
              <a:t> </a:t>
            </a:r>
            <a:r>
              <a:rPr lang="hu-HU" sz="2000" dirty="0" err="1"/>
              <a:t>for</a:t>
            </a:r>
            <a:r>
              <a:rPr lang="hu-HU" sz="2000" dirty="0"/>
              <a:t> </a:t>
            </a:r>
            <a:r>
              <a:rPr lang="hu-HU" sz="2000" b="1" dirty="0" err="1"/>
              <a:t>S</a:t>
            </a:r>
            <a:r>
              <a:rPr lang="hu-HU" sz="2000" dirty="0" err="1"/>
              <a:t>tatistical</a:t>
            </a:r>
            <a:r>
              <a:rPr lang="hu-HU" sz="2000" dirty="0"/>
              <a:t> </a:t>
            </a:r>
            <a:r>
              <a:rPr lang="hu-HU" sz="2000" b="1" dirty="0" err="1"/>
              <a:t>O</a:t>
            </a:r>
            <a:r>
              <a:rPr lang="hu-HU" sz="2000" dirty="0" err="1"/>
              <a:t>rganizations</a:t>
            </a:r>
            <a:r>
              <a:rPr lang="hu-HU" sz="2000" dirty="0"/>
              <a:t> (</a:t>
            </a:r>
            <a:r>
              <a:rPr lang="hu-HU" sz="2000" dirty="0">
                <a:hlinkClick r:id="rId5"/>
              </a:rPr>
              <a:t>GAMSO</a:t>
            </a:r>
            <a:r>
              <a:rPr lang="hu-HU" sz="2000" dirty="0"/>
              <a:t>)</a:t>
            </a:r>
          </a:p>
          <a:p>
            <a:pPr lvl="1"/>
            <a:r>
              <a:rPr lang="en-US" sz="2000" b="1" dirty="0"/>
              <a:t>C</a:t>
            </a:r>
            <a:r>
              <a:rPr lang="en-US" sz="2000" dirty="0"/>
              <a:t>ore </a:t>
            </a:r>
            <a:r>
              <a:rPr lang="en-US" sz="2000" b="1" dirty="0"/>
              <a:t>O</a:t>
            </a:r>
            <a:r>
              <a:rPr lang="en-US" sz="2000" dirty="0"/>
              <a:t>ntology for </a:t>
            </a:r>
            <a:r>
              <a:rPr lang="en-US" sz="2000" b="1" dirty="0"/>
              <a:t>O</a:t>
            </a:r>
            <a:r>
              <a:rPr lang="en-US" sz="2000" dirty="0"/>
              <a:t>fficial </a:t>
            </a:r>
            <a:r>
              <a:rPr lang="en-US" sz="2000" b="1" dirty="0"/>
              <a:t>S</a:t>
            </a:r>
            <a:r>
              <a:rPr lang="en-US" sz="2000" dirty="0"/>
              <a:t>tatistics</a:t>
            </a:r>
            <a:r>
              <a:rPr lang="hu-HU" sz="2000" dirty="0"/>
              <a:t> (</a:t>
            </a:r>
            <a:r>
              <a:rPr lang="hu-HU" sz="2000" dirty="0">
                <a:hlinkClick r:id="rId6"/>
              </a:rPr>
              <a:t>COOS</a:t>
            </a:r>
            <a:r>
              <a:rPr lang="hu-HU" sz="2000" dirty="0"/>
              <a:t>)</a:t>
            </a:r>
          </a:p>
          <a:p>
            <a:pPr lvl="1"/>
            <a:r>
              <a:rPr lang="hu-HU" sz="2000" b="1" dirty="0" err="1"/>
              <a:t>C</a:t>
            </a:r>
            <a:r>
              <a:rPr lang="hu-HU" sz="2000" dirty="0" err="1"/>
              <a:t>ommon</a:t>
            </a:r>
            <a:r>
              <a:rPr lang="hu-HU" sz="2000" dirty="0"/>
              <a:t> </a:t>
            </a:r>
            <a:r>
              <a:rPr lang="hu-HU" sz="2000" b="1" dirty="0" err="1"/>
              <a:t>S</a:t>
            </a:r>
            <a:r>
              <a:rPr lang="hu-HU" sz="2000" dirty="0" err="1"/>
              <a:t>tatistical</a:t>
            </a:r>
            <a:r>
              <a:rPr lang="hu-HU" sz="2000" dirty="0"/>
              <a:t> </a:t>
            </a:r>
            <a:r>
              <a:rPr lang="hu-HU" sz="2000" b="1" dirty="0" err="1"/>
              <a:t>P</a:t>
            </a:r>
            <a:r>
              <a:rPr lang="hu-HU" sz="2000" dirty="0" err="1"/>
              <a:t>roduction</a:t>
            </a:r>
            <a:r>
              <a:rPr lang="hu-HU" sz="2000" dirty="0"/>
              <a:t> </a:t>
            </a:r>
            <a:r>
              <a:rPr lang="hu-HU" sz="2000" b="1" dirty="0" err="1"/>
              <a:t>A</a:t>
            </a:r>
            <a:r>
              <a:rPr lang="hu-HU" sz="2000" dirty="0" err="1"/>
              <a:t>rchitecture</a:t>
            </a:r>
            <a:r>
              <a:rPr lang="hu-HU" sz="2000" dirty="0"/>
              <a:t> (</a:t>
            </a:r>
            <a:r>
              <a:rPr lang="hu-HU" sz="2000" dirty="0">
                <a:hlinkClick r:id="rId7"/>
              </a:rPr>
              <a:t>CSPA</a:t>
            </a:r>
            <a:r>
              <a:rPr lang="hu-HU" sz="2000" dirty="0"/>
              <a:t>)</a:t>
            </a:r>
          </a:p>
          <a:p>
            <a:pPr lvl="1"/>
            <a:r>
              <a:rPr lang="hu-HU" sz="2000" b="1" dirty="0" err="1"/>
              <a:t>C</a:t>
            </a:r>
            <a:r>
              <a:rPr lang="hu-HU" sz="2000" dirty="0" err="1"/>
              <a:t>ommon</a:t>
            </a:r>
            <a:r>
              <a:rPr lang="hu-HU" sz="2000" dirty="0"/>
              <a:t> </a:t>
            </a:r>
            <a:r>
              <a:rPr lang="hu-HU" sz="2000" b="1" dirty="0" err="1"/>
              <a:t>S</a:t>
            </a:r>
            <a:r>
              <a:rPr lang="hu-HU" sz="2000" dirty="0" err="1"/>
              <a:t>tatistical</a:t>
            </a:r>
            <a:r>
              <a:rPr lang="hu-HU" sz="2000" dirty="0"/>
              <a:t> </a:t>
            </a:r>
            <a:r>
              <a:rPr lang="hu-HU" sz="2000" b="1" dirty="0"/>
              <a:t>D</a:t>
            </a:r>
            <a:r>
              <a:rPr lang="hu-HU" sz="2000" dirty="0"/>
              <a:t>ata </a:t>
            </a:r>
            <a:r>
              <a:rPr lang="hu-HU" sz="2000" b="1" dirty="0" err="1"/>
              <a:t>A</a:t>
            </a:r>
            <a:r>
              <a:rPr lang="hu-HU" sz="2000" dirty="0" err="1"/>
              <a:t>rchitecture</a:t>
            </a:r>
            <a:r>
              <a:rPr lang="hu-HU" sz="2000" dirty="0"/>
              <a:t> (</a:t>
            </a:r>
            <a:r>
              <a:rPr lang="hu-HU" sz="2000" dirty="0">
                <a:hlinkClick r:id="rId8"/>
              </a:rPr>
              <a:t>CSDA</a:t>
            </a:r>
            <a:r>
              <a:rPr lang="hu-HU" sz="2000" dirty="0"/>
              <a:t>)</a:t>
            </a:r>
          </a:p>
          <a:p>
            <a:r>
              <a:rPr lang="hu-HU" sz="2400" dirty="0"/>
              <a:t>Information on our ModernStats World Workshops, </a:t>
            </a:r>
            <a:r>
              <a:rPr lang="hu-HU" sz="2400" dirty="0" err="1"/>
              <a:t>including</a:t>
            </a:r>
            <a:r>
              <a:rPr lang="hu-HU" sz="2400" dirty="0"/>
              <a:t> </a:t>
            </a:r>
            <a:r>
              <a:rPr lang="hu-HU" sz="2400" dirty="0" err="1"/>
              <a:t>interesting</a:t>
            </a:r>
            <a:r>
              <a:rPr lang="hu-HU" sz="2400" dirty="0"/>
              <a:t> country examples. </a:t>
            </a:r>
            <a:r>
              <a:rPr lang="hu-HU" sz="2400" dirty="0">
                <a:hlinkClick r:id="rId9"/>
              </a:rPr>
              <a:t>Latest (2022) material here</a:t>
            </a:r>
            <a:r>
              <a:rPr lang="hu-HU" sz="2400" dirty="0"/>
              <a:t>.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17055D51-E032-4FEB-B95E-3CEFD28523A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43A15A5-5A2E-4CA1-8436-C029A6223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6568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ADC952A-4C4F-4742-B0C5-5CD1C497B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Members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7E37D4E-F282-4638-9875-183CD6C76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6175"/>
            <a:ext cx="1098188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dirty="0"/>
              <a:t>Dedicated</a:t>
            </a:r>
            <a:r>
              <a:rPr lang="en-US" sz="2400" dirty="0"/>
              <a:t> experts from NSOs and international statistical </a:t>
            </a:r>
            <a:r>
              <a:rPr lang="en-US" sz="2400" dirty="0" err="1"/>
              <a:t>organi</a:t>
            </a:r>
            <a:r>
              <a:rPr lang="hu-HU" sz="2400" dirty="0"/>
              <a:t>s</a:t>
            </a:r>
            <a:r>
              <a:rPr lang="en-US" sz="2400" dirty="0" err="1"/>
              <a:t>ations</a:t>
            </a:r>
            <a:r>
              <a:rPr lang="hu-HU" sz="2400" dirty="0"/>
              <a:t>.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E5A0760B-C777-47EF-B583-0396FBC282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006979"/>
              </p:ext>
            </p:extLst>
          </p:nvPr>
        </p:nvGraphicFramePr>
        <p:xfrm>
          <a:off x="4248150" y="1867271"/>
          <a:ext cx="3164022" cy="470163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82011">
                  <a:extLst>
                    <a:ext uri="{9D8B030D-6E8A-4147-A177-3AD203B41FA5}">
                      <a16:colId xmlns:a16="http://schemas.microsoft.com/office/drawing/2014/main" val="328493675"/>
                    </a:ext>
                  </a:extLst>
                </a:gridCol>
                <a:gridCol w="1582011">
                  <a:extLst>
                    <a:ext uri="{9D8B030D-6E8A-4147-A177-3AD203B41FA5}">
                      <a16:colId xmlns:a16="http://schemas.microsoft.com/office/drawing/2014/main" val="828737599"/>
                    </a:ext>
                  </a:extLst>
                </a:gridCol>
              </a:tblGrid>
              <a:tr h="624166">
                <a:tc>
                  <a:txBody>
                    <a:bodyPr/>
                    <a:lstStyle/>
                    <a:p>
                      <a:r>
                        <a:rPr lang="hu-HU" sz="1400" dirty="0"/>
                        <a:t>Member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/>
                        <a:t>Country/</a:t>
                      </a:r>
                    </a:p>
                    <a:p>
                      <a:r>
                        <a:rPr lang="hu-HU" sz="1400" dirty="0"/>
                        <a:t>Organisation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6000853"/>
                  </a:ext>
                </a:extLst>
              </a:tr>
              <a:tr h="453052">
                <a:tc>
                  <a:txBody>
                    <a:bodyPr/>
                    <a:lstStyle/>
                    <a:p>
                      <a:r>
                        <a:rPr lang="hu-HU" sz="1400" dirty="0"/>
                        <a:t>Federico </a:t>
                      </a:r>
                      <a:r>
                        <a:rPr lang="hu-HU" sz="1400" dirty="0" err="1"/>
                        <a:t>Segui</a:t>
                      </a:r>
                      <a:endParaRPr lang="hu-H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/>
                        <a:t>Uruguay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3777344"/>
                  </a:ext>
                </a:extLst>
              </a:tr>
              <a:tr h="453052">
                <a:tc>
                  <a:txBody>
                    <a:bodyPr/>
                    <a:lstStyle/>
                    <a:p>
                      <a:r>
                        <a:rPr lang="hu-HU" sz="1400" dirty="0"/>
                        <a:t>Flavio Rizzolo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 err="1"/>
                        <a:t>Canada</a:t>
                      </a:r>
                      <a:r>
                        <a:rPr lang="hu-HU" sz="1400" dirty="0"/>
                        <a:t>/DDI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5805332"/>
                  </a:ext>
                </a:extLst>
              </a:tr>
              <a:tr h="453052">
                <a:tc>
                  <a:txBody>
                    <a:bodyPr/>
                    <a:lstStyle/>
                    <a:p>
                      <a:r>
                        <a:rPr lang="hu-HU" sz="1400" dirty="0" err="1"/>
                        <a:t>Florian</a:t>
                      </a:r>
                      <a:r>
                        <a:rPr lang="hu-HU" sz="1400" dirty="0"/>
                        <a:t> </a:t>
                      </a:r>
                      <a:r>
                        <a:rPr lang="hu-HU" sz="1400" dirty="0" err="1"/>
                        <a:t>Vucko</a:t>
                      </a:r>
                      <a:endParaRPr lang="hu-H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/>
                        <a:t>France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2621994"/>
                  </a:ext>
                </a:extLst>
              </a:tr>
              <a:tr h="453052">
                <a:tc>
                  <a:txBody>
                    <a:bodyPr/>
                    <a:lstStyle/>
                    <a:p>
                      <a:r>
                        <a:rPr lang="hu-HU" sz="1400" dirty="0"/>
                        <a:t>Franck Cotton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/>
                        <a:t>France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198365"/>
                  </a:ext>
                </a:extLst>
              </a:tr>
              <a:tr h="453052">
                <a:tc>
                  <a:txBody>
                    <a:bodyPr/>
                    <a:lstStyle/>
                    <a:p>
                      <a:r>
                        <a:rPr lang="hu-HU" sz="1400" dirty="0" err="1"/>
                        <a:t>Helda</a:t>
                      </a:r>
                      <a:r>
                        <a:rPr lang="hu-HU" sz="1400" dirty="0"/>
                        <a:t> </a:t>
                      </a:r>
                      <a:r>
                        <a:rPr lang="hu-HU" sz="1400" dirty="0" err="1"/>
                        <a:t>Mitre</a:t>
                      </a:r>
                      <a:endParaRPr lang="hu-H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 err="1"/>
                        <a:t>Albania</a:t>
                      </a:r>
                      <a:endParaRPr lang="hu-HU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5962590"/>
                  </a:ext>
                </a:extLst>
              </a:tr>
              <a:tr h="453052">
                <a:tc>
                  <a:txBody>
                    <a:bodyPr/>
                    <a:lstStyle/>
                    <a:p>
                      <a:r>
                        <a:rPr lang="hu-HU" sz="1400" dirty="0" err="1"/>
                        <a:t>InKyung</a:t>
                      </a:r>
                      <a:r>
                        <a:rPr lang="hu-HU" sz="1400" dirty="0"/>
                        <a:t> Choi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/>
                        <a:t>UNECE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1615252"/>
                  </a:ext>
                </a:extLst>
              </a:tr>
              <a:tr h="453052">
                <a:tc>
                  <a:txBody>
                    <a:bodyPr/>
                    <a:lstStyle/>
                    <a:p>
                      <a:r>
                        <a:rPr lang="hu-HU" sz="1400" dirty="0"/>
                        <a:t>José </a:t>
                      </a:r>
                      <a:r>
                        <a:rPr lang="hu-HU" sz="1400" dirty="0" err="1"/>
                        <a:t>Lujan</a:t>
                      </a:r>
                      <a:endParaRPr lang="hu-H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 err="1"/>
                        <a:t>Mexico</a:t>
                      </a:r>
                      <a:endParaRPr lang="hu-HU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6056820"/>
                  </a:ext>
                </a:extLst>
              </a:tr>
              <a:tr h="453052">
                <a:tc>
                  <a:txBody>
                    <a:bodyPr/>
                    <a:lstStyle/>
                    <a:p>
                      <a:r>
                        <a:rPr lang="hu-HU" sz="1400" dirty="0" err="1"/>
                        <a:t>Janusz</a:t>
                      </a:r>
                      <a:r>
                        <a:rPr lang="hu-HU" sz="1400" dirty="0"/>
                        <a:t> </a:t>
                      </a:r>
                      <a:r>
                        <a:rPr lang="hu-HU" sz="1400" dirty="0" err="1"/>
                        <a:t>Dygaszewicz</a:t>
                      </a:r>
                      <a:endParaRPr lang="hu-H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/>
                        <a:t>Poland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9192742"/>
                  </a:ext>
                </a:extLst>
              </a:tr>
              <a:tr h="453052">
                <a:tc>
                  <a:txBody>
                    <a:bodyPr/>
                    <a:lstStyle/>
                    <a:p>
                      <a:r>
                        <a:rPr lang="hu-HU" sz="1400" dirty="0"/>
                        <a:t>Juan </a:t>
                      </a:r>
                      <a:r>
                        <a:rPr lang="hu-HU" sz="1400" dirty="0" err="1"/>
                        <a:t>Muñoz</a:t>
                      </a:r>
                      <a:endParaRPr lang="hu-H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 err="1"/>
                        <a:t>Mexico</a:t>
                      </a:r>
                      <a:endParaRPr lang="hu-HU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2164149"/>
                  </a:ext>
                </a:extLst>
              </a:tr>
            </a:tbl>
          </a:graphicData>
        </a:graphic>
      </p:graphicFrame>
      <p:graphicFrame>
        <p:nvGraphicFramePr>
          <p:cNvPr id="10" name="Táblázat 9">
            <a:extLst>
              <a:ext uri="{FF2B5EF4-FFF2-40B4-BE49-F238E27FC236}">
                <a16:creationId xmlns:a16="http://schemas.microsoft.com/office/drawing/2014/main" id="{CE2A21F5-5C08-4E89-9E3E-392DE0587F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417437"/>
              </p:ext>
            </p:extLst>
          </p:nvPr>
        </p:nvGraphicFramePr>
        <p:xfrm>
          <a:off x="7578081" y="1867272"/>
          <a:ext cx="3164022" cy="470163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82011">
                  <a:extLst>
                    <a:ext uri="{9D8B030D-6E8A-4147-A177-3AD203B41FA5}">
                      <a16:colId xmlns:a16="http://schemas.microsoft.com/office/drawing/2014/main" val="328493675"/>
                    </a:ext>
                  </a:extLst>
                </a:gridCol>
                <a:gridCol w="1582011">
                  <a:extLst>
                    <a:ext uri="{9D8B030D-6E8A-4147-A177-3AD203B41FA5}">
                      <a16:colId xmlns:a16="http://schemas.microsoft.com/office/drawing/2014/main" val="828737599"/>
                    </a:ext>
                  </a:extLst>
                </a:gridCol>
              </a:tblGrid>
              <a:tr h="619306">
                <a:tc>
                  <a:txBody>
                    <a:bodyPr/>
                    <a:lstStyle/>
                    <a:p>
                      <a:r>
                        <a:rPr lang="hu-HU" sz="1400" dirty="0"/>
                        <a:t>Member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/>
                        <a:t>Country/</a:t>
                      </a:r>
                    </a:p>
                    <a:p>
                      <a:r>
                        <a:rPr lang="hu-HU" sz="1400" dirty="0"/>
                        <a:t>Organisation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6000853"/>
                  </a:ext>
                </a:extLst>
              </a:tr>
              <a:tr h="453592">
                <a:tc>
                  <a:txBody>
                    <a:bodyPr/>
                    <a:lstStyle/>
                    <a:p>
                      <a:r>
                        <a:rPr lang="hu-HU" sz="1400" dirty="0"/>
                        <a:t>Juan Rioja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 err="1"/>
                        <a:t>Mexico</a:t>
                      </a:r>
                      <a:endParaRPr lang="hu-HU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3777344"/>
                  </a:ext>
                </a:extLst>
              </a:tr>
              <a:tr h="453592">
                <a:tc>
                  <a:txBody>
                    <a:bodyPr/>
                    <a:lstStyle/>
                    <a:p>
                      <a:r>
                        <a:rPr lang="hu-HU" sz="1400" dirty="0"/>
                        <a:t>Kevin </a:t>
                      </a:r>
                      <a:r>
                        <a:rPr lang="hu-HU" sz="1400" dirty="0" err="1"/>
                        <a:t>McCormack</a:t>
                      </a:r>
                      <a:endParaRPr lang="hu-H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 err="1"/>
                        <a:t>Ireland</a:t>
                      </a:r>
                      <a:endParaRPr lang="hu-HU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5805332"/>
                  </a:ext>
                </a:extLst>
              </a:tr>
              <a:tr h="453592">
                <a:tc>
                  <a:txBody>
                    <a:bodyPr/>
                    <a:lstStyle/>
                    <a:p>
                      <a:r>
                        <a:rPr lang="hu-HU" sz="1400" dirty="0"/>
                        <a:t>Manuel Cuéllar-Río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 err="1"/>
                        <a:t>Mexico</a:t>
                      </a:r>
                      <a:endParaRPr lang="hu-HU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2621994"/>
                  </a:ext>
                </a:extLst>
              </a:tr>
              <a:tr h="453592">
                <a:tc>
                  <a:txBody>
                    <a:bodyPr/>
                    <a:lstStyle/>
                    <a:p>
                      <a:r>
                        <a:rPr lang="hu-HU" sz="1400" dirty="0" err="1"/>
                        <a:t>Mauro</a:t>
                      </a:r>
                      <a:r>
                        <a:rPr lang="hu-HU" sz="1400" dirty="0"/>
                        <a:t> Bruno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 err="1"/>
                        <a:t>Italy</a:t>
                      </a:r>
                      <a:endParaRPr lang="hu-HU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198365"/>
                  </a:ext>
                </a:extLst>
              </a:tr>
              <a:tr h="453592">
                <a:tc>
                  <a:txBody>
                    <a:bodyPr/>
                    <a:lstStyle/>
                    <a:p>
                      <a:r>
                        <a:rPr lang="hu-HU" sz="1400" dirty="0"/>
                        <a:t>Martina Hahn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/>
                        <a:t>Eurostat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5962590"/>
                  </a:ext>
                </a:extLst>
              </a:tr>
              <a:tr h="453592">
                <a:tc>
                  <a:txBody>
                    <a:bodyPr/>
                    <a:lstStyle/>
                    <a:p>
                      <a:r>
                        <a:rPr lang="hu-HU" sz="1400" dirty="0" err="1"/>
                        <a:t>Matjaz</a:t>
                      </a:r>
                      <a:r>
                        <a:rPr lang="hu-HU" sz="1400" dirty="0"/>
                        <a:t> </a:t>
                      </a:r>
                      <a:r>
                        <a:rPr lang="hu-HU" sz="1400" dirty="0" err="1"/>
                        <a:t>Jug</a:t>
                      </a:r>
                      <a:endParaRPr lang="hu-H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400" dirty="0" err="1"/>
                        <a:t>Netherlands</a:t>
                      </a:r>
                      <a:endParaRPr lang="hu-HU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1615252"/>
                  </a:ext>
                </a:extLst>
              </a:tr>
              <a:tr h="453592">
                <a:tc>
                  <a:txBody>
                    <a:bodyPr/>
                    <a:lstStyle/>
                    <a:p>
                      <a:r>
                        <a:rPr lang="hu-HU" sz="1400" dirty="0" err="1"/>
                        <a:t>Omurbek</a:t>
                      </a:r>
                      <a:r>
                        <a:rPr lang="hu-HU" sz="1400" dirty="0"/>
                        <a:t> </a:t>
                      </a:r>
                      <a:r>
                        <a:rPr lang="hu-HU" sz="1400" dirty="0" err="1"/>
                        <a:t>Ibraev</a:t>
                      </a:r>
                      <a:endParaRPr lang="hu-H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 err="1"/>
                        <a:t>Kyrgyzstan</a:t>
                      </a:r>
                      <a:endParaRPr lang="hu-HU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6056820"/>
                  </a:ext>
                </a:extLst>
              </a:tr>
              <a:tr h="453592">
                <a:tc>
                  <a:txBody>
                    <a:bodyPr/>
                    <a:lstStyle/>
                    <a:p>
                      <a:r>
                        <a:rPr lang="hu-HU" sz="1400" dirty="0" err="1"/>
                        <a:t>Waleed</a:t>
                      </a:r>
                      <a:r>
                        <a:rPr lang="hu-HU" sz="1400" dirty="0"/>
                        <a:t> Mohamed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 err="1"/>
                        <a:t>Egypt</a:t>
                      </a:r>
                      <a:endParaRPr lang="hu-HU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9192742"/>
                  </a:ext>
                </a:extLst>
              </a:tr>
              <a:tr h="453592">
                <a:tc>
                  <a:txBody>
                    <a:bodyPr/>
                    <a:lstStyle/>
                    <a:p>
                      <a:r>
                        <a:rPr lang="hu-HU" sz="1400" dirty="0"/>
                        <a:t>Zoltán Vereczkei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/>
                        <a:t>Hungary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2164149"/>
                  </a:ext>
                </a:extLst>
              </a:tr>
            </a:tbl>
          </a:graphicData>
        </a:graphic>
      </p:graphicFrame>
      <p:pic>
        <p:nvPicPr>
          <p:cNvPr id="11" name="Kép 10">
            <a:extLst>
              <a:ext uri="{FF2B5EF4-FFF2-40B4-BE49-F238E27FC236}">
                <a16:creationId xmlns:a16="http://schemas.microsoft.com/office/drawing/2014/main" id="{BD3654B9-0822-49DF-9CAA-D6E3132EE9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graphicFrame>
        <p:nvGraphicFramePr>
          <p:cNvPr id="14" name="Táblázat 13">
            <a:extLst>
              <a:ext uri="{FF2B5EF4-FFF2-40B4-BE49-F238E27FC236}">
                <a16:creationId xmlns:a16="http://schemas.microsoft.com/office/drawing/2014/main" id="{2A559F52-AD5C-450A-A1AF-DAF411C90E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330744"/>
              </p:ext>
            </p:extLst>
          </p:nvPr>
        </p:nvGraphicFramePr>
        <p:xfrm>
          <a:off x="938868" y="1870613"/>
          <a:ext cx="3080568" cy="470163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40284">
                  <a:extLst>
                    <a:ext uri="{9D8B030D-6E8A-4147-A177-3AD203B41FA5}">
                      <a16:colId xmlns:a16="http://schemas.microsoft.com/office/drawing/2014/main" val="328493675"/>
                    </a:ext>
                  </a:extLst>
                </a:gridCol>
                <a:gridCol w="1540284">
                  <a:extLst>
                    <a:ext uri="{9D8B030D-6E8A-4147-A177-3AD203B41FA5}">
                      <a16:colId xmlns:a16="http://schemas.microsoft.com/office/drawing/2014/main" val="828737599"/>
                    </a:ext>
                  </a:extLst>
                </a:gridCol>
              </a:tblGrid>
              <a:tr h="624166">
                <a:tc>
                  <a:txBody>
                    <a:bodyPr/>
                    <a:lstStyle/>
                    <a:p>
                      <a:r>
                        <a:rPr lang="hu-HU" sz="1400" dirty="0"/>
                        <a:t>Member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/>
                        <a:t>Country/</a:t>
                      </a:r>
                    </a:p>
                    <a:p>
                      <a:r>
                        <a:rPr lang="hu-HU" sz="1400" dirty="0"/>
                        <a:t>Organisation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6000853"/>
                  </a:ext>
                </a:extLst>
              </a:tr>
              <a:tr h="453052">
                <a:tc>
                  <a:txBody>
                    <a:bodyPr/>
                    <a:lstStyle/>
                    <a:p>
                      <a:r>
                        <a:rPr lang="hu-HU" sz="1400" dirty="0"/>
                        <a:t>Andrea Petres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/>
                        <a:t>Hungary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3777344"/>
                  </a:ext>
                </a:extLst>
              </a:tr>
              <a:tr h="453052">
                <a:tc>
                  <a:txBody>
                    <a:bodyPr/>
                    <a:lstStyle/>
                    <a:p>
                      <a:r>
                        <a:rPr lang="hu-HU" sz="1400" dirty="0"/>
                        <a:t>Anna </a:t>
                      </a:r>
                      <a:r>
                        <a:rPr lang="hu-HU" sz="1400" dirty="0" err="1"/>
                        <a:t>Długosz</a:t>
                      </a:r>
                      <a:endParaRPr lang="hu-H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/>
                        <a:t>Poland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5805332"/>
                  </a:ext>
                </a:extLst>
              </a:tr>
              <a:tr h="453052">
                <a:tc>
                  <a:txBody>
                    <a:bodyPr/>
                    <a:lstStyle/>
                    <a:p>
                      <a:r>
                        <a:rPr lang="hu-HU" sz="1400" dirty="0"/>
                        <a:t>Carlo Vaccari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 err="1"/>
                        <a:t>Italy</a:t>
                      </a:r>
                      <a:endParaRPr lang="hu-HU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2621994"/>
                  </a:ext>
                </a:extLst>
              </a:tr>
              <a:tr h="453052">
                <a:tc>
                  <a:txBody>
                    <a:bodyPr/>
                    <a:lstStyle/>
                    <a:p>
                      <a:r>
                        <a:rPr lang="hu-HU" sz="1400" dirty="0" err="1"/>
                        <a:t>Cory</a:t>
                      </a:r>
                      <a:r>
                        <a:rPr lang="hu-HU" sz="1400" dirty="0"/>
                        <a:t> </a:t>
                      </a:r>
                      <a:r>
                        <a:rPr lang="hu-HU" sz="1400" dirty="0" err="1"/>
                        <a:t>Chobanik</a:t>
                      </a:r>
                      <a:endParaRPr lang="hu-H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 err="1"/>
                        <a:t>Canada</a:t>
                      </a:r>
                      <a:endParaRPr lang="hu-HU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198365"/>
                  </a:ext>
                </a:extLst>
              </a:tr>
              <a:tr h="453052">
                <a:tc>
                  <a:txBody>
                    <a:bodyPr/>
                    <a:lstStyle/>
                    <a:p>
                      <a:r>
                        <a:rPr lang="hu-HU" sz="1400" dirty="0"/>
                        <a:t>Daniel Blanc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/>
                        <a:t>Uruguay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5962590"/>
                  </a:ext>
                </a:extLst>
              </a:tr>
              <a:tr h="453052">
                <a:tc>
                  <a:txBody>
                    <a:bodyPr/>
                    <a:lstStyle/>
                    <a:p>
                      <a:r>
                        <a:rPr lang="hu-HU" sz="1400" dirty="0"/>
                        <a:t>Daniel </a:t>
                      </a:r>
                      <a:r>
                        <a:rPr lang="hu-HU" sz="1400" dirty="0" err="1"/>
                        <a:t>Gillman</a:t>
                      </a:r>
                      <a:endParaRPr lang="hu-H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/>
                        <a:t>USA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1615252"/>
                  </a:ext>
                </a:extLst>
              </a:tr>
              <a:tr h="453052">
                <a:tc>
                  <a:txBody>
                    <a:bodyPr/>
                    <a:lstStyle/>
                    <a:p>
                      <a:r>
                        <a:rPr lang="hu-HU" sz="1400" dirty="0"/>
                        <a:t>David </a:t>
                      </a:r>
                      <a:r>
                        <a:rPr lang="hu-HU" sz="1400" dirty="0" err="1"/>
                        <a:t>Barraclough</a:t>
                      </a:r>
                      <a:endParaRPr lang="hu-H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/>
                        <a:t>OECD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6056820"/>
                  </a:ext>
                </a:extLst>
              </a:tr>
              <a:tr h="453052">
                <a:tc>
                  <a:txBody>
                    <a:bodyPr/>
                    <a:lstStyle/>
                    <a:p>
                      <a:r>
                        <a:rPr lang="hu-HU" sz="1400" dirty="0" err="1"/>
                        <a:t>Edgardo</a:t>
                      </a:r>
                      <a:r>
                        <a:rPr lang="hu-HU" sz="1400" dirty="0"/>
                        <a:t> </a:t>
                      </a:r>
                      <a:r>
                        <a:rPr lang="hu-HU" sz="1400" dirty="0" err="1" smtClean="0"/>
                        <a:t>Greising</a:t>
                      </a:r>
                      <a:endParaRPr lang="hu-H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/>
                        <a:t>ILO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9192742"/>
                  </a:ext>
                </a:extLst>
              </a:tr>
              <a:tr h="453052">
                <a:tc>
                  <a:txBody>
                    <a:bodyPr/>
                    <a:lstStyle/>
                    <a:p>
                      <a:r>
                        <a:rPr lang="hu-HU" sz="1400" dirty="0" err="1"/>
                        <a:t>Essi</a:t>
                      </a:r>
                      <a:r>
                        <a:rPr lang="hu-HU" sz="1400" dirty="0"/>
                        <a:t> </a:t>
                      </a:r>
                      <a:r>
                        <a:rPr lang="hu-HU" sz="1400" dirty="0" err="1"/>
                        <a:t>Kaukonen</a:t>
                      </a:r>
                      <a:endParaRPr lang="hu-H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dirty="0" err="1"/>
                        <a:t>Finland</a:t>
                      </a:r>
                      <a:endParaRPr lang="hu-HU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2164149"/>
                  </a:ext>
                </a:extLst>
              </a:tr>
            </a:tbl>
          </a:graphicData>
        </a:graphic>
      </p:graphicFrame>
      <p:sp>
        <p:nvSpPr>
          <p:cNvPr id="15" name="Dia számának helye 14">
            <a:extLst>
              <a:ext uri="{FF2B5EF4-FFF2-40B4-BE49-F238E27FC236}">
                <a16:creationId xmlns:a16="http://schemas.microsoft.com/office/drawing/2014/main" id="{5AC58602-D7C4-4E6B-8163-BF1B31CBB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5867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389DBC6-4FF4-406F-8E22-C5E72A933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Network of </a:t>
            </a:r>
            <a:r>
              <a:rPr lang="hu-HU" dirty="0" err="1"/>
              <a:t>experts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2DF2CAB-B9A0-4665-AE1F-72382A51DD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u="sng" dirty="0"/>
              <a:t>Our Task Teams in 2022:</a:t>
            </a:r>
          </a:p>
          <a:p>
            <a:r>
              <a:rPr lang="hu-HU" sz="2400" b="1" dirty="0"/>
              <a:t>GSIM Review</a:t>
            </a:r>
            <a:r>
              <a:rPr lang="hu-HU" sz="2400" dirty="0"/>
              <a:t> Task </a:t>
            </a:r>
            <a:r>
              <a:rPr lang="hu-HU" sz="2400" dirty="0"/>
              <a:t>Team: </a:t>
            </a:r>
            <a:r>
              <a:rPr lang="hu-HU" sz="2400" i="1" dirty="0"/>
              <a:t>9 organisations 16 people</a:t>
            </a:r>
            <a:endParaRPr lang="hu-HU" sz="2400" i="1" dirty="0"/>
          </a:p>
          <a:p>
            <a:r>
              <a:rPr lang="en-US" sz="2400" b="1" dirty="0"/>
              <a:t>Core Ontology for Official Statistics </a:t>
            </a:r>
            <a:r>
              <a:rPr lang="en-US" sz="2400" dirty="0"/>
              <a:t>phase </a:t>
            </a:r>
            <a:r>
              <a:rPr lang="en-US" sz="2400" dirty="0" smtClean="0"/>
              <a:t>2</a:t>
            </a:r>
            <a:r>
              <a:rPr lang="hu-HU" sz="2400" dirty="0"/>
              <a:t>: </a:t>
            </a:r>
            <a:r>
              <a:rPr lang="hu-HU" sz="2400" i="1" dirty="0"/>
              <a:t>10 organisations 16 people</a:t>
            </a:r>
            <a:endParaRPr lang="hu-HU" sz="2400" i="1" dirty="0"/>
          </a:p>
          <a:p>
            <a:r>
              <a:rPr lang="hu-HU" sz="2400" b="1" dirty="0" smtClean="0"/>
              <a:t>GSBPM Tasks </a:t>
            </a:r>
            <a:r>
              <a:rPr lang="hu-HU" sz="2400" dirty="0" smtClean="0"/>
              <a:t>Task </a:t>
            </a:r>
            <a:r>
              <a:rPr lang="hu-HU" sz="2400" dirty="0" smtClean="0"/>
              <a:t>Team: </a:t>
            </a:r>
            <a:r>
              <a:rPr lang="hu-HU" sz="2400" i="1" dirty="0" smtClean="0"/>
              <a:t>11 organisations 18 people</a:t>
            </a:r>
            <a:endParaRPr lang="hu-HU" sz="2400" i="1" dirty="0" smtClean="0"/>
          </a:p>
          <a:p>
            <a:r>
              <a:rPr lang="hu-HU" sz="2400" b="1" dirty="0" smtClean="0"/>
              <a:t>GSBPM </a:t>
            </a:r>
            <a:r>
              <a:rPr lang="hu-HU" sz="2400" b="1" dirty="0"/>
              <a:t>/ SDMX / DDI </a:t>
            </a:r>
            <a:r>
              <a:rPr lang="hu-HU" sz="2400" dirty="0"/>
              <a:t>Task </a:t>
            </a:r>
            <a:r>
              <a:rPr lang="hu-HU" sz="2400" dirty="0"/>
              <a:t>Team: </a:t>
            </a:r>
            <a:r>
              <a:rPr lang="hu-HU" sz="2400" i="1" dirty="0" smtClean="0"/>
              <a:t>11 organisations 15 people</a:t>
            </a:r>
            <a:endParaRPr lang="hu-HU" sz="2400" i="1" dirty="0" smtClean="0"/>
          </a:p>
          <a:p>
            <a:r>
              <a:rPr lang="hu-HU" sz="2400" dirty="0" smtClean="0"/>
              <a:t>GSBPM overarching processes</a:t>
            </a:r>
          </a:p>
          <a:p>
            <a:r>
              <a:rPr lang="hu-HU" sz="2400" dirty="0" smtClean="0"/>
              <a:t>CSPA </a:t>
            </a:r>
            <a:r>
              <a:rPr lang="hu-HU" sz="2400" dirty="0"/>
              <a:t>capacity building</a:t>
            </a:r>
          </a:p>
          <a:p>
            <a:pPr marL="0" indent="0">
              <a:buNone/>
            </a:pPr>
            <a:r>
              <a:rPr lang="hu-HU" sz="2400" u="sng" dirty="0"/>
              <a:t>Our workshop in 2022:</a:t>
            </a:r>
          </a:p>
          <a:p>
            <a:r>
              <a:rPr lang="en-US" sz="2400" b="1" dirty="0"/>
              <a:t>ModernStats World Workshop </a:t>
            </a:r>
            <a:r>
              <a:rPr lang="en-US" sz="2400" b="1" dirty="0" smtClean="0"/>
              <a:t>2022</a:t>
            </a:r>
            <a:r>
              <a:rPr lang="hu-HU" sz="2400" dirty="0"/>
              <a:t>: </a:t>
            </a:r>
            <a:r>
              <a:rPr lang="hu-HU" sz="2400" i="1" dirty="0"/>
              <a:t>54 people</a:t>
            </a:r>
            <a:endParaRPr lang="hu-HU" sz="2400" i="1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D3E2561D-AAE7-4327-B7A7-706411F08B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7B95D748-5324-4A10-8041-63EADE9BE5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6004" y="3698603"/>
            <a:ext cx="2117941" cy="2260600"/>
          </a:xfrm>
          <a:prstGeom prst="rect">
            <a:avLst/>
          </a:prstGeom>
        </p:spPr>
      </p:pic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B763FB1E-C736-440A-8541-CE517A193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6621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8BA56D8-DC98-4820-8963-D244AE901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Overview of 2022 activities/results 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9356D2BF-CDFA-4E39-AC04-80E701C40F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D88DF5D5-B83E-4E9D-8F5A-08F0309ECCAF}"/>
              </a:ext>
            </a:extLst>
          </p:cNvPr>
          <p:cNvSpPr txBox="1"/>
          <p:nvPr/>
        </p:nvSpPr>
        <p:spPr>
          <a:xfrm>
            <a:off x="1924046" y="1791082"/>
            <a:ext cx="4543430" cy="369332"/>
          </a:xfrm>
          <a:prstGeom prst="rect">
            <a:avLst/>
          </a:prstGeom>
          <a:solidFill>
            <a:srgbClr val="AEE4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GSIM Review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6B0EC0E1-9D75-45DA-89BC-093C71C112C9}"/>
              </a:ext>
            </a:extLst>
          </p:cNvPr>
          <p:cNvSpPr txBox="1"/>
          <p:nvPr/>
        </p:nvSpPr>
        <p:spPr>
          <a:xfrm>
            <a:off x="1940055" y="2494443"/>
            <a:ext cx="4543431" cy="369332"/>
          </a:xfrm>
          <a:prstGeom prst="rect">
            <a:avLst/>
          </a:prstGeom>
          <a:solidFill>
            <a:srgbClr val="AEE4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Core Ontology for Official Statistics phase 2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A079BC63-D65B-49B2-8D7E-F670DC27AFD5}"/>
              </a:ext>
            </a:extLst>
          </p:cNvPr>
          <p:cNvSpPr txBox="1"/>
          <p:nvPr/>
        </p:nvSpPr>
        <p:spPr>
          <a:xfrm>
            <a:off x="1940056" y="3186212"/>
            <a:ext cx="4543430" cy="369332"/>
          </a:xfrm>
          <a:prstGeom prst="rect">
            <a:avLst/>
          </a:prstGeom>
          <a:solidFill>
            <a:srgbClr val="AEE4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GSBPM Task</a:t>
            </a:r>
            <a:r>
              <a:rPr lang="hu-HU" dirty="0"/>
              <a:t>s</a:t>
            </a:r>
            <a:endParaRPr lang="en-US" dirty="0"/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A7755681-9667-4B59-8BE8-C7334C39A17E}"/>
              </a:ext>
            </a:extLst>
          </p:cNvPr>
          <p:cNvSpPr txBox="1"/>
          <p:nvPr/>
        </p:nvSpPr>
        <p:spPr>
          <a:xfrm>
            <a:off x="1924046" y="3901962"/>
            <a:ext cx="4543430" cy="369332"/>
          </a:xfrm>
          <a:prstGeom prst="rect">
            <a:avLst/>
          </a:prstGeom>
          <a:solidFill>
            <a:srgbClr val="AEE4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GSBPM / SDMX / DDI</a:t>
            </a: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18EB79AC-00AB-4F00-895F-C81D6F3526B6}"/>
              </a:ext>
            </a:extLst>
          </p:cNvPr>
          <p:cNvSpPr txBox="1"/>
          <p:nvPr/>
        </p:nvSpPr>
        <p:spPr>
          <a:xfrm>
            <a:off x="1924046" y="5711719"/>
            <a:ext cx="454343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GSBPM overarching processes</a:t>
            </a: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52C8773A-6F07-40E2-802B-49EB2E1AA2B6}"/>
              </a:ext>
            </a:extLst>
          </p:cNvPr>
          <p:cNvSpPr txBox="1"/>
          <p:nvPr/>
        </p:nvSpPr>
        <p:spPr>
          <a:xfrm>
            <a:off x="1924046" y="6265772"/>
            <a:ext cx="454343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CSPA capacity building</a:t>
            </a: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F5BB6E7A-936F-43F6-A3A4-E5B533A0A823}"/>
              </a:ext>
            </a:extLst>
          </p:cNvPr>
          <p:cNvSpPr txBox="1"/>
          <p:nvPr/>
        </p:nvSpPr>
        <p:spPr>
          <a:xfrm>
            <a:off x="1924046" y="5078918"/>
            <a:ext cx="454343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ModernStats World Workshop 2022</a:t>
            </a:r>
          </a:p>
        </p:txBody>
      </p:sp>
      <p:sp>
        <p:nvSpPr>
          <p:cNvPr id="16" name="Bal oldali kapcsos zárójel 15">
            <a:extLst>
              <a:ext uri="{FF2B5EF4-FFF2-40B4-BE49-F238E27FC236}">
                <a16:creationId xmlns:a16="http://schemas.microsoft.com/office/drawing/2014/main" id="{FDF27677-C513-4BD3-BFA6-E17D41D1E699}"/>
              </a:ext>
            </a:extLst>
          </p:cNvPr>
          <p:cNvSpPr/>
          <p:nvPr/>
        </p:nvSpPr>
        <p:spPr>
          <a:xfrm>
            <a:off x="1484138" y="1791081"/>
            <a:ext cx="202645" cy="248021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7" name="Bal oldali kapcsos zárójel 16">
            <a:extLst>
              <a:ext uri="{FF2B5EF4-FFF2-40B4-BE49-F238E27FC236}">
                <a16:creationId xmlns:a16="http://schemas.microsoft.com/office/drawing/2014/main" id="{180156F9-E285-40A1-990D-1C7F097C6815}"/>
              </a:ext>
            </a:extLst>
          </p:cNvPr>
          <p:cNvSpPr/>
          <p:nvPr/>
        </p:nvSpPr>
        <p:spPr>
          <a:xfrm>
            <a:off x="1390647" y="5054809"/>
            <a:ext cx="261940" cy="368829"/>
          </a:xfrm>
          <a:prstGeom prst="leftBrac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8" name="Bal oldali kapcsos zárójel 17">
            <a:extLst>
              <a:ext uri="{FF2B5EF4-FFF2-40B4-BE49-F238E27FC236}">
                <a16:creationId xmlns:a16="http://schemas.microsoft.com/office/drawing/2014/main" id="{A568A260-04CC-4749-A28C-41DA15534493}"/>
              </a:ext>
            </a:extLst>
          </p:cNvPr>
          <p:cNvSpPr/>
          <p:nvPr/>
        </p:nvSpPr>
        <p:spPr>
          <a:xfrm>
            <a:off x="1390647" y="5738168"/>
            <a:ext cx="261940" cy="904073"/>
          </a:xfrm>
          <a:prstGeom prst="leftBrac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9" name="Szövegdoboz 18">
            <a:extLst>
              <a:ext uri="{FF2B5EF4-FFF2-40B4-BE49-F238E27FC236}">
                <a16:creationId xmlns:a16="http://schemas.microsoft.com/office/drawing/2014/main" id="{A67DC9F7-7119-4251-BCF4-89C49ACB8510}"/>
              </a:ext>
            </a:extLst>
          </p:cNvPr>
          <p:cNvSpPr txBox="1"/>
          <p:nvPr/>
        </p:nvSpPr>
        <p:spPr>
          <a:xfrm rot="16200000">
            <a:off x="280260" y="2860220"/>
            <a:ext cx="1577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dirty="0">
                <a:solidFill>
                  <a:srgbClr val="43CEFF"/>
                </a:solidFill>
              </a:rPr>
              <a:t>Task Teams</a:t>
            </a:r>
          </a:p>
        </p:txBody>
      </p:sp>
      <p:sp>
        <p:nvSpPr>
          <p:cNvPr id="20" name="Szövegdoboz 19">
            <a:extLst>
              <a:ext uri="{FF2B5EF4-FFF2-40B4-BE49-F238E27FC236}">
                <a16:creationId xmlns:a16="http://schemas.microsoft.com/office/drawing/2014/main" id="{02FC7C3D-1128-4F4E-B037-0C55BD8B1928}"/>
              </a:ext>
            </a:extLst>
          </p:cNvPr>
          <p:cNvSpPr txBox="1"/>
          <p:nvPr/>
        </p:nvSpPr>
        <p:spPr>
          <a:xfrm rot="16200000">
            <a:off x="519259" y="5032751"/>
            <a:ext cx="966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Group</a:t>
            </a:r>
          </a:p>
        </p:txBody>
      </p:sp>
      <p:sp>
        <p:nvSpPr>
          <p:cNvPr id="21" name="Szövegdoboz 20">
            <a:extLst>
              <a:ext uri="{FF2B5EF4-FFF2-40B4-BE49-F238E27FC236}">
                <a16:creationId xmlns:a16="http://schemas.microsoft.com/office/drawing/2014/main" id="{02E143E6-3E4B-4CDB-8CA0-C9988BCEB5ED}"/>
              </a:ext>
            </a:extLst>
          </p:cNvPr>
          <p:cNvSpPr txBox="1"/>
          <p:nvPr/>
        </p:nvSpPr>
        <p:spPr>
          <a:xfrm rot="16200000">
            <a:off x="661815" y="5937837"/>
            <a:ext cx="691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TBD</a:t>
            </a:r>
          </a:p>
        </p:txBody>
      </p:sp>
      <p:sp>
        <p:nvSpPr>
          <p:cNvPr id="22" name="Szövegdoboz 21">
            <a:extLst>
              <a:ext uri="{FF2B5EF4-FFF2-40B4-BE49-F238E27FC236}">
                <a16:creationId xmlns:a16="http://schemas.microsoft.com/office/drawing/2014/main" id="{B1ACCEE4-CE4E-4DB0-905C-B6766D3C9276}"/>
              </a:ext>
            </a:extLst>
          </p:cNvPr>
          <p:cNvSpPr txBox="1"/>
          <p:nvPr/>
        </p:nvSpPr>
        <p:spPr>
          <a:xfrm>
            <a:off x="6755366" y="1673318"/>
            <a:ext cx="4616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To be completed in </a:t>
            </a:r>
            <a:r>
              <a:rPr lang="hu-HU" dirty="0" smtClean="0"/>
              <a:t>2023</a:t>
            </a:r>
            <a:r>
              <a:rPr lang="hu-HU" dirty="0"/>
              <a:t>. </a:t>
            </a:r>
          </a:p>
          <a:p>
            <a:r>
              <a:rPr lang="en-US" dirty="0">
                <a:hlinkClick r:id="rId3"/>
              </a:rPr>
              <a:t>Take a look at what we are doing at our Github.</a:t>
            </a:r>
            <a:endParaRPr lang="hu-HU" dirty="0"/>
          </a:p>
        </p:txBody>
      </p:sp>
      <p:sp>
        <p:nvSpPr>
          <p:cNvPr id="23" name="Szövegdoboz 22">
            <a:extLst>
              <a:ext uri="{FF2B5EF4-FFF2-40B4-BE49-F238E27FC236}">
                <a16:creationId xmlns:a16="http://schemas.microsoft.com/office/drawing/2014/main" id="{DE7AB0A1-8110-48BE-BA9A-864B59BFA202}"/>
              </a:ext>
            </a:extLst>
          </p:cNvPr>
          <p:cNvSpPr txBox="1"/>
          <p:nvPr/>
        </p:nvSpPr>
        <p:spPr>
          <a:xfrm>
            <a:off x="6787386" y="2403174"/>
            <a:ext cx="5250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Important milestone by </a:t>
            </a:r>
            <a:r>
              <a:rPr lang="hu-HU" dirty="0" smtClean="0"/>
              <a:t>the </a:t>
            </a:r>
            <a:r>
              <a:rPr lang="hu-HU" dirty="0"/>
              <a:t>end of </a:t>
            </a:r>
            <a:r>
              <a:rPr lang="hu-HU" dirty="0" smtClean="0"/>
              <a:t>the year</a:t>
            </a:r>
            <a:r>
              <a:rPr lang="hu-HU" dirty="0"/>
              <a:t>.</a:t>
            </a:r>
            <a:r>
              <a:rPr lang="hu-HU" dirty="0" smtClean="0"/>
              <a:t> </a:t>
            </a:r>
            <a:endParaRPr lang="hu-HU" dirty="0"/>
          </a:p>
          <a:p>
            <a:r>
              <a:rPr lang="en-US" dirty="0" smtClean="0">
                <a:hlinkClick r:id="rId4"/>
              </a:rPr>
              <a:t>Material available here (under public review)</a:t>
            </a:r>
            <a:endParaRPr lang="hu-HU" dirty="0"/>
          </a:p>
        </p:txBody>
      </p:sp>
      <p:sp>
        <p:nvSpPr>
          <p:cNvPr id="24" name="Szövegdoboz 23">
            <a:extLst>
              <a:ext uri="{FF2B5EF4-FFF2-40B4-BE49-F238E27FC236}">
                <a16:creationId xmlns:a16="http://schemas.microsoft.com/office/drawing/2014/main" id="{5F2AC059-974D-4C4E-9743-2859C9D0DF1C}"/>
              </a:ext>
            </a:extLst>
          </p:cNvPr>
          <p:cNvSpPr txBox="1"/>
          <p:nvPr/>
        </p:nvSpPr>
        <p:spPr>
          <a:xfrm>
            <a:off x="6787386" y="3257026"/>
            <a:ext cx="269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Completed, </a:t>
            </a:r>
            <a:r>
              <a:rPr lang="hu-HU" dirty="0">
                <a:hlinkClick r:id="rId5"/>
              </a:rPr>
              <a:t>available here</a:t>
            </a:r>
            <a:r>
              <a:rPr lang="hu-HU" dirty="0"/>
              <a:t>.</a:t>
            </a:r>
          </a:p>
        </p:txBody>
      </p:sp>
      <p:sp>
        <p:nvSpPr>
          <p:cNvPr id="25" name="Szövegdoboz 24">
            <a:extLst>
              <a:ext uri="{FF2B5EF4-FFF2-40B4-BE49-F238E27FC236}">
                <a16:creationId xmlns:a16="http://schemas.microsoft.com/office/drawing/2014/main" id="{7E695BB7-7CA9-4FD8-8499-43E5DFC41902}"/>
              </a:ext>
            </a:extLst>
          </p:cNvPr>
          <p:cNvSpPr txBox="1"/>
          <p:nvPr/>
        </p:nvSpPr>
        <p:spPr>
          <a:xfrm>
            <a:off x="6755366" y="3901962"/>
            <a:ext cx="26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To be completed in 2023. </a:t>
            </a:r>
            <a:endParaRPr lang="hu-HU" dirty="0"/>
          </a:p>
        </p:txBody>
      </p:sp>
      <p:sp>
        <p:nvSpPr>
          <p:cNvPr id="26" name="Szövegdoboz 25">
            <a:extLst>
              <a:ext uri="{FF2B5EF4-FFF2-40B4-BE49-F238E27FC236}">
                <a16:creationId xmlns:a16="http://schemas.microsoft.com/office/drawing/2014/main" id="{2A71C0E1-E3CC-4D89-B540-53319A2AA082}"/>
              </a:ext>
            </a:extLst>
          </p:cNvPr>
          <p:cNvSpPr txBox="1"/>
          <p:nvPr/>
        </p:nvSpPr>
        <p:spPr>
          <a:xfrm>
            <a:off x="6787386" y="5078918"/>
            <a:ext cx="269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Completed, </a:t>
            </a:r>
            <a:r>
              <a:rPr lang="hu-HU" dirty="0">
                <a:hlinkClick r:id="rId6"/>
              </a:rPr>
              <a:t>available here</a:t>
            </a:r>
            <a:r>
              <a:rPr lang="hu-HU" dirty="0"/>
              <a:t>.</a:t>
            </a:r>
          </a:p>
        </p:txBody>
      </p:sp>
      <p:sp>
        <p:nvSpPr>
          <p:cNvPr id="27" name="Szövegdoboz 26">
            <a:extLst>
              <a:ext uri="{FF2B5EF4-FFF2-40B4-BE49-F238E27FC236}">
                <a16:creationId xmlns:a16="http://schemas.microsoft.com/office/drawing/2014/main" id="{82A983D6-4B41-46DC-A6D5-EAE47308B462}"/>
              </a:ext>
            </a:extLst>
          </p:cNvPr>
          <p:cNvSpPr txBox="1"/>
          <p:nvPr/>
        </p:nvSpPr>
        <p:spPr>
          <a:xfrm>
            <a:off x="6787386" y="5711719"/>
            <a:ext cx="387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err="1"/>
              <a:t>Incorporated</a:t>
            </a:r>
            <a:r>
              <a:rPr lang="hu-HU" dirty="0"/>
              <a:t> </a:t>
            </a:r>
            <a:r>
              <a:rPr lang="hu-HU" dirty="0" err="1"/>
              <a:t>into</a:t>
            </a:r>
            <a:r>
              <a:rPr lang="hu-HU" dirty="0"/>
              <a:t> our 2023 programme</a:t>
            </a:r>
          </a:p>
        </p:txBody>
      </p:sp>
      <p:sp>
        <p:nvSpPr>
          <p:cNvPr id="28" name="Szövegdoboz 27">
            <a:extLst>
              <a:ext uri="{FF2B5EF4-FFF2-40B4-BE49-F238E27FC236}">
                <a16:creationId xmlns:a16="http://schemas.microsoft.com/office/drawing/2014/main" id="{80100A69-04CF-4B21-95D1-A9A51118618B}"/>
              </a:ext>
            </a:extLst>
          </p:cNvPr>
          <p:cNvSpPr txBox="1"/>
          <p:nvPr/>
        </p:nvSpPr>
        <p:spPr>
          <a:xfrm>
            <a:off x="6787386" y="6255874"/>
            <a:ext cx="2702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err="1"/>
              <a:t>Different</a:t>
            </a:r>
            <a:r>
              <a:rPr lang="hu-HU" dirty="0"/>
              <a:t> approach in 2023</a:t>
            </a:r>
          </a:p>
        </p:txBody>
      </p:sp>
      <p:sp>
        <p:nvSpPr>
          <p:cNvPr id="29" name="Dia számának helye 28">
            <a:extLst>
              <a:ext uri="{FF2B5EF4-FFF2-40B4-BE49-F238E27FC236}">
                <a16:creationId xmlns:a16="http://schemas.microsoft.com/office/drawing/2014/main" id="{29292EB9-E11C-4EED-ABFA-B93B29D6E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0987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E48B3-816A-4467-8E20-C356CA3C3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GSIM </a:t>
            </a:r>
            <a:r>
              <a:rPr lang="hu-HU" dirty="0"/>
              <a:t>Review T</a:t>
            </a:r>
            <a:r>
              <a:rPr lang="en-CA" dirty="0"/>
              <a:t>ask </a:t>
            </a:r>
            <a:r>
              <a:rPr lang="hu-HU" dirty="0"/>
              <a:t>T</a:t>
            </a:r>
            <a:r>
              <a:rPr lang="en-CA" dirty="0"/>
              <a:t>eam</a:t>
            </a:r>
            <a:r>
              <a:rPr lang="hu-HU" dirty="0"/>
              <a:t/>
            </a:r>
            <a:br>
              <a:rPr lang="hu-HU" dirty="0"/>
            </a:br>
            <a:r>
              <a:rPr lang="hu-HU" sz="4000" dirty="0"/>
              <a:t>C</a:t>
            </a:r>
            <a:r>
              <a:rPr lang="en-CA" sz="4000" dirty="0"/>
              <a:t>ontext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13DBBC-5ECA-49D7-B2F0-A262B912A1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000" dirty="0"/>
              <a:t>The </a:t>
            </a:r>
            <a:r>
              <a:rPr lang="en-CA" sz="2000" b="1" dirty="0"/>
              <a:t>Generic Statistical Information Model </a:t>
            </a:r>
            <a:r>
              <a:rPr lang="en-CA" sz="2000" dirty="0"/>
              <a:t>(</a:t>
            </a:r>
            <a:r>
              <a:rPr lang="en-CA" sz="2000" b="1" dirty="0"/>
              <a:t>GSIM</a:t>
            </a:r>
            <a:r>
              <a:rPr lang="en-CA" sz="2000" dirty="0"/>
              <a:t>) provides a catalog of </a:t>
            </a:r>
            <a:r>
              <a:rPr lang="en-CA" sz="2000" dirty="0" err="1" smtClean="0"/>
              <a:t>standardi</a:t>
            </a:r>
            <a:r>
              <a:rPr lang="hu-HU" sz="2000" dirty="0" smtClean="0"/>
              <a:t>s</a:t>
            </a:r>
            <a:r>
              <a:rPr lang="en-CA" sz="2000" dirty="0" err="1" smtClean="0"/>
              <a:t>ed</a:t>
            </a:r>
            <a:r>
              <a:rPr lang="en-CA" sz="2000" dirty="0" smtClean="0"/>
              <a:t> </a:t>
            </a:r>
            <a:r>
              <a:rPr lang="en-CA" sz="2000" dirty="0"/>
              <a:t>information classes to describe statistical data and metadata</a:t>
            </a:r>
            <a:r>
              <a:rPr lang="hu-HU" sz="2000" dirty="0"/>
              <a:t>.</a:t>
            </a:r>
            <a:endParaRPr lang="en-CA" sz="2000" dirty="0"/>
          </a:p>
          <a:p>
            <a:r>
              <a:rPr lang="en-CA" sz="2000" dirty="0"/>
              <a:t>GSIM is a </a:t>
            </a:r>
            <a:r>
              <a:rPr lang="en-CA" sz="2000" i="1" dirty="0"/>
              <a:t>conceptual model </a:t>
            </a:r>
            <a:r>
              <a:rPr lang="en-CA" sz="2000" dirty="0"/>
              <a:t>that serves multiple purposes:</a:t>
            </a:r>
          </a:p>
          <a:p>
            <a:pPr lvl="1"/>
            <a:r>
              <a:rPr lang="en-CA" sz="1800" dirty="0"/>
              <a:t>Facilitate business discussions by providing a “lingua franca” for describing statistical information</a:t>
            </a:r>
          </a:p>
          <a:p>
            <a:pPr lvl="1"/>
            <a:r>
              <a:rPr lang="en-CA" sz="1800" dirty="0"/>
              <a:t>Provide high-level, abstract information entities that can be </a:t>
            </a:r>
            <a:r>
              <a:rPr lang="en-CA" sz="1800" dirty="0" err="1" smtClean="0"/>
              <a:t>reali</a:t>
            </a:r>
            <a:r>
              <a:rPr lang="hu-HU" sz="1800" dirty="0" smtClean="0"/>
              <a:t>s</a:t>
            </a:r>
            <a:r>
              <a:rPr lang="en-CA" sz="1800" dirty="0" err="1" smtClean="0"/>
              <a:t>ed</a:t>
            </a:r>
            <a:r>
              <a:rPr lang="en-CA" sz="1800" dirty="0" smtClean="0"/>
              <a:t> </a:t>
            </a:r>
            <a:r>
              <a:rPr lang="en-CA" sz="1800" dirty="0"/>
              <a:t>in practice with implementation standards, e.g. SDMX, DDI, etc.</a:t>
            </a:r>
          </a:p>
          <a:p>
            <a:pPr lvl="1"/>
            <a:r>
              <a:rPr lang="en-CA" sz="1800" dirty="0"/>
              <a:t>Provide a common vocabulary to describe inputs and outputs of process, activity, service and capability statistical models, i.e. GSBPM, GAMSO, CSPA, CSDA, respectively.</a:t>
            </a:r>
          </a:p>
          <a:p>
            <a:r>
              <a:rPr lang="en-CA" sz="2000" dirty="0"/>
              <a:t>Over the past three years a large body of issues has been compiled on several fronts:</a:t>
            </a:r>
          </a:p>
          <a:p>
            <a:pPr lvl="1"/>
            <a:r>
              <a:rPr lang="en-CA" sz="1800" dirty="0"/>
              <a:t>Output of the </a:t>
            </a:r>
            <a:r>
              <a:rPr lang="en-CA" sz="1800" b="1" dirty="0"/>
              <a:t>Metadata Glossary </a:t>
            </a:r>
            <a:r>
              <a:rPr lang="en-CA" sz="1800" dirty="0"/>
              <a:t>activity</a:t>
            </a:r>
          </a:p>
          <a:p>
            <a:pPr lvl="1"/>
            <a:r>
              <a:rPr lang="en-CA" sz="1800" dirty="0"/>
              <a:t>Synergy with the </a:t>
            </a:r>
            <a:r>
              <a:rPr lang="en-CA" sz="1800" b="1" dirty="0"/>
              <a:t>Core Ontology for Official Statistics </a:t>
            </a:r>
            <a:r>
              <a:rPr lang="en-CA" sz="1800" dirty="0"/>
              <a:t>(</a:t>
            </a:r>
            <a:r>
              <a:rPr lang="en-CA" sz="1800" b="1" dirty="0"/>
              <a:t>COOS</a:t>
            </a:r>
            <a:r>
              <a:rPr lang="en-CA" sz="1800" dirty="0"/>
              <a:t>)</a:t>
            </a:r>
            <a:r>
              <a:rPr lang="en-CA" sz="1800" b="1" dirty="0"/>
              <a:t> </a:t>
            </a:r>
            <a:r>
              <a:rPr lang="en-CA" sz="1800" dirty="0"/>
              <a:t>and the </a:t>
            </a:r>
            <a:r>
              <a:rPr lang="en-CA" sz="1800" b="1" dirty="0"/>
              <a:t>Linking GSBPM and GSIM </a:t>
            </a:r>
            <a:r>
              <a:rPr lang="en-CA" sz="1800" dirty="0"/>
              <a:t>activities</a:t>
            </a:r>
          </a:p>
          <a:p>
            <a:pPr lvl="1"/>
            <a:r>
              <a:rPr lang="en-CA" sz="1800" dirty="0"/>
              <a:t>Ongoing </a:t>
            </a:r>
            <a:r>
              <a:rPr lang="en-CA" sz="1800" b="1" dirty="0"/>
              <a:t>GSIM revision/review </a:t>
            </a:r>
            <a:r>
              <a:rPr lang="en-CA" sz="1800" dirty="0"/>
              <a:t>activity and consultation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1840459E-EEF0-46AB-BBB8-9491E88BFE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D28F96B-11EC-4CE1-B3D7-6EF1C8B3C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1795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4030E-7B08-498F-AF02-7D482EFCD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GSIM </a:t>
            </a:r>
            <a:r>
              <a:rPr lang="hu-HU" dirty="0"/>
              <a:t>Review T</a:t>
            </a:r>
            <a:r>
              <a:rPr lang="en-CA" dirty="0"/>
              <a:t>ask </a:t>
            </a:r>
            <a:r>
              <a:rPr lang="hu-HU" dirty="0"/>
              <a:t>T</a:t>
            </a:r>
            <a:r>
              <a:rPr lang="en-CA" dirty="0"/>
              <a:t>eam</a:t>
            </a:r>
            <a:r>
              <a:rPr lang="hu-HU" dirty="0"/>
              <a:t/>
            </a:r>
            <a:br>
              <a:rPr lang="hu-HU" dirty="0"/>
            </a:br>
            <a:r>
              <a:rPr lang="hu-HU" sz="4000" dirty="0" smtClean="0"/>
              <a:t>Progress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97E99-908B-4C37-9A46-6F362CD742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CA" sz="2600" dirty="0"/>
              <a:t>Main progress areas</a:t>
            </a:r>
          </a:p>
          <a:p>
            <a:pPr lvl="1"/>
            <a:r>
              <a:rPr lang="en-CA" sz="2200" b="1" dirty="0"/>
              <a:t>Process Design</a:t>
            </a:r>
            <a:r>
              <a:rPr lang="en-CA" sz="2200" dirty="0"/>
              <a:t>: remodeling of input specification with the addition of input-type classes</a:t>
            </a:r>
          </a:p>
          <a:p>
            <a:pPr lvl="1"/>
            <a:r>
              <a:rPr lang="en-CA" sz="2200" b="1" dirty="0"/>
              <a:t>Exchange Channel</a:t>
            </a:r>
            <a:r>
              <a:rPr lang="en-CA" sz="2200" dirty="0"/>
              <a:t>: better separation between specification, implementation and information being exchanged</a:t>
            </a:r>
          </a:p>
          <a:p>
            <a:pPr lvl="1"/>
            <a:r>
              <a:rPr lang="en-CA" sz="2200" b="1" dirty="0"/>
              <a:t>Referential Metadata</a:t>
            </a:r>
            <a:r>
              <a:rPr lang="en-CA" sz="2200" dirty="0"/>
              <a:t>: use case-driven refactoring and testing of the model (e.g. quality indicators) </a:t>
            </a:r>
          </a:p>
          <a:p>
            <a:pPr lvl="1"/>
            <a:r>
              <a:rPr lang="en-CA" sz="2200" b="1" dirty="0"/>
              <a:t>Registers</a:t>
            </a:r>
            <a:r>
              <a:rPr lang="en-CA" sz="2200" dirty="0"/>
              <a:t>: decoupling from Exchange Channels and removed distinction between statistical and administrative from the model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CA" sz="2600" dirty="0"/>
              <a:t>Coverage and terminology</a:t>
            </a:r>
          </a:p>
          <a:p>
            <a:pPr lvl="1"/>
            <a:r>
              <a:rPr lang="en-CA" sz="2200" b="1" dirty="0"/>
              <a:t>Created </a:t>
            </a:r>
            <a:r>
              <a:rPr lang="en-CA" sz="2200" dirty="0"/>
              <a:t>Reference Document class to capture unstructured, supporting documentation (e.g. methodology handbooks, guidelines, policies)</a:t>
            </a:r>
          </a:p>
          <a:p>
            <a:pPr lvl="1"/>
            <a:r>
              <a:rPr lang="en-CA" sz="2200" b="1" dirty="0"/>
              <a:t>Renamed </a:t>
            </a:r>
            <a:r>
              <a:rPr lang="en-CA" sz="2200" dirty="0"/>
              <a:t>controversial “Information Object” term to “Information Class”</a:t>
            </a:r>
          </a:p>
          <a:p>
            <a:pPr lvl="1"/>
            <a:r>
              <a:rPr lang="en-CA" sz="2200" b="1" dirty="0"/>
              <a:t>Updated</a:t>
            </a:r>
            <a:r>
              <a:rPr lang="en-CA" sz="2200" dirty="0"/>
              <a:t> definitions and explanatory texts across the board (in progress)</a:t>
            </a:r>
          </a:p>
          <a:p>
            <a:pPr lvl="1"/>
            <a:r>
              <a:rPr lang="en-CA" sz="2200" b="1" dirty="0"/>
              <a:t>Reviewed</a:t>
            </a:r>
            <a:r>
              <a:rPr lang="en-CA" sz="2200" dirty="0"/>
              <a:t> associations and their cardinalities (in progress</a:t>
            </a:r>
            <a:r>
              <a:rPr lang="en-CA" sz="2200" dirty="0" smtClean="0"/>
              <a:t>)</a:t>
            </a:r>
            <a:endParaRPr lang="hu-HU" sz="2200" dirty="0"/>
          </a:p>
          <a:p>
            <a:pPr marL="228600" lvl="1">
              <a:spcBef>
                <a:spcPts val="1200"/>
              </a:spcBef>
            </a:pPr>
            <a:r>
              <a:rPr lang="hu-HU" sz="2800" dirty="0"/>
              <a:t>Check our results on </a:t>
            </a:r>
            <a:r>
              <a:rPr lang="hu-HU" sz="2800" dirty="0" smtClean="0"/>
              <a:t>Github</a:t>
            </a:r>
            <a:r>
              <a:rPr lang="hu-HU" sz="2600" dirty="0" smtClean="0"/>
              <a:t>: </a:t>
            </a:r>
            <a:r>
              <a:rPr lang="hu-HU" sz="2600" dirty="0">
                <a:hlinkClick r:id="rId2"/>
              </a:rPr>
              <a:t>https://github.com/UNECE/GSIMRevision</a:t>
            </a:r>
            <a:r>
              <a:rPr lang="hu-HU" sz="2600" dirty="0" smtClean="0">
                <a:hlinkClick r:id="rId2"/>
              </a:rPr>
              <a:t>/</a:t>
            </a:r>
            <a:r>
              <a:rPr lang="hu-HU" sz="2600" dirty="0" smtClean="0"/>
              <a:t> </a:t>
            </a:r>
            <a:endParaRPr lang="en-CA" sz="2600" dirty="0"/>
          </a:p>
          <a:p>
            <a:pPr lvl="1"/>
            <a:endParaRPr lang="en-CA" dirty="0"/>
          </a:p>
          <a:p>
            <a:pPr lvl="1"/>
            <a:endParaRPr lang="en-CA" dirty="0"/>
          </a:p>
          <a:p>
            <a:pPr lvl="1"/>
            <a:endParaRPr lang="en-CA" dirty="0"/>
          </a:p>
          <a:p>
            <a:pPr lvl="1"/>
            <a:endParaRPr lang="en-CA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45AEA223-9AE5-44E9-B584-D9C9E9AD9E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D4008A9-EA6C-42CD-960D-229188C57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472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E9DD28E-9376-4789-9D25-8E1667BB3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Core Ontology for Official Statistic</a:t>
            </a:r>
            <a:r>
              <a:rPr lang="hu-HU" dirty="0"/>
              <a:t>s</a:t>
            </a:r>
            <a:br>
              <a:rPr lang="hu-HU" dirty="0"/>
            </a:br>
            <a:r>
              <a:rPr lang="hu-HU" sz="4000" dirty="0"/>
              <a:t>Context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7CBFADEE-F438-4342-B814-4FDE181077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843" y="1027906"/>
            <a:ext cx="5246118" cy="5488466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715DC489-574B-4D42-AD3B-8957546E44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04" y="177845"/>
            <a:ext cx="2592198" cy="503192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161659C-CE3E-4607-8EDF-76E73F9CFC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5100958" cy="4556125"/>
          </a:xfrm>
        </p:spPr>
        <p:txBody>
          <a:bodyPr>
            <a:noAutofit/>
          </a:bodyPr>
          <a:lstStyle/>
          <a:p>
            <a:r>
              <a:rPr lang="en-US" sz="2200" dirty="0"/>
              <a:t>COOS </a:t>
            </a:r>
            <a:r>
              <a:rPr lang="en-US" sz="2200" dirty="0" smtClean="0"/>
              <a:t>as </a:t>
            </a:r>
            <a:r>
              <a:rPr lang="en-US" sz="2200" dirty="0"/>
              <a:t>an integration model for the core set of ModernStats standards backed by elements of well-known standard vocabularies</a:t>
            </a:r>
            <a:r>
              <a:rPr lang="hu-HU" sz="2200" dirty="0"/>
              <a:t>.</a:t>
            </a:r>
          </a:p>
          <a:p>
            <a:r>
              <a:rPr lang="en-US" sz="2200" dirty="0"/>
              <a:t>COOS defines a conceptual integration framework to provide semantic coherence across these models based on a common vocabulary of terms, definitions and a well-defined set of inter- and intra-model relationships formalized in RDF/OWL</a:t>
            </a:r>
            <a:r>
              <a:rPr lang="hu-HU" sz="2200" dirty="0"/>
              <a:t>,</a:t>
            </a:r>
            <a:r>
              <a:rPr lang="en-US" sz="2200" dirty="0"/>
              <a:t> using standards vocabularies, e.g. SKOS, PROV, DCAT, DC, ORG, etc.</a:t>
            </a:r>
            <a:endParaRPr lang="en-CA" sz="2200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556AE7F3-9265-48FA-A089-98727F66F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2C1F-3BA4-4734-8CB5-6FEA50250B4D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2124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00F2F1E960B64FAC22A58E2A2AE8B9" ma:contentTypeVersion="34" ma:contentTypeDescription="Create a new document." ma:contentTypeScope="" ma:versionID="78850f671e0f1ac4c9fd7c06e3544afd">
  <xsd:schema xmlns:xsd="http://www.w3.org/2001/XMLSchema" xmlns:xs="http://www.w3.org/2001/XMLSchema" xmlns:p="http://schemas.microsoft.com/office/2006/metadata/properties" xmlns:ns2="dd774590-caf2-40ff-b04f-1e20d86f2c70" xmlns:ns3="c39ac8e3-0f08-4b7d-bd41-28055cb5e628" xmlns:ns4="985ec44e-1bab-4c0b-9df0-6ba128686fc9" targetNamespace="http://schemas.microsoft.com/office/2006/metadata/properties" ma:root="true" ma:fieldsID="d6e4c6a3a5b75e5aa782f8a7e1d458e6" ns2:_="" ns3:_="" ns4:_="">
    <xsd:import namespace="dd774590-caf2-40ff-b04f-1e20d86f2c70"/>
    <xsd:import namespace="c39ac8e3-0f08-4b7d-bd41-28055cb5e628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2:SharedWithUsers" minOccurs="0"/>
                <xsd:element ref="ns2:SharedWithDetails" minOccurs="0"/>
                <xsd:element ref="ns3:MediaServiceLocation" minOccurs="0"/>
                <xsd:element ref="ns2:TaxKeywordTaxHTField" minOccurs="0"/>
                <xsd:element ref="ns4:TaxCatchAll" minOccurs="0"/>
                <xsd:element ref="ns3:Category" minOccurs="0"/>
                <xsd:element ref="ns3:MediaLengthInSeconds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74590-caf2-40ff-b04f-1e20d86f2c7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hidden="true" ma:internalName="SharedWithDetails" ma:readOnly="true">
      <xsd:simpleType>
        <xsd:restriction base="dms:Note"/>
      </xsd:simple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78175662-8596-484a-92c7-351d01561e22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9ac8e3-0f08-4b7d-bd41-28055cb5e6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9" nillable="true" ma:displayName="KeyPoints" ma:hidden="true" ma:internalName="MediaServiceKeyPoints" ma:readOnly="true">
      <xsd:simpleType>
        <xsd:restriction base="dms:Note"/>
      </xsd:simpleType>
    </xsd:element>
    <xsd:element name="MediaServiceAutoTags" ma:index="10" nillable="true" ma:displayName="Tags" ma:description="" ma:hidden="true" ma:indexed="true" ma:internalName="MediaServiceAutoTags" ma:readOnly="true">
      <xsd:simpleType>
        <xsd:restriction base="dms:Text"/>
      </xsd:simpleType>
    </xsd:element>
    <xsd:element name="MediaServiceOCR" ma:index="11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hidden="true" ma:internalName="MediaServiceLocation" ma:readOnly="true">
      <xsd:simpleType>
        <xsd:restriction base="dms:Text"/>
      </xsd:simpleType>
    </xsd:element>
    <xsd:element name="Category" ma:index="24" nillable="true" ma:displayName="Category" ma:format="Dropdown" ma:internalName="Category">
      <xsd:simpleType>
        <xsd:restriction base="dms:Text">
          <xsd:maxLength value="255"/>
        </xsd:restriction>
      </xsd:simpleType>
    </xsd:element>
    <xsd:element name="MediaLengthInSeconds" ma:index="2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9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e719dce3-84fe-4056-94cd-88c297797000}" ma:internalName="TaxCatchAll" ma:readOnly="false" ma:showField="CatchAllData" ma:web="dd774590-caf2-40ff-b04f-1e20d86f2c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 ma:index="23" ma:displayName="Subject"/>
        <xsd:element ref="dc:description" minOccurs="0" maxOccurs="1" ma:index="25" ma:displayName="Comments"/>
        <xsd:element name="keywords" minOccurs="0" maxOccurs="1" type="xsd:string"/>
        <xsd:element ref="dc:language" minOccurs="0" maxOccurs="1"/>
        <xsd:element name="category" minOccurs="0" maxOccurs="1" type="xsd:string" ma:index="26" ma:displayName="Category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DB6D584-1F1D-4F84-9D33-74516A27F7BC}"/>
</file>

<file path=customXml/itemProps2.xml><?xml version="1.0" encoding="utf-8"?>
<ds:datastoreItem xmlns:ds="http://schemas.openxmlformats.org/officeDocument/2006/customXml" ds:itemID="{FB5BCF62-B161-4A2F-9160-9ADF8DE9B363}"/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2052</Words>
  <Application>Microsoft Office PowerPoint</Application>
  <PresentationFormat>Szélesvásznú</PresentationFormat>
  <Paragraphs>325</Paragraphs>
  <Slides>28</Slides>
  <Notes>4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Myriad </vt:lpstr>
      <vt:lpstr>Office-téma</vt:lpstr>
      <vt:lpstr>Supporting Standards Group </vt:lpstr>
      <vt:lpstr>Supporting Standards Group: our mission</vt:lpstr>
      <vt:lpstr>Where to find us?</vt:lpstr>
      <vt:lpstr>Members</vt:lpstr>
      <vt:lpstr>Network of experts</vt:lpstr>
      <vt:lpstr>Overview of 2022 activities/results </vt:lpstr>
      <vt:lpstr>GSIM Review Task Team Context</vt:lpstr>
      <vt:lpstr>GSIM Review Task Team Progress</vt:lpstr>
      <vt:lpstr>Core Ontology for Official Statistics Context</vt:lpstr>
      <vt:lpstr>Core Ontology for Official Statistics Results</vt:lpstr>
      <vt:lpstr>GSBPM Tasks Task Team Context</vt:lpstr>
      <vt:lpstr>GSBPM Tasks Task Team Results</vt:lpstr>
      <vt:lpstr>GSBPM / SDMX / DDI Task Team Context</vt:lpstr>
      <vt:lpstr>GSBPM / SDMX / DDI Task Team Context</vt:lpstr>
      <vt:lpstr>GSBPM / SDMX / DDI Task Team Evolution</vt:lpstr>
      <vt:lpstr>GSBPM / SDMX / DDI Task Team Progress</vt:lpstr>
      <vt:lpstr>ModernStats World Workshop 2022 workshop objectives</vt:lpstr>
      <vt:lpstr>ModernStats World Workshop 2022 Results</vt:lpstr>
      <vt:lpstr>Future directions </vt:lpstr>
      <vt:lpstr>Overview of our planned 2023 activities</vt:lpstr>
      <vt:lpstr>GSBPM &amp; GAMSO revision</vt:lpstr>
      <vt:lpstr>GSIM revision</vt:lpstr>
      <vt:lpstr>GSBPM / SDMX / DDI</vt:lpstr>
      <vt:lpstr>Core Ontology for Official Statistics v2</vt:lpstr>
      <vt:lpstr>ModernStats Community of Practice</vt:lpstr>
      <vt:lpstr>We need you!</vt:lpstr>
      <vt:lpstr>Acknowledgements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Vereczkei Zoltán</dc:creator>
  <cp:lastModifiedBy>User</cp:lastModifiedBy>
  <cp:revision>146</cp:revision>
  <dcterms:created xsi:type="dcterms:W3CDTF">2022-11-18T10:18:49Z</dcterms:created>
  <dcterms:modified xsi:type="dcterms:W3CDTF">2022-11-21T21:13:31Z</dcterms:modified>
</cp:coreProperties>
</file>