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452" r:id="rId5"/>
    <p:sldId id="418" r:id="rId6"/>
    <p:sldId id="4180" r:id="rId7"/>
    <p:sldId id="4181" r:id="rId8"/>
    <p:sldId id="4171" r:id="rId9"/>
    <p:sldId id="4167" r:id="rId10"/>
    <p:sldId id="277" r:id="rId11"/>
    <p:sldId id="447" r:id="rId12"/>
    <p:sldId id="4179" r:id="rId13"/>
    <p:sldId id="4184" r:id="rId14"/>
    <p:sldId id="4187" r:id="rId15"/>
    <p:sldId id="4190" r:id="rId16"/>
    <p:sldId id="4191" r:id="rId17"/>
    <p:sldId id="321" r:id="rId18"/>
    <p:sldId id="443" r:id="rId19"/>
    <p:sldId id="4186" r:id="rId20"/>
    <p:sldId id="4172" r:id="rId21"/>
    <p:sldId id="4189" r:id="rId22"/>
    <p:sldId id="4175" r:id="rId23"/>
    <p:sldId id="4193" r:id="rId24"/>
    <p:sldId id="4177" r:id="rId25"/>
    <p:sldId id="4178" r:id="rId26"/>
    <p:sldId id="4174" r:id="rId27"/>
    <p:sldId id="4182" r:id="rId28"/>
    <p:sldId id="444" r:id="rId29"/>
    <p:sldId id="421" r:id="rId30"/>
    <p:sldId id="448" r:id="rId31"/>
    <p:sldId id="418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3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2065" autoAdjust="0"/>
  </p:normalViewPr>
  <p:slideViewPr>
    <p:cSldViewPr snapToGrid="0" showGuides="1">
      <p:cViewPr varScale="1">
        <p:scale>
          <a:sx n="66" d="100"/>
          <a:sy n="66" d="100"/>
        </p:scale>
        <p:origin x="97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EF91B4-2CEF-4D8D-B0B0-3B1E53E6D348}" type="doc">
      <dgm:prSet loTypeId="urn:microsoft.com/office/officeart/2005/8/layout/chevron1" loCatId="process" qsTypeId="urn:microsoft.com/office/officeart/2005/8/quickstyle/simple5" qsCatId="simple" csTypeId="urn:microsoft.com/office/officeart/2005/8/colors/accent1_2" csCatId="accent1" phldr="1"/>
      <dgm:spPr/>
    </dgm:pt>
    <dgm:pt modelId="{168B8199-C89F-4E20-BBF6-19EB9CC9D4A4}">
      <dgm:prSet phldrT="[Testo]"/>
      <dgm:spPr>
        <a:gradFill rotWithShape="0">
          <a:gsLst>
            <a:gs pos="0">
              <a:srgbClr val="C00000"/>
            </a:gs>
            <a:gs pos="100000">
              <a:srgbClr val="C00000"/>
            </a:gs>
            <a:gs pos="100000">
              <a:schemeClr val="accent1">
                <a:hueOff val="0"/>
                <a:satOff val="0"/>
                <a:lumOff val="0"/>
                <a:alphaOff val="0"/>
                <a:shade val="94000"/>
                <a:satMod val="135000"/>
              </a:schemeClr>
            </a:gs>
          </a:gsLst>
        </a:gradFill>
      </dgm:spPr>
      <dgm:t>
        <a:bodyPr/>
        <a:lstStyle/>
        <a:p>
          <a:endParaRPr lang="it-IT" b="1" dirty="0"/>
        </a:p>
      </dgm:t>
    </dgm:pt>
    <dgm:pt modelId="{CCB968CD-A8FE-4946-AF4F-C7F9C0CA841F}" type="parTrans" cxnId="{458FAE77-595F-4405-B0D3-DA8450CEA093}">
      <dgm:prSet/>
      <dgm:spPr/>
      <dgm:t>
        <a:bodyPr/>
        <a:lstStyle/>
        <a:p>
          <a:endParaRPr lang="it-IT"/>
        </a:p>
      </dgm:t>
    </dgm:pt>
    <dgm:pt modelId="{02359C08-75BA-4D1A-A30B-6225473A1708}" type="sibTrans" cxnId="{458FAE77-595F-4405-B0D3-DA8450CEA093}">
      <dgm:prSet/>
      <dgm:spPr/>
      <dgm:t>
        <a:bodyPr/>
        <a:lstStyle/>
        <a:p>
          <a:endParaRPr lang="it-IT"/>
        </a:p>
      </dgm:t>
    </dgm:pt>
    <dgm:pt modelId="{2EFE7594-BD52-4204-A72D-E8A8D3983D83}">
      <dgm:prSet phldrT="[Testo]"/>
      <dgm:spPr>
        <a:gradFill rotWithShape="0">
          <a:gsLst>
            <a:gs pos="100000">
              <a:srgbClr val="00B0F0"/>
            </a:gs>
            <a:gs pos="100000">
              <a:srgbClr val="C00000"/>
            </a:gs>
            <a:gs pos="100000">
              <a:schemeClr val="accent1">
                <a:hueOff val="0"/>
                <a:satOff val="0"/>
                <a:lumOff val="0"/>
                <a:alphaOff val="0"/>
                <a:shade val="94000"/>
                <a:satMod val="135000"/>
              </a:schemeClr>
            </a:gs>
          </a:gsLst>
        </a:gradFill>
      </dgm:spPr>
      <dgm:t>
        <a:bodyPr/>
        <a:lstStyle/>
        <a:p>
          <a:endParaRPr lang="it-IT" b="1" dirty="0"/>
        </a:p>
      </dgm:t>
    </dgm:pt>
    <dgm:pt modelId="{D87DC92D-85D1-4823-B18D-148673C445BF}" type="parTrans" cxnId="{323F42A4-2D38-4B04-BA93-9CCB4444D98F}">
      <dgm:prSet/>
      <dgm:spPr/>
      <dgm:t>
        <a:bodyPr/>
        <a:lstStyle/>
        <a:p>
          <a:endParaRPr lang="it-IT"/>
        </a:p>
      </dgm:t>
    </dgm:pt>
    <dgm:pt modelId="{04A903CF-5A95-4733-98D3-5EBFF98E5F4D}" type="sibTrans" cxnId="{323F42A4-2D38-4B04-BA93-9CCB4444D98F}">
      <dgm:prSet/>
      <dgm:spPr/>
      <dgm:t>
        <a:bodyPr/>
        <a:lstStyle/>
        <a:p>
          <a:endParaRPr lang="it-IT"/>
        </a:p>
      </dgm:t>
    </dgm:pt>
    <dgm:pt modelId="{3A5E59A0-2BA1-4EED-9528-D13B1DC399F9}">
      <dgm:prSet phldrT="[Testo]"/>
      <dgm:spPr>
        <a:gradFill rotWithShape="0">
          <a:gsLst>
            <a:gs pos="100000">
              <a:srgbClr val="40A85F"/>
            </a:gs>
            <a:gs pos="100000">
              <a:srgbClr val="C00000"/>
            </a:gs>
            <a:gs pos="100000">
              <a:schemeClr val="accent1">
                <a:hueOff val="0"/>
                <a:satOff val="0"/>
                <a:lumOff val="0"/>
                <a:alphaOff val="0"/>
                <a:shade val="94000"/>
                <a:satMod val="135000"/>
              </a:schemeClr>
            </a:gs>
          </a:gsLst>
        </a:gradFill>
      </dgm:spPr>
      <dgm:t>
        <a:bodyPr/>
        <a:lstStyle/>
        <a:p>
          <a:endParaRPr lang="it-IT" b="1" dirty="0"/>
        </a:p>
      </dgm:t>
    </dgm:pt>
    <dgm:pt modelId="{B788A475-CE3F-4FAB-BB1E-178DF73B39D9}" type="parTrans" cxnId="{D8BB13F5-6205-4378-BFE0-E5E2C4A9BF7D}">
      <dgm:prSet/>
      <dgm:spPr/>
      <dgm:t>
        <a:bodyPr/>
        <a:lstStyle/>
        <a:p>
          <a:endParaRPr lang="it-IT"/>
        </a:p>
      </dgm:t>
    </dgm:pt>
    <dgm:pt modelId="{31F04690-130A-4A9D-AB2C-33014DC1E180}" type="sibTrans" cxnId="{D8BB13F5-6205-4378-BFE0-E5E2C4A9BF7D}">
      <dgm:prSet/>
      <dgm:spPr/>
      <dgm:t>
        <a:bodyPr/>
        <a:lstStyle/>
        <a:p>
          <a:endParaRPr lang="it-IT"/>
        </a:p>
      </dgm:t>
    </dgm:pt>
    <dgm:pt modelId="{07DEECA9-AFC2-4070-8CC1-CB56A8312C93}" type="pres">
      <dgm:prSet presAssocID="{2AEF91B4-2CEF-4D8D-B0B0-3B1E53E6D348}" presName="Name0" presStyleCnt="0">
        <dgm:presLayoutVars>
          <dgm:dir/>
          <dgm:animLvl val="lvl"/>
          <dgm:resizeHandles val="exact"/>
        </dgm:presLayoutVars>
      </dgm:prSet>
      <dgm:spPr/>
    </dgm:pt>
    <dgm:pt modelId="{48B7CC1E-DAC4-4BE5-93C7-325DF61EA7EC}" type="pres">
      <dgm:prSet presAssocID="{168B8199-C89F-4E20-BBF6-19EB9CC9D4A4}" presName="parTxOnly" presStyleLbl="node1" presStyleIdx="0" presStyleCnt="3">
        <dgm:presLayoutVars>
          <dgm:chMax val="0"/>
          <dgm:chPref val="0"/>
          <dgm:bulletEnabled val="1"/>
        </dgm:presLayoutVars>
      </dgm:prSet>
      <dgm:spPr/>
    </dgm:pt>
    <dgm:pt modelId="{247151C1-F7D0-41EA-8CD6-838B3CD31ADE}" type="pres">
      <dgm:prSet presAssocID="{02359C08-75BA-4D1A-A30B-6225473A1708}" presName="parTxOnlySpace" presStyleCnt="0"/>
      <dgm:spPr/>
    </dgm:pt>
    <dgm:pt modelId="{93830EA6-2AC0-49A6-887C-C89233D401FB}" type="pres">
      <dgm:prSet presAssocID="{2EFE7594-BD52-4204-A72D-E8A8D3983D83}" presName="parTxOnly" presStyleLbl="node1" presStyleIdx="1" presStyleCnt="3">
        <dgm:presLayoutVars>
          <dgm:chMax val="0"/>
          <dgm:chPref val="0"/>
          <dgm:bulletEnabled val="1"/>
        </dgm:presLayoutVars>
      </dgm:prSet>
      <dgm:spPr/>
    </dgm:pt>
    <dgm:pt modelId="{F52842AA-05A3-4613-86E3-098C56A915C0}" type="pres">
      <dgm:prSet presAssocID="{04A903CF-5A95-4733-98D3-5EBFF98E5F4D}" presName="parTxOnlySpace" presStyleCnt="0"/>
      <dgm:spPr/>
    </dgm:pt>
    <dgm:pt modelId="{B0B9130B-C8DA-42D2-985D-FD934C029837}" type="pres">
      <dgm:prSet presAssocID="{3A5E59A0-2BA1-4EED-9528-D13B1DC399F9}" presName="parTxOnly" presStyleLbl="node1" presStyleIdx="2" presStyleCnt="3">
        <dgm:presLayoutVars>
          <dgm:chMax val="0"/>
          <dgm:chPref val="0"/>
          <dgm:bulletEnabled val="1"/>
        </dgm:presLayoutVars>
      </dgm:prSet>
      <dgm:spPr/>
    </dgm:pt>
  </dgm:ptLst>
  <dgm:cxnLst>
    <dgm:cxn modelId="{E6D7682B-9F0F-471D-8B43-BB6DFB244255}" type="presOf" srcId="{2EFE7594-BD52-4204-A72D-E8A8D3983D83}" destId="{93830EA6-2AC0-49A6-887C-C89233D401FB}" srcOrd="0" destOrd="0" presId="urn:microsoft.com/office/officeart/2005/8/layout/chevron1"/>
    <dgm:cxn modelId="{458FAE77-595F-4405-B0D3-DA8450CEA093}" srcId="{2AEF91B4-2CEF-4D8D-B0B0-3B1E53E6D348}" destId="{168B8199-C89F-4E20-BBF6-19EB9CC9D4A4}" srcOrd="0" destOrd="0" parTransId="{CCB968CD-A8FE-4946-AF4F-C7F9C0CA841F}" sibTransId="{02359C08-75BA-4D1A-A30B-6225473A1708}"/>
    <dgm:cxn modelId="{6974A27C-71ED-4A6F-A98E-5E0480AE3934}" type="presOf" srcId="{2AEF91B4-2CEF-4D8D-B0B0-3B1E53E6D348}" destId="{07DEECA9-AFC2-4070-8CC1-CB56A8312C93}" srcOrd="0" destOrd="0" presId="urn:microsoft.com/office/officeart/2005/8/layout/chevron1"/>
    <dgm:cxn modelId="{323F42A4-2D38-4B04-BA93-9CCB4444D98F}" srcId="{2AEF91B4-2CEF-4D8D-B0B0-3B1E53E6D348}" destId="{2EFE7594-BD52-4204-A72D-E8A8D3983D83}" srcOrd="1" destOrd="0" parTransId="{D87DC92D-85D1-4823-B18D-148673C445BF}" sibTransId="{04A903CF-5A95-4733-98D3-5EBFF98E5F4D}"/>
    <dgm:cxn modelId="{1ABC50AB-E7E5-4B87-B278-EED58EFD2F36}" type="presOf" srcId="{3A5E59A0-2BA1-4EED-9528-D13B1DC399F9}" destId="{B0B9130B-C8DA-42D2-985D-FD934C029837}" srcOrd="0" destOrd="0" presId="urn:microsoft.com/office/officeart/2005/8/layout/chevron1"/>
    <dgm:cxn modelId="{6574CFC9-02E3-4E7F-BDF4-0DD08C98FA0B}" type="presOf" srcId="{168B8199-C89F-4E20-BBF6-19EB9CC9D4A4}" destId="{48B7CC1E-DAC4-4BE5-93C7-325DF61EA7EC}" srcOrd="0" destOrd="0" presId="urn:microsoft.com/office/officeart/2005/8/layout/chevron1"/>
    <dgm:cxn modelId="{D8BB13F5-6205-4378-BFE0-E5E2C4A9BF7D}" srcId="{2AEF91B4-2CEF-4D8D-B0B0-3B1E53E6D348}" destId="{3A5E59A0-2BA1-4EED-9528-D13B1DC399F9}" srcOrd="2" destOrd="0" parTransId="{B788A475-CE3F-4FAB-BB1E-178DF73B39D9}" sibTransId="{31F04690-130A-4A9D-AB2C-33014DC1E180}"/>
    <dgm:cxn modelId="{76F763BD-445A-4235-85EF-F4A346DAEC92}" type="presParOf" srcId="{07DEECA9-AFC2-4070-8CC1-CB56A8312C93}" destId="{48B7CC1E-DAC4-4BE5-93C7-325DF61EA7EC}" srcOrd="0" destOrd="0" presId="urn:microsoft.com/office/officeart/2005/8/layout/chevron1"/>
    <dgm:cxn modelId="{257BF11A-C077-4F14-A24B-5230998009CD}" type="presParOf" srcId="{07DEECA9-AFC2-4070-8CC1-CB56A8312C93}" destId="{247151C1-F7D0-41EA-8CD6-838B3CD31ADE}" srcOrd="1" destOrd="0" presId="urn:microsoft.com/office/officeart/2005/8/layout/chevron1"/>
    <dgm:cxn modelId="{2D7CB662-8D96-4786-8CE8-12D8203AD460}" type="presParOf" srcId="{07DEECA9-AFC2-4070-8CC1-CB56A8312C93}" destId="{93830EA6-2AC0-49A6-887C-C89233D401FB}" srcOrd="2" destOrd="0" presId="urn:microsoft.com/office/officeart/2005/8/layout/chevron1"/>
    <dgm:cxn modelId="{D70D5BAB-64F1-433D-AA3D-E57FBE831C21}" type="presParOf" srcId="{07DEECA9-AFC2-4070-8CC1-CB56A8312C93}" destId="{F52842AA-05A3-4613-86E3-098C56A915C0}" srcOrd="3" destOrd="0" presId="urn:microsoft.com/office/officeart/2005/8/layout/chevron1"/>
    <dgm:cxn modelId="{0EA574D1-ABAD-48A7-B8DB-18BC0C7CC7E4}" type="presParOf" srcId="{07DEECA9-AFC2-4070-8CC1-CB56A8312C93}" destId="{B0B9130B-C8DA-42D2-985D-FD934C029837}" srcOrd="4"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250AA67-E609-43B2-B628-153374D9535F}" type="doc">
      <dgm:prSet loTypeId="urn:microsoft.com/office/officeart/2011/layout/TabList" loCatId="list" qsTypeId="urn:microsoft.com/office/officeart/2005/8/quickstyle/simple1" qsCatId="simple" csTypeId="urn:microsoft.com/office/officeart/2005/8/colors/colorful5" csCatId="colorful" phldr="1"/>
      <dgm:spPr/>
      <dgm:t>
        <a:bodyPr/>
        <a:lstStyle/>
        <a:p>
          <a:endParaRPr lang="en-IE"/>
        </a:p>
      </dgm:t>
    </dgm:pt>
    <dgm:pt modelId="{CDC47CBB-A418-4637-A4E7-416E5C5BA967}">
      <dgm:prSet phldrT="[Text]" custT="1"/>
      <dgm:spPr/>
      <dgm:t>
        <a:bodyPr/>
        <a:lstStyle/>
        <a:p>
          <a:r>
            <a:rPr lang="en-IE" sz="1100"/>
            <a:t>Recruitment</a:t>
          </a:r>
        </a:p>
      </dgm:t>
    </dgm:pt>
    <dgm:pt modelId="{8D1B7F66-5E3A-4476-BDDC-BD661992019C}" type="parTrans" cxnId="{ACEC5145-58C2-4E38-B334-113A18D2B501}">
      <dgm:prSet/>
      <dgm:spPr/>
      <dgm:t>
        <a:bodyPr/>
        <a:lstStyle/>
        <a:p>
          <a:endParaRPr lang="en-IE" sz="1100"/>
        </a:p>
      </dgm:t>
    </dgm:pt>
    <dgm:pt modelId="{45C7AED1-83C4-4712-98A8-98E310537FF4}" type="sibTrans" cxnId="{ACEC5145-58C2-4E38-B334-113A18D2B501}">
      <dgm:prSet/>
      <dgm:spPr/>
      <dgm:t>
        <a:bodyPr/>
        <a:lstStyle/>
        <a:p>
          <a:endParaRPr lang="en-IE" sz="1100"/>
        </a:p>
      </dgm:t>
    </dgm:pt>
    <dgm:pt modelId="{E7098F4F-EA12-4AED-9F73-0F7BA01FD31D}">
      <dgm:prSet phldrT="[Text]" custT="1"/>
      <dgm:spPr/>
      <dgm:t>
        <a:bodyPr/>
        <a:lstStyle/>
        <a:p>
          <a:r>
            <a:rPr lang="en-IE" sz="1100"/>
            <a:t>Guidance onrecruitment strategies which could be engaged to attract different generations of workers. </a:t>
          </a:r>
        </a:p>
      </dgm:t>
    </dgm:pt>
    <dgm:pt modelId="{A038F23B-23D2-462A-A4BC-3EA3BD219221}" type="parTrans" cxnId="{3D950BC1-CA36-4E81-B682-45F06442CB1B}">
      <dgm:prSet/>
      <dgm:spPr/>
      <dgm:t>
        <a:bodyPr/>
        <a:lstStyle/>
        <a:p>
          <a:endParaRPr lang="en-IE" sz="1100"/>
        </a:p>
      </dgm:t>
    </dgm:pt>
    <dgm:pt modelId="{5633F892-B210-48AF-92EE-4BE543A42151}" type="sibTrans" cxnId="{3D950BC1-CA36-4E81-B682-45F06442CB1B}">
      <dgm:prSet/>
      <dgm:spPr/>
      <dgm:t>
        <a:bodyPr/>
        <a:lstStyle/>
        <a:p>
          <a:endParaRPr lang="en-IE" sz="1100"/>
        </a:p>
      </dgm:t>
    </dgm:pt>
    <dgm:pt modelId="{DB0B2C41-0DE8-483E-B86D-26494DE1BEED}">
      <dgm:prSet phldrT="[Text]" custT="1"/>
      <dgm:spPr/>
      <dgm:t>
        <a:bodyPr/>
        <a:lstStyle/>
        <a:p>
          <a:r>
            <a:rPr lang="en-IE" sz="1100"/>
            <a:t>Induction</a:t>
          </a:r>
        </a:p>
      </dgm:t>
    </dgm:pt>
    <dgm:pt modelId="{A8DE4CB4-68D3-464F-8EA3-F7D97988CC35}" type="parTrans" cxnId="{F675AC36-6346-4415-AA01-686C31134E69}">
      <dgm:prSet/>
      <dgm:spPr/>
      <dgm:t>
        <a:bodyPr/>
        <a:lstStyle/>
        <a:p>
          <a:endParaRPr lang="en-IE" sz="1100"/>
        </a:p>
      </dgm:t>
    </dgm:pt>
    <dgm:pt modelId="{B42784B8-B943-4DAD-90FE-8B70EC2C3851}" type="sibTrans" cxnId="{F675AC36-6346-4415-AA01-686C31134E69}">
      <dgm:prSet/>
      <dgm:spPr/>
      <dgm:t>
        <a:bodyPr/>
        <a:lstStyle/>
        <a:p>
          <a:endParaRPr lang="en-IE" sz="1100"/>
        </a:p>
      </dgm:t>
    </dgm:pt>
    <dgm:pt modelId="{D6855BB0-8552-4419-A53F-78F4ABF55A8B}">
      <dgm:prSet phldrT="[Text]" custT="1"/>
      <dgm:spPr/>
      <dgm:t>
        <a:bodyPr/>
        <a:lstStyle/>
        <a:p>
          <a:r>
            <a:rPr lang="en-IE" sz="1100"/>
            <a:t>Provide guidelines on how to engage all generations during the induction programme.</a:t>
          </a:r>
        </a:p>
      </dgm:t>
    </dgm:pt>
    <dgm:pt modelId="{671614BA-7DEF-43BB-8942-BF3D6422A305}" type="parTrans" cxnId="{7300B711-C144-42F2-B6F9-70165ABD2ED0}">
      <dgm:prSet/>
      <dgm:spPr/>
      <dgm:t>
        <a:bodyPr/>
        <a:lstStyle/>
        <a:p>
          <a:endParaRPr lang="en-IE" sz="1100"/>
        </a:p>
      </dgm:t>
    </dgm:pt>
    <dgm:pt modelId="{3EA84865-AF9D-4323-9063-298010618CF9}" type="sibTrans" cxnId="{7300B711-C144-42F2-B6F9-70165ABD2ED0}">
      <dgm:prSet/>
      <dgm:spPr/>
      <dgm:t>
        <a:bodyPr/>
        <a:lstStyle/>
        <a:p>
          <a:endParaRPr lang="en-IE" sz="1100"/>
        </a:p>
      </dgm:t>
    </dgm:pt>
    <dgm:pt modelId="{390191C2-6D55-4063-BA23-8597AEA3CDF0}">
      <dgm:prSet custT="1"/>
      <dgm:spPr/>
      <dgm:t>
        <a:bodyPr/>
        <a:lstStyle/>
        <a:p>
          <a:r>
            <a:rPr lang="en-IE" sz="1100"/>
            <a:t>Interviews</a:t>
          </a:r>
        </a:p>
      </dgm:t>
    </dgm:pt>
    <dgm:pt modelId="{0200FBFC-E446-4357-9EFB-DE1182A97070}" type="parTrans" cxnId="{73BFEEB8-89AC-476F-899F-544419E860C1}">
      <dgm:prSet/>
      <dgm:spPr/>
      <dgm:t>
        <a:bodyPr/>
        <a:lstStyle/>
        <a:p>
          <a:endParaRPr lang="en-IE" sz="1100"/>
        </a:p>
      </dgm:t>
    </dgm:pt>
    <dgm:pt modelId="{7FBD1C24-41B2-4114-A6E7-A67797FBD100}" type="sibTrans" cxnId="{73BFEEB8-89AC-476F-899F-544419E860C1}">
      <dgm:prSet/>
      <dgm:spPr/>
      <dgm:t>
        <a:bodyPr/>
        <a:lstStyle/>
        <a:p>
          <a:endParaRPr lang="en-IE" sz="1100"/>
        </a:p>
      </dgm:t>
    </dgm:pt>
    <dgm:pt modelId="{46461162-C55C-47AF-8102-588805FB9759}">
      <dgm:prSet custT="1"/>
      <dgm:spPr/>
      <dgm:t>
        <a:bodyPr/>
        <a:lstStyle/>
        <a:p>
          <a:r>
            <a:rPr lang="en-IE" sz="1100"/>
            <a:t>Offer examples of stay and exit interview questions and guidance on how to use both effectively </a:t>
          </a:r>
        </a:p>
      </dgm:t>
    </dgm:pt>
    <dgm:pt modelId="{38DDB59B-0BF7-48EB-BB02-07B3B3C6EE1A}" type="parTrans" cxnId="{46485491-90AA-48AF-8EDD-8CF46EEA6064}">
      <dgm:prSet/>
      <dgm:spPr/>
      <dgm:t>
        <a:bodyPr/>
        <a:lstStyle/>
        <a:p>
          <a:endParaRPr lang="en-IE" sz="1100"/>
        </a:p>
      </dgm:t>
    </dgm:pt>
    <dgm:pt modelId="{BF697F17-53C3-43BB-AC06-202F00498BB0}" type="sibTrans" cxnId="{46485491-90AA-48AF-8EDD-8CF46EEA6064}">
      <dgm:prSet/>
      <dgm:spPr/>
      <dgm:t>
        <a:bodyPr/>
        <a:lstStyle/>
        <a:p>
          <a:endParaRPr lang="en-IE" sz="1100"/>
        </a:p>
      </dgm:t>
    </dgm:pt>
    <dgm:pt modelId="{009349AF-4B30-4309-9632-94DD7AED80BF}">
      <dgm:prSet custT="1"/>
      <dgm:spPr/>
      <dgm:t>
        <a:bodyPr/>
        <a:lstStyle/>
        <a:p>
          <a:r>
            <a:rPr lang="en-IE" sz="1100"/>
            <a:t>Equality, Diversity &amp; Inclusion</a:t>
          </a:r>
        </a:p>
      </dgm:t>
    </dgm:pt>
    <dgm:pt modelId="{E943F1A8-E42C-4544-9EDB-DCF88D3773C7}" type="parTrans" cxnId="{8C46836C-6390-456C-BB10-2F0CF2ADA66A}">
      <dgm:prSet/>
      <dgm:spPr/>
      <dgm:t>
        <a:bodyPr/>
        <a:lstStyle/>
        <a:p>
          <a:endParaRPr lang="en-IE" sz="1100"/>
        </a:p>
      </dgm:t>
    </dgm:pt>
    <dgm:pt modelId="{7E36F122-5650-4C38-BB1A-2FACEE3E98C3}" type="sibTrans" cxnId="{8C46836C-6390-456C-BB10-2F0CF2ADA66A}">
      <dgm:prSet/>
      <dgm:spPr/>
      <dgm:t>
        <a:bodyPr/>
        <a:lstStyle/>
        <a:p>
          <a:endParaRPr lang="en-IE" sz="1100"/>
        </a:p>
      </dgm:t>
    </dgm:pt>
    <dgm:pt modelId="{F6D39497-C2C7-4CAC-9F28-D17B57634597}">
      <dgm:prSet custT="1"/>
      <dgm:spPr/>
      <dgm:t>
        <a:bodyPr/>
        <a:lstStyle/>
        <a:p>
          <a:r>
            <a:rPr lang="en-IE" sz="1100"/>
            <a:t>Offer guidance on the development of policies/initiatives</a:t>
          </a:r>
        </a:p>
      </dgm:t>
    </dgm:pt>
    <dgm:pt modelId="{FFA12D45-DD8A-474C-A962-926F98DCCBF2}" type="parTrans" cxnId="{4AB99846-1E41-413B-B9B4-973892726463}">
      <dgm:prSet/>
      <dgm:spPr/>
      <dgm:t>
        <a:bodyPr/>
        <a:lstStyle/>
        <a:p>
          <a:endParaRPr lang="en-IE" sz="1100"/>
        </a:p>
      </dgm:t>
    </dgm:pt>
    <dgm:pt modelId="{07437FCB-B16C-4E13-A16A-1F7126922E5E}" type="sibTrans" cxnId="{4AB99846-1E41-413B-B9B4-973892726463}">
      <dgm:prSet/>
      <dgm:spPr/>
      <dgm:t>
        <a:bodyPr/>
        <a:lstStyle/>
        <a:p>
          <a:endParaRPr lang="en-IE" sz="1100"/>
        </a:p>
      </dgm:t>
    </dgm:pt>
    <dgm:pt modelId="{1E162675-7447-40CE-B467-D0B97D3B73AD}">
      <dgm:prSet custT="1"/>
      <dgm:spPr/>
      <dgm:t>
        <a:bodyPr/>
        <a:lstStyle/>
        <a:p>
          <a:r>
            <a:rPr lang="en-IE" sz="1100"/>
            <a:t>Flexibile Work</a:t>
          </a:r>
        </a:p>
      </dgm:t>
    </dgm:pt>
    <dgm:pt modelId="{B82FF982-0D4C-441D-8B77-5A39A9D5E998}" type="parTrans" cxnId="{D22FA3A6-E182-4842-A1DF-B69611F45BE6}">
      <dgm:prSet/>
      <dgm:spPr/>
      <dgm:t>
        <a:bodyPr/>
        <a:lstStyle/>
        <a:p>
          <a:endParaRPr lang="en-IE"/>
        </a:p>
      </dgm:t>
    </dgm:pt>
    <dgm:pt modelId="{CE33CFDA-C299-4C0D-99ED-026EBD34638C}" type="sibTrans" cxnId="{D22FA3A6-E182-4842-A1DF-B69611F45BE6}">
      <dgm:prSet/>
      <dgm:spPr/>
      <dgm:t>
        <a:bodyPr/>
        <a:lstStyle/>
        <a:p>
          <a:endParaRPr lang="en-IE"/>
        </a:p>
      </dgm:t>
    </dgm:pt>
    <dgm:pt modelId="{526D0CD7-EC77-4077-A51B-ACAB82FCC977}">
      <dgm:prSet custT="1"/>
      <dgm:spPr/>
      <dgm:t>
        <a:bodyPr/>
        <a:lstStyle/>
        <a:p>
          <a:r>
            <a:rPr lang="en-IE" sz="1100"/>
            <a:t>Develop a maturity model on flexible work practices/arrangements to assist NSI's to develop</a:t>
          </a:r>
        </a:p>
      </dgm:t>
    </dgm:pt>
    <dgm:pt modelId="{DDF43DF8-A59F-4580-8BDE-C5E34CE439DD}" type="parTrans" cxnId="{E6ABA1D3-6945-4E63-9582-E69D83F6DC94}">
      <dgm:prSet/>
      <dgm:spPr/>
      <dgm:t>
        <a:bodyPr/>
        <a:lstStyle/>
        <a:p>
          <a:endParaRPr lang="en-IE"/>
        </a:p>
      </dgm:t>
    </dgm:pt>
    <dgm:pt modelId="{226E4243-E36C-449E-A798-943C2BD44543}" type="sibTrans" cxnId="{E6ABA1D3-6945-4E63-9582-E69D83F6DC94}">
      <dgm:prSet/>
      <dgm:spPr/>
      <dgm:t>
        <a:bodyPr/>
        <a:lstStyle/>
        <a:p>
          <a:endParaRPr lang="en-IE"/>
        </a:p>
      </dgm:t>
    </dgm:pt>
    <dgm:pt modelId="{3C1211B1-A1B0-403E-8E7E-22FA9FF93029}" type="pres">
      <dgm:prSet presAssocID="{B250AA67-E609-43B2-B628-153374D9535F}" presName="Name0" presStyleCnt="0">
        <dgm:presLayoutVars>
          <dgm:chMax/>
          <dgm:chPref val="3"/>
          <dgm:dir/>
          <dgm:animOne val="branch"/>
          <dgm:animLvl val="lvl"/>
        </dgm:presLayoutVars>
      </dgm:prSet>
      <dgm:spPr/>
    </dgm:pt>
    <dgm:pt modelId="{F34E2CEC-3355-410E-8C10-616BE9A9A44A}" type="pres">
      <dgm:prSet presAssocID="{CDC47CBB-A418-4637-A4E7-416E5C5BA967}" presName="composite" presStyleCnt="0"/>
      <dgm:spPr/>
    </dgm:pt>
    <dgm:pt modelId="{C24A7946-C000-4477-9955-9F10FED2B8C3}" type="pres">
      <dgm:prSet presAssocID="{CDC47CBB-A418-4637-A4E7-416E5C5BA967}" presName="FirstChild" presStyleLbl="revTx" presStyleIdx="0" presStyleCnt="5">
        <dgm:presLayoutVars>
          <dgm:chMax val="0"/>
          <dgm:chPref val="0"/>
          <dgm:bulletEnabled val="1"/>
        </dgm:presLayoutVars>
      </dgm:prSet>
      <dgm:spPr/>
    </dgm:pt>
    <dgm:pt modelId="{F8B812ED-6989-4C5A-BAA5-DF0FF98AA882}" type="pres">
      <dgm:prSet presAssocID="{CDC47CBB-A418-4637-A4E7-416E5C5BA967}" presName="Parent" presStyleLbl="alignNode1" presStyleIdx="0" presStyleCnt="5">
        <dgm:presLayoutVars>
          <dgm:chMax val="3"/>
          <dgm:chPref val="3"/>
          <dgm:bulletEnabled val="1"/>
        </dgm:presLayoutVars>
      </dgm:prSet>
      <dgm:spPr/>
    </dgm:pt>
    <dgm:pt modelId="{8C1F0376-793E-4B32-9DCE-ED230C62AC5A}" type="pres">
      <dgm:prSet presAssocID="{CDC47CBB-A418-4637-A4E7-416E5C5BA967}" presName="Accent" presStyleLbl="parChTrans1D1" presStyleIdx="0" presStyleCnt="5"/>
      <dgm:spPr/>
    </dgm:pt>
    <dgm:pt modelId="{FA7E88C7-DCCD-4656-ABB3-588E4934BBA7}" type="pres">
      <dgm:prSet presAssocID="{45C7AED1-83C4-4712-98A8-98E310537FF4}" presName="sibTrans" presStyleCnt="0"/>
      <dgm:spPr/>
    </dgm:pt>
    <dgm:pt modelId="{FEA04946-EA55-427F-8B1B-13D9ABC0A968}" type="pres">
      <dgm:prSet presAssocID="{DB0B2C41-0DE8-483E-B86D-26494DE1BEED}" presName="composite" presStyleCnt="0"/>
      <dgm:spPr/>
    </dgm:pt>
    <dgm:pt modelId="{0CD787F4-0F79-4B5F-B4C3-17C911D9A6B2}" type="pres">
      <dgm:prSet presAssocID="{DB0B2C41-0DE8-483E-B86D-26494DE1BEED}" presName="FirstChild" presStyleLbl="revTx" presStyleIdx="1" presStyleCnt="5">
        <dgm:presLayoutVars>
          <dgm:chMax val="0"/>
          <dgm:chPref val="0"/>
          <dgm:bulletEnabled val="1"/>
        </dgm:presLayoutVars>
      </dgm:prSet>
      <dgm:spPr/>
    </dgm:pt>
    <dgm:pt modelId="{EF6219BC-83AF-47A5-8E3D-A3F8C5D0254A}" type="pres">
      <dgm:prSet presAssocID="{DB0B2C41-0DE8-483E-B86D-26494DE1BEED}" presName="Parent" presStyleLbl="alignNode1" presStyleIdx="1" presStyleCnt="5">
        <dgm:presLayoutVars>
          <dgm:chMax val="3"/>
          <dgm:chPref val="3"/>
          <dgm:bulletEnabled val="1"/>
        </dgm:presLayoutVars>
      </dgm:prSet>
      <dgm:spPr/>
    </dgm:pt>
    <dgm:pt modelId="{A5AB931E-D11B-4E6C-98B2-DCCD7418064C}" type="pres">
      <dgm:prSet presAssocID="{DB0B2C41-0DE8-483E-B86D-26494DE1BEED}" presName="Accent" presStyleLbl="parChTrans1D1" presStyleIdx="1" presStyleCnt="5"/>
      <dgm:spPr/>
    </dgm:pt>
    <dgm:pt modelId="{FA11A029-F73B-4D65-97D9-F6DA05FF27C0}" type="pres">
      <dgm:prSet presAssocID="{B42784B8-B943-4DAD-90FE-8B70EC2C3851}" presName="sibTrans" presStyleCnt="0"/>
      <dgm:spPr/>
    </dgm:pt>
    <dgm:pt modelId="{54F22B6B-0E09-47F1-9AB2-27B63804619D}" type="pres">
      <dgm:prSet presAssocID="{390191C2-6D55-4063-BA23-8597AEA3CDF0}" presName="composite" presStyleCnt="0"/>
      <dgm:spPr/>
    </dgm:pt>
    <dgm:pt modelId="{0FDF3A59-145A-4EB2-8284-36FEBEBE9326}" type="pres">
      <dgm:prSet presAssocID="{390191C2-6D55-4063-BA23-8597AEA3CDF0}" presName="FirstChild" presStyleLbl="revTx" presStyleIdx="2" presStyleCnt="5">
        <dgm:presLayoutVars>
          <dgm:chMax val="0"/>
          <dgm:chPref val="0"/>
          <dgm:bulletEnabled val="1"/>
        </dgm:presLayoutVars>
      </dgm:prSet>
      <dgm:spPr/>
    </dgm:pt>
    <dgm:pt modelId="{8C5A6F7B-0ABA-49D0-9AFB-8DF50C5A4CC2}" type="pres">
      <dgm:prSet presAssocID="{390191C2-6D55-4063-BA23-8597AEA3CDF0}" presName="Parent" presStyleLbl="alignNode1" presStyleIdx="2" presStyleCnt="5">
        <dgm:presLayoutVars>
          <dgm:chMax val="3"/>
          <dgm:chPref val="3"/>
          <dgm:bulletEnabled val="1"/>
        </dgm:presLayoutVars>
      </dgm:prSet>
      <dgm:spPr/>
    </dgm:pt>
    <dgm:pt modelId="{4F72A2CA-446D-45C7-B6B1-F540F323BC3A}" type="pres">
      <dgm:prSet presAssocID="{390191C2-6D55-4063-BA23-8597AEA3CDF0}" presName="Accent" presStyleLbl="parChTrans1D1" presStyleIdx="2" presStyleCnt="5"/>
      <dgm:spPr/>
    </dgm:pt>
    <dgm:pt modelId="{07215B19-7835-491F-B7C0-74B23343ADFB}" type="pres">
      <dgm:prSet presAssocID="{7FBD1C24-41B2-4114-A6E7-A67797FBD100}" presName="sibTrans" presStyleCnt="0"/>
      <dgm:spPr/>
    </dgm:pt>
    <dgm:pt modelId="{86E890CD-0B0A-472F-808F-CD39430E684E}" type="pres">
      <dgm:prSet presAssocID="{009349AF-4B30-4309-9632-94DD7AED80BF}" presName="composite" presStyleCnt="0"/>
      <dgm:spPr/>
    </dgm:pt>
    <dgm:pt modelId="{5E22292E-9D88-4667-A5FC-551FC816001A}" type="pres">
      <dgm:prSet presAssocID="{009349AF-4B30-4309-9632-94DD7AED80BF}" presName="FirstChild" presStyleLbl="revTx" presStyleIdx="3" presStyleCnt="5">
        <dgm:presLayoutVars>
          <dgm:chMax val="0"/>
          <dgm:chPref val="0"/>
          <dgm:bulletEnabled val="1"/>
        </dgm:presLayoutVars>
      </dgm:prSet>
      <dgm:spPr/>
    </dgm:pt>
    <dgm:pt modelId="{D897B841-78A8-4620-BEEE-FE8EDF99E0D2}" type="pres">
      <dgm:prSet presAssocID="{009349AF-4B30-4309-9632-94DD7AED80BF}" presName="Parent" presStyleLbl="alignNode1" presStyleIdx="3" presStyleCnt="5">
        <dgm:presLayoutVars>
          <dgm:chMax val="3"/>
          <dgm:chPref val="3"/>
          <dgm:bulletEnabled val="1"/>
        </dgm:presLayoutVars>
      </dgm:prSet>
      <dgm:spPr/>
    </dgm:pt>
    <dgm:pt modelId="{D8FB9A9D-ADB3-4AA2-ABBF-9194558747A7}" type="pres">
      <dgm:prSet presAssocID="{009349AF-4B30-4309-9632-94DD7AED80BF}" presName="Accent" presStyleLbl="parChTrans1D1" presStyleIdx="3" presStyleCnt="5"/>
      <dgm:spPr/>
    </dgm:pt>
    <dgm:pt modelId="{CE478552-FD6B-46B0-B6F3-C24435272C66}" type="pres">
      <dgm:prSet presAssocID="{7E36F122-5650-4C38-BB1A-2FACEE3E98C3}" presName="sibTrans" presStyleCnt="0"/>
      <dgm:spPr/>
    </dgm:pt>
    <dgm:pt modelId="{C304914D-4E1B-400D-863E-DE71909B9C6A}" type="pres">
      <dgm:prSet presAssocID="{1E162675-7447-40CE-B467-D0B97D3B73AD}" presName="composite" presStyleCnt="0"/>
      <dgm:spPr/>
    </dgm:pt>
    <dgm:pt modelId="{6B76ACFC-43FC-4033-A09E-44564F2FD133}" type="pres">
      <dgm:prSet presAssocID="{1E162675-7447-40CE-B467-D0B97D3B73AD}" presName="FirstChild" presStyleLbl="revTx" presStyleIdx="4" presStyleCnt="5">
        <dgm:presLayoutVars>
          <dgm:chMax val="0"/>
          <dgm:chPref val="0"/>
          <dgm:bulletEnabled val="1"/>
        </dgm:presLayoutVars>
      </dgm:prSet>
      <dgm:spPr/>
    </dgm:pt>
    <dgm:pt modelId="{430171CD-1B13-4196-A5AD-C20C9B172F1C}" type="pres">
      <dgm:prSet presAssocID="{1E162675-7447-40CE-B467-D0B97D3B73AD}" presName="Parent" presStyleLbl="alignNode1" presStyleIdx="4" presStyleCnt="5">
        <dgm:presLayoutVars>
          <dgm:chMax val="3"/>
          <dgm:chPref val="3"/>
          <dgm:bulletEnabled val="1"/>
        </dgm:presLayoutVars>
      </dgm:prSet>
      <dgm:spPr/>
    </dgm:pt>
    <dgm:pt modelId="{7D0AE19E-AB09-4B48-B447-D876CE856228}" type="pres">
      <dgm:prSet presAssocID="{1E162675-7447-40CE-B467-D0B97D3B73AD}" presName="Accent" presStyleLbl="parChTrans1D1" presStyleIdx="4" presStyleCnt="5"/>
      <dgm:spPr/>
    </dgm:pt>
  </dgm:ptLst>
  <dgm:cxnLst>
    <dgm:cxn modelId="{7300B711-C144-42F2-B6F9-70165ABD2ED0}" srcId="{DB0B2C41-0DE8-483E-B86D-26494DE1BEED}" destId="{D6855BB0-8552-4419-A53F-78F4ABF55A8B}" srcOrd="0" destOrd="0" parTransId="{671614BA-7DEF-43BB-8942-BF3D6422A305}" sibTransId="{3EA84865-AF9D-4323-9063-298010618CF9}"/>
    <dgm:cxn modelId="{CE530725-1CA7-4B1A-8E35-654DF2E34E2A}" type="presOf" srcId="{526D0CD7-EC77-4077-A51B-ACAB82FCC977}" destId="{6B76ACFC-43FC-4033-A09E-44564F2FD133}" srcOrd="0" destOrd="0" presId="urn:microsoft.com/office/officeart/2011/layout/TabList"/>
    <dgm:cxn modelId="{F675AC36-6346-4415-AA01-686C31134E69}" srcId="{B250AA67-E609-43B2-B628-153374D9535F}" destId="{DB0B2C41-0DE8-483E-B86D-26494DE1BEED}" srcOrd="1" destOrd="0" parTransId="{A8DE4CB4-68D3-464F-8EA3-F7D97988CC35}" sibTransId="{B42784B8-B943-4DAD-90FE-8B70EC2C3851}"/>
    <dgm:cxn modelId="{C345C139-1CD8-4E5D-A477-F8F4FEF08ABC}" type="presOf" srcId="{E7098F4F-EA12-4AED-9F73-0F7BA01FD31D}" destId="{C24A7946-C000-4477-9955-9F10FED2B8C3}" srcOrd="0" destOrd="0" presId="urn:microsoft.com/office/officeart/2011/layout/TabList"/>
    <dgm:cxn modelId="{ACEC5145-58C2-4E38-B334-113A18D2B501}" srcId="{B250AA67-E609-43B2-B628-153374D9535F}" destId="{CDC47CBB-A418-4637-A4E7-416E5C5BA967}" srcOrd="0" destOrd="0" parTransId="{8D1B7F66-5E3A-4476-BDDC-BD661992019C}" sibTransId="{45C7AED1-83C4-4712-98A8-98E310537FF4}"/>
    <dgm:cxn modelId="{4AB99846-1E41-413B-B9B4-973892726463}" srcId="{009349AF-4B30-4309-9632-94DD7AED80BF}" destId="{F6D39497-C2C7-4CAC-9F28-D17B57634597}" srcOrd="0" destOrd="0" parTransId="{FFA12D45-DD8A-474C-A962-926F98DCCBF2}" sibTransId="{07437FCB-B16C-4E13-A16A-1F7126922E5E}"/>
    <dgm:cxn modelId="{8C46836C-6390-456C-BB10-2F0CF2ADA66A}" srcId="{B250AA67-E609-43B2-B628-153374D9535F}" destId="{009349AF-4B30-4309-9632-94DD7AED80BF}" srcOrd="3" destOrd="0" parTransId="{E943F1A8-E42C-4544-9EDB-DCF88D3773C7}" sibTransId="{7E36F122-5650-4C38-BB1A-2FACEE3E98C3}"/>
    <dgm:cxn modelId="{8A398C86-19E1-4D64-9AD1-D9BA85BB5F70}" type="presOf" srcId="{CDC47CBB-A418-4637-A4E7-416E5C5BA967}" destId="{F8B812ED-6989-4C5A-BAA5-DF0FF98AA882}" srcOrd="0" destOrd="0" presId="urn:microsoft.com/office/officeart/2011/layout/TabList"/>
    <dgm:cxn modelId="{46485491-90AA-48AF-8EDD-8CF46EEA6064}" srcId="{390191C2-6D55-4063-BA23-8597AEA3CDF0}" destId="{46461162-C55C-47AF-8102-588805FB9759}" srcOrd="0" destOrd="0" parTransId="{38DDB59B-0BF7-48EB-BB02-07B3B3C6EE1A}" sibTransId="{BF697F17-53C3-43BB-AC06-202F00498BB0}"/>
    <dgm:cxn modelId="{472F3796-7DE3-42CC-BF44-4348E0654F36}" type="presOf" srcId="{46461162-C55C-47AF-8102-588805FB9759}" destId="{0FDF3A59-145A-4EB2-8284-36FEBEBE9326}" srcOrd="0" destOrd="0" presId="urn:microsoft.com/office/officeart/2011/layout/TabList"/>
    <dgm:cxn modelId="{F82DB998-47E2-4615-A3A7-D0C0B41E2A8A}" type="presOf" srcId="{DB0B2C41-0DE8-483E-B86D-26494DE1BEED}" destId="{EF6219BC-83AF-47A5-8E3D-A3F8C5D0254A}" srcOrd="0" destOrd="0" presId="urn:microsoft.com/office/officeart/2011/layout/TabList"/>
    <dgm:cxn modelId="{4FFE90A4-4F41-4DCA-8A44-F391D9060417}" type="presOf" srcId="{F6D39497-C2C7-4CAC-9F28-D17B57634597}" destId="{5E22292E-9D88-4667-A5FC-551FC816001A}" srcOrd="0" destOrd="0" presId="urn:microsoft.com/office/officeart/2011/layout/TabList"/>
    <dgm:cxn modelId="{D22FA3A6-E182-4842-A1DF-B69611F45BE6}" srcId="{B250AA67-E609-43B2-B628-153374D9535F}" destId="{1E162675-7447-40CE-B467-D0B97D3B73AD}" srcOrd="4" destOrd="0" parTransId="{B82FF982-0D4C-441D-8B77-5A39A9D5E998}" sibTransId="{CE33CFDA-C299-4C0D-99ED-026EBD34638C}"/>
    <dgm:cxn modelId="{4354D9B7-CBD1-4938-B5CC-F3F255398219}" type="presOf" srcId="{009349AF-4B30-4309-9632-94DD7AED80BF}" destId="{D897B841-78A8-4620-BEEE-FE8EDF99E0D2}" srcOrd="0" destOrd="0" presId="urn:microsoft.com/office/officeart/2011/layout/TabList"/>
    <dgm:cxn modelId="{73BFEEB8-89AC-476F-899F-544419E860C1}" srcId="{B250AA67-E609-43B2-B628-153374D9535F}" destId="{390191C2-6D55-4063-BA23-8597AEA3CDF0}" srcOrd="2" destOrd="0" parTransId="{0200FBFC-E446-4357-9EFB-DE1182A97070}" sibTransId="{7FBD1C24-41B2-4114-A6E7-A67797FBD100}"/>
    <dgm:cxn modelId="{BA5CECBB-0475-4224-91CD-CA8854738083}" type="presOf" srcId="{1E162675-7447-40CE-B467-D0B97D3B73AD}" destId="{430171CD-1B13-4196-A5AD-C20C9B172F1C}" srcOrd="0" destOrd="0" presId="urn:microsoft.com/office/officeart/2011/layout/TabList"/>
    <dgm:cxn modelId="{3D950BC1-CA36-4E81-B682-45F06442CB1B}" srcId="{CDC47CBB-A418-4637-A4E7-416E5C5BA967}" destId="{E7098F4F-EA12-4AED-9F73-0F7BA01FD31D}" srcOrd="0" destOrd="0" parTransId="{A038F23B-23D2-462A-A4BC-3EA3BD219221}" sibTransId="{5633F892-B210-48AF-92EE-4BE543A42151}"/>
    <dgm:cxn modelId="{E6ABA1D3-6945-4E63-9582-E69D83F6DC94}" srcId="{1E162675-7447-40CE-B467-D0B97D3B73AD}" destId="{526D0CD7-EC77-4077-A51B-ACAB82FCC977}" srcOrd="0" destOrd="0" parTransId="{DDF43DF8-A59F-4580-8BDE-C5E34CE439DD}" sibTransId="{226E4243-E36C-449E-A798-943C2BD44543}"/>
    <dgm:cxn modelId="{CD26C7E0-7EDE-4FF0-9BDA-AB2C319685F9}" type="presOf" srcId="{390191C2-6D55-4063-BA23-8597AEA3CDF0}" destId="{8C5A6F7B-0ABA-49D0-9AFB-8DF50C5A4CC2}" srcOrd="0" destOrd="0" presId="urn:microsoft.com/office/officeart/2011/layout/TabList"/>
    <dgm:cxn modelId="{161327E4-2A7A-4D75-A036-22DCDF57F802}" type="presOf" srcId="{D6855BB0-8552-4419-A53F-78F4ABF55A8B}" destId="{0CD787F4-0F79-4B5F-B4C3-17C911D9A6B2}" srcOrd="0" destOrd="0" presId="urn:microsoft.com/office/officeart/2011/layout/TabList"/>
    <dgm:cxn modelId="{242BB7F3-EBAF-4837-8DBB-F7B72454B344}" type="presOf" srcId="{B250AA67-E609-43B2-B628-153374D9535F}" destId="{3C1211B1-A1B0-403E-8E7E-22FA9FF93029}" srcOrd="0" destOrd="0" presId="urn:microsoft.com/office/officeart/2011/layout/TabList"/>
    <dgm:cxn modelId="{10575234-12D8-4B02-A1D9-19B18E534ABB}" type="presParOf" srcId="{3C1211B1-A1B0-403E-8E7E-22FA9FF93029}" destId="{F34E2CEC-3355-410E-8C10-616BE9A9A44A}" srcOrd="0" destOrd="0" presId="urn:microsoft.com/office/officeart/2011/layout/TabList"/>
    <dgm:cxn modelId="{87A9A0D2-AA72-42A2-82D0-EE88499B500D}" type="presParOf" srcId="{F34E2CEC-3355-410E-8C10-616BE9A9A44A}" destId="{C24A7946-C000-4477-9955-9F10FED2B8C3}" srcOrd="0" destOrd="0" presId="urn:microsoft.com/office/officeart/2011/layout/TabList"/>
    <dgm:cxn modelId="{6BC061D1-EAE1-4930-AB36-0FC54C3B775D}" type="presParOf" srcId="{F34E2CEC-3355-410E-8C10-616BE9A9A44A}" destId="{F8B812ED-6989-4C5A-BAA5-DF0FF98AA882}" srcOrd="1" destOrd="0" presId="urn:microsoft.com/office/officeart/2011/layout/TabList"/>
    <dgm:cxn modelId="{451AC559-BE34-4926-8276-6AB429730AF5}" type="presParOf" srcId="{F34E2CEC-3355-410E-8C10-616BE9A9A44A}" destId="{8C1F0376-793E-4B32-9DCE-ED230C62AC5A}" srcOrd="2" destOrd="0" presId="urn:microsoft.com/office/officeart/2011/layout/TabList"/>
    <dgm:cxn modelId="{3549411A-44DA-4DD7-BF4E-A6C6CC2CFE84}" type="presParOf" srcId="{3C1211B1-A1B0-403E-8E7E-22FA9FF93029}" destId="{FA7E88C7-DCCD-4656-ABB3-588E4934BBA7}" srcOrd="1" destOrd="0" presId="urn:microsoft.com/office/officeart/2011/layout/TabList"/>
    <dgm:cxn modelId="{CB0F2070-C6CC-4E9A-8D13-2E9A0CD444DA}" type="presParOf" srcId="{3C1211B1-A1B0-403E-8E7E-22FA9FF93029}" destId="{FEA04946-EA55-427F-8B1B-13D9ABC0A968}" srcOrd="2" destOrd="0" presId="urn:microsoft.com/office/officeart/2011/layout/TabList"/>
    <dgm:cxn modelId="{5976C4BF-31DD-42B3-9E59-780767B2B4E9}" type="presParOf" srcId="{FEA04946-EA55-427F-8B1B-13D9ABC0A968}" destId="{0CD787F4-0F79-4B5F-B4C3-17C911D9A6B2}" srcOrd="0" destOrd="0" presId="urn:microsoft.com/office/officeart/2011/layout/TabList"/>
    <dgm:cxn modelId="{8646E0BE-2DEC-41CA-A35F-79108B30EBFB}" type="presParOf" srcId="{FEA04946-EA55-427F-8B1B-13D9ABC0A968}" destId="{EF6219BC-83AF-47A5-8E3D-A3F8C5D0254A}" srcOrd="1" destOrd="0" presId="urn:microsoft.com/office/officeart/2011/layout/TabList"/>
    <dgm:cxn modelId="{E3FC3EDD-6B8C-4A59-A2C7-852EF0370D31}" type="presParOf" srcId="{FEA04946-EA55-427F-8B1B-13D9ABC0A968}" destId="{A5AB931E-D11B-4E6C-98B2-DCCD7418064C}" srcOrd="2" destOrd="0" presId="urn:microsoft.com/office/officeart/2011/layout/TabList"/>
    <dgm:cxn modelId="{4341F359-1D54-4275-B1C9-93146E78EADB}" type="presParOf" srcId="{3C1211B1-A1B0-403E-8E7E-22FA9FF93029}" destId="{FA11A029-F73B-4D65-97D9-F6DA05FF27C0}" srcOrd="3" destOrd="0" presId="urn:microsoft.com/office/officeart/2011/layout/TabList"/>
    <dgm:cxn modelId="{EFE4C6CC-C904-47EA-874E-2E919AD47A75}" type="presParOf" srcId="{3C1211B1-A1B0-403E-8E7E-22FA9FF93029}" destId="{54F22B6B-0E09-47F1-9AB2-27B63804619D}" srcOrd="4" destOrd="0" presId="urn:microsoft.com/office/officeart/2011/layout/TabList"/>
    <dgm:cxn modelId="{9151B979-2F77-4FB6-8B74-04C6389C6646}" type="presParOf" srcId="{54F22B6B-0E09-47F1-9AB2-27B63804619D}" destId="{0FDF3A59-145A-4EB2-8284-36FEBEBE9326}" srcOrd="0" destOrd="0" presId="urn:microsoft.com/office/officeart/2011/layout/TabList"/>
    <dgm:cxn modelId="{9B449463-C3F1-4B8A-BC94-53740F108A81}" type="presParOf" srcId="{54F22B6B-0E09-47F1-9AB2-27B63804619D}" destId="{8C5A6F7B-0ABA-49D0-9AFB-8DF50C5A4CC2}" srcOrd="1" destOrd="0" presId="urn:microsoft.com/office/officeart/2011/layout/TabList"/>
    <dgm:cxn modelId="{DAB4B6E5-D63C-4D77-9F78-665484503DE9}" type="presParOf" srcId="{54F22B6B-0E09-47F1-9AB2-27B63804619D}" destId="{4F72A2CA-446D-45C7-B6B1-F540F323BC3A}" srcOrd="2" destOrd="0" presId="urn:microsoft.com/office/officeart/2011/layout/TabList"/>
    <dgm:cxn modelId="{E8266FB5-C9AD-40D3-AF5F-9B668DFFE8B2}" type="presParOf" srcId="{3C1211B1-A1B0-403E-8E7E-22FA9FF93029}" destId="{07215B19-7835-491F-B7C0-74B23343ADFB}" srcOrd="5" destOrd="0" presId="urn:microsoft.com/office/officeart/2011/layout/TabList"/>
    <dgm:cxn modelId="{BDE83BEC-DC5E-4A97-891E-E5BB9EEA17CA}" type="presParOf" srcId="{3C1211B1-A1B0-403E-8E7E-22FA9FF93029}" destId="{86E890CD-0B0A-472F-808F-CD39430E684E}" srcOrd="6" destOrd="0" presId="urn:microsoft.com/office/officeart/2011/layout/TabList"/>
    <dgm:cxn modelId="{2B4AD5F8-6925-428C-884E-7DCDB207F4B4}" type="presParOf" srcId="{86E890CD-0B0A-472F-808F-CD39430E684E}" destId="{5E22292E-9D88-4667-A5FC-551FC816001A}" srcOrd="0" destOrd="0" presId="urn:microsoft.com/office/officeart/2011/layout/TabList"/>
    <dgm:cxn modelId="{76E2B516-0965-49C0-ACBF-876676B1FF24}" type="presParOf" srcId="{86E890CD-0B0A-472F-808F-CD39430E684E}" destId="{D897B841-78A8-4620-BEEE-FE8EDF99E0D2}" srcOrd="1" destOrd="0" presId="urn:microsoft.com/office/officeart/2011/layout/TabList"/>
    <dgm:cxn modelId="{03CEDCC5-0BB2-4392-B4AD-28A1C30C9DE8}" type="presParOf" srcId="{86E890CD-0B0A-472F-808F-CD39430E684E}" destId="{D8FB9A9D-ADB3-4AA2-ABBF-9194558747A7}" srcOrd="2" destOrd="0" presId="urn:microsoft.com/office/officeart/2011/layout/TabList"/>
    <dgm:cxn modelId="{B8ACF5EE-0484-4CA6-B5E8-8527B1E15747}" type="presParOf" srcId="{3C1211B1-A1B0-403E-8E7E-22FA9FF93029}" destId="{CE478552-FD6B-46B0-B6F3-C24435272C66}" srcOrd="7" destOrd="0" presId="urn:microsoft.com/office/officeart/2011/layout/TabList"/>
    <dgm:cxn modelId="{C1418343-36C0-4E87-ADC2-15060842AEB5}" type="presParOf" srcId="{3C1211B1-A1B0-403E-8E7E-22FA9FF93029}" destId="{C304914D-4E1B-400D-863E-DE71909B9C6A}" srcOrd="8" destOrd="0" presId="urn:microsoft.com/office/officeart/2011/layout/TabList"/>
    <dgm:cxn modelId="{93842775-D597-4DEE-905F-A56EAADFD7CA}" type="presParOf" srcId="{C304914D-4E1B-400D-863E-DE71909B9C6A}" destId="{6B76ACFC-43FC-4033-A09E-44564F2FD133}" srcOrd="0" destOrd="0" presId="urn:microsoft.com/office/officeart/2011/layout/TabList"/>
    <dgm:cxn modelId="{195FC9CA-6F98-498E-8167-6C99514D0E83}" type="presParOf" srcId="{C304914D-4E1B-400D-863E-DE71909B9C6A}" destId="{430171CD-1B13-4196-A5AD-C20C9B172F1C}" srcOrd="1" destOrd="0" presId="urn:microsoft.com/office/officeart/2011/layout/TabList"/>
    <dgm:cxn modelId="{DAFCE75F-04E0-4C61-9071-A8735303FA0D}" type="presParOf" srcId="{C304914D-4E1B-400D-863E-DE71909B9C6A}" destId="{7D0AE19E-AB09-4B48-B447-D876CE856228}" srcOrd="2" destOrd="0" presId="urn:microsoft.com/office/officeart/2011/layout/Tab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7CC1E-DAC4-4BE5-93C7-325DF61EA7EC}">
      <dsp:nvSpPr>
        <dsp:cNvPr id="0" name=""/>
        <dsp:cNvSpPr/>
      </dsp:nvSpPr>
      <dsp:spPr>
        <a:xfrm>
          <a:off x="1744" y="0"/>
          <a:ext cx="2125528" cy="754912"/>
        </a:xfrm>
        <a:prstGeom prst="chevron">
          <a:avLst/>
        </a:prstGeom>
        <a:gradFill rotWithShape="0">
          <a:gsLst>
            <a:gs pos="0">
              <a:srgbClr val="C00000"/>
            </a:gs>
            <a:gs pos="100000">
              <a:srgbClr val="C00000"/>
            </a:gs>
            <a:gs pos="100000">
              <a:schemeClr val="accent1">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80023" tIns="60008" rIns="60008" bIns="60008" numCol="1" spcCol="1270" anchor="ctr" anchorCtr="0">
          <a:noAutofit/>
        </a:bodyPr>
        <a:lstStyle/>
        <a:p>
          <a:pPr marL="0" lvl="0" indent="0" algn="ctr" defTabSz="2000250">
            <a:lnSpc>
              <a:spcPct val="90000"/>
            </a:lnSpc>
            <a:spcBef>
              <a:spcPct val="0"/>
            </a:spcBef>
            <a:spcAft>
              <a:spcPct val="35000"/>
            </a:spcAft>
            <a:buNone/>
          </a:pPr>
          <a:endParaRPr lang="it-IT" sz="4500" b="1" kern="1200" dirty="0"/>
        </a:p>
      </dsp:txBody>
      <dsp:txXfrm>
        <a:off x="379200" y="0"/>
        <a:ext cx="1370616" cy="754912"/>
      </dsp:txXfrm>
    </dsp:sp>
    <dsp:sp modelId="{93830EA6-2AC0-49A6-887C-C89233D401FB}">
      <dsp:nvSpPr>
        <dsp:cNvPr id="0" name=""/>
        <dsp:cNvSpPr/>
      </dsp:nvSpPr>
      <dsp:spPr>
        <a:xfrm>
          <a:off x="1914720" y="0"/>
          <a:ext cx="2125528" cy="754912"/>
        </a:xfrm>
        <a:prstGeom prst="chevron">
          <a:avLst/>
        </a:prstGeom>
        <a:gradFill rotWithShape="0">
          <a:gsLst>
            <a:gs pos="100000">
              <a:srgbClr val="00B0F0"/>
            </a:gs>
            <a:gs pos="100000">
              <a:srgbClr val="C00000"/>
            </a:gs>
            <a:gs pos="100000">
              <a:schemeClr val="accent1">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80023" tIns="60008" rIns="60008" bIns="60008" numCol="1" spcCol="1270" anchor="ctr" anchorCtr="0">
          <a:noAutofit/>
        </a:bodyPr>
        <a:lstStyle/>
        <a:p>
          <a:pPr marL="0" lvl="0" indent="0" algn="ctr" defTabSz="2000250">
            <a:lnSpc>
              <a:spcPct val="90000"/>
            </a:lnSpc>
            <a:spcBef>
              <a:spcPct val="0"/>
            </a:spcBef>
            <a:spcAft>
              <a:spcPct val="35000"/>
            </a:spcAft>
            <a:buNone/>
          </a:pPr>
          <a:endParaRPr lang="it-IT" sz="4500" b="1" kern="1200" dirty="0"/>
        </a:p>
      </dsp:txBody>
      <dsp:txXfrm>
        <a:off x="2292176" y="0"/>
        <a:ext cx="1370616" cy="754912"/>
      </dsp:txXfrm>
    </dsp:sp>
    <dsp:sp modelId="{B0B9130B-C8DA-42D2-985D-FD934C029837}">
      <dsp:nvSpPr>
        <dsp:cNvPr id="0" name=""/>
        <dsp:cNvSpPr/>
      </dsp:nvSpPr>
      <dsp:spPr>
        <a:xfrm>
          <a:off x="3827695" y="0"/>
          <a:ext cx="2125528" cy="754912"/>
        </a:xfrm>
        <a:prstGeom prst="chevron">
          <a:avLst/>
        </a:prstGeom>
        <a:gradFill rotWithShape="0">
          <a:gsLst>
            <a:gs pos="100000">
              <a:srgbClr val="40A85F"/>
            </a:gs>
            <a:gs pos="100000">
              <a:srgbClr val="C00000"/>
            </a:gs>
            <a:gs pos="100000">
              <a:schemeClr val="accent1">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80023" tIns="60008" rIns="60008" bIns="60008" numCol="1" spcCol="1270" anchor="ctr" anchorCtr="0">
          <a:noAutofit/>
        </a:bodyPr>
        <a:lstStyle/>
        <a:p>
          <a:pPr marL="0" lvl="0" indent="0" algn="ctr" defTabSz="2000250">
            <a:lnSpc>
              <a:spcPct val="90000"/>
            </a:lnSpc>
            <a:spcBef>
              <a:spcPct val="0"/>
            </a:spcBef>
            <a:spcAft>
              <a:spcPct val="35000"/>
            </a:spcAft>
            <a:buNone/>
          </a:pPr>
          <a:endParaRPr lang="it-IT" sz="4500" b="1" kern="1200" dirty="0"/>
        </a:p>
      </dsp:txBody>
      <dsp:txXfrm>
        <a:off x="4205151" y="0"/>
        <a:ext cx="1370616" cy="754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AE19E-AB09-4B48-B447-D876CE856228}">
      <dsp:nvSpPr>
        <dsp:cNvPr id="0" name=""/>
        <dsp:cNvSpPr/>
      </dsp:nvSpPr>
      <dsp:spPr>
        <a:xfrm>
          <a:off x="0" y="2529997"/>
          <a:ext cx="9240062" cy="0"/>
        </a:xfrm>
        <a:prstGeom prst="line">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8FB9A9D-ADB3-4AA2-ABBF-9194558747A7}">
      <dsp:nvSpPr>
        <dsp:cNvPr id="0" name=""/>
        <dsp:cNvSpPr/>
      </dsp:nvSpPr>
      <dsp:spPr>
        <a:xfrm>
          <a:off x="0" y="2019490"/>
          <a:ext cx="9240062" cy="0"/>
        </a:xfrm>
        <a:prstGeom prst="line">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72A2CA-446D-45C7-B6B1-F540F323BC3A}">
      <dsp:nvSpPr>
        <dsp:cNvPr id="0" name=""/>
        <dsp:cNvSpPr/>
      </dsp:nvSpPr>
      <dsp:spPr>
        <a:xfrm>
          <a:off x="0" y="1508984"/>
          <a:ext cx="9240062" cy="0"/>
        </a:xfrm>
        <a:prstGeom prst="line">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AB931E-D11B-4E6C-98B2-DCCD7418064C}">
      <dsp:nvSpPr>
        <dsp:cNvPr id="0" name=""/>
        <dsp:cNvSpPr/>
      </dsp:nvSpPr>
      <dsp:spPr>
        <a:xfrm>
          <a:off x="0" y="998477"/>
          <a:ext cx="9240062" cy="0"/>
        </a:xfrm>
        <a:prstGeom prst="line">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1F0376-793E-4B32-9DCE-ED230C62AC5A}">
      <dsp:nvSpPr>
        <dsp:cNvPr id="0" name=""/>
        <dsp:cNvSpPr/>
      </dsp:nvSpPr>
      <dsp:spPr>
        <a:xfrm>
          <a:off x="0" y="487971"/>
          <a:ext cx="9240062" cy="0"/>
        </a:xfrm>
        <a:prstGeom prst="line">
          <a:avLst/>
        </a:pr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4A7946-C000-4477-9955-9F10FED2B8C3}">
      <dsp:nvSpPr>
        <dsp:cNvPr id="0" name=""/>
        <dsp:cNvSpPr/>
      </dsp:nvSpPr>
      <dsp:spPr>
        <a:xfrm>
          <a:off x="2402416" y="1774"/>
          <a:ext cx="6837645" cy="486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b" anchorCtr="0">
          <a:noAutofit/>
        </a:bodyPr>
        <a:lstStyle/>
        <a:p>
          <a:pPr marL="0" lvl="0" indent="0" algn="l" defTabSz="488950">
            <a:lnSpc>
              <a:spcPct val="90000"/>
            </a:lnSpc>
            <a:spcBef>
              <a:spcPct val="0"/>
            </a:spcBef>
            <a:spcAft>
              <a:spcPct val="35000"/>
            </a:spcAft>
            <a:buNone/>
          </a:pPr>
          <a:r>
            <a:rPr lang="en-IE" sz="1100" kern="1200"/>
            <a:t>Guidance onrecruitment strategies which could be engaged to attract different generations of workers. </a:t>
          </a:r>
        </a:p>
      </dsp:txBody>
      <dsp:txXfrm>
        <a:off x="2402416" y="1774"/>
        <a:ext cx="6837645" cy="486196"/>
      </dsp:txXfrm>
    </dsp:sp>
    <dsp:sp modelId="{F8B812ED-6989-4C5A-BAA5-DF0FF98AA882}">
      <dsp:nvSpPr>
        <dsp:cNvPr id="0" name=""/>
        <dsp:cNvSpPr/>
      </dsp:nvSpPr>
      <dsp:spPr>
        <a:xfrm>
          <a:off x="0" y="1774"/>
          <a:ext cx="2402416" cy="486196"/>
        </a:xfrm>
        <a:prstGeom prst="round2SameRect">
          <a:avLst>
            <a:gd name="adj1" fmla="val 16670"/>
            <a:gd name="adj2" fmla="val 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90000"/>
            </a:lnSpc>
            <a:spcBef>
              <a:spcPct val="0"/>
            </a:spcBef>
            <a:spcAft>
              <a:spcPct val="35000"/>
            </a:spcAft>
            <a:buNone/>
          </a:pPr>
          <a:r>
            <a:rPr lang="en-IE" sz="1100" kern="1200"/>
            <a:t>Recruitment</a:t>
          </a:r>
        </a:p>
      </dsp:txBody>
      <dsp:txXfrm>
        <a:off x="23738" y="25512"/>
        <a:ext cx="2354940" cy="462458"/>
      </dsp:txXfrm>
    </dsp:sp>
    <dsp:sp modelId="{0CD787F4-0F79-4B5F-B4C3-17C911D9A6B2}">
      <dsp:nvSpPr>
        <dsp:cNvPr id="0" name=""/>
        <dsp:cNvSpPr/>
      </dsp:nvSpPr>
      <dsp:spPr>
        <a:xfrm>
          <a:off x="2402416" y="512281"/>
          <a:ext cx="6837645" cy="486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b" anchorCtr="0">
          <a:noAutofit/>
        </a:bodyPr>
        <a:lstStyle/>
        <a:p>
          <a:pPr marL="0" lvl="0" indent="0" algn="l" defTabSz="488950">
            <a:lnSpc>
              <a:spcPct val="90000"/>
            </a:lnSpc>
            <a:spcBef>
              <a:spcPct val="0"/>
            </a:spcBef>
            <a:spcAft>
              <a:spcPct val="35000"/>
            </a:spcAft>
            <a:buNone/>
          </a:pPr>
          <a:r>
            <a:rPr lang="en-IE" sz="1100" kern="1200"/>
            <a:t>Provide guidelines on how to engage all generations during the induction programme.</a:t>
          </a:r>
        </a:p>
      </dsp:txBody>
      <dsp:txXfrm>
        <a:off x="2402416" y="512281"/>
        <a:ext cx="6837645" cy="486196"/>
      </dsp:txXfrm>
    </dsp:sp>
    <dsp:sp modelId="{EF6219BC-83AF-47A5-8E3D-A3F8C5D0254A}">
      <dsp:nvSpPr>
        <dsp:cNvPr id="0" name=""/>
        <dsp:cNvSpPr/>
      </dsp:nvSpPr>
      <dsp:spPr>
        <a:xfrm>
          <a:off x="0" y="512281"/>
          <a:ext cx="2402416" cy="486196"/>
        </a:xfrm>
        <a:prstGeom prst="round2SameRect">
          <a:avLst>
            <a:gd name="adj1" fmla="val 16670"/>
            <a:gd name="adj2" fmla="val 0"/>
          </a:avLst>
        </a:prstGeom>
        <a:solidFill>
          <a:schemeClr val="accent5">
            <a:hueOff val="-1689636"/>
            <a:satOff val="-4355"/>
            <a:lumOff val="-2941"/>
            <a:alphaOff val="0"/>
          </a:schemeClr>
        </a:solidFill>
        <a:ln w="12700" cap="flat" cmpd="sng" algn="ctr">
          <a:solidFill>
            <a:schemeClr val="accent5">
              <a:hueOff val="-1689636"/>
              <a:satOff val="-4355"/>
              <a:lumOff val="-29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90000"/>
            </a:lnSpc>
            <a:spcBef>
              <a:spcPct val="0"/>
            </a:spcBef>
            <a:spcAft>
              <a:spcPct val="35000"/>
            </a:spcAft>
            <a:buNone/>
          </a:pPr>
          <a:r>
            <a:rPr lang="en-IE" sz="1100" kern="1200"/>
            <a:t>Induction</a:t>
          </a:r>
        </a:p>
      </dsp:txBody>
      <dsp:txXfrm>
        <a:off x="23738" y="536019"/>
        <a:ext cx="2354940" cy="462458"/>
      </dsp:txXfrm>
    </dsp:sp>
    <dsp:sp modelId="{0FDF3A59-145A-4EB2-8284-36FEBEBE9326}">
      <dsp:nvSpPr>
        <dsp:cNvPr id="0" name=""/>
        <dsp:cNvSpPr/>
      </dsp:nvSpPr>
      <dsp:spPr>
        <a:xfrm>
          <a:off x="2402416" y="1022787"/>
          <a:ext cx="6837645" cy="486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b" anchorCtr="0">
          <a:noAutofit/>
        </a:bodyPr>
        <a:lstStyle/>
        <a:p>
          <a:pPr marL="0" lvl="0" indent="0" algn="l" defTabSz="488950">
            <a:lnSpc>
              <a:spcPct val="90000"/>
            </a:lnSpc>
            <a:spcBef>
              <a:spcPct val="0"/>
            </a:spcBef>
            <a:spcAft>
              <a:spcPct val="35000"/>
            </a:spcAft>
            <a:buNone/>
          </a:pPr>
          <a:r>
            <a:rPr lang="en-IE" sz="1100" kern="1200"/>
            <a:t>Offer examples of stay and exit interview questions and guidance on how to use both effectively </a:t>
          </a:r>
        </a:p>
      </dsp:txBody>
      <dsp:txXfrm>
        <a:off x="2402416" y="1022787"/>
        <a:ext cx="6837645" cy="486196"/>
      </dsp:txXfrm>
    </dsp:sp>
    <dsp:sp modelId="{8C5A6F7B-0ABA-49D0-9AFB-8DF50C5A4CC2}">
      <dsp:nvSpPr>
        <dsp:cNvPr id="0" name=""/>
        <dsp:cNvSpPr/>
      </dsp:nvSpPr>
      <dsp:spPr>
        <a:xfrm>
          <a:off x="0" y="1022787"/>
          <a:ext cx="2402416" cy="486196"/>
        </a:xfrm>
        <a:prstGeom prst="round2SameRect">
          <a:avLst>
            <a:gd name="adj1" fmla="val 16670"/>
            <a:gd name="adj2" fmla="val 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90000"/>
            </a:lnSpc>
            <a:spcBef>
              <a:spcPct val="0"/>
            </a:spcBef>
            <a:spcAft>
              <a:spcPct val="35000"/>
            </a:spcAft>
            <a:buNone/>
          </a:pPr>
          <a:r>
            <a:rPr lang="en-IE" sz="1100" kern="1200"/>
            <a:t>Interviews</a:t>
          </a:r>
        </a:p>
      </dsp:txBody>
      <dsp:txXfrm>
        <a:off x="23738" y="1046525"/>
        <a:ext cx="2354940" cy="462458"/>
      </dsp:txXfrm>
    </dsp:sp>
    <dsp:sp modelId="{5E22292E-9D88-4667-A5FC-551FC816001A}">
      <dsp:nvSpPr>
        <dsp:cNvPr id="0" name=""/>
        <dsp:cNvSpPr/>
      </dsp:nvSpPr>
      <dsp:spPr>
        <a:xfrm>
          <a:off x="2402416" y="1533294"/>
          <a:ext cx="6837645" cy="486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b" anchorCtr="0">
          <a:noAutofit/>
        </a:bodyPr>
        <a:lstStyle/>
        <a:p>
          <a:pPr marL="0" lvl="0" indent="0" algn="l" defTabSz="488950">
            <a:lnSpc>
              <a:spcPct val="90000"/>
            </a:lnSpc>
            <a:spcBef>
              <a:spcPct val="0"/>
            </a:spcBef>
            <a:spcAft>
              <a:spcPct val="35000"/>
            </a:spcAft>
            <a:buNone/>
          </a:pPr>
          <a:r>
            <a:rPr lang="en-IE" sz="1100" kern="1200"/>
            <a:t>Offer guidance on the development of policies/initiatives</a:t>
          </a:r>
        </a:p>
      </dsp:txBody>
      <dsp:txXfrm>
        <a:off x="2402416" y="1533294"/>
        <a:ext cx="6837645" cy="486196"/>
      </dsp:txXfrm>
    </dsp:sp>
    <dsp:sp modelId="{D897B841-78A8-4620-BEEE-FE8EDF99E0D2}">
      <dsp:nvSpPr>
        <dsp:cNvPr id="0" name=""/>
        <dsp:cNvSpPr/>
      </dsp:nvSpPr>
      <dsp:spPr>
        <a:xfrm>
          <a:off x="0" y="1533294"/>
          <a:ext cx="2402416" cy="486196"/>
        </a:xfrm>
        <a:prstGeom prst="round2SameRect">
          <a:avLst>
            <a:gd name="adj1" fmla="val 16670"/>
            <a:gd name="adj2" fmla="val 0"/>
          </a:avLst>
        </a:prstGeom>
        <a:solidFill>
          <a:schemeClr val="accent5">
            <a:hueOff val="-5068907"/>
            <a:satOff val="-13064"/>
            <a:lumOff val="-8824"/>
            <a:alphaOff val="0"/>
          </a:schemeClr>
        </a:solidFill>
        <a:ln w="12700" cap="flat" cmpd="sng" algn="ctr">
          <a:solidFill>
            <a:schemeClr val="accent5">
              <a:hueOff val="-5068907"/>
              <a:satOff val="-13064"/>
              <a:lumOff val="-88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90000"/>
            </a:lnSpc>
            <a:spcBef>
              <a:spcPct val="0"/>
            </a:spcBef>
            <a:spcAft>
              <a:spcPct val="35000"/>
            </a:spcAft>
            <a:buNone/>
          </a:pPr>
          <a:r>
            <a:rPr lang="en-IE" sz="1100" kern="1200"/>
            <a:t>Equality, Diversity &amp; Inclusion</a:t>
          </a:r>
        </a:p>
      </dsp:txBody>
      <dsp:txXfrm>
        <a:off x="23738" y="1557032"/>
        <a:ext cx="2354940" cy="462458"/>
      </dsp:txXfrm>
    </dsp:sp>
    <dsp:sp modelId="{6B76ACFC-43FC-4033-A09E-44564F2FD133}">
      <dsp:nvSpPr>
        <dsp:cNvPr id="0" name=""/>
        <dsp:cNvSpPr/>
      </dsp:nvSpPr>
      <dsp:spPr>
        <a:xfrm>
          <a:off x="2402416" y="2043800"/>
          <a:ext cx="6837645" cy="486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b" anchorCtr="0">
          <a:noAutofit/>
        </a:bodyPr>
        <a:lstStyle/>
        <a:p>
          <a:pPr marL="0" lvl="0" indent="0" algn="l" defTabSz="488950">
            <a:lnSpc>
              <a:spcPct val="90000"/>
            </a:lnSpc>
            <a:spcBef>
              <a:spcPct val="0"/>
            </a:spcBef>
            <a:spcAft>
              <a:spcPct val="35000"/>
            </a:spcAft>
            <a:buNone/>
          </a:pPr>
          <a:r>
            <a:rPr lang="en-IE" sz="1100" kern="1200"/>
            <a:t>Develop a maturity model on flexible work practices/arrangements to assist NSI's to develop</a:t>
          </a:r>
        </a:p>
      </dsp:txBody>
      <dsp:txXfrm>
        <a:off x="2402416" y="2043800"/>
        <a:ext cx="6837645" cy="486196"/>
      </dsp:txXfrm>
    </dsp:sp>
    <dsp:sp modelId="{430171CD-1B13-4196-A5AD-C20C9B172F1C}">
      <dsp:nvSpPr>
        <dsp:cNvPr id="0" name=""/>
        <dsp:cNvSpPr/>
      </dsp:nvSpPr>
      <dsp:spPr>
        <a:xfrm>
          <a:off x="0" y="2043800"/>
          <a:ext cx="2402416" cy="486196"/>
        </a:xfrm>
        <a:prstGeom prst="round2SameRect">
          <a:avLst>
            <a:gd name="adj1" fmla="val 16670"/>
            <a:gd name="adj2" fmla="val 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90000"/>
            </a:lnSpc>
            <a:spcBef>
              <a:spcPct val="0"/>
            </a:spcBef>
            <a:spcAft>
              <a:spcPct val="35000"/>
            </a:spcAft>
            <a:buNone/>
          </a:pPr>
          <a:r>
            <a:rPr lang="en-IE" sz="1100" kern="1200"/>
            <a:t>Flexibile Work</a:t>
          </a:r>
        </a:p>
      </dsp:txBody>
      <dsp:txXfrm>
        <a:off x="23738" y="2067538"/>
        <a:ext cx="2354940" cy="46245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DAEF94-0608-41F5-AF0F-1F775617477F}" type="datetimeFigureOut">
              <a:rPr lang="en-GB" smtClean="0"/>
              <a:t>17/11/2022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D8534A-89B7-4C8E-91E0-84A7219369C1}" type="slidenum">
              <a:rPr lang="en-GB" smtClean="0"/>
              <a:t>‹#›</a:t>
            </a:fld>
            <a:endParaRPr lang="en-GB"/>
          </a:p>
        </p:txBody>
      </p:sp>
    </p:spTree>
    <p:extLst>
      <p:ext uri="{BB962C8B-B14F-4D97-AF65-F5344CB8AC3E}">
        <p14:creationId xmlns:p14="http://schemas.microsoft.com/office/powerpoint/2010/main" val="736375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a:t>
            </a:fld>
            <a:endParaRPr lang="en-GB"/>
          </a:p>
        </p:txBody>
      </p:sp>
    </p:spTree>
    <p:extLst>
      <p:ext uri="{BB962C8B-B14F-4D97-AF65-F5344CB8AC3E}">
        <p14:creationId xmlns:p14="http://schemas.microsoft.com/office/powerpoint/2010/main" val="2258990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10</a:t>
            </a:fld>
            <a:endParaRPr lang="en-GB"/>
          </a:p>
        </p:txBody>
      </p:sp>
    </p:spTree>
    <p:extLst>
      <p:ext uri="{BB962C8B-B14F-4D97-AF65-F5344CB8AC3E}">
        <p14:creationId xmlns:p14="http://schemas.microsoft.com/office/powerpoint/2010/main" val="4123218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11</a:t>
            </a:fld>
            <a:endParaRPr lang="en-GB"/>
          </a:p>
        </p:txBody>
      </p:sp>
    </p:spTree>
    <p:extLst>
      <p:ext uri="{BB962C8B-B14F-4D97-AF65-F5344CB8AC3E}">
        <p14:creationId xmlns:p14="http://schemas.microsoft.com/office/powerpoint/2010/main" val="1968947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12</a:t>
            </a:fld>
            <a:endParaRPr lang="en-GB"/>
          </a:p>
        </p:txBody>
      </p:sp>
    </p:spTree>
    <p:extLst>
      <p:ext uri="{BB962C8B-B14F-4D97-AF65-F5344CB8AC3E}">
        <p14:creationId xmlns:p14="http://schemas.microsoft.com/office/powerpoint/2010/main" val="2025017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13</a:t>
            </a:fld>
            <a:endParaRPr lang="en-GB"/>
          </a:p>
        </p:txBody>
      </p:sp>
    </p:spTree>
    <p:extLst>
      <p:ext uri="{BB962C8B-B14F-4D97-AF65-F5344CB8AC3E}">
        <p14:creationId xmlns:p14="http://schemas.microsoft.com/office/powerpoint/2010/main" val="3272727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14</a:t>
            </a:fld>
            <a:endParaRPr lang="nl-NL"/>
          </a:p>
        </p:txBody>
      </p:sp>
    </p:spTree>
    <p:extLst>
      <p:ext uri="{BB962C8B-B14F-4D97-AF65-F5344CB8AC3E}">
        <p14:creationId xmlns:p14="http://schemas.microsoft.com/office/powerpoint/2010/main" val="3266781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15</a:t>
            </a:fld>
            <a:endParaRPr lang="en-GB"/>
          </a:p>
        </p:txBody>
      </p:sp>
    </p:spTree>
    <p:extLst>
      <p:ext uri="{BB962C8B-B14F-4D97-AF65-F5344CB8AC3E}">
        <p14:creationId xmlns:p14="http://schemas.microsoft.com/office/powerpoint/2010/main" val="3761340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16</a:t>
            </a:fld>
            <a:endParaRPr lang="en-GB"/>
          </a:p>
        </p:txBody>
      </p:sp>
    </p:spTree>
    <p:extLst>
      <p:ext uri="{BB962C8B-B14F-4D97-AF65-F5344CB8AC3E}">
        <p14:creationId xmlns:p14="http://schemas.microsoft.com/office/powerpoint/2010/main" val="1409176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17</a:t>
            </a:fld>
            <a:endParaRPr lang="en-GB"/>
          </a:p>
        </p:txBody>
      </p:sp>
    </p:spTree>
    <p:extLst>
      <p:ext uri="{BB962C8B-B14F-4D97-AF65-F5344CB8AC3E}">
        <p14:creationId xmlns:p14="http://schemas.microsoft.com/office/powerpoint/2010/main" val="3894605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18</a:t>
            </a:fld>
            <a:endParaRPr lang="en-GB"/>
          </a:p>
        </p:txBody>
      </p:sp>
    </p:spTree>
    <p:extLst>
      <p:ext uri="{BB962C8B-B14F-4D97-AF65-F5344CB8AC3E}">
        <p14:creationId xmlns:p14="http://schemas.microsoft.com/office/powerpoint/2010/main" val="1208155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19</a:t>
            </a:fld>
            <a:endParaRPr lang="en-GB"/>
          </a:p>
        </p:txBody>
      </p:sp>
    </p:spTree>
    <p:extLst>
      <p:ext uri="{BB962C8B-B14F-4D97-AF65-F5344CB8AC3E}">
        <p14:creationId xmlns:p14="http://schemas.microsoft.com/office/powerpoint/2010/main" val="37534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a:t>
            </a:fld>
            <a:endParaRPr lang="en-GB"/>
          </a:p>
        </p:txBody>
      </p:sp>
    </p:spTree>
    <p:extLst>
      <p:ext uri="{BB962C8B-B14F-4D97-AF65-F5344CB8AC3E}">
        <p14:creationId xmlns:p14="http://schemas.microsoft.com/office/powerpoint/2010/main" val="192046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20</a:t>
            </a:fld>
            <a:endParaRPr lang="en-GB"/>
          </a:p>
        </p:txBody>
      </p:sp>
    </p:spTree>
    <p:extLst>
      <p:ext uri="{BB962C8B-B14F-4D97-AF65-F5344CB8AC3E}">
        <p14:creationId xmlns:p14="http://schemas.microsoft.com/office/powerpoint/2010/main" val="1297660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21</a:t>
            </a:fld>
            <a:endParaRPr lang="en-GB"/>
          </a:p>
        </p:txBody>
      </p:sp>
    </p:spTree>
    <p:extLst>
      <p:ext uri="{BB962C8B-B14F-4D97-AF65-F5344CB8AC3E}">
        <p14:creationId xmlns:p14="http://schemas.microsoft.com/office/powerpoint/2010/main" val="3996307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22</a:t>
            </a:fld>
            <a:endParaRPr lang="en-GB"/>
          </a:p>
        </p:txBody>
      </p:sp>
    </p:spTree>
    <p:extLst>
      <p:ext uri="{BB962C8B-B14F-4D97-AF65-F5344CB8AC3E}">
        <p14:creationId xmlns:p14="http://schemas.microsoft.com/office/powerpoint/2010/main" val="374413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23</a:t>
            </a:fld>
            <a:endParaRPr lang="en-GB"/>
          </a:p>
        </p:txBody>
      </p:sp>
    </p:spTree>
    <p:extLst>
      <p:ext uri="{BB962C8B-B14F-4D97-AF65-F5344CB8AC3E}">
        <p14:creationId xmlns:p14="http://schemas.microsoft.com/office/powerpoint/2010/main" val="3195289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26</a:t>
            </a:fld>
            <a:endParaRPr lang="en-GB"/>
          </a:p>
        </p:txBody>
      </p:sp>
    </p:spTree>
    <p:extLst>
      <p:ext uri="{BB962C8B-B14F-4D97-AF65-F5344CB8AC3E}">
        <p14:creationId xmlns:p14="http://schemas.microsoft.com/office/powerpoint/2010/main" val="27383352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4D8534A-89B7-4C8E-91E0-84A7219369C1}" type="slidenum">
              <a:rPr lang="en-GB" smtClean="0"/>
              <a:t>27</a:t>
            </a:fld>
            <a:endParaRPr lang="en-GB"/>
          </a:p>
        </p:txBody>
      </p:sp>
    </p:spTree>
    <p:extLst>
      <p:ext uri="{BB962C8B-B14F-4D97-AF65-F5344CB8AC3E}">
        <p14:creationId xmlns:p14="http://schemas.microsoft.com/office/powerpoint/2010/main" val="3830981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28</a:t>
            </a:fld>
            <a:endParaRPr lang="en-GB"/>
          </a:p>
        </p:txBody>
      </p:sp>
    </p:spTree>
    <p:extLst>
      <p:ext uri="{BB962C8B-B14F-4D97-AF65-F5344CB8AC3E}">
        <p14:creationId xmlns:p14="http://schemas.microsoft.com/office/powerpoint/2010/main" val="106079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3</a:t>
            </a:fld>
            <a:endParaRPr lang="en-GB"/>
          </a:p>
        </p:txBody>
      </p:sp>
    </p:spTree>
    <p:extLst>
      <p:ext uri="{BB962C8B-B14F-4D97-AF65-F5344CB8AC3E}">
        <p14:creationId xmlns:p14="http://schemas.microsoft.com/office/powerpoint/2010/main" val="2527742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4</a:t>
            </a:fld>
            <a:endParaRPr lang="en-GB"/>
          </a:p>
        </p:txBody>
      </p:sp>
    </p:spTree>
    <p:extLst>
      <p:ext uri="{BB962C8B-B14F-4D97-AF65-F5344CB8AC3E}">
        <p14:creationId xmlns:p14="http://schemas.microsoft.com/office/powerpoint/2010/main" val="2813919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5"/>
          </p:nvPr>
        </p:nvSpPr>
        <p:spPr/>
        <p:txBody>
          <a:bodyPr/>
          <a:lstStyle/>
          <a:p>
            <a:fld id="{8547E1EE-0039-4797-B978-F453418260D1}" type="slidenum">
              <a:rPr lang="en-US" smtClean="0"/>
              <a:pPr/>
              <a:t>5</a:t>
            </a:fld>
            <a:endParaRPr lang="en-US" dirty="0"/>
          </a:p>
        </p:txBody>
      </p:sp>
    </p:spTree>
    <p:extLst>
      <p:ext uri="{BB962C8B-B14F-4D97-AF65-F5344CB8AC3E}">
        <p14:creationId xmlns:p14="http://schemas.microsoft.com/office/powerpoint/2010/main" val="1896151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5"/>
          </p:nvPr>
        </p:nvSpPr>
        <p:spPr/>
        <p:txBody>
          <a:bodyPr/>
          <a:lstStyle/>
          <a:p>
            <a:fld id="{8547E1EE-0039-4797-B978-F453418260D1}" type="slidenum">
              <a:rPr lang="en-US" smtClean="0"/>
              <a:pPr/>
              <a:t>6</a:t>
            </a:fld>
            <a:endParaRPr lang="en-US" dirty="0"/>
          </a:p>
        </p:txBody>
      </p:sp>
    </p:spTree>
    <p:extLst>
      <p:ext uri="{BB962C8B-B14F-4D97-AF65-F5344CB8AC3E}">
        <p14:creationId xmlns:p14="http://schemas.microsoft.com/office/powerpoint/2010/main" val="4204871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algn="just">
              <a:lnSpc>
                <a:spcPct val="113000"/>
              </a:lnSpc>
              <a:spcBef>
                <a:spcPts val="0"/>
              </a:spcBef>
              <a:spcAft>
                <a:spcPts val="579"/>
              </a:spcAft>
            </a:pPr>
            <a:endParaRPr lang="en-US" sz="1200" dirty="0">
              <a:latin typeface="+mn-lt"/>
              <a:ea typeface="Calibri" panose="020F0502020204030204" pitchFamily="34" charset="0"/>
              <a:cs typeface="Times New Roman" panose="02020603050405020304" pitchFamily="18" charset="0"/>
            </a:endParaRPr>
          </a:p>
        </p:txBody>
      </p:sp>
      <p:sp>
        <p:nvSpPr>
          <p:cNvPr id="4" name="Segnaposto numero diapositiva 3"/>
          <p:cNvSpPr>
            <a:spLocks noGrp="1"/>
          </p:cNvSpPr>
          <p:nvPr>
            <p:ph type="sldNum" sz="quarter" idx="5"/>
          </p:nvPr>
        </p:nvSpPr>
        <p:spPr/>
        <p:txBody>
          <a:bodyPr/>
          <a:lstStyle/>
          <a:p>
            <a:fld id="{8547E1EE-0039-4797-B978-F453418260D1}" type="slidenum">
              <a:rPr lang="en-US" smtClean="0"/>
              <a:pPr/>
              <a:t>7</a:t>
            </a:fld>
            <a:endParaRPr lang="en-US" dirty="0"/>
          </a:p>
        </p:txBody>
      </p:sp>
    </p:spTree>
    <p:extLst>
      <p:ext uri="{BB962C8B-B14F-4D97-AF65-F5344CB8AC3E}">
        <p14:creationId xmlns:p14="http://schemas.microsoft.com/office/powerpoint/2010/main" val="3844855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8</a:t>
            </a:fld>
            <a:endParaRPr lang="en-GB"/>
          </a:p>
        </p:txBody>
      </p:sp>
    </p:spTree>
    <p:extLst>
      <p:ext uri="{BB962C8B-B14F-4D97-AF65-F5344CB8AC3E}">
        <p14:creationId xmlns:p14="http://schemas.microsoft.com/office/powerpoint/2010/main" val="1039663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9</a:t>
            </a:fld>
            <a:endParaRPr lang="en-GB"/>
          </a:p>
        </p:txBody>
      </p:sp>
    </p:spTree>
    <p:extLst>
      <p:ext uri="{BB962C8B-B14F-4D97-AF65-F5344CB8AC3E}">
        <p14:creationId xmlns:p14="http://schemas.microsoft.com/office/powerpoint/2010/main" val="3046120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FE53B-874D-4A6D-A60C-13039AB33B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31E939-94F4-42F6-BF5A-2C6DDD749A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EE5D78A-892E-4709-BC3F-877DECEC9524}"/>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DCAD9903-694F-4E40-95AC-FDA4A27194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2ADFC8-7DCC-49F0-99BC-B3824B12BDFD}"/>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4185984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C08BA-06F3-49AB-889A-B698EE7AF8D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AFBDDC-B85A-4BC3-976B-EA23CF5CA5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38FB23-C641-4B8E-964F-D0E1D583F9FC}"/>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9B97B3A8-8E53-44B3-80B7-6DDD7F09A5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EE80F0-4746-4719-A0E8-153435A8A902}"/>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997038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454849-C52E-4A10-8177-356596694B0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38E06B-22DD-4BC0-9512-485D0D4C93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348BFB-552A-4CF8-80E9-F0279B2EB796}"/>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3928F418-5694-44F5-A9F0-582FDCAAFF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4B97B1-9A9C-47F6-9618-B9AD3BFC90AF}"/>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418830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02">
    <p:spTree>
      <p:nvGrpSpPr>
        <p:cNvPr id="1" name=""/>
        <p:cNvGrpSpPr/>
        <p:nvPr/>
      </p:nvGrpSpPr>
      <p:grpSpPr>
        <a:xfrm>
          <a:off x="0" y="0"/>
          <a:ext cx="0" cy="0"/>
          <a:chOff x="0" y="0"/>
          <a:chExt cx="0" cy="0"/>
        </a:xfrm>
      </p:grpSpPr>
      <p:sp>
        <p:nvSpPr>
          <p:cNvPr id="3" name="Segnaposto numero diapositiva 3">
            <a:extLst>
              <a:ext uri="{FF2B5EF4-FFF2-40B4-BE49-F238E27FC236}">
                <a16:creationId xmlns:a16="http://schemas.microsoft.com/office/drawing/2014/main" id="{9C773F63-9A52-5178-B5EE-6C66D9E92F5E}"/>
              </a:ext>
            </a:extLst>
          </p:cNvPr>
          <p:cNvSpPr txBox="1">
            <a:spLocks/>
          </p:cNvSpPr>
          <p:nvPr userDrawn="1"/>
        </p:nvSpPr>
        <p:spPr>
          <a:xfrm>
            <a:off x="4871864" y="6448251"/>
            <a:ext cx="284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8555E64-09E7-E944-8DB2-BD243D665CB3}" type="slidenum">
              <a:rPr lang="it-IT" smtClean="0"/>
              <a:pPr algn="ctr"/>
              <a:t>‹#›</a:t>
            </a:fld>
            <a:endParaRPr lang="it-IT" dirty="0"/>
          </a:p>
        </p:txBody>
      </p:sp>
    </p:spTree>
    <p:extLst>
      <p:ext uri="{BB962C8B-B14F-4D97-AF65-F5344CB8AC3E}">
        <p14:creationId xmlns:p14="http://schemas.microsoft.com/office/powerpoint/2010/main" val="2703366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houd3">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600" smtClean="0"/>
              <a:pPr algn="ctr"/>
              <a:t>‹#›</a:t>
            </a:fld>
            <a:endParaRPr lang="nl-NL" sz="1600" dirty="0"/>
          </a:p>
        </p:txBody>
      </p:sp>
      <p:sp>
        <p:nvSpPr>
          <p:cNvPr id="10" name="Tijdelijke aanduiding voor tekst 9"/>
          <p:cNvSpPr>
            <a:spLocks noGrp="1"/>
          </p:cNvSpPr>
          <p:nvPr>
            <p:ph type="body" sz="quarter" idx="11" hasCustomPrompt="1"/>
          </p:nvPr>
        </p:nvSpPr>
        <p:spPr>
          <a:xfrm>
            <a:off x="623392" y="1316765"/>
            <a:ext cx="10177131" cy="4896544"/>
          </a:xfrm>
          <a:prstGeom prst="rect">
            <a:avLst/>
          </a:prstGeom>
        </p:spPr>
        <p:txBody>
          <a:bodyPr>
            <a:normAutofit/>
          </a:bodyPr>
          <a:lstStyle>
            <a:lvl1pPr marL="0" indent="0">
              <a:buNone/>
              <a:defRPr sz="3200" spc="53" baseline="0">
                <a:solidFill>
                  <a:srgbClr val="271D6C"/>
                </a:solidFill>
                <a:latin typeface="Calibri" pitchFamily="34" charset="0"/>
              </a:defRPr>
            </a:lvl1pPr>
            <a:lvl2pPr marL="609585" indent="0">
              <a:buNone/>
              <a:defRPr/>
            </a:lvl2pPr>
            <a:lvl3pPr marL="1219170" indent="0">
              <a:buNone/>
              <a:defRPr/>
            </a:lvl3pPr>
            <a:lvl4pPr marL="1828754" indent="0">
              <a:buNone/>
              <a:defRPr/>
            </a:lvl4pPr>
            <a:lvl5pPr marL="2438339"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623392" y="452669"/>
            <a:ext cx="10177131" cy="672075"/>
          </a:xfrm>
          <a:prstGeom prst="rect">
            <a:avLst/>
          </a:prstGeom>
        </p:spPr>
        <p:txBody>
          <a:bodyPr/>
          <a:lstStyle>
            <a:lvl1pPr marL="0" indent="0">
              <a:buNone/>
              <a:defRPr sz="4000" b="1" i="0" spc="80" baseline="0">
                <a:solidFill>
                  <a:srgbClr val="00A1CD"/>
                </a:solidFill>
                <a:latin typeface="Calibri" pitchFamily="34" charset="0"/>
              </a:defRPr>
            </a:lvl1pPr>
            <a:lvl2pPr marL="609585" indent="0">
              <a:buNone/>
              <a:defRPr/>
            </a:lvl2pPr>
            <a:lvl3pPr marL="1219170" indent="0">
              <a:buNone/>
              <a:defRPr/>
            </a:lvl3pPr>
            <a:lvl4pPr marL="1828754" indent="0">
              <a:buNone/>
              <a:defRPr/>
            </a:lvl4pPr>
            <a:lvl5pPr marL="2438339" indent="0">
              <a:buNone/>
              <a:defRPr/>
            </a:lvl5pPr>
          </a:lstStyle>
          <a:p>
            <a:pPr lvl="0"/>
            <a:r>
              <a:rPr lang="nl-NL" dirty="0"/>
              <a:t>Titel 1 regel</a:t>
            </a:r>
          </a:p>
        </p:txBody>
      </p:sp>
    </p:spTree>
    <p:extLst>
      <p:ext uri="{BB962C8B-B14F-4D97-AF65-F5344CB8AC3E}">
        <p14:creationId xmlns:p14="http://schemas.microsoft.com/office/powerpoint/2010/main" val="217743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1B71F-AF35-4360-A600-A442C38421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E5D6ED-322E-4354-BA39-53FE946461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8BC625-72A7-4A61-A4E2-CDC76C75F47A}"/>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DD1203C8-27CF-4E73-A7E0-66FCF7B98B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7B8A96-3806-4F07-AB93-B523AA93014D}"/>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45051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DCBBD-4518-438A-85E0-1FFBCF05AB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B3F2D00-7800-4527-B862-043C26C9F0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2A699E-370D-4AEE-9B66-101D962333E6}"/>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1D3515DB-7185-4228-AF5C-9524A7C8FC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99653A-4D19-4FD6-A6FC-312B8A1CE8E3}"/>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205334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C4C9E-0285-4F9D-8F35-43CAD4EA5A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EF6720-61CE-4089-AEBD-65F27DF3ACD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C21E65-172A-45D8-AFBB-96A5FDCBDE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EEBE379-F4F4-4134-B18D-CA78A2A17A3B}"/>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6" name="Footer Placeholder 5">
            <a:extLst>
              <a:ext uri="{FF2B5EF4-FFF2-40B4-BE49-F238E27FC236}">
                <a16:creationId xmlns:a16="http://schemas.microsoft.com/office/drawing/2014/main" id="{2570DFCE-6BAF-488C-B7BC-7DA2E13E3F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D29B4C-5282-42E3-BEC5-3998361D76F1}"/>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680263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E41B-9135-4E52-86ED-EC0D49188B4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2187AA-A3CC-4510-AAB9-BF278A48F5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D83378-3AAC-43D7-B5BA-030DEB7AAE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FD5F587-918B-48F6-9A74-47216710C3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AB7A5F-03C3-459C-ADA6-37D86220CC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7E30EF2-0B32-4D7A-8AC6-1053F1F49419}"/>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8" name="Footer Placeholder 7">
            <a:extLst>
              <a:ext uri="{FF2B5EF4-FFF2-40B4-BE49-F238E27FC236}">
                <a16:creationId xmlns:a16="http://schemas.microsoft.com/office/drawing/2014/main" id="{22CC11C9-F0D3-4587-96A7-6803C0CEBC6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CD5B4C1-BC40-4F8C-A927-198207A6C48A}"/>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9567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8F9C6-8F2B-46BE-9470-67AE7D4C28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9EE2128-D8B7-4C73-B648-4524EF57ACF7}"/>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4" name="Footer Placeholder 3">
            <a:extLst>
              <a:ext uri="{FF2B5EF4-FFF2-40B4-BE49-F238E27FC236}">
                <a16:creationId xmlns:a16="http://schemas.microsoft.com/office/drawing/2014/main" id="{93BC2282-65C0-4DB8-8FE6-5D23E33CE6E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E19148A-74D1-4118-A0AF-88EFC722F564}"/>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375096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67029A-51E4-4985-9A8C-C6FBCCE01EA3}"/>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3" name="Footer Placeholder 2">
            <a:extLst>
              <a:ext uri="{FF2B5EF4-FFF2-40B4-BE49-F238E27FC236}">
                <a16:creationId xmlns:a16="http://schemas.microsoft.com/office/drawing/2014/main" id="{9C9A0178-8652-4AE8-AB5B-60518FD38A1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503638-B24F-4B96-81E4-CBC96CEBA1BF}"/>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95872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6932-A333-4A5E-8ABD-A33FDD8177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11ADFF7-445D-435B-B684-51529AC880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FD1C07-500A-407F-A1A6-CE40DB34F4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D7F98A-CC62-43CC-9802-80A9CC658AA1}"/>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6" name="Footer Placeholder 5">
            <a:extLst>
              <a:ext uri="{FF2B5EF4-FFF2-40B4-BE49-F238E27FC236}">
                <a16:creationId xmlns:a16="http://schemas.microsoft.com/office/drawing/2014/main" id="{4BD24277-5376-451F-9DCC-CDA336879A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8AC149-2600-45BC-9F8B-AC29151286A7}"/>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2947038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A1C38-87DE-4CB6-AB9A-1D5BA5E468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89A162C-8495-4F16-BC64-AE62A97560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567AD9E-D9B1-4BA3-91BC-3D4AB1E7DE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2B7CA3-4849-4EC7-B2EA-AF2C7175FCA4}"/>
              </a:ext>
            </a:extLst>
          </p:cNvPr>
          <p:cNvSpPr>
            <a:spLocks noGrp="1"/>
          </p:cNvSpPr>
          <p:nvPr>
            <p:ph type="dt" sz="half" idx="10"/>
          </p:nvPr>
        </p:nvSpPr>
        <p:spPr/>
        <p:txBody>
          <a:bodyPr/>
          <a:lstStyle/>
          <a:p>
            <a:fld id="{201D0322-D40E-485A-AA7F-5FFCF09C0853}" type="datetimeFigureOut">
              <a:rPr lang="en-GB" smtClean="0"/>
              <a:t>17/11/2022</a:t>
            </a:fld>
            <a:endParaRPr lang="en-GB"/>
          </a:p>
        </p:txBody>
      </p:sp>
      <p:sp>
        <p:nvSpPr>
          <p:cNvPr id="6" name="Footer Placeholder 5">
            <a:extLst>
              <a:ext uri="{FF2B5EF4-FFF2-40B4-BE49-F238E27FC236}">
                <a16:creationId xmlns:a16="http://schemas.microsoft.com/office/drawing/2014/main" id="{917EB554-A91E-495D-8CB3-9753DCF8F7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D474BC-6437-4FE5-A813-A187B850CFD6}"/>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65335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533A04-1919-4954-B1FC-679F16E20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02D4E4-0682-43F4-9989-5E378BFB0B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F40254-282F-4FE9-A459-AE2C53104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D0322-D40E-485A-AA7F-5FFCF09C0853}" type="datetimeFigureOut">
              <a:rPr lang="en-GB" smtClean="0"/>
              <a:t>17/11/2022</a:t>
            </a:fld>
            <a:endParaRPr lang="en-GB"/>
          </a:p>
        </p:txBody>
      </p:sp>
      <p:sp>
        <p:nvSpPr>
          <p:cNvPr id="5" name="Footer Placeholder 4">
            <a:extLst>
              <a:ext uri="{FF2B5EF4-FFF2-40B4-BE49-F238E27FC236}">
                <a16:creationId xmlns:a16="http://schemas.microsoft.com/office/drawing/2014/main" id="{21E9BF1B-B346-4802-A7BE-DD69F3225B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B109457-95EC-4416-B11D-092F772E73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9192A-6065-48C2-902C-643F485DC59B}" type="slidenum">
              <a:rPr lang="en-GB" smtClean="0"/>
              <a:t>‹#›</a:t>
            </a:fld>
            <a:endParaRPr lang="en-GB"/>
          </a:p>
        </p:txBody>
      </p:sp>
    </p:spTree>
    <p:extLst>
      <p:ext uri="{BB962C8B-B14F-4D97-AF65-F5344CB8AC3E}">
        <p14:creationId xmlns:p14="http://schemas.microsoft.com/office/powerpoint/2010/main" val="3559156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png"/><Relationship Id="rId7" Type="http://schemas.openxmlformats.org/officeDocument/2006/relationships/diagramLayout" Target="../diagrams/layout2.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Data" Target="../diagrams/data2.xml"/><Relationship Id="rId5" Type="http://schemas.openxmlformats.org/officeDocument/2006/relationships/image" Target="../media/image3.jpeg"/><Relationship Id="rId10" Type="http://schemas.microsoft.com/office/2007/relationships/diagramDrawing" Target="../diagrams/drawing2.xml"/><Relationship Id="rId4" Type="http://schemas.openxmlformats.org/officeDocument/2006/relationships/image" Target="../media/image2.png"/><Relationship Id="rId9" Type="http://schemas.openxmlformats.org/officeDocument/2006/relationships/diagramColors" Target="../diagrams/colors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2.jpe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hyperlink" Target="https://statswiki.unece.org/x/cRGxEw"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statswiki.unece.org/display/BRM/Brand+and+reputation+management+Home"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statswiki.unece.org/display/BRM/Brand+and+reputation+management?preview=/330371441/351764516/UNECE%20Brand%20management%20and%20crisis%20communication_final.pdf" TargetMode="External"/><Relationship Id="rId5" Type="http://schemas.openxmlformats.org/officeDocument/2006/relationships/image" Target="../media/image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https://statswiki.unece.org/x/sIBoFQ" TargetMode="External"/><Relationship Id="rId5" Type="http://schemas.openxmlformats.org/officeDocument/2006/relationships/image" Target="../media/image3.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3.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statswiki.unece.org/download/attachments/101158367/CapComm%20Group%20desciption%20rev.docx?version=1&amp;modificationDate=1616520804419&amp;api=v2" TargetMode="Externa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s://statswiki.unece.org/download/attachments/218890322/Statistical%20Training%20Framework%20-%20January%202018%20.pdf?version=1&amp;modificationDate=1543241056681&amp;api=v2" TargetMode="External"/><Relationship Id="rId13" Type="http://schemas.openxmlformats.org/officeDocument/2006/relationships/image" Target="../media/image1.png"/><Relationship Id="rId3" Type="http://schemas.openxmlformats.org/officeDocument/2006/relationships/hyperlink" Target="https://statswiki.unece.org/x/CwSoBw" TargetMode="External"/><Relationship Id="rId7" Type="http://schemas.openxmlformats.org/officeDocument/2006/relationships/hyperlink" Target="https://statswiki.unece.org/download/attachments/218890322/Statistical%20%26%20IT%20Training%20Framework%20%282%29.xlsx?version=1&amp;modificationDate=1538663816640&amp;api=v2" TargetMode="External"/><Relationship Id="rId12" Type="http://schemas.openxmlformats.org/officeDocument/2006/relationships/image" Target="../media/image5.jpeg"/><Relationship Id="rId2" Type="http://schemas.openxmlformats.org/officeDocument/2006/relationships/hyperlink" Target="https://statswiki.unece.org/x/dACvCg" TargetMode="External"/><Relationship Id="rId1" Type="http://schemas.openxmlformats.org/officeDocument/2006/relationships/slideLayout" Target="../slideLayouts/slideLayout2.xml"/><Relationship Id="rId6" Type="http://schemas.openxmlformats.org/officeDocument/2006/relationships/hyperlink" Target="https://statswiki.unece.org/download/attachments/218890322/EB%20GREEN%20PAPER%20.docx?version=1&amp;modificationDate=1539075708674&amp;api=v2" TargetMode="External"/><Relationship Id="rId11" Type="http://schemas.openxmlformats.org/officeDocument/2006/relationships/hyperlink" Target="https://statswiki.unece.org/download/attachments/218890322/Big%20Data%20Team%20Leader%20Nov%202015.pdf?version=1&amp;modificationDate=1538664583104&amp;api=v2" TargetMode="External"/><Relationship Id="rId5" Type="http://schemas.openxmlformats.org/officeDocument/2006/relationships/hyperlink" Target="https://statswiki.unece.org/download/attachments/218890322/NSI%20TOMs%20v2.docx?version=1&amp;modificationDate=1539075510690&amp;api=v2" TargetMode="External"/><Relationship Id="rId10" Type="http://schemas.openxmlformats.org/officeDocument/2006/relationships/hyperlink" Target="https://statswiki.unece.org/download/attachments/218890322/Big%20Data%20Team%20Nov%202015.pdf?version=1&amp;modificationDate=1538664557381&amp;api=v2" TargetMode="External"/><Relationship Id="rId4" Type="http://schemas.openxmlformats.org/officeDocument/2006/relationships/hyperlink" Target="https://statswiki.unece.org/download/attachments/218890322/KeyCapabilitiesForModernisingNSO.pdf?version=1&amp;modificationDate=1574864231325&amp;api=v2" TargetMode="External"/><Relationship Id="rId9" Type="http://schemas.openxmlformats.org/officeDocument/2006/relationships/hyperlink" Target="https://statswiki.unece.org/download/attachments/218890322/Organisational%20barriers%20to%20international%20collaboration_26102016.docx?version=1&amp;modificationDate=1538664347509&amp;api=v2" TargetMode="External"/><Relationship Id="rId1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statswiki.unece.org/display/BRM/Brand+and+reputation+management" TargetMode="External"/><Relationship Id="rId7" Type="http://schemas.openxmlformats.org/officeDocument/2006/relationships/image" Target="../media/image1.png"/><Relationship Id="rId2" Type="http://schemas.openxmlformats.org/officeDocument/2006/relationships/hyperlink" Target="https://statswiki.unece.org/x/uwKtE"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unece.org/sites/default/files/2021-11/HLG2021_Survey%20on%20Ethics%20management%20results.pdf" TargetMode="External"/><Relationship Id="rId4" Type="http://schemas.openxmlformats.org/officeDocument/2006/relationships/hyperlink" Target="https://statswiki.unece.org/download/attachments/369262672/Task%20Team%20on%20Ethics%20%26%20Ethical%20Leadership_Italy%20HRMT_12.10.pdf?version=1&amp;modificationDate=1668595084047&amp;api=v2"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statswiki.unece.org/x/cRGxEw" TargetMode="External"/><Relationship Id="rId13" Type="http://schemas.openxmlformats.org/officeDocument/2006/relationships/image" Target="../media/image5.jpeg"/><Relationship Id="rId3" Type="http://schemas.openxmlformats.org/officeDocument/2006/relationships/hyperlink" Target="https://statswiki.unece.org/pages/viewpage.action?pageId=218890322" TargetMode="External"/><Relationship Id="rId7" Type="http://schemas.openxmlformats.org/officeDocument/2006/relationships/hyperlink" Target="https://statswiki.unece.org/x/uwKtE" TargetMode="External"/><Relationship Id="rId12" Type="http://schemas.openxmlformats.org/officeDocument/2006/relationships/hyperlink" Target="mailto:tetyana.kolomiyets@un.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statswiki.unece.org/x/dACvCg" TargetMode="External"/><Relationship Id="rId11" Type="http://schemas.openxmlformats.org/officeDocument/2006/relationships/hyperlink" Target="mailto:taeke.Gjaltema@un.org" TargetMode="External"/><Relationship Id="rId5" Type="http://schemas.openxmlformats.org/officeDocument/2006/relationships/hyperlink" Target="https://statswiki.unece.org/display/GORM/Guidelines+on+Risk+Management" TargetMode="External"/><Relationship Id="rId15" Type="http://schemas.openxmlformats.org/officeDocument/2006/relationships/image" Target="../media/image1.png"/><Relationship Id="rId10" Type="http://schemas.openxmlformats.org/officeDocument/2006/relationships/hyperlink" Target="https://statswiki.unece.org/x/xIR8Aw" TargetMode="External"/><Relationship Id="rId4" Type="http://schemas.openxmlformats.org/officeDocument/2006/relationships/hyperlink" Target="https://statswiki.unece.org/x/UwmxEw" TargetMode="External"/><Relationship Id="rId9" Type="http://schemas.openxmlformats.org/officeDocument/2006/relationships/hyperlink" Target="https://statswiki.unece.org/x/N4r6BQ" TargetMode="External"/><Relationship Id="rId1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7.jpeg"/><Relationship Id="rId4" Type="http://schemas.openxmlformats.org/officeDocument/2006/relationships/hyperlink" Target="mailto:Tetyana.Kolomiyets@un.or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image" Target="../media/image2.png"/><Relationship Id="rId5" Type="http://schemas.openxmlformats.org/officeDocument/2006/relationships/diagramLayout" Target="../diagrams/layout1.xml"/><Relationship Id="rId10" Type="http://schemas.openxmlformats.org/officeDocument/2006/relationships/image" Target="../media/image3.jpeg"/><Relationship Id="rId4" Type="http://schemas.openxmlformats.org/officeDocument/2006/relationships/diagramData" Target="../diagrams/data1.xml"/><Relationship Id="rId9"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3.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statswiki.unece.org/x/UwmxEw" TargetMode="External"/><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2.png"/><Relationship Id="rId5" Type="http://schemas.openxmlformats.org/officeDocument/2006/relationships/hyperlink" Target="https://statswiki.unece.org/display/hlgbas/Timetable+and+Documents+HLG2022" TargetMode="External"/><Relationship Id="rId10" Type="http://schemas.openxmlformats.org/officeDocument/2006/relationships/image" Target="../media/image11.png"/><Relationship Id="rId4" Type="http://schemas.openxmlformats.org/officeDocument/2006/relationships/hyperlink" Target="https://statswiki.unece.org/pages/viewpage.action?pageId=218890322" TargetMode="Externa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640" y="4060417"/>
            <a:ext cx="3074147" cy="24333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r>
              <a:rPr lang="pl-PL" sz="4000" b="1" dirty="0"/>
              <a:t>The </a:t>
            </a:r>
            <a:r>
              <a:rPr lang="pl-PL" sz="4000" b="1" dirty="0" err="1"/>
              <a:t>Modernisation</a:t>
            </a:r>
            <a:r>
              <a:rPr lang="pl-PL" sz="4000" b="1" dirty="0"/>
              <a:t> </a:t>
            </a:r>
            <a:r>
              <a:rPr lang="pl-PL" sz="4000" b="1" dirty="0" err="1"/>
              <a:t>Group</a:t>
            </a:r>
            <a:r>
              <a:rPr lang="pl-PL" sz="4000" b="1" dirty="0"/>
              <a:t> on </a:t>
            </a:r>
            <a:br>
              <a:rPr lang="pl-PL" sz="4000" b="1" dirty="0"/>
            </a:br>
            <a:r>
              <a:rPr lang="pl-PL" sz="4000" b="1" dirty="0" err="1"/>
              <a:t>Capabilities</a:t>
            </a:r>
            <a:r>
              <a:rPr lang="pl-PL" sz="4000" b="1" dirty="0"/>
              <a:t> and </a:t>
            </a:r>
            <a:r>
              <a:rPr lang="pl-PL" sz="4000" b="1" dirty="0" err="1"/>
              <a:t>Communication</a:t>
            </a:r>
            <a:endParaRPr lang="en-GB" sz="4000" b="1"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3015434" y="3949583"/>
            <a:ext cx="7704855" cy="864000"/>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Workshop </a:t>
            </a:r>
            <a:r>
              <a:rPr lang="pl-PL" sz="2000" b="1" dirty="0"/>
              <a:t>on </a:t>
            </a:r>
            <a:r>
              <a:rPr lang="en-GB" sz="2000" b="1" dirty="0"/>
              <a:t>High-Level Group for the </a:t>
            </a:r>
            <a:r>
              <a:rPr lang="en-GB" sz="2000" b="1" dirty="0" err="1"/>
              <a:t>Mondernisation</a:t>
            </a:r>
            <a:r>
              <a:rPr lang="en-GB" sz="2000" b="1" dirty="0"/>
              <a:t> of Official Statistics</a:t>
            </a:r>
          </a:p>
          <a:p>
            <a:r>
              <a:rPr lang="pl-PL" sz="2000" b="1" dirty="0"/>
              <a:t>22 – 24 </a:t>
            </a:r>
            <a:r>
              <a:rPr lang="pl-PL" sz="2000" b="1" dirty="0" err="1"/>
              <a:t>November</a:t>
            </a:r>
            <a:r>
              <a:rPr lang="pl-PL" sz="2000" b="1" dirty="0"/>
              <a:t> </a:t>
            </a:r>
            <a:r>
              <a:rPr lang="en-US" sz="2000" b="1" dirty="0"/>
              <a:t>2022, </a:t>
            </a:r>
            <a:r>
              <a:rPr lang="pl-PL" sz="2000" b="1" dirty="0" err="1"/>
              <a:t>Geneva</a:t>
            </a:r>
            <a:r>
              <a:rPr lang="en-US" sz="2000" b="1" dirty="0"/>
              <a:t>, </a:t>
            </a:r>
            <a:r>
              <a:rPr lang="pl-PL" sz="2000" b="1" dirty="0" err="1"/>
              <a:t>Switzerland</a:t>
            </a:r>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044" y="5629799"/>
            <a:ext cx="4436892" cy="8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308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720000"/>
          </a:xfrm>
        </p:spPr>
        <p:txBody>
          <a:bodyPr anchor="t">
            <a:normAutofit fontScale="90000"/>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12BEC5E2-B09A-472E-91AD-40C0EF670A0E}"/>
              </a:ext>
            </a:extLst>
          </p:cNvPr>
          <p:cNvSpPr/>
          <p:nvPr/>
        </p:nvSpPr>
        <p:spPr>
          <a:xfrm>
            <a:off x="2713706" y="277169"/>
            <a:ext cx="8198804" cy="523220"/>
          </a:xfrm>
          <a:prstGeom prst="rect">
            <a:avLst/>
          </a:prstGeom>
        </p:spPr>
        <p:txBody>
          <a:bodyPr wrap="square">
            <a:spAutoFit/>
          </a:bodyPr>
          <a:lstStyle/>
          <a:p>
            <a:r>
              <a:rPr lang="pl-PL" sz="2800" b="1" dirty="0" err="1"/>
              <a:t>Future</a:t>
            </a:r>
            <a:r>
              <a:rPr lang="pl-PL" sz="2800" b="1" dirty="0"/>
              <a:t> of </a:t>
            </a:r>
            <a:r>
              <a:rPr lang="pl-PL" sz="2800" b="1" dirty="0" err="1"/>
              <a:t>work</a:t>
            </a:r>
            <a:r>
              <a:rPr lang="pl-PL" sz="2800" b="1" dirty="0"/>
              <a:t> </a:t>
            </a:r>
            <a:r>
              <a:rPr lang="pl-PL" sz="2800" b="1" dirty="0" err="1"/>
              <a:t>toolkits</a:t>
            </a:r>
            <a:r>
              <a:rPr lang="pl-PL" sz="2800" b="1" dirty="0"/>
              <a:t> </a:t>
            </a:r>
          </a:p>
        </p:txBody>
      </p:sp>
      <p:sp>
        <p:nvSpPr>
          <p:cNvPr id="4" name="Prostokąt 3">
            <a:extLst>
              <a:ext uri="{FF2B5EF4-FFF2-40B4-BE49-F238E27FC236}">
                <a16:creationId xmlns:a16="http://schemas.microsoft.com/office/drawing/2014/main" id="{A6FAAADC-558A-411F-BA9D-4BADEEE5BF1C}"/>
              </a:ext>
            </a:extLst>
          </p:cNvPr>
          <p:cNvSpPr/>
          <p:nvPr/>
        </p:nvSpPr>
        <p:spPr>
          <a:xfrm>
            <a:off x="584479" y="1684693"/>
            <a:ext cx="11023041" cy="3539430"/>
          </a:xfrm>
          <a:prstGeom prst="rect">
            <a:avLst/>
          </a:prstGeom>
        </p:spPr>
        <p:txBody>
          <a:bodyPr wrap="square">
            <a:spAutoFit/>
          </a:bodyPr>
          <a:lstStyle/>
          <a:p>
            <a:r>
              <a:rPr lang="en-GB" sz="2800" dirty="0"/>
              <a:t>Diagnosis is the Easy Part!</a:t>
            </a:r>
            <a:endParaRPr lang="pl-PL" sz="2800" dirty="0"/>
          </a:p>
          <a:p>
            <a:endParaRPr lang="en-GB" sz="2800" dirty="0"/>
          </a:p>
          <a:p>
            <a:r>
              <a:rPr lang="en-GB" sz="2800" dirty="0"/>
              <a:t>There are clear areas of challenge emerging for all employers – NSIs aren’t exempt!</a:t>
            </a:r>
            <a:endParaRPr lang="pl-PL" sz="2800" dirty="0"/>
          </a:p>
          <a:p>
            <a:endParaRPr lang="en-GB" sz="2800" dirty="0"/>
          </a:p>
          <a:p>
            <a:r>
              <a:rPr lang="en-GB" sz="2800" dirty="0"/>
              <a:t>Are the </a:t>
            </a:r>
            <a:r>
              <a:rPr lang="en-GB" sz="2800" dirty="0" err="1"/>
              <a:t>FoW</a:t>
            </a:r>
            <a:r>
              <a:rPr lang="en-GB" sz="2800" dirty="0"/>
              <a:t> Sub-Groups focused on the right challenges?</a:t>
            </a:r>
            <a:endParaRPr lang="pl-PL" sz="2800" dirty="0"/>
          </a:p>
          <a:p>
            <a:endParaRPr lang="en-GB" sz="2800" dirty="0"/>
          </a:p>
          <a:p>
            <a:r>
              <a:rPr lang="en-GB" sz="2800" dirty="0"/>
              <a:t>Where </a:t>
            </a:r>
            <a:r>
              <a:rPr lang="pl-PL" sz="2800" dirty="0" err="1"/>
              <a:t>should</a:t>
            </a:r>
            <a:r>
              <a:rPr lang="pl-PL" sz="2800" dirty="0"/>
              <a:t> we</a:t>
            </a:r>
            <a:r>
              <a:rPr lang="en-GB" sz="2800" dirty="0"/>
              <a:t> prioritise our 2023 efforts?</a:t>
            </a:r>
          </a:p>
        </p:txBody>
      </p:sp>
    </p:spTree>
    <p:extLst>
      <p:ext uri="{BB962C8B-B14F-4D97-AF65-F5344CB8AC3E}">
        <p14:creationId xmlns:p14="http://schemas.microsoft.com/office/powerpoint/2010/main" val="4220804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68054FFF-F14B-492A-A908-B175F17D1E0B}"/>
              </a:ext>
            </a:extLst>
          </p:cNvPr>
          <p:cNvSpPr/>
          <p:nvPr/>
        </p:nvSpPr>
        <p:spPr>
          <a:xfrm>
            <a:off x="2611984" y="174591"/>
            <a:ext cx="9235022" cy="523220"/>
          </a:xfrm>
          <a:prstGeom prst="rect">
            <a:avLst/>
          </a:prstGeom>
        </p:spPr>
        <p:txBody>
          <a:bodyPr wrap="square">
            <a:spAutoFit/>
          </a:bodyPr>
          <a:lstStyle/>
          <a:p>
            <a:r>
              <a:rPr lang="pl-PL" sz="2800" b="1" dirty="0"/>
              <a:t>Job of the </a:t>
            </a:r>
            <a:r>
              <a:rPr lang="pl-PL" sz="2800" b="1" dirty="0" err="1"/>
              <a:t>Future</a:t>
            </a:r>
            <a:r>
              <a:rPr lang="pl-PL" sz="2800" b="1" dirty="0"/>
              <a:t> </a:t>
            </a:r>
            <a:endParaRPr lang="pl-PL" sz="2800" dirty="0"/>
          </a:p>
        </p:txBody>
      </p:sp>
      <p:sp>
        <p:nvSpPr>
          <p:cNvPr id="4" name="Prostokąt 3">
            <a:extLst>
              <a:ext uri="{FF2B5EF4-FFF2-40B4-BE49-F238E27FC236}">
                <a16:creationId xmlns:a16="http://schemas.microsoft.com/office/drawing/2014/main" id="{8870C89F-54B4-4071-AF14-64294B6EACE1}"/>
              </a:ext>
            </a:extLst>
          </p:cNvPr>
          <p:cNvSpPr/>
          <p:nvPr/>
        </p:nvSpPr>
        <p:spPr>
          <a:xfrm>
            <a:off x="892855" y="746750"/>
            <a:ext cx="11276847" cy="5278368"/>
          </a:xfrm>
          <a:prstGeom prst="rect">
            <a:avLst/>
          </a:prstGeom>
        </p:spPr>
        <p:txBody>
          <a:bodyPr wrap="square">
            <a:spAutoFit/>
          </a:bodyPr>
          <a:lstStyle/>
          <a:p>
            <a:r>
              <a:rPr lang="pl-PL" sz="2400" dirty="0" err="1">
                <a:solidFill>
                  <a:srgbClr val="000000"/>
                </a:solidFill>
                <a:latin typeface="Calibri" panose="020F0502020204030204" pitchFamily="34" charset="0"/>
                <a:cs typeface="Calibri" panose="020F0502020204030204" pitchFamily="34" charset="0"/>
              </a:rPr>
              <a:t>Current</a:t>
            </a:r>
            <a:r>
              <a:rPr lang="pl-PL" sz="2400" dirty="0">
                <a:solidFill>
                  <a:srgbClr val="000000"/>
                </a:solidFill>
                <a:latin typeface="Calibri" panose="020F0502020204030204" pitchFamily="34" charset="0"/>
                <a:cs typeface="Calibri" panose="020F0502020204030204" pitchFamily="34" charset="0"/>
              </a:rPr>
              <a:t> </a:t>
            </a:r>
            <a:r>
              <a:rPr lang="pl-PL" sz="2400" dirty="0" err="1">
                <a:solidFill>
                  <a:srgbClr val="000000"/>
                </a:solidFill>
                <a:latin typeface="Calibri" panose="020F0502020204030204" pitchFamily="34" charset="0"/>
                <a:cs typeface="Calibri" panose="020F0502020204030204" pitchFamily="34" charset="0"/>
              </a:rPr>
              <a:t>reflections</a:t>
            </a:r>
            <a:r>
              <a:rPr lang="pl-PL" sz="2400" dirty="0">
                <a:solidFill>
                  <a:srgbClr val="000000"/>
                </a:solidFill>
                <a:latin typeface="Calibri" panose="020F0502020204030204" pitchFamily="34" charset="0"/>
                <a:cs typeface="Calibri" panose="020F0502020204030204" pitchFamily="34" charset="0"/>
              </a:rPr>
              <a:t> on the </a:t>
            </a:r>
            <a:r>
              <a:rPr lang="pl-PL" sz="2400" dirty="0" err="1">
                <a:solidFill>
                  <a:srgbClr val="000000"/>
                </a:solidFill>
                <a:latin typeface="Calibri" panose="020F0502020204030204" pitchFamily="34" charset="0"/>
                <a:cs typeface="Calibri" panose="020F0502020204030204" pitchFamily="34" charset="0"/>
              </a:rPr>
              <a:t>base</a:t>
            </a:r>
            <a:r>
              <a:rPr lang="pl-PL" sz="2400" dirty="0">
                <a:solidFill>
                  <a:srgbClr val="000000"/>
                </a:solidFill>
                <a:latin typeface="Calibri" panose="020F0502020204030204" pitchFamily="34" charset="0"/>
                <a:cs typeface="Calibri" panose="020F0502020204030204" pitchFamily="34" charset="0"/>
              </a:rPr>
              <a:t> of the </a:t>
            </a:r>
            <a:r>
              <a:rPr lang="pl-PL" sz="2400" dirty="0" err="1">
                <a:solidFill>
                  <a:srgbClr val="000000"/>
                </a:solidFill>
                <a:latin typeface="Calibri" panose="020F0502020204030204" pitchFamily="34" charset="0"/>
                <a:cs typeface="Calibri" panose="020F0502020204030204" pitchFamily="34" charset="0"/>
              </a:rPr>
              <a:t>questionnaire</a:t>
            </a:r>
            <a:r>
              <a:rPr lang="pl-PL" sz="2400" dirty="0">
                <a:solidFill>
                  <a:srgbClr val="000000"/>
                </a:solidFill>
                <a:latin typeface="Calibri" panose="020F0502020204030204" pitchFamily="34" charset="0"/>
                <a:cs typeface="Calibri" panose="020F0502020204030204" pitchFamily="34" charset="0"/>
              </a:rPr>
              <a:t>:</a:t>
            </a:r>
          </a:p>
          <a:p>
            <a:endParaRPr lang="pl-PL" sz="1100" dirty="0">
              <a:solidFill>
                <a:srgbClr val="000000"/>
              </a:solidFill>
              <a:latin typeface="Corbel" panose="020B0503020204020204" pitchFamily="34" charset="0"/>
            </a:endParaRPr>
          </a:p>
          <a:p>
            <a:pPr marR="163560"/>
            <a:r>
              <a:rPr lang="pl-PL" dirty="0" err="1"/>
              <a:t>Generation</a:t>
            </a:r>
            <a:r>
              <a:rPr lang="pl-PL" dirty="0"/>
              <a:t> Z </a:t>
            </a:r>
            <a:r>
              <a:rPr lang="pl-PL" dirty="0" err="1"/>
              <a:t>is</a:t>
            </a:r>
            <a:r>
              <a:rPr lang="pl-PL" dirty="0"/>
              <a:t> </a:t>
            </a:r>
            <a:r>
              <a:rPr lang="pl-PL" dirty="0" err="1"/>
              <a:t>coming</a:t>
            </a:r>
            <a:endParaRPr lang="pl-PL" dirty="0"/>
          </a:p>
          <a:p>
            <a:pPr marR="111150"/>
            <a:r>
              <a:rPr lang="en-US" sz="1600" dirty="0"/>
              <a:t>Different requirements of the workplace</a:t>
            </a:r>
            <a:endParaRPr lang="pl-PL" sz="1600" dirty="0"/>
          </a:p>
          <a:p>
            <a:pPr marR="111150"/>
            <a:endParaRPr lang="en-US" sz="1600" dirty="0"/>
          </a:p>
          <a:p>
            <a:pPr marR="137750"/>
            <a:r>
              <a:rPr lang="pl-PL" dirty="0" err="1"/>
              <a:t>Competitive</a:t>
            </a:r>
            <a:r>
              <a:rPr lang="pl-PL" dirty="0"/>
              <a:t> market for </a:t>
            </a:r>
            <a:r>
              <a:rPr lang="pl-PL" dirty="0" err="1"/>
              <a:t>skills</a:t>
            </a:r>
            <a:endParaRPr lang="pl-PL" dirty="0"/>
          </a:p>
          <a:p>
            <a:pPr marR="113790"/>
            <a:r>
              <a:rPr lang="en-US" dirty="0"/>
              <a:t>Data science and analytics in every industry</a:t>
            </a:r>
          </a:p>
          <a:p>
            <a:pPr marR="160170"/>
            <a:endParaRPr lang="pl-PL" dirty="0"/>
          </a:p>
          <a:p>
            <a:pPr marR="160170"/>
            <a:r>
              <a:rPr lang="pl-PL" dirty="0"/>
              <a:t>Pace of </a:t>
            </a:r>
            <a:r>
              <a:rPr lang="pl-PL" dirty="0" err="1"/>
              <a:t>change</a:t>
            </a:r>
            <a:endParaRPr lang="pl-PL" dirty="0"/>
          </a:p>
          <a:p>
            <a:pPr marR="112270"/>
            <a:r>
              <a:rPr lang="en-US" dirty="0"/>
              <a:t>‘The pace of change has never been this fast and yet it will never be this slow again’ </a:t>
            </a:r>
            <a:endParaRPr lang="pl-PL" dirty="0"/>
          </a:p>
          <a:p>
            <a:pPr marR="112270"/>
            <a:r>
              <a:rPr lang="en-US" i="1" dirty="0"/>
              <a:t>Justin Trudeau World Economic Forum 2018</a:t>
            </a:r>
            <a:endParaRPr lang="pl-PL" i="1" dirty="0"/>
          </a:p>
          <a:p>
            <a:endParaRPr lang="pl-PL" dirty="0"/>
          </a:p>
          <a:p>
            <a:r>
              <a:rPr lang="en-US" dirty="0"/>
              <a:t>The majority of respondents (26 countries) have arrangements or a policy in place, 6 have no policy/arrangement while 6 countries did not reply</a:t>
            </a:r>
            <a:r>
              <a:rPr lang="pl-PL" dirty="0"/>
              <a:t>; </a:t>
            </a:r>
            <a:r>
              <a:rPr lang="en-US" dirty="0"/>
              <a:t>NSI’s took a range of approaches to this, some more mature than others.</a:t>
            </a:r>
            <a:endParaRPr lang="pl-PL" dirty="0"/>
          </a:p>
          <a:p>
            <a:endParaRPr lang="pl-PL" dirty="0"/>
          </a:p>
          <a:p>
            <a:r>
              <a:rPr lang="en-US" dirty="0"/>
              <a:t>19 countries have flexible work practices</a:t>
            </a:r>
            <a:r>
              <a:rPr lang="pl-PL" dirty="0"/>
              <a:t>; p</a:t>
            </a:r>
            <a:r>
              <a:rPr lang="en-US" dirty="0" err="1"/>
              <a:t>roject</a:t>
            </a:r>
            <a:r>
              <a:rPr lang="en-US" dirty="0"/>
              <a:t> work, cross functional work, agile, autonomous teams</a:t>
            </a:r>
          </a:p>
          <a:p>
            <a:endParaRPr lang="pl-PL" dirty="0"/>
          </a:p>
          <a:p>
            <a:r>
              <a:rPr lang="pl-PL" dirty="0" err="1"/>
              <a:t>Flexible</a:t>
            </a:r>
            <a:r>
              <a:rPr lang="pl-PL" dirty="0"/>
              <a:t> </a:t>
            </a:r>
            <a:r>
              <a:rPr lang="pl-PL" dirty="0" err="1"/>
              <a:t>Working</a:t>
            </a:r>
            <a:r>
              <a:rPr lang="pl-PL" dirty="0"/>
              <a:t> </a:t>
            </a:r>
            <a:r>
              <a:rPr lang="pl-PL" dirty="0" err="1"/>
              <a:t>Practices</a:t>
            </a:r>
            <a:endParaRPr lang="en-US" dirty="0"/>
          </a:p>
          <a:p>
            <a:pPr marR="112270"/>
            <a:endParaRPr lang="pl-PL" dirty="0"/>
          </a:p>
        </p:txBody>
      </p:sp>
    </p:spTree>
    <p:extLst>
      <p:ext uri="{BB962C8B-B14F-4D97-AF65-F5344CB8AC3E}">
        <p14:creationId xmlns:p14="http://schemas.microsoft.com/office/powerpoint/2010/main" val="4140264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54" y="5572453"/>
            <a:ext cx="1316504" cy="10420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68054FFF-F14B-492A-A908-B175F17D1E0B}"/>
              </a:ext>
            </a:extLst>
          </p:cNvPr>
          <p:cNvSpPr/>
          <p:nvPr/>
        </p:nvSpPr>
        <p:spPr>
          <a:xfrm>
            <a:off x="2611984" y="174591"/>
            <a:ext cx="9235022" cy="523220"/>
          </a:xfrm>
          <a:prstGeom prst="rect">
            <a:avLst/>
          </a:prstGeom>
        </p:spPr>
        <p:txBody>
          <a:bodyPr wrap="square">
            <a:spAutoFit/>
          </a:bodyPr>
          <a:lstStyle/>
          <a:p>
            <a:r>
              <a:rPr lang="pl-PL" sz="2800" b="1" dirty="0"/>
              <a:t>Job of the </a:t>
            </a:r>
            <a:r>
              <a:rPr lang="pl-PL" sz="2800" b="1" dirty="0" err="1"/>
              <a:t>Future</a:t>
            </a:r>
            <a:r>
              <a:rPr lang="pl-PL" sz="2800" b="1" dirty="0"/>
              <a:t> – </a:t>
            </a:r>
            <a:r>
              <a:rPr lang="pl-PL" sz="2800" b="1" dirty="0" err="1"/>
              <a:t>where</a:t>
            </a:r>
            <a:r>
              <a:rPr lang="pl-PL" sz="2800" b="1" dirty="0"/>
              <a:t> to </a:t>
            </a:r>
            <a:r>
              <a:rPr lang="pl-PL" sz="2800" b="1" dirty="0" err="1"/>
              <a:t>next</a:t>
            </a:r>
            <a:r>
              <a:rPr lang="pl-PL" sz="2800" b="1" dirty="0"/>
              <a:t>? </a:t>
            </a:r>
            <a:endParaRPr lang="pl-PL" sz="2800" dirty="0"/>
          </a:p>
        </p:txBody>
      </p:sp>
      <p:sp>
        <p:nvSpPr>
          <p:cNvPr id="8" name="Prostokąt 7">
            <a:extLst>
              <a:ext uri="{FF2B5EF4-FFF2-40B4-BE49-F238E27FC236}">
                <a16:creationId xmlns:a16="http://schemas.microsoft.com/office/drawing/2014/main" id="{ED8866A3-0F28-4215-87BE-318CB13FC062}"/>
              </a:ext>
            </a:extLst>
          </p:cNvPr>
          <p:cNvSpPr/>
          <p:nvPr/>
        </p:nvSpPr>
        <p:spPr>
          <a:xfrm>
            <a:off x="274654" y="894591"/>
            <a:ext cx="11572351" cy="1959960"/>
          </a:xfrm>
          <a:prstGeom prst="rect">
            <a:avLst/>
          </a:prstGeom>
        </p:spPr>
        <p:txBody>
          <a:bodyPr wrap="square">
            <a:spAutoFit/>
          </a:bodyPr>
          <a:lstStyle/>
          <a:p>
            <a:pPr algn="just">
              <a:lnSpc>
                <a:spcPct val="107000"/>
              </a:lnSpc>
              <a:spcAft>
                <a:spcPts val="800"/>
              </a:spcAft>
            </a:pPr>
            <a:r>
              <a:rPr lang="en-IE" dirty="0">
                <a:latin typeface="Calibri" panose="020F0502020204030204" pitchFamily="34" charset="0"/>
                <a:ea typeface="Calibri" panose="020F0502020204030204" pitchFamily="34" charset="0"/>
                <a:cs typeface="Times New Roman" panose="02020603050405020304" pitchFamily="18" charset="0"/>
              </a:rPr>
              <a:t>So where to next? How can NSI’s anticipate and prepare for the job of the future? If the NSI focus is attracting Gen Z, our research would suggest the initial focus should be on implementing D&amp;I policies, work life balance and corporate responsibility. If it is on retention of existing staff our research suggests focussing on stay interviews and flexible working arrangement/practices.</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IE" dirty="0">
                <a:latin typeface="Calibri" panose="020F0502020204030204" pitchFamily="34" charset="0"/>
                <a:ea typeface="Calibri" panose="020F0502020204030204" pitchFamily="34" charset="0"/>
                <a:cs typeface="Times New Roman" panose="02020603050405020304" pitchFamily="18" charset="0"/>
              </a:rPr>
              <a:t>Some countries, like the UK, are beginning to the feel the impact of Generation Z while many have yet to experience it. A list of potential areas of further work for the UN-HLG are outlined below:</a:t>
            </a:r>
            <a:endParaRPr lang="pl-PL"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4" name="Diagram 13">
            <a:extLst>
              <a:ext uri="{FF2B5EF4-FFF2-40B4-BE49-F238E27FC236}">
                <a16:creationId xmlns:a16="http://schemas.microsoft.com/office/drawing/2014/main" id="{E91D718F-4749-4F45-A2CD-4EB15A43E349}"/>
              </a:ext>
            </a:extLst>
          </p:cNvPr>
          <p:cNvGraphicFramePr/>
          <p:nvPr>
            <p:extLst>
              <p:ext uri="{D42A27DB-BD31-4B8C-83A1-F6EECF244321}">
                <p14:modId xmlns:p14="http://schemas.microsoft.com/office/powerpoint/2010/main" val="1989650808"/>
              </p:ext>
            </p:extLst>
          </p:nvPr>
        </p:nvGraphicFramePr>
        <p:xfrm>
          <a:off x="426452" y="2977277"/>
          <a:ext cx="9240062" cy="25317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07004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68054FFF-F14B-492A-A908-B175F17D1E0B}"/>
              </a:ext>
            </a:extLst>
          </p:cNvPr>
          <p:cNvSpPr/>
          <p:nvPr/>
        </p:nvSpPr>
        <p:spPr>
          <a:xfrm>
            <a:off x="2611984" y="174591"/>
            <a:ext cx="9235022" cy="523220"/>
          </a:xfrm>
          <a:prstGeom prst="rect">
            <a:avLst/>
          </a:prstGeom>
        </p:spPr>
        <p:txBody>
          <a:bodyPr wrap="square">
            <a:spAutoFit/>
          </a:bodyPr>
          <a:lstStyle/>
          <a:p>
            <a:r>
              <a:rPr lang="pl-PL" sz="2800" b="1" dirty="0" err="1"/>
              <a:t>Reaching</a:t>
            </a:r>
            <a:r>
              <a:rPr lang="pl-PL" sz="2800" b="1" dirty="0"/>
              <a:t> the </a:t>
            </a:r>
            <a:r>
              <a:rPr lang="pl-PL" sz="2800" b="1" dirty="0" err="1"/>
              <a:t>youths</a:t>
            </a:r>
            <a:endParaRPr lang="pl-PL" sz="2800" dirty="0"/>
          </a:p>
        </p:txBody>
      </p:sp>
      <p:sp>
        <p:nvSpPr>
          <p:cNvPr id="4" name="Prostokąt 3">
            <a:extLst>
              <a:ext uri="{FF2B5EF4-FFF2-40B4-BE49-F238E27FC236}">
                <a16:creationId xmlns:a16="http://schemas.microsoft.com/office/drawing/2014/main" id="{E4C6EFAB-50EC-4D99-995F-FBAFAADFB2F2}"/>
              </a:ext>
            </a:extLst>
          </p:cNvPr>
          <p:cNvSpPr/>
          <p:nvPr/>
        </p:nvSpPr>
        <p:spPr>
          <a:xfrm>
            <a:off x="606250" y="828926"/>
            <a:ext cx="10979499" cy="4893647"/>
          </a:xfrm>
          <a:prstGeom prst="rect">
            <a:avLst/>
          </a:prstGeom>
        </p:spPr>
        <p:txBody>
          <a:bodyPr wrap="square">
            <a:spAutoFit/>
          </a:bodyPr>
          <a:lstStyle/>
          <a:p>
            <a:r>
              <a:rPr lang="pl-PL" sz="2400" b="1" dirty="0" err="1">
                <a:latin typeface="Calibri" panose="020F0502020204030204" pitchFamily="34" charset="0"/>
                <a:cs typeface="Calibri" panose="020F0502020204030204" pitchFamily="34" charset="0"/>
              </a:rPr>
              <a:t>Why</a:t>
            </a:r>
            <a:r>
              <a:rPr lang="pl-PL" sz="2400" b="1" dirty="0">
                <a:latin typeface="Calibri" panose="020F0502020204030204" pitchFamily="34" charset="0"/>
                <a:cs typeface="Calibri" panose="020F0502020204030204" pitchFamily="34" charset="0"/>
              </a:rPr>
              <a:t> </a:t>
            </a:r>
            <a:r>
              <a:rPr lang="pl-PL" sz="2400" b="1" dirty="0" err="1">
                <a:latin typeface="Calibri" panose="020F0502020204030204" pitchFamily="34" charset="0"/>
                <a:cs typeface="Calibri" panose="020F0502020204030204" pitchFamily="34" charset="0"/>
              </a:rPr>
              <a:t>Reaching</a:t>
            </a:r>
            <a:r>
              <a:rPr lang="pl-PL" sz="2400" b="1" dirty="0">
                <a:latin typeface="Calibri" panose="020F0502020204030204" pitchFamily="34" charset="0"/>
                <a:cs typeface="Calibri" panose="020F0502020204030204" pitchFamily="34" charset="0"/>
              </a:rPr>
              <a:t> </a:t>
            </a:r>
            <a:r>
              <a:rPr lang="pl-PL" sz="2400" b="1" dirty="0" err="1">
                <a:latin typeface="Calibri" panose="020F0502020204030204" pitchFamily="34" charset="0"/>
                <a:cs typeface="Calibri" panose="020F0502020204030204" pitchFamily="34" charset="0"/>
              </a:rPr>
              <a:t>Youth</a:t>
            </a:r>
            <a:r>
              <a:rPr lang="pl-PL" sz="2400" b="1" dirty="0">
                <a:latin typeface="Calibri" panose="020F0502020204030204" pitchFamily="34" charset="0"/>
                <a:cs typeface="Calibri" panose="020F0502020204030204" pitchFamily="34" charset="0"/>
              </a:rPr>
              <a:t>?</a:t>
            </a:r>
            <a:endParaRPr lang="pl-PL" sz="2400" dirty="0">
              <a:solidFill>
                <a:srgbClr val="000000"/>
              </a:solidFill>
              <a:latin typeface="Calibri" panose="020F0502020204030204" pitchFamily="34" charset="0"/>
              <a:cs typeface="Calibri" panose="020F0502020204030204" pitchFamily="34" charset="0"/>
            </a:endParaRPr>
          </a:p>
          <a:p>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 Duty of NSI</a:t>
            </a:r>
            <a:r>
              <a:rPr lang="pl-PL" sz="2400" dirty="0">
                <a:solidFill>
                  <a:srgbClr val="000000"/>
                </a:solidFill>
                <a:latin typeface="Calibri" panose="020F0502020204030204" pitchFamily="34" charset="0"/>
                <a:cs typeface="Calibri" panose="020F0502020204030204" pitchFamily="34" charset="0"/>
              </a:rPr>
              <a:t>s</a:t>
            </a:r>
            <a:r>
              <a:rPr lang="en-US" sz="2400" dirty="0">
                <a:solidFill>
                  <a:srgbClr val="000000"/>
                </a:solidFill>
                <a:latin typeface="Calibri" panose="020F0502020204030204" pitchFamily="34" charset="0"/>
                <a:cs typeface="Calibri" panose="020F0502020204030204" pitchFamily="34" charset="0"/>
              </a:rPr>
              <a:t> in stimulating data usage and boosting statistical literacy </a:t>
            </a:r>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 Relation between existing communication strategies and non-traditional media sources </a:t>
            </a:r>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 Diversity, shift in need and digital world </a:t>
            </a:r>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 The youth cohort has a low response rate compared to other groups</a:t>
            </a:r>
            <a:r>
              <a:rPr lang="pl-PL" sz="2400" dirty="0">
                <a:solidFill>
                  <a:srgbClr val="000000"/>
                </a:solidFill>
                <a:latin typeface="Calibri" panose="020F0502020204030204" pitchFamily="34" charset="0"/>
                <a:cs typeface="Calibri" panose="020F0502020204030204" pitchFamily="34" charset="0"/>
              </a:rPr>
              <a:t>.</a:t>
            </a:r>
          </a:p>
          <a:p>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Generally generation Y (and beyond) use non-traditional sources, have their own language and are comparatively critical, aware and idealistic. This creates a mismatch with mainstream communication strategies of NSIs </a:t>
            </a:r>
            <a:endParaRPr lang="pl-PL" sz="2400" dirty="0">
              <a:solidFill>
                <a:srgbClr val="000000"/>
              </a:solidFill>
              <a:latin typeface="Calibri" panose="020F0502020204030204" pitchFamily="34" charset="0"/>
              <a:cs typeface="Calibri" panose="020F0502020204030204" pitchFamily="34" charset="0"/>
            </a:endParaRPr>
          </a:p>
          <a:p>
            <a:endParaRPr lang="pl-PL" sz="2400" dirty="0">
              <a:solidFill>
                <a:srgbClr val="000000"/>
              </a:solidFill>
              <a:latin typeface="Calibri" panose="020F0502020204030204" pitchFamily="34" charset="0"/>
              <a:cs typeface="Calibri" panose="020F0502020204030204" pitchFamily="34" charset="0"/>
            </a:endParaRPr>
          </a:p>
          <a:p>
            <a:r>
              <a:rPr lang="en-US" sz="2400" dirty="0">
                <a:solidFill>
                  <a:srgbClr val="000000"/>
                </a:solidFill>
                <a:latin typeface="Calibri" panose="020F0502020204030204" pitchFamily="34" charset="0"/>
                <a:cs typeface="Calibri" panose="020F0502020204030204" pitchFamily="34" charset="0"/>
              </a:rPr>
              <a:t>Ergo: youth need to be targeted separately </a:t>
            </a:r>
            <a:endParaRPr lang="pl-PL"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2164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600"/>
              <a:pPr algn="ctr"/>
              <a:t>14</a:t>
            </a:fld>
            <a:endParaRPr lang="nl-NL" sz="1600" dirty="0"/>
          </a:p>
        </p:txBody>
      </p:sp>
      <p:sp>
        <p:nvSpPr>
          <p:cNvPr id="4" name="Tijdelijke aanduiding voor tekst 3"/>
          <p:cNvSpPr>
            <a:spLocks noGrp="1"/>
          </p:cNvSpPr>
          <p:nvPr>
            <p:ph type="body" sz="quarter" idx="14"/>
          </p:nvPr>
        </p:nvSpPr>
        <p:spPr>
          <a:xfrm>
            <a:off x="3014505" y="559243"/>
            <a:ext cx="6519925" cy="672075"/>
          </a:xfrm>
          <a:noFill/>
        </p:spPr>
        <p:txBody>
          <a:bodyPr/>
          <a:lstStyle/>
          <a:p>
            <a:r>
              <a:rPr lang="en-US" dirty="0"/>
              <a:t>Objectives Reaching Youth</a:t>
            </a:r>
            <a:endParaRPr lang="nl-NL" dirty="0"/>
          </a:p>
        </p:txBody>
      </p:sp>
      <p:sp>
        <p:nvSpPr>
          <p:cNvPr id="7" name="Rechthoek 6"/>
          <p:cNvSpPr/>
          <p:nvPr/>
        </p:nvSpPr>
        <p:spPr>
          <a:xfrm>
            <a:off x="527381" y="1316766"/>
            <a:ext cx="9889099" cy="4852547"/>
          </a:xfrm>
          <a:prstGeom prst="rect">
            <a:avLst/>
          </a:prstGeom>
        </p:spPr>
        <p:txBody>
          <a:bodyPr wrap="square">
            <a:spAutoFit/>
          </a:bodyPr>
          <a:lstStyle/>
          <a:p>
            <a:pPr marL="457189" indent="-457189">
              <a:spcBef>
                <a:spcPct val="20000"/>
              </a:spcBef>
              <a:buFont typeface="Arial" panose="020B0604020202020204" pitchFamily="34" charset="0"/>
              <a:buChar char="•"/>
            </a:pPr>
            <a:r>
              <a:rPr lang="en-US" sz="2133" spc="53" dirty="0">
                <a:solidFill>
                  <a:srgbClr val="271D6C"/>
                </a:solidFill>
                <a:latin typeface="Calibri" pitchFamily="34" charset="0"/>
              </a:rPr>
              <a:t>Future of Work &amp; How do we target youth?</a:t>
            </a: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3200" spc="53" dirty="0">
              <a:solidFill>
                <a:srgbClr val="271D6C"/>
              </a:solidFill>
              <a:latin typeface="Calibri" pitchFamily="34" charset="0"/>
            </a:endParaRPr>
          </a:p>
          <a:p>
            <a:pPr marL="457189" indent="-457189">
              <a:spcBef>
                <a:spcPct val="20000"/>
              </a:spcBef>
              <a:buFont typeface="Arial" panose="020B0604020202020204" pitchFamily="34" charset="0"/>
              <a:buChar char="•"/>
            </a:pPr>
            <a:endParaRPr lang="en-US" sz="2400" spc="53" dirty="0">
              <a:solidFill>
                <a:srgbClr val="271D6C"/>
              </a:solidFill>
              <a:latin typeface="Calibri" pitchFamily="34" charset="0"/>
            </a:endParaRPr>
          </a:p>
          <a:p>
            <a:pPr lvl="0">
              <a:spcBef>
                <a:spcPct val="20000"/>
              </a:spcBef>
            </a:pPr>
            <a:endParaRPr lang="en-US" sz="2400" spc="53" dirty="0">
              <a:solidFill>
                <a:srgbClr val="271D6C"/>
              </a:solidFill>
              <a:latin typeface="Calibri" pitchFamily="34" charset="0"/>
            </a:endParaRPr>
          </a:p>
        </p:txBody>
      </p:sp>
      <p:sp>
        <p:nvSpPr>
          <p:cNvPr id="42" name="Rechthoek 41"/>
          <p:cNvSpPr/>
          <p:nvPr/>
        </p:nvSpPr>
        <p:spPr>
          <a:xfrm>
            <a:off x="357627" y="2026286"/>
            <a:ext cx="3320591" cy="4224751"/>
          </a:xfrm>
          <a:prstGeom prst="rect">
            <a:avLst/>
          </a:prstGeom>
          <a:solidFill>
            <a:srgbClr val="271D6C"/>
          </a:solidFill>
          <a:ln>
            <a:solidFill>
              <a:srgbClr val="271D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43" name="Afbeelding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681" y="1989122"/>
            <a:ext cx="3360481" cy="2242561"/>
          </a:xfrm>
          <a:prstGeom prst="rect">
            <a:avLst/>
          </a:prstGeom>
        </p:spPr>
      </p:pic>
      <p:sp>
        <p:nvSpPr>
          <p:cNvPr id="44" name="Tekstvak 43"/>
          <p:cNvSpPr txBox="1"/>
          <p:nvPr/>
        </p:nvSpPr>
        <p:spPr>
          <a:xfrm>
            <a:off x="357628" y="4296649"/>
            <a:ext cx="3320589" cy="1159420"/>
          </a:xfrm>
          <a:prstGeom prst="rect">
            <a:avLst/>
          </a:prstGeom>
          <a:noFill/>
        </p:spPr>
        <p:txBody>
          <a:bodyPr wrap="square" rtlCol="0">
            <a:spAutoFit/>
          </a:bodyPr>
          <a:lstStyle/>
          <a:p>
            <a:pPr algn="ctr"/>
            <a:r>
              <a:rPr lang="en-US" sz="1867" b="1" dirty="0">
                <a:solidFill>
                  <a:schemeClr val="bg1"/>
                </a:solidFill>
              </a:rPr>
              <a:t>Communication strategy</a:t>
            </a:r>
          </a:p>
          <a:p>
            <a:pPr algn="ctr"/>
            <a:endParaRPr lang="en-US" sz="1867" b="1" dirty="0">
              <a:solidFill>
                <a:schemeClr val="bg1"/>
              </a:solidFill>
            </a:endParaRPr>
          </a:p>
          <a:p>
            <a:pPr marL="380990" indent="-380990">
              <a:buFont typeface="Arial" panose="020B0604020202020204" pitchFamily="34" charset="0"/>
              <a:buChar char="•"/>
            </a:pPr>
            <a:r>
              <a:rPr lang="en-US" sz="1600" dirty="0">
                <a:solidFill>
                  <a:schemeClr val="bg1"/>
                </a:solidFill>
              </a:rPr>
              <a:t>Target youth as a separate cohort</a:t>
            </a:r>
          </a:p>
          <a:p>
            <a:pPr marL="380990" indent="-380990">
              <a:buFont typeface="Arial" panose="020B0604020202020204" pitchFamily="34" charset="0"/>
              <a:buChar char="•"/>
            </a:pPr>
            <a:r>
              <a:rPr lang="en-US" sz="1600" dirty="0">
                <a:solidFill>
                  <a:schemeClr val="bg1"/>
                </a:solidFill>
              </a:rPr>
              <a:t>Custom strategy for youth</a:t>
            </a:r>
          </a:p>
        </p:txBody>
      </p:sp>
      <p:sp>
        <p:nvSpPr>
          <p:cNvPr id="48" name="Rechthoek 47"/>
          <p:cNvSpPr/>
          <p:nvPr/>
        </p:nvSpPr>
        <p:spPr>
          <a:xfrm>
            <a:off x="7724470" y="2051938"/>
            <a:ext cx="3320591" cy="4224751"/>
          </a:xfrm>
          <a:prstGeom prst="rect">
            <a:avLst/>
          </a:prstGeom>
          <a:solidFill>
            <a:srgbClr val="271D6C"/>
          </a:solidFill>
          <a:ln>
            <a:solidFill>
              <a:srgbClr val="271D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9" name="Tekstvak 48"/>
          <p:cNvSpPr txBox="1"/>
          <p:nvPr/>
        </p:nvSpPr>
        <p:spPr>
          <a:xfrm>
            <a:off x="7735046" y="4294218"/>
            <a:ext cx="3324753" cy="1651862"/>
          </a:xfrm>
          <a:prstGeom prst="rect">
            <a:avLst/>
          </a:prstGeom>
          <a:noFill/>
        </p:spPr>
        <p:txBody>
          <a:bodyPr wrap="square" rtlCol="0">
            <a:spAutoFit/>
          </a:bodyPr>
          <a:lstStyle/>
          <a:p>
            <a:pPr algn="ctr"/>
            <a:r>
              <a:rPr lang="en-US" sz="1867" b="1" dirty="0">
                <a:solidFill>
                  <a:schemeClr val="bg1"/>
                </a:solidFill>
              </a:rPr>
              <a:t>Youth as a data source</a:t>
            </a:r>
          </a:p>
          <a:p>
            <a:pPr algn="ctr"/>
            <a:endParaRPr lang="en-US" sz="1867" b="1" dirty="0">
              <a:solidFill>
                <a:schemeClr val="bg1"/>
              </a:solidFill>
            </a:endParaRPr>
          </a:p>
          <a:p>
            <a:pPr marL="380990" indent="-380990">
              <a:buFont typeface="Arial" panose="020B0604020202020204" pitchFamily="34" charset="0"/>
              <a:buChar char="•"/>
            </a:pPr>
            <a:r>
              <a:rPr lang="en-US" sz="1600" dirty="0">
                <a:solidFill>
                  <a:schemeClr val="bg1"/>
                </a:solidFill>
              </a:rPr>
              <a:t>How do NSIs reach youth?</a:t>
            </a:r>
          </a:p>
          <a:p>
            <a:pPr marL="380990" indent="-380990">
              <a:buFont typeface="Arial" panose="020B0604020202020204" pitchFamily="34" charset="0"/>
              <a:buChar char="•"/>
            </a:pPr>
            <a:r>
              <a:rPr lang="en-US" sz="1600" dirty="0">
                <a:solidFill>
                  <a:schemeClr val="bg1"/>
                </a:solidFill>
              </a:rPr>
              <a:t>What approaches or experiments did NSIs explore?</a:t>
            </a:r>
          </a:p>
          <a:p>
            <a:pPr marL="380990" indent="-380990">
              <a:buFont typeface="Arial" panose="020B0604020202020204" pitchFamily="34" charset="0"/>
              <a:buChar char="•"/>
            </a:pPr>
            <a:r>
              <a:rPr lang="en-US" sz="1600" dirty="0">
                <a:solidFill>
                  <a:schemeClr val="bg1"/>
                </a:solidFill>
              </a:rPr>
              <a:t>Validation criteria</a:t>
            </a:r>
          </a:p>
        </p:txBody>
      </p:sp>
      <p:pic>
        <p:nvPicPr>
          <p:cNvPr id="50" name="Afbeelding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09731" y="1989122"/>
            <a:ext cx="3357595" cy="2227717"/>
          </a:xfrm>
          <a:prstGeom prst="rect">
            <a:avLst/>
          </a:prstGeom>
        </p:spPr>
      </p:pic>
      <p:sp>
        <p:nvSpPr>
          <p:cNvPr id="54" name="Rechthoek 53"/>
          <p:cNvSpPr/>
          <p:nvPr/>
        </p:nvSpPr>
        <p:spPr>
          <a:xfrm>
            <a:off x="4045210" y="2057275"/>
            <a:ext cx="3331167" cy="4224751"/>
          </a:xfrm>
          <a:prstGeom prst="rect">
            <a:avLst/>
          </a:prstGeom>
          <a:solidFill>
            <a:srgbClr val="271D6C"/>
          </a:solidFill>
          <a:ln>
            <a:solidFill>
              <a:srgbClr val="271D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Tekstvak 54"/>
          <p:cNvSpPr txBox="1"/>
          <p:nvPr/>
        </p:nvSpPr>
        <p:spPr>
          <a:xfrm>
            <a:off x="4055787" y="4299555"/>
            <a:ext cx="3320589" cy="1939185"/>
          </a:xfrm>
          <a:prstGeom prst="rect">
            <a:avLst/>
          </a:prstGeom>
          <a:noFill/>
        </p:spPr>
        <p:txBody>
          <a:bodyPr wrap="square" rtlCol="0">
            <a:spAutoFit/>
          </a:bodyPr>
          <a:lstStyle/>
          <a:p>
            <a:pPr algn="ctr"/>
            <a:r>
              <a:rPr lang="en-US" sz="1867" b="1" dirty="0">
                <a:solidFill>
                  <a:schemeClr val="bg1"/>
                </a:solidFill>
              </a:rPr>
              <a:t>Youth as a data user</a:t>
            </a:r>
          </a:p>
          <a:p>
            <a:pPr algn="ctr"/>
            <a:endParaRPr lang="en-US" sz="1867" b="1" dirty="0">
              <a:solidFill>
                <a:schemeClr val="bg1"/>
              </a:solidFill>
            </a:endParaRPr>
          </a:p>
          <a:p>
            <a:pPr marL="380990" indent="-380990">
              <a:buFont typeface="Arial" panose="020B0604020202020204" pitchFamily="34" charset="0"/>
              <a:buChar char="•"/>
            </a:pPr>
            <a:r>
              <a:rPr lang="en-US" sz="1600" dirty="0">
                <a:solidFill>
                  <a:schemeClr val="bg1"/>
                </a:solidFill>
              </a:rPr>
              <a:t>How do NSIs boost statistical literacy?</a:t>
            </a:r>
          </a:p>
          <a:p>
            <a:pPr marL="380990" indent="-380990">
              <a:buFont typeface="Arial" panose="020B0604020202020204" pitchFamily="34" charset="0"/>
              <a:buChar char="•"/>
            </a:pPr>
            <a:r>
              <a:rPr lang="en-US" sz="1600" dirty="0">
                <a:solidFill>
                  <a:schemeClr val="bg1"/>
                </a:solidFill>
              </a:rPr>
              <a:t>What research have NSIs done?</a:t>
            </a:r>
          </a:p>
          <a:p>
            <a:pPr marL="380990" indent="-380990">
              <a:buFont typeface="Arial" panose="020B0604020202020204" pitchFamily="34" charset="0"/>
              <a:buChar char="•"/>
            </a:pPr>
            <a:r>
              <a:rPr lang="en-US" sz="1600" dirty="0">
                <a:solidFill>
                  <a:schemeClr val="bg1"/>
                </a:solidFill>
              </a:rPr>
              <a:t>Measurements for effectiveness</a:t>
            </a:r>
          </a:p>
          <a:p>
            <a:pPr marL="380990" indent="-380990">
              <a:buFont typeface="Arial" panose="020B0604020202020204" pitchFamily="34" charset="0"/>
              <a:buChar char="•"/>
            </a:pPr>
            <a:endParaRPr lang="en-US" sz="1867" dirty="0">
              <a:solidFill>
                <a:schemeClr val="bg1"/>
              </a:solidFill>
            </a:endParaRPr>
          </a:p>
        </p:txBody>
      </p:sp>
      <p:pic>
        <p:nvPicPr>
          <p:cNvPr id="56" name="Afbeelding 55"/>
          <p:cNvPicPr>
            <a:picLocks noChangeAspect="1"/>
          </p:cNvPicPr>
          <p:nvPr/>
        </p:nvPicPr>
        <p:blipFill rotWithShape="1">
          <a:blip r:embed="rId5" cstate="print">
            <a:extLst>
              <a:ext uri="{28A0092B-C50C-407E-A947-70E740481C1C}">
                <a14:useLocalDpi xmlns:a14="http://schemas.microsoft.com/office/drawing/2010/main" val="0"/>
              </a:ext>
            </a:extLst>
          </a:blip>
          <a:srcRect t="25370" b="30785"/>
          <a:stretch/>
        </p:blipFill>
        <p:spPr>
          <a:xfrm>
            <a:off x="4026310" y="1991435"/>
            <a:ext cx="3369751" cy="2225404"/>
          </a:xfrm>
          <a:prstGeom prst="rect">
            <a:avLst/>
          </a:prstGeom>
        </p:spPr>
      </p:pic>
      <p:pic>
        <p:nvPicPr>
          <p:cNvPr id="14" name="Picture 6" descr="Text, logo&#10;&#10;Description automatically generated">
            <a:extLst>
              <a:ext uri="{FF2B5EF4-FFF2-40B4-BE49-F238E27FC236}">
                <a16:creationId xmlns:a16="http://schemas.microsoft.com/office/drawing/2014/main" id="{89FCCAE9-7F23-4BEC-A4CF-47A7DD90E03B}"/>
              </a:ext>
            </a:extLst>
          </p:cNvPr>
          <p:cNvPicPr>
            <a:picLocks noChangeAspect="1"/>
          </p:cNvPicPr>
          <p:nvPr/>
        </p:nvPicPr>
        <p:blipFill>
          <a:blip r:embed="rId6"/>
          <a:stretch>
            <a:fillRect/>
          </a:stretch>
        </p:blipFill>
        <p:spPr>
          <a:xfrm>
            <a:off x="89293" y="76201"/>
            <a:ext cx="2201143" cy="720000"/>
          </a:xfrm>
          <a:prstGeom prst="rect">
            <a:avLst/>
          </a:prstGeom>
        </p:spPr>
      </p:pic>
      <p:pic>
        <p:nvPicPr>
          <p:cNvPr id="15" name="Picture 3" descr="C:\Users\Gjaltema\Pictures\ModernStats.jpg">
            <a:extLst>
              <a:ext uri="{FF2B5EF4-FFF2-40B4-BE49-F238E27FC236}">
                <a16:creationId xmlns:a16="http://schemas.microsoft.com/office/drawing/2014/main" id="{FD9CD62B-74F6-4EA0-9375-4CE5C57C26A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36871" y="36648"/>
            <a:ext cx="3165836" cy="6164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a:extLst>
              <a:ext uri="{FF2B5EF4-FFF2-40B4-BE49-F238E27FC236}">
                <a16:creationId xmlns:a16="http://schemas.microsoft.com/office/drawing/2014/main" id="{DAEEF365-78CD-4582-8CDD-65C9FF13CD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65682" y="5868236"/>
            <a:ext cx="1126317" cy="891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42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nodeType="withEffect">
                                  <p:stCondLst>
                                    <p:cond delay="150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nodeType="withEffect">
                                  <p:stCondLst>
                                    <p:cond delay="75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p:bldP spid="48" grpId="0" animBg="1"/>
      <p:bldP spid="49" grpId="0"/>
      <p:bldP spid="54" grpId="0" animBg="1"/>
      <p:bldP spid="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D250C-242A-4C3C-84B5-768E245B5F83}"/>
              </a:ext>
            </a:extLst>
          </p:cNvPr>
          <p:cNvPicPr>
            <a:picLocks noChangeAspect="1"/>
          </p:cNvPicPr>
          <p:nvPr/>
        </p:nvPicPr>
        <p:blipFill>
          <a:blip r:embed="rId3">
            <a:alphaModFix amt="50000"/>
          </a:blip>
          <a:stretch>
            <a:fillRect/>
          </a:stretch>
        </p:blipFill>
        <p:spPr>
          <a:xfrm>
            <a:off x="7476247" y="1864323"/>
            <a:ext cx="4963179" cy="3928670"/>
          </a:xfrm>
          <a:prstGeom prst="rect">
            <a:avLst/>
          </a:prstGeom>
        </p:spPr>
      </p:pic>
      <p:sp>
        <p:nvSpPr>
          <p:cNvPr id="2" name="Title 1">
            <a:extLst>
              <a:ext uri="{FF2B5EF4-FFF2-40B4-BE49-F238E27FC236}">
                <a16:creationId xmlns:a16="http://schemas.microsoft.com/office/drawing/2014/main" id="{C329B76D-0CBC-4A54-AB9F-5367253E412A}"/>
              </a:ext>
            </a:extLst>
          </p:cNvPr>
          <p:cNvSpPr>
            <a:spLocks noGrp="1"/>
          </p:cNvSpPr>
          <p:nvPr>
            <p:ph type="title"/>
          </p:nvPr>
        </p:nvSpPr>
        <p:spPr>
          <a:xfrm>
            <a:off x="186466" y="864209"/>
            <a:ext cx="12005534" cy="538197"/>
          </a:xfrm>
        </p:spPr>
        <p:txBody>
          <a:bodyPr>
            <a:normAutofit fontScale="90000"/>
          </a:bodyPr>
          <a:lstStyle/>
          <a:p>
            <a:pPr algn="ctr"/>
            <a:r>
              <a:rPr lang="en-US" sz="3100" b="1" dirty="0"/>
              <a:t>Market Research, Digital Marketing &amp; Communication strategies</a:t>
            </a:r>
            <a:r>
              <a:rPr lang="pl-PL" sz="3100" b="1" dirty="0"/>
              <a:t> </a:t>
            </a:r>
            <a:r>
              <a:rPr lang="pl-PL" sz="3100" b="1" dirty="0" err="1"/>
              <a:t>Task</a:t>
            </a:r>
            <a:r>
              <a:rPr lang="pl-PL" sz="3100" b="1" dirty="0"/>
              <a:t> Team</a:t>
            </a:r>
            <a:br>
              <a:rPr lang="pl-PL" b="1" dirty="0"/>
            </a:br>
            <a:endParaRPr lang="en-GB" b="1" dirty="0"/>
          </a:p>
        </p:txBody>
      </p:sp>
      <p:sp>
        <p:nvSpPr>
          <p:cNvPr id="3" name="Content Placeholder 2">
            <a:extLst>
              <a:ext uri="{FF2B5EF4-FFF2-40B4-BE49-F238E27FC236}">
                <a16:creationId xmlns:a16="http://schemas.microsoft.com/office/drawing/2014/main" id="{36D88A24-7DDD-40D4-AB63-1F260C2914A7}"/>
              </a:ext>
            </a:extLst>
          </p:cNvPr>
          <p:cNvSpPr>
            <a:spLocks noGrp="1"/>
          </p:cNvSpPr>
          <p:nvPr>
            <p:ph idx="1"/>
          </p:nvPr>
        </p:nvSpPr>
        <p:spPr>
          <a:xfrm>
            <a:off x="181984" y="1595336"/>
            <a:ext cx="11823550" cy="4719746"/>
          </a:xfrm>
        </p:spPr>
        <p:txBody>
          <a:bodyPr>
            <a:normAutofit fontScale="92500" lnSpcReduction="20000"/>
          </a:bodyPr>
          <a:lstStyle/>
          <a:p>
            <a:endParaRPr lang="en-US" dirty="0"/>
          </a:p>
          <a:p>
            <a:pPr lvl="1"/>
            <a:r>
              <a:rPr lang="en-US" dirty="0">
                <a:hlinkClick r:id="rId4"/>
              </a:rPr>
              <a:t>Brand and reputation management</a:t>
            </a:r>
            <a:endParaRPr lang="en-US" dirty="0"/>
          </a:p>
          <a:p>
            <a:pPr lvl="1"/>
            <a:r>
              <a:rPr lang="en-US" i="1" dirty="0"/>
              <a:t>How to Measure success and the impact of our communication</a:t>
            </a:r>
          </a:p>
          <a:p>
            <a:pPr lvl="1"/>
            <a:r>
              <a:rPr lang="en-US" i="1" dirty="0"/>
              <a:t>Strategies to tackle and anticipate disinformation</a:t>
            </a:r>
          </a:p>
          <a:p>
            <a:pPr lvl="1"/>
            <a:r>
              <a:rPr lang="en-US" i="1" dirty="0"/>
              <a:t>Various other topics being considered: </a:t>
            </a:r>
            <a:endParaRPr lang="pl-PL" i="1" dirty="0"/>
          </a:p>
          <a:p>
            <a:pPr marL="457200" lvl="1" indent="0">
              <a:buNone/>
            </a:pPr>
            <a:endParaRPr lang="en-US" i="1" dirty="0"/>
          </a:p>
          <a:p>
            <a:pPr lvl="2"/>
            <a:r>
              <a:rPr lang="en-US" i="1" dirty="0"/>
              <a:t>Establishing strategic objectives and outcomes for communications initiatives</a:t>
            </a:r>
          </a:p>
          <a:p>
            <a:pPr lvl="2"/>
            <a:r>
              <a:rPr lang="en-US" i="1" dirty="0"/>
              <a:t>Understanding the appropriate tools, channels and content for communication campaigns</a:t>
            </a:r>
          </a:p>
          <a:p>
            <a:pPr lvl="2"/>
            <a:r>
              <a:rPr lang="en-US" i="1" dirty="0"/>
              <a:t>Level of resources required to deliver effective communication across multiple platforms</a:t>
            </a:r>
          </a:p>
          <a:p>
            <a:pPr lvl="2"/>
            <a:r>
              <a:rPr lang="en-US" i="1" dirty="0"/>
              <a:t>Developing relevant and effective metrics on impact of communications campaigns</a:t>
            </a:r>
            <a:endParaRPr lang="pl-PL" i="1" dirty="0"/>
          </a:p>
          <a:p>
            <a:pPr lvl="2"/>
            <a:r>
              <a:rPr lang="en-US" i="1" dirty="0"/>
              <a:t>Value of Official Statistics </a:t>
            </a:r>
            <a:endParaRPr lang="pl-PL" i="1" dirty="0"/>
          </a:p>
          <a:p>
            <a:pPr lvl="2"/>
            <a:r>
              <a:rPr lang="en-US" i="1" dirty="0"/>
              <a:t>Responsibility to be a trusted voice </a:t>
            </a:r>
            <a:endParaRPr lang="pl-PL" i="1" dirty="0"/>
          </a:p>
          <a:p>
            <a:pPr lvl="2"/>
            <a:r>
              <a:rPr lang="en-US" i="1" dirty="0"/>
              <a:t>Demands created by the pandemic</a:t>
            </a:r>
            <a:endParaRPr lang="pl-PL" i="1" dirty="0"/>
          </a:p>
          <a:p>
            <a:pPr lvl="2"/>
            <a:r>
              <a:rPr lang="en-US" i="1" dirty="0"/>
              <a:t>Increasing complexity of communications work</a:t>
            </a:r>
            <a:endParaRPr lang="pl-PL" i="1" dirty="0"/>
          </a:p>
          <a:p>
            <a:pPr lvl="2"/>
            <a:r>
              <a:rPr lang="en-US" i="1" dirty="0"/>
              <a:t>A resource to share experiences and advice </a:t>
            </a:r>
          </a:p>
          <a:p>
            <a:endParaRPr lang="en-US" i="1" dirty="0"/>
          </a:p>
        </p:txBody>
      </p:sp>
      <p:pic>
        <p:nvPicPr>
          <p:cNvPr id="4" name="Picture 3">
            <a:extLst>
              <a:ext uri="{FF2B5EF4-FFF2-40B4-BE49-F238E27FC236}">
                <a16:creationId xmlns:a16="http://schemas.microsoft.com/office/drawing/2014/main" id="{4F1DEE55-AB15-46A1-83D1-1B07C6DED75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6" name="Picture 6" descr="Text, logo&#10;&#10;Description automatically generated">
            <a:extLst>
              <a:ext uri="{FF2B5EF4-FFF2-40B4-BE49-F238E27FC236}">
                <a16:creationId xmlns:a16="http://schemas.microsoft.com/office/drawing/2014/main" id="{9A7CB166-93E2-4122-915C-403F218DEA2D}"/>
              </a:ext>
            </a:extLst>
          </p:cNvPr>
          <p:cNvPicPr>
            <a:picLocks noChangeAspect="1"/>
          </p:cNvPicPr>
          <p:nvPr/>
        </p:nvPicPr>
        <p:blipFill>
          <a:blip r:embed="rId6"/>
          <a:stretch>
            <a:fillRect/>
          </a:stretch>
        </p:blipFill>
        <p:spPr>
          <a:xfrm>
            <a:off x="89293" y="76201"/>
            <a:ext cx="2201143" cy="720000"/>
          </a:xfrm>
          <a:prstGeom prst="rect">
            <a:avLst/>
          </a:prstGeom>
        </p:spPr>
      </p:pic>
    </p:spTree>
    <p:extLst>
      <p:ext uri="{BB962C8B-B14F-4D97-AF65-F5344CB8AC3E}">
        <p14:creationId xmlns:p14="http://schemas.microsoft.com/office/powerpoint/2010/main" val="4291763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14428"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443DE56C-4A5A-4E8D-91F6-DA2749DF5669}"/>
              </a:ext>
            </a:extLst>
          </p:cNvPr>
          <p:cNvSpPr txBox="1">
            <a:spLocks/>
          </p:cNvSpPr>
          <p:nvPr/>
        </p:nvSpPr>
        <p:spPr>
          <a:xfrm>
            <a:off x="186466" y="864209"/>
            <a:ext cx="12005534" cy="720000"/>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7500" b="1" dirty="0"/>
              <a:t>Market Research, Digital Marketing &amp; Communication strategies</a:t>
            </a:r>
            <a:r>
              <a:rPr lang="pl-PL" sz="7500" b="1" dirty="0"/>
              <a:t> </a:t>
            </a:r>
            <a:r>
              <a:rPr lang="pl-PL" sz="7500" b="1" dirty="0" err="1"/>
              <a:t>Task</a:t>
            </a:r>
            <a:r>
              <a:rPr lang="pl-PL" sz="7500" b="1" dirty="0"/>
              <a:t> Team</a:t>
            </a:r>
            <a:br>
              <a:rPr lang="pl-PL" b="1" dirty="0"/>
            </a:br>
            <a:endParaRPr lang="en-GB" b="1" dirty="0"/>
          </a:p>
        </p:txBody>
      </p:sp>
      <p:sp>
        <p:nvSpPr>
          <p:cNvPr id="5" name="Prostokąt 4">
            <a:extLst>
              <a:ext uri="{FF2B5EF4-FFF2-40B4-BE49-F238E27FC236}">
                <a16:creationId xmlns:a16="http://schemas.microsoft.com/office/drawing/2014/main" id="{E43682C0-ABDB-41F8-AC22-606F28BA5274}"/>
              </a:ext>
            </a:extLst>
          </p:cNvPr>
          <p:cNvSpPr/>
          <p:nvPr/>
        </p:nvSpPr>
        <p:spPr>
          <a:xfrm>
            <a:off x="773171" y="1652217"/>
            <a:ext cx="10832123" cy="3785652"/>
          </a:xfrm>
          <a:prstGeom prst="rect">
            <a:avLst/>
          </a:prstGeom>
        </p:spPr>
        <p:txBody>
          <a:bodyPr wrap="square">
            <a:spAutoFit/>
          </a:bodyPr>
          <a:lstStyle/>
          <a:p>
            <a:r>
              <a:rPr lang="pl-PL" sz="2400" b="1" u="sng" dirty="0" err="1">
                <a:hlinkClick r:id="rId6">
                  <a:extLst>
                    <a:ext uri="{A12FA001-AC4F-418D-AE19-62706E023703}">
                      <ahyp:hlinkClr xmlns:ahyp="http://schemas.microsoft.com/office/drawing/2018/hyperlinkcolor" val="tx"/>
                    </a:ext>
                  </a:extLst>
                </a:hlinkClick>
              </a:rPr>
              <a:t>Outputs</a:t>
            </a:r>
            <a:endParaRPr lang="pl-PL" sz="2400" b="1" u="sng" dirty="0">
              <a:hlinkClick r:id="rId6">
                <a:extLst>
                  <a:ext uri="{A12FA001-AC4F-418D-AE19-62706E023703}">
                    <ahyp:hlinkClr xmlns:ahyp="http://schemas.microsoft.com/office/drawing/2018/hyperlinkcolor" val="tx"/>
                  </a:ext>
                </a:extLst>
              </a:hlinkClick>
            </a:endParaRPr>
          </a:p>
          <a:p>
            <a:endParaRPr lang="pl-PL" sz="2400" dirty="0">
              <a:hlinkClick r:id="rId6">
                <a:extLst>
                  <a:ext uri="{A12FA001-AC4F-418D-AE19-62706E023703}">
                    <ahyp:hlinkClr xmlns:ahyp="http://schemas.microsoft.com/office/drawing/2018/hyperlinkcolor" val="tx"/>
                  </a:ext>
                </a:extLst>
              </a:hlinkClick>
            </a:endParaRPr>
          </a:p>
          <a:p>
            <a:r>
              <a:rPr lang="en-US" sz="2400" dirty="0">
                <a:hlinkClick r:id="rId6">
                  <a:extLst>
                    <a:ext uri="{A12FA001-AC4F-418D-AE19-62706E023703}">
                      <ahyp:hlinkClr xmlns:ahyp="http://schemas.microsoft.com/office/drawing/2018/hyperlinkcolor" val="tx"/>
                    </a:ext>
                  </a:extLst>
                </a:hlinkClick>
              </a:rPr>
              <a:t>The role of brand management, marketing and crisis communication for Statistical Organizations</a:t>
            </a:r>
            <a:endParaRPr lang="pl-PL" sz="2400" dirty="0"/>
          </a:p>
          <a:p>
            <a:endParaRPr lang="en-IE" sz="2400" dirty="0"/>
          </a:p>
          <a:p>
            <a:pPr>
              <a:buFont typeface="Wingdings" panose="05000000000000000000" pitchFamily="2" charset="2"/>
              <a:buChar char="Ø"/>
            </a:pPr>
            <a:r>
              <a:rPr lang="en-IE" sz="2400" dirty="0"/>
              <a:t>Brand development</a:t>
            </a:r>
          </a:p>
          <a:p>
            <a:pPr>
              <a:buFont typeface="Wingdings" panose="05000000000000000000" pitchFamily="2" charset="2"/>
              <a:buChar char="Ø"/>
            </a:pPr>
            <a:r>
              <a:rPr lang="en-IE" sz="2400" dirty="0"/>
              <a:t>Marketing Activities</a:t>
            </a:r>
          </a:p>
          <a:p>
            <a:pPr>
              <a:buFont typeface="Wingdings" panose="05000000000000000000" pitchFamily="2" charset="2"/>
              <a:buChar char="Ø"/>
            </a:pPr>
            <a:r>
              <a:rPr lang="en-IE" sz="2400" dirty="0"/>
              <a:t>Managing a crisis</a:t>
            </a:r>
          </a:p>
          <a:p>
            <a:endParaRPr lang="pl-PL" sz="2400" dirty="0">
              <a:hlinkClick r:id="rId7"/>
            </a:endParaRPr>
          </a:p>
          <a:p>
            <a:r>
              <a:rPr lang="en-IE" sz="2400" dirty="0" err="1">
                <a:hlinkClick r:id="rId7"/>
              </a:rPr>
              <a:t>Statswiki</a:t>
            </a:r>
            <a:r>
              <a:rPr lang="en-IE" sz="2400" dirty="0">
                <a:hlinkClick r:id="rId7"/>
              </a:rPr>
              <a:t> Resource Page</a:t>
            </a:r>
            <a:endParaRPr lang="en-IE" sz="2400" dirty="0"/>
          </a:p>
        </p:txBody>
      </p:sp>
    </p:spTree>
    <p:extLst>
      <p:ext uri="{BB962C8B-B14F-4D97-AF65-F5344CB8AC3E}">
        <p14:creationId xmlns:p14="http://schemas.microsoft.com/office/powerpoint/2010/main" val="1047663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72008" y="243451"/>
            <a:ext cx="9144000" cy="864000"/>
          </a:xfrm>
        </p:spPr>
        <p:txBody>
          <a:bodyPr anchor="t">
            <a:normAutofit fontScale="90000"/>
          </a:bodyPr>
          <a:lstStyle/>
          <a:p>
            <a:r>
              <a:rPr lang="pl-PL" sz="3100" b="1" dirty="0"/>
              <a:t>HRMT </a:t>
            </a:r>
            <a:r>
              <a:rPr lang="en-GB" sz="3100" b="1" dirty="0"/>
              <a:t>Workshop</a:t>
            </a:r>
            <a:br>
              <a:rPr lang="pl-PL" sz="3100" b="1" dirty="0"/>
            </a:br>
            <a:r>
              <a:rPr lang="pl-PL" sz="3100" b="1" dirty="0"/>
              <a:t>11 – 13 </a:t>
            </a:r>
            <a:r>
              <a:rPr lang="pl-PL" sz="3100" b="1" dirty="0" err="1"/>
              <a:t>October</a:t>
            </a:r>
            <a:r>
              <a:rPr lang="pl-PL" sz="3100" b="1" dirty="0"/>
              <a:t> 2022, </a:t>
            </a:r>
            <a:r>
              <a:rPr lang="pl-PL" sz="3100" b="1" dirty="0" err="1"/>
              <a:t>Brussels</a:t>
            </a:r>
            <a:r>
              <a:rPr lang="pl-PL" sz="3100" b="1" dirty="0"/>
              <a:t>, </a:t>
            </a:r>
            <a:r>
              <a:rPr lang="pl-PL" sz="3100" b="1" dirty="0" err="1"/>
              <a:t>Belgium</a:t>
            </a:r>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63402" y="6216517"/>
            <a:ext cx="2681550" cy="522181"/>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A6747DC4-7CB0-44D7-8AFA-2F702FB05D97}"/>
              </a:ext>
            </a:extLst>
          </p:cNvPr>
          <p:cNvSpPr/>
          <p:nvPr/>
        </p:nvSpPr>
        <p:spPr>
          <a:xfrm>
            <a:off x="609600" y="1373770"/>
            <a:ext cx="11277600" cy="4308872"/>
          </a:xfrm>
          <a:prstGeom prst="rect">
            <a:avLst/>
          </a:prstGeom>
        </p:spPr>
        <p:txBody>
          <a:bodyPr wrap="square">
            <a:spAutoFit/>
          </a:bodyPr>
          <a:lstStyle/>
          <a:p>
            <a:r>
              <a:rPr lang="pl-PL" dirty="0" err="1"/>
              <a:t>During</a:t>
            </a:r>
            <a:r>
              <a:rPr lang="pl-PL" dirty="0"/>
              <a:t> the </a:t>
            </a:r>
            <a:r>
              <a:rPr lang="pl-PL" dirty="0" err="1"/>
              <a:t>workshop</a:t>
            </a:r>
            <a:r>
              <a:rPr lang="pl-PL" dirty="0"/>
              <a:t> we </a:t>
            </a:r>
            <a:r>
              <a:rPr lang="pl-PL" dirty="0" err="1"/>
              <a:t>created</a:t>
            </a:r>
            <a:r>
              <a:rPr lang="pl-PL" dirty="0"/>
              <a:t> </a:t>
            </a:r>
            <a:r>
              <a:rPr lang="en-GB" dirty="0"/>
              <a:t>common story of our future of work and working for the future addressing the challenge of recruiting, developing and retaining NSO talent in the post-COVID employment market.</a:t>
            </a:r>
            <a:r>
              <a:rPr lang="pl-PL" dirty="0"/>
              <a:t> </a:t>
            </a:r>
          </a:p>
          <a:p>
            <a:r>
              <a:rPr lang="pl-PL" dirty="0" err="1"/>
              <a:t>Our</a:t>
            </a:r>
            <a:r>
              <a:rPr lang="pl-PL" dirty="0"/>
              <a:t> </a:t>
            </a:r>
            <a:r>
              <a:rPr lang="pl-PL" dirty="0" err="1"/>
              <a:t>main</a:t>
            </a:r>
            <a:r>
              <a:rPr lang="pl-PL" dirty="0"/>
              <a:t> </a:t>
            </a:r>
            <a:r>
              <a:rPr lang="pl-PL" dirty="0" err="1"/>
              <a:t>focus</a:t>
            </a:r>
            <a:r>
              <a:rPr lang="pl-PL" dirty="0"/>
              <a:t> was on:</a:t>
            </a:r>
            <a:endParaRPr lang="pl-PL" b="1" dirty="0"/>
          </a:p>
          <a:p>
            <a:endParaRPr lang="pl-PL" b="1" dirty="0"/>
          </a:p>
          <a:p>
            <a:r>
              <a:rPr lang="en-GB" b="1" dirty="0"/>
              <a:t>WHY</a:t>
            </a:r>
            <a:r>
              <a:rPr lang="en-GB" dirty="0"/>
              <a:t> we need to reframe NSI Work, People and Workplaces</a:t>
            </a:r>
          </a:p>
          <a:p>
            <a:r>
              <a:rPr lang="en-GB" b="1" dirty="0"/>
              <a:t>WHAT</a:t>
            </a:r>
            <a:r>
              <a:rPr lang="en-GB" dirty="0"/>
              <a:t> we have tried; What we have learned from recent Crisis Response Initiatives</a:t>
            </a:r>
          </a:p>
          <a:p>
            <a:r>
              <a:rPr lang="en-GB" b="1" dirty="0"/>
              <a:t>HOW</a:t>
            </a:r>
            <a:r>
              <a:rPr lang="en-GB" dirty="0"/>
              <a:t> we build NSIs for the future:</a:t>
            </a:r>
            <a:endParaRPr lang="pl-PL" dirty="0"/>
          </a:p>
          <a:p>
            <a:pPr marL="800100" lvl="1" indent="-342900">
              <a:buFont typeface="Arial" panose="020B0604020202020204" pitchFamily="34" charset="0"/>
              <a:buChar char="•"/>
            </a:pPr>
            <a:r>
              <a:rPr lang="en-GB" sz="1900" dirty="0"/>
              <a:t>Organisation, Culture &amp; Ethics</a:t>
            </a:r>
          </a:p>
          <a:p>
            <a:pPr marL="800100" lvl="1" indent="-342900">
              <a:buFont typeface="Arial" panose="020B0604020202020204" pitchFamily="34" charset="0"/>
              <a:buChar char="•"/>
            </a:pPr>
            <a:r>
              <a:rPr lang="en-GB" sz="1900" dirty="0"/>
              <a:t>People</a:t>
            </a:r>
          </a:p>
          <a:p>
            <a:pPr marL="800100" lvl="1" indent="-342900">
              <a:buFont typeface="Arial" panose="020B0604020202020204" pitchFamily="34" charset="0"/>
              <a:buChar char="•"/>
            </a:pPr>
            <a:r>
              <a:rPr lang="en-GB" sz="1900" dirty="0"/>
              <a:t>Training &amp; Skills</a:t>
            </a:r>
            <a:endParaRPr lang="pl-PL" dirty="0"/>
          </a:p>
          <a:p>
            <a:pPr marL="0" lvl="1"/>
            <a:r>
              <a:rPr lang="pl-PL" b="1" dirty="0"/>
              <a:t>WHERE</a:t>
            </a:r>
            <a:r>
              <a:rPr lang="en-GB" dirty="0"/>
              <a:t> (should we be going) to from here?</a:t>
            </a:r>
            <a:endParaRPr lang="pl-PL" sz="1900" dirty="0"/>
          </a:p>
          <a:p>
            <a:pPr marL="0" lvl="1"/>
            <a:endParaRPr lang="pl-PL" sz="1900" dirty="0"/>
          </a:p>
          <a:p>
            <a:pPr lvl="0"/>
            <a:r>
              <a:rPr lang="pl-PL" dirty="0"/>
              <a:t>We </a:t>
            </a:r>
            <a:r>
              <a:rPr lang="pl-PL" dirty="0" err="1"/>
              <a:t>had</a:t>
            </a:r>
            <a:r>
              <a:rPr lang="pl-PL" dirty="0"/>
              <a:t> </a:t>
            </a:r>
            <a:r>
              <a:rPr lang="pl-PL" dirty="0" err="1"/>
              <a:t>also</a:t>
            </a:r>
            <a:r>
              <a:rPr lang="pl-PL" dirty="0"/>
              <a:t> </a:t>
            </a:r>
            <a:r>
              <a:rPr lang="en-GB" dirty="0"/>
              <a:t>a special session for the EFTA partner countries in the afternoon of 13 October</a:t>
            </a:r>
            <a:endParaRPr lang="pl-PL" sz="1200" dirty="0"/>
          </a:p>
          <a:p>
            <a:r>
              <a:rPr lang="en-GB" dirty="0"/>
              <a:t>Armenia, Azerbaijan, Georgia, Kazakhstan, Kyrgyzstan, Republic Moldova, Tajikistan, Turkmenistan, Ukraine, Uzbekistan</a:t>
            </a:r>
            <a:endParaRPr lang="pl-PL" sz="1400" dirty="0"/>
          </a:p>
          <a:p>
            <a:pPr marL="0" lvl="1"/>
            <a:endParaRPr lang="pl-PL" dirty="0"/>
          </a:p>
        </p:txBody>
      </p:sp>
      <p:sp>
        <p:nvSpPr>
          <p:cNvPr id="4" name="Prostokąt 3">
            <a:extLst>
              <a:ext uri="{FF2B5EF4-FFF2-40B4-BE49-F238E27FC236}">
                <a16:creationId xmlns:a16="http://schemas.microsoft.com/office/drawing/2014/main" id="{3D834DDB-7E30-4A3D-9F0B-52B7640A2F3F}"/>
              </a:ext>
            </a:extLst>
          </p:cNvPr>
          <p:cNvSpPr/>
          <p:nvPr/>
        </p:nvSpPr>
        <p:spPr>
          <a:xfrm>
            <a:off x="1467059" y="5415467"/>
            <a:ext cx="10349801" cy="646331"/>
          </a:xfrm>
          <a:prstGeom prst="rect">
            <a:avLst/>
          </a:prstGeom>
        </p:spPr>
        <p:txBody>
          <a:bodyPr wrap="square">
            <a:spAutoFit/>
          </a:bodyPr>
          <a:lstStyle/>
          <a:p>
            <a:r>
              <a:rPr lang="pl-PL" dirty="0" err="1">
                <a:latin typeface="-apple-system"/>
                <a:hlinkClick r:id="rId6">
                  <a:extLst>
                    <a:ext uri="{A12FA001-AC4F-418D-AE19-62706E023703}">
                      <ahyp:hlinkClr xmlns:ahyp="http://schemas.microsoft.com/office/drawing/2018/hyperlinkcolor" val="tx"/>
                    </a:ext>
                  </a:extLst>
                </a:hlinkClick>
              </a:rPr>
              <a:t>More</a:t>
            </a:r>
            <a:r>
              <a:rPr lang="pl-PL" dirty="0">
                <a:latin typeface="-apple-system"/>
                <a:hlinkClick r:id="rId6">
                  <a:extLst>
                    <a:ext uri="{A12FA001-AC4F-418D-AE19-62706E023703}">
                      <ahyp:hlinkClr xmlns:ahyp="http://schemas.microsoft.com/office/drawing/2018/hyperlinkcolor" val="tx"/>
                    </a:ext>
                  </a:extLst>
                </a:hlinkClick>
              </a:rPr>
              <a:t> </a:t>
            </a:r>
            <a:r>
              <a:rPr lang="pl-PL" dirty="0" err="1">
                <a:latin typeface="-apple-system"/>
                <a:hlinkClick r:id="rId6">
                  <a:extLst>
                    <a:ext uri="{A12FA001-AC4F-418D-AE19-62706E023703}">
                      <ahyp:hlinkClr xmlns:ahyp="http://schemas.microsoft.com/office/drawing/2018/hyperlinkcolor" val="tx"/>
                    </a:ext>
                  </a:extLst>
                </a:hlinkClick>
              </a:rPr>
              <a:t>information</a:t>
            </a:r>
            <a:r>
              <a:rPr lang="pl-PL" dirty="0">
                <a:latin typeface="-apple-system"/>
                <a:hlinkClick r:id="rId6">
                  <a:extLst>
                    <a:ext uri="{A12FA001-AC4F-418D-AE19-62706E023703}">
                      <ahyp:hlinkClr xmlns:ahyp="http://schemas.microsoft.com/office/drawing/2018/hyperlinkcolor" val="tx"/>
                    </a:ext>
                  </a:extLst>
                </a:hlinkClick>
              </a:rPr>
              <a:t> on: </a:t>
            </a:r>
            <a:r>
              <a:rPr lang="en-US" dirty="0">
                <a:solidFill>
                  <a:srgbClr val="0052CC"/>
                </a:solidFill>
                <a:latin typeface="-apple-system"/>
                <a:hlinkClick r:id="rId6">
                  <a:extLst>
                    <a:ext uri="{A12FA001-AC4F-418D-AE19-62706E023703}">
                      <ahyp:hlinkClr xmlns:ahyp="http://schemas.microsoft.com/office/drawing/2018/hyperlinkcolor" val="tx"/>
                    </a:ext>
                  </a:extLst>
                </a:hlinkClick>
              </a:rPr>
              <a:t>Workshop on Human Resource Management and Training - Future of work, Working for the future (11-13 October 2022, Brussels)</a:t>
            </a:r>
            <a:endParaRPr lang="en-US" b="0" i="0" dirty="0">
              <a:solidFill>
                <a:srgbClr val="333333"/>
              </a:solidFill>
              <a:effectLst/>
              <a:latin typeface="-apple-system"/>
            </a:endParaRPr>
          </a:p>
        </p:txBody>
      </p:sp>
    </p:spTree>
    <p:extLst>
      <p:ext uri="{BB962C8B-B14F-4D97-AF65-F5344CB8AC3E}">
        <p14:creationId xmlns:p14="http://schemas.microsoft.com/office/powerpoint/2010/main" val="3327889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570" y="5285698"/>
            <a:ext cx="1878588" cy="148702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866740"/>
          </a:xfrm>
        </p:spPr>
        <p:txBody>
          <a:bodyPr anchor="t">
            <a:normAutofit fontScale="90000"/>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pic>
        <p:nvPicPr>
          <p:cNvPr id="5" name="Obraz 4">
            <a:extLst>
              <a:ext uri="{FF2B5EF4-FFF2-40B4-BE49-F238E27FC236}">
                <a16:creationId xmlns:a16="http://schemas.microsoft.com/office/drawing/2014/main" id="{2941F428-288F-4329-AB34-63C3CDC360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293" y="1989976"/>
            <a:ext cx="4881620" cy="2517085"/>
          </a:xfrm>
          <a:prstGeom prst="rect">
            <a:avLst/>
          </a:prstGeom>
        </p:spPr>
      </p:pic>
      <p:sp>
        <p:nvSpPr>
          <p:cNvPr id="4" name="Prostokąt 3">
            <a:extLst>
              <a:ext uri="{FF2B5EF4-FFF2-40B4-BE49-F238E27FC236}">
                <a16:creationId xmlns:a16="http://schemas.microsoft.com/office/drawing/2014/main" id="{4CEE0E25-DA0F-4A42-9527-43BC5AC927FF}"/>
              </a:ext>
            </a:extLst>
          </p:cNvPr>
          <p:cNvSpPr/>
          <p:nvPr/>
        </p:nvSpPr>
        <p:spPr>
          <a:xfrm>
            <a:off x="4623936" y="173442"/>
            <a:ext cx="7271166" cy="5786199"/>
          </a:xfrm>
          <a:prstGeom prst="rect">
            <a:avLst/>
          </a:prstGeom>
        </p:spPr>
        <p:txBody>
          <a:bodyPr wrap="square">
            <a:spAutoFit/>
          </a:bodyPr>
          <a:lstStyle/>
          <a:p>
            <a:pPr lvl="0">
              <a:spcAft>
                <a:spcPts val="0"/>
              </a:spcAft>
            </a:pPr>
            <a:r>
              <a:rPr lang="en-GB" sz="2000" dirty="0">
                <a:latin typeface="Calibri" panose="020F0502020204030204" pitchFamily="34" charset="0"/>
                <a:ea typeface="Times New Roman" panose="02020603050405020304" pitchFamily="18" charset="0"/>
                <a:cs typeface="Calibri" panose="020F0502020204030204" pitchFamily="34" charset="0"/>
              </a:rPr>
              <a:t>Key items identified for future work include (see Annex 1 for more details):</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lvl="0">
              <a:lnSpc>
                <a:spcPts val="1200"/>
              </a:lnSpc>
              <a:spcAft>
                <a:spcPts val="0"/>
              </a:spcAft>
            </a:pP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Organisational ethics reference manual (Framework, process, training)</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Future of Work – Maturity model and development, resource repository.</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Meta-Academy and associated skills support development</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Statistical Manager and Leader competency profile development (personas, training supports)</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NSIs performance Management and Productivity.</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Internal Communications Framework Development</a:t>
            </a:r>
            <a:r>
              <a:rPr lang="pl-PL" sz="2000" dirty="0">
                <a:latin typeface="Calibri" panose="020F0502020204030204" pitchFamily="34" charset="0"/>
                <a:ea typeface="Times New Roman" panose="02020603050405020304" pitchFamily="18" charset="0"/>
                <a:cs typeface="Calibri" panose="020F0502020204030204" pitchFamily="34" charset="0"/>
              </a:rPr>
              <a:t>:</a:t>
            </a:r>
          </a:p>
          <a:p>
            <a:pPr marL="1143000" lvl="2" indent="-228600">
              <a:spcAft>
                <a:spcPts val="0"/>
              </a:spcAft>
              <a:buFont typeface="+mj-lt"/>
              <a:buAutoNum type="romanLcPeriod"/>
            </a:pPr>
            <a:r>
              <a:rPr lang="en-GB" sz="2000" dirty="0">
                <a:latin typeface="Calibri" panose="020F0502020204030204" pitchFamily="34" charset="0"/>
                <a:ea typeface="Times New Roman" panose="02020603050405020304" pitchFamily="18" charset="0"/>
                <a:cs typeface="Calibri" panose="020F0502020204030204" pitchFamily="34" charset="0"/>
              </a:rPr>
              <a:t>Alienation in a distributed working environment</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1143000" lvl="2" indent="-228600">
              <a:spcAft>
                <a:spcPts val="0"/>
              </a:spcAft>
              <a:buFont typeface="+mj-lt"/>
              <a:buAutoNum type="romanLcPeriod"/>
            </a:pPr>
            <a:r>
              <a:rPr lang="en-GB" sz="2000" dirty="0">
                <a:latin typeface="Calibri" panose="020F0502020204030204" pitchFamily="34" charset="0"/>
                <a:ea typeface="Times New Roman" panose="02020603050405020304" pitchFamily="18" charset="0"/>
                <a:cs typeface="Calibri" panose="020F0502020204030204" pitchFamily="34" charset="0"/>
              </a:rPr>
              <a:t>Communication Up-and-down</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1143000" lvl="2" indent="-228600">
              <a:spcAft>
                <a:spcPts val="0"/>
              </a:spcAft>
              <a:buFont typeface="+mj-lt"/>
              <a:buAutoNum type="romanLcPeriod"/>
            </a:pPr>
            <a:r>
              <a:rPr lang="en-GB" sz="2000" dirty="0">
                <a:latin typeface="Calibri" panose="020F0502020204030204" pitchFamily="34" charset="0"/>
                <a:ea typeface="Times New Roman" panose="02020603050405020304" pitchFamily="18" charset="0"/>
                <a:cs typeface="Calibri" panose="020F0502020204030204" pitchFamily="34" charset="0"/>
              </a:rPr>
              <a:t>Staff as internal advocates and external ambassadors (stewardship)</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Analytics and metrics for professional HR management in the NS</a:t>
            </a:r>
            <a:r>
              <a:rPr lang="pl-PL" sz="2000" dirty="0">
                <a:latin typeface="Calibri" panose="020F0502020204030204" pitchFamily="34" charset="0"/>
                <a:ea typeface="Times New Roman" panose="02020603050405020304" pitchFamily="18" charset="0"/>
                <a:cs typeface="Calibri" panose="020F0502020204030204" pitchFamily="34" charset="0"/>
              </a:rPr>
              <a:t>I</a:t>
            </a:r>
            <a:r>
              <a:rPr lang="en-GB" sz="2000" dirty="0">
                <a:latin typeface="Calibri" panose="020F0502020204030204" pitchFamily="34" charset="0"/>
                <a:ea typeface="Times New Roman" panose="02020603050405020304" pitchFamily="18" charset="0"/>
                <a:cs typeface="Calibri" panose="020F0502020204030204" pitchFamily="34" charset="0"/>
              </a:rPr>
              <a:t>s (workshop, framework)</a:t>
            </a:r>
            <a:endParaRPr lang="pl-PL" sz="2000" dirty="0">
              <a:latin typeface="Calibri" panose="020F0502020204030204" pitchFamily="34" charset="0"/>
              <a:ea typeface="Times New Roman" panose="02020603050405020304" pitchFamily="18" charset="0"/>
              <a:cs typeface="Calibri" panose="020F0502020204030204" pitchFamily="34" charset="0"/>
            </a:endParaRPr>
          </a:p>
          <a:p>
            <a:pPr marL="742950" lvl="1" indent="-285750">
              <a:spcAft>
                <a:spcPts val="0"/>
              </a:spcAft>
              <a:buFont typeface="Courier New" panose="02070309020205020404" pitchFamily="49" charset="0"/>
              <a:buChar char="-"/>
            </a:pPr>
            <a:r>
              <a:rPr lang="en-GB" sz="2000" dirty="0">
                <a:latin typeface="Calibri" panose="020F0502020204030204" pitchFamily="34" charset="0"/>
                <a:ea typeface="Times New Roman" panose="02020603050405020304" pitchFamily="18" charset="0"/>
                <a:cs typeface="Calibri" panose="020F0502020204030204" pitchFamily="34" charset="0"/>
              </a:rPr>
              <a:t>A transitional NS</a:t>
            </a:r>
            <a:r>
              <a:rPr lang="pl-PL" sz="2000" dirty="0">
                <a:latin typeface="Calibri" panose="020F0502020204030204" pitchFamily="34" charset="0"/>
                <a:ea typeface="Times New Roman" panose="02020603050405020304" pitchFamily="18" charset="0"/>
                <a:cs typeface="Calibri" panose="020F0502020204030204" pitchFamily="34" charset="0"/>
              </a:rPr>
              <a:t>I</a:t>
            </a:r>
            <a:r>
              <a:rPr lang="en-GB" sz="2000" dirty="0">
                <a:latin typeface="Calibri" panose="020F0502020204030204" pitchFamily="34" charset="0"/>
                <a:ea typeface="Times New Roman" panose="02020603050405020304" pitchFamily="18" charset="0"/>
                <a:cs typeface="Calibri" panose="020F0502020204030204" pitchFamily="34" charset="0"/>
              </a:rPr>
              <a:t> Employer Brand</a:t>
            </a:r>
            <a:endParaRPr lang="pl-PL" sz="20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6" name="Prostokąt 5">
            <a:extLst>
              <a:ext uri="{FF2B5EF4-FFF2-40B4-BE49-F238E27FC236}">
                <a16:creationId xmlns:a16="http://schemas.microsoft.com/office/drawing/2014/main" id="{32CD0FDD-98AF-4008-96A0-CF3645B737DC}"/>
              </a:ext>
            </a:extLst>
          </p:cNvPr>
          <p:cNvSpPr/>
          <p:nvPr/>
        </p:nvSpPr>
        <p:spPr>
          <a:xfrm>
            <a:off x="296898" y="936373"/>
            <a:ext cx="4041420" cy="369332"/>
          </a:xfrm>
          <a:prstGeom prst="rect">
            <a:avLst/>
          </a:prstGeom>
        </p:spPr>
        <p:txBody>
          <a:bodyPr wrap="square">
            <a:spAutoFit/>
          </a:bodyPr>
          <a:lstStyle/>
          <a:p>
            <a:r>
              <a:rPr lang="pl-PL" b="1" dirty="0"/>
              <a:t>HRMT </a:t>
            </a:r>
            <a:r>
              <a:rPr lang="en-GB" b="1" dirty="0"/>
              <a:t>Workshop</a:t>
            </a:r>
            <a:endParaRPr lang="pl-PL" dirty="0"/>
          </a:p>
        </p:txBody>
      </p:sp>
    </p:spTree>
    <p:extLst>
      <p:ext uri="{BB962C8B-B14F-4D97-AF65-F5344CB8AC3E}">
        <p14:creationId xmlns:p14="http://schemas.microsoft.com/office/powerpoint/2010/main" val="346560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A4C4F695-CA03-4A08-94EF-971673764557}"/>
              </a:ext>
            </a:extLst>
          </p:cNvPr>
          <p:cNvSpPr/>
          <p:nvPr/>
        </p:nvSpPr>
        <p:spPr>
          <a:xfrm>
            <a:off x="586902" y="1110221"/>
            <a:ext cx="11605098" cy="4893647"/>
          </a:xfrm>
          <a:prstGeom prst="rect">
            <a:avLst/>
          </a:prstGeom>
        </p:spPr>
        <p:txBody>
          <a:bodyPr wrap="square">
            <a:spAutoFit/>
          </a:bodyPr>
          <a:lstStyle/>
          <a:p>
            <a:r>
              <a:rPr lang="pl-PL" sz="2400" dirty="0">
                <a:latin typeface="Calibri" panose="020F0502020204030204" pitchFamily="34" charset="0"/>
                <a:ea typeface="Calibri" panose="020F0502020204030204" pitchFamily="34" charset="0"/>
                <a:cs typeface="Arial" panose="020B0604020202020204" pitchFamily="34" charset="0"/>
              </a:rPr>
              <a:t>W</a:t>
            </a:r>
            <a:r>
              <a:rPr lang="en-GB" sz="2400" dirty="0">
                <a:latin typeface="Calibri" panose="020F0502020204030204" pitchFamily="34" charset="0"/>
                <a:ea typeface="Calibri" panose="020F0502020204030204" pitchFamily="34" charset="0"/>
                <a:cs typeface="Arial" panose="020B0604020202020204" pitchFamily="34" charset="0"/>
              </a:rPr>
              <a:t>e would like to propose to continue the work on activities working on one or more of the following ideas.  </a:t>
            </a:r>
            <a:endParaRPr lang="pl-PL" sz="2400" dirty="0">
              <a:latin typeface="Calibri" panose="020F0502020204030204" pitchFamily="34" charset="0"/>
              <a:ea typeface="Calibri" panose="020F0502020204030204" pitchFamily="34" charset="0"/>
              <a:cs typeface="Arial" panose="020B0604020202020204" pitchFamily="34" charset="0"/>
            </a:endParaRPr>
          </a:p>
          <a:p>
            <a:r>
              <a:rPr lang="pl-PL" sz="2400" dirty="0">
                <a:latin typeface="Calibri" panose="020F0502020204030204" pitchFamily="34" charset="0"/>
                <a:ea typeface="Calibri" panose="020F0502020204030204" pitchFamily="34" charset="0"/>
                <a:cs typeface="Arial" panose="020B0604020202020204" pitchFamily="34" charset="0"/>
              </a:rPr>
              <a:t>As w</a:t>
            </a:r>
            <a:r>
              <a:rPr lang="en-GB" sz="2400" dirty="0">
                <a:latin typeface="Calibri" panose="020F0502020204030204" pitchFamily="34" charset="0"/>
                <a:ea typeface="Calibri" panose="020F0502020204030204" pitchFamily="34" charset="0"/>
                <a:cs typeface="Arial" panose="020B0604020202020204" pitchFamily="34" charset="0"/>
              </a:rPr>
              <a:t>e won’t be able to work on all proposals, based on available time and resources, expertise of team members we will select one or more topics to work on.</a:t>
            </a: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sz="2400" u="sng" dirty="0">
                <a:latin typeface="Calibri" panose="020F0502020204030204" pitchFamily="34" charset="0"/>
                <a:ea typeface="Calibri" panose="020F0502020204030204" pitchFamily="34" charset="0"/>
                <a:cs typeface="Arial" panose="020B0604020202020204" pitchFamily="34" charset="0"/>
              </a:rPr>
              <a:t>Recruitment and onboarding (induction)</a:t>
            </a:r>
            <a:r>
              <a:rPr lang="pl-PL" sz="2400" u="sng" dirty="0">
                <a:latin typeface="Calibri" panose="020F0502020204030204" pitchFamily="34" charset="0"/>
                <a:ea typeface="Calibri" panose="020F0502020204030204" pitchFamily="34" charset="0"/>
                <a:cs typeface="Arial" panose="020B0604020202020204" pitchFamily="34" charset="0"/>
              </a:rPr>
              <a:t>:</a:t>
            </a:r>
          </a:p>
          <a:p>
            <a:pPr>
              <a:spcAft>
                <a:spcPts val="0"/>
              </a:spcAft>
            </a:pP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Guidelines on recruitment of younger staff</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Guidelines on engaging all generations to the onboarding/induction program</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Guidelines on stay interviews</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Maturity/development model for corporate branding</a:t>
            </a: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sz="2400" dirty="0">
                <a:latin typeface="Calibri" panose="020F0502020204030204" pitchFamily="34" charset="0"/>
                <a:ea typeface="Calibri" panose="020F0502020204030204" pitchFamily="34" charset="0"/>
                <a:cs typeface="Arial" panose="020B0604020202020204" pitchFamily="34" charset="0"/>
              </a:rPr>
              <a:t> </a:t>
            </a:r>
            <a:endParaRPr lang="pl-PL" sz="2400" dirty="0">
              <a:latin typeface="Calibri" panose="020F0502020204030204" pitchFamily="34" charset="0"/>
              <a:ea typeface="Calibri" panose="020F0502020204030204" pitchFamily="34" charset="0"/>
              <a:cs typeface="Arial" panose="020B0604020202020204" pitchFamily="34" charset="0"/>
            </a:endParaRPr>
          </a:p>
        </p:txBody>
      </p:sp>
      <p:sp>
        <p:nvSpPr>
          <p:cNvPr id="8" name="Prostokąt 7">
            <a:extLst>
              <a:ext uri="{FF2B5EF4-FFF2-40B4-BE49-F238E27FC236}">
                <a16:creationId xmlns:a16="http://schemas.microsoft.com/office/drawing/2014/main" id="{EB868F76-E443-4A2D-BB48-4BB62AF0548C}"/>
              </a:ext>
            </a:extLst>
          </p:cNvPr>
          <p:cNvSpPr/>
          <p:nvPr/>
        </p:nvSpPr>
        <p:spPr>
          <a:xfrm>
            <a:off x="1812128" y="178554"/>
            <a:ext cx="8055354" cy="523220"/>
          </a:xfrm>
          <a:prstGeom prst="rect">
            <a:avLst/>
          </a:prstGeom>
        </p:spPr>
        <p:txBody>
          <a:bodyPr wrap="square">
            <a:spAutoFit/>
          </a:bodyPr>
          <a:lstStyle/>
          <a:p>
            <a:pPr algn="ctr">
              <a:spcAft>
                <a:spcPts val="0"/>
              </a:spcAft>
              <a:tabLst>
                <a:tab pos="3771900" algn="l"/>
                <a:tab pos="4406265" algn="l"/>
                <a:tab pos="5941060" algn="r"/>
              </a:tabLst>
            </a:pPr>
            <a:r>
              <a:rPr lang="en-US" sz="2800" b="1" dirty="0">
                <a:latin typeface="Calibri" panose="020F0502020204030204" pitchFamily="34" charset="0"/>
                <a:ea typeface="Calibri" panose="020F0502020204030204" pitchFamily="34" charset="0"/>
                <a:cs typeface="Arial" panose="020B0604020202020204" pitchFamily="34" charset="0"/>
              </a:rPr>
              <a:t>Business Case for The job of the future</a:t>
            </a:r>
            <a:endParaRPr lang="pl-PL"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96436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ela 2">
            <a:extLst>
              <a:ext uri="{FF2B5EF4-FFF2-40B4-BE49-F238E27FC236}">
                <a16:creationId xmlns:a16="http://schemas.microsoft.com/office/drawing/2014/main" id="{1C20B70D-3C50-4B62-913F-49A2E3C6D66B}"/>
              </a:ext>
            </a:extLst>
          </p:cNvPr>
          <p:cNvGraphicFramePr>
            <a:graphicFrameLocks noGrp="1"/>
          </p:cNvGraphicFramePr>
          <p:nvPr>
            <p:extLst>
              <p:ext uri="{D42A27DB-BD31-4B8C-83A1-F6EECF244321}">
                <p14:modId xmlns:p14="http://schemas.microsoft.com/office/powerpoint/2010/main" val="2511764471"/>
              </p:ext>
            </p:extLst>
          </p:nvPr>
        </p:nvGraphicFramePr>
        <p:xfrm>
          <a:off x="858605" y="680779"/>
          <a:ext cx="11138842" cy="4828269"/>
        </p:xfrm>
        <a:graphic>
          <a:graphicData uri="http://schemas.openxmlformats.org/drawingml/2006/table">
            <a:tbl>
              <a:tblPr/>
              <a:tblGrid>
                <a:gridCol w="11138842">
                  <a:extLst>
                    <a:ext uri="{9D8B030D-6E8A-4147-A177-3AD203B41FA5}">
                      <a16:colId xmlns:a16="http://schemas.microsoft.com/office/drawing/2014/main" val="3735368650"/>
                    </a:ext>
                  </a:extLst>
                </a:gridCol>
              </a:tblGrid>
              <a:tr h="4828269">
                <a:tc>
                  <a:txBody>
                    <a:bodyPr/>
                    <a:lstStyle/>
                    <a:p>
                      <a:pPr algn="l" fontAlgn="t"/>
                      <a:r>
                        <a:rPr lang="en-US" dirty="0">
                          <a:effectLst/>
                        </a:rPr>
                        <a:t>The </a:t>
                      </a:r>
                      <a:r>
                        <a:rPr lang="en-US" dirty="0" err="1">
                          <a:effectLst/>
                        </a:rPr>
                        <a:t>Moderni</a:t>
                      </a:r>
                      <a:r>
                        <a:rPr lang="pl-PL" dirty="0">
                          <a:effectLst/>
                        </a:rPr>
                        <a:t>s</a:t>
                      </a:r>
                      <a:r>
                        <a:rPr lang="en-US" dirty="0" err="1">
                          <a:effectLst/>
                        </a:rPr>
                        <a:t>ation</a:t>
                      </a:r>
                      <a:r>
                        <a:rPr lang="en-US" dirty="0">
                          <a:effectLst/>
                        </a:rPr>
                        <a:t> Group on Capabilities and Communication is part of the High-Level Group for the </a:t>
                      </a:r>
                      <a:r>
                        <a:rPr lang="en-US" dirty="0" err="1">
                          <a:effectLst/>
                        </a:rPr>
                        <a:t>Moderni</a:t>
                      </a:r>
                      <a:r>
                        <a:rPr lang="pl-PL" dirty="0">
                          <a:effectLst/>
                        </a:rPr>
                        <a:t>s</a:t>
                      </a:r>
                      <a:r>
                        <a:rPr lang="en-US" dirty="0" err="1">
                          <a:effectLst/>
                        </a:rPr>
                        <a:t>ation</a:t>
                      </a:r>
                      <a:r>
                        <a:rPr lang="en-US" dirty="0">
                          <a:effectLst/>
                        </a:rPr>
                        <a:t> of Official Statistics (HLG-MOS) or </a:t>
                      </a:r>
                      <a:r>
                        <a:rPr lang="en-US" dirty="0" err="1">
                          <a:effectLst/>
                        </a:rPr>
                        <a:t>ModernStats</a:t>
                      </a:r>
                      <a:r>
                        <a:rPr lang="en-US" dirty="0">
                          <a:effectLst/>
                        </a:rPr>
                        <a:t>. </a:t>
                      </a:r>
                      <a:endParaRPr lang="pl-PL" dirty="0">
                        <a:effectLst/>
                      </a:endParaRPr>
                    </a:p>
                    <a:p>
                      <a:pPr algn="l" fontAlgn="t"/>
                      <a:endParaRPr lang="pl-PL" dirty="0">
                        <a:effectLst/>
                      </a:endParaRPr>
                    </a:p>
                    <a:p>
                      <a:pPr algn="l" fontAlgn="t"/>
                      <a:r>
                        <a:rPr lang="en-US" dirty="0">
                          <a:effectLst/>
                        </a:rPr>
                        <a:t>It continues the work of the </a:t>
                      </a:r>
                      <a:r>
                        <a:rPr lang="en-US" dirty="0" err="1">
                          <a:effectLst/>
                        </a:rPr>
                        <a:t>Moderni</a:t>
                      </a:r>
                      <a:r>
                        <a:rPr lang="pl-PL" dirty="0">
                          <a:effectLst/>
                        </a:rPr>
                        <a:t>s</a:t>
                      </a:r>
                      <a:r>
                        <a:rPr lang="en-US" dirty="0" err="1">
                          <a:effectLst/>
                        </a:rPr>
                        <a:t>ation</a:t>
                      </a:r>
                      <a:r>
                        <a:rPr lang="en-US" dirty="0">
                          <a:effectLst/>
                        </a:rPr>
                        <a:t> Group on Developing </a:t>
                      </a:r>
                      <a:r>
                        <a:rPr lang="en-US" dirty="0" err="1">
                          <a:effectLst/>
                        </a:rPr>
                        <a:t>Organi</a:t>
                      </a:r>
                      <a:r>
                        <a:rPr lang="pl-PL" dirty="0">
                          <a:effectLst/>
                        </a:rPr>
                        <a:t>s</a:t>
                      </a:r>
                      <a:r>
                        <a:rPr lang="en-US" dirty="0" err="1">
                          <a:effectLst/>
                        </a:rPr>
                        <a:t>ational</a:t>
                      </a:r>
                      <a:r>
                        <a:rPr lang="en-US" dirty="0">
                          <a:effectLst/>
                        </a:rPr>
                        <a:t> Capability. </a:t>
                      </a:r>
                      <a:endParaRPr lang="pl-PL" dirty="0">
                        <a:effectLst/>
                      </a:endParaRPr>
                    </a:p>
                    <a:p>
                      <a:pPr algn="l" fontAlgn="t"/>
                      <a:endParaRPr lang="pl-PL" dirty="0">
                        <a:effectLst/>
                      </a:endParaRPr>
                    </a:p>
                    <a:p>
                      <a:pPr algn="l" fontAlgn="t"/>
                      <a:r>
                        <a:rPr lang="en-US" dirty="0">
                          <a:effectLst/>
                        </a:rPr>
                        <a:t>The main focus is on the following activities: </a:t>
                      </a:r>
                    </a:p>
                    <a:p>
                      <a:pPr algn="l" fontAlgn="t">
                        <a:buFont typeface="Arial" panose="020B0604020202020204" pitchFamily="34" charset="0"/>
                        <a:buChar char="•"/>
                      </a:pPr>
                      <a:r>
                        <a:rPr lang="en-US" dirty="0">
                          <a:effectLst/>
                        </a:rPr>
                        <a:t>Change Management</a:t>
                      </a:r>
                    </a:p>
                    <a:p>
                      <a:pPr algn="l" fontAlgn="t">
                        <a:buFont typeface="Arial" panose="020B0604020202020204" pitchFamily="34" charset="0"/>
                        <a:buChar char="•"/>
                      </a:pPr>
                      <a:r>
                        <a:rPr lang="en-US" dirty="0" err="1">
                          <a:effectLst/>
                        </a:rPr>
                        <a:t>Organisational</a:t>
                      </a:r>
                      <a:r>
                        <a:rPr lang="en-US" dirty="0">
                          <a:effectLst/>
                        </a:rPr>
                        <a:t> Frameworks for Collaboration</a:t>
                      </a:r>
                    </a:p>
                    <a:p>
                      <a:pPr algn="l" fontAlgn="t">
                        <a:buFont typeface="Arial" panose="020B0604020202020204" pitchFamily="34" charset="0"/>
                        <a:buChar char="•"/>
                      </a:pPr>
                      <a:r>
                        <a:rPr lang="en-US" dirty="0">
                          <a:effectLst/>
                        </a:rPr>
                        <a:t>Legal and Licensing</a:t>
                      </a:r>
                    </a:p>
                    <a:p>
                      <a:pPr algn="l" fontAlgn="t">
                        <a:buFont typeface="Arial" panose="020B0604020202020204" pitchFamily="34" charset="0"/>
                        <a:buChar char="•"/>
                      </a:pPr>
                      <a:r>
                        <a:rPr lang="en-US" dirty="0">
                          <a:effectLst/>
                        </a:rPr>
                        <a:t>Building Competencies</a:t>
                      </a:r>
                    </a:p>
                    <a:p>
                      <a:pPr algn="l" fontAlgn="t">
                        <a:buFont typeface="Arial" panose="020B0604020202020204" pitchFamily="34" charset="0"/>
                        <a:buChar char="•"/>
                      </a:pPr>
                      <a:r>
                        <a:rPr lang="en-US" dirty="0">
                          <a:effectLst/>
                        </a:rPr>
                        <a:t>Guidelines for Managers including best practice</a:t>
                      </a:r>
                    </a:p>
                    <a:p>
                      <a:pPr algn="l" fontAlgn="t">
                        <a:buFont typeface="Arial" panose="020B0604020202020204" pitchFamily="34" charset="0"/>
                        <a:buChar char="•"/>
                      </a:pPr>
                      <a:r>
                        <a:rPr lang="en-US" dirty="0">
                          <a:effectLst/>
                        </a:rPr>
                        <a:t>Evaluation including Costs and Benefits</a:t>
                      </a:r>
                    </a:p>
                    <a:p>
                      <a:pPr algn="l" fontAlgn="t">
                        <a:buFont typeface="Arial" panose="020B0604020202020204" pitchFamily="34" charset="0"/>
                        <a:buChar char="•"/>
                      </a:pPr>
                      <a:r>
                        <a:rPr lang="en-US" dirty="0">
                          <a:effectLst/>
                        </a:rPr>
                        <a:t>Communicating </a:t>
                      </a:r>
                      <a:r>
                        <a:rPr lang="en-US" dirty="0" err="1">
                          <a:effectLst/>
                        </a:rPr>
                        <a:t>Moderni</a:t>
                      </a:r>
                      <a:r>
                        <a:rPr lang="pl-PL" dirty="0">
                          <a:effectLst/>
                        </a:rPr>
                        <a:t>s</a:t>
                      </a:r>
                      <a:r>
                        <a:rPr lang="en-US" dirty="0" err="1">
                          <a:effectLst/>
                        </a:rPr>
                        <a:t>ation</a:t>
                      </a:r>
                      <a:endParaRPr lang="pl-PL" dirty="0">
                        <a:effectLst/>
                      </a:endParaRPr>
                    </a:p>
                    <a:p>
                      <a:pPr algn="l" fontAlgn="t">
                        <a:buFont typeface="Arial" panose="020B0604020202020204" pitchFamily="34" charset="0"/>
                        <a:buChar char="•"/>
                      </a:pPr>
                      <a:endParaRPr lang="pl-PL" dirty="0">
                        <a:effectLst/>
                      </a:endParaRPr>
                    </a:p>
                    <a:p>
                      <a:pPr algn="l" fontAlgn="t">
                        <a:buFont typeface="Arial" panose="020B0604020202020204" pitchFamily="34" charset="0"/>
                        <a:buNone/>
                      </a:pPr>
                      <a:r>
                        <a:rPr lang="en-US" dirty="0">
                          <a:effectLst/>
                        </a:rPr>
                        <a:t>For more information about the group and how it works please consult the following document: </a:t>
                      </a:r>
                      <a:r>
                        <a:rPr lang="en-US" dirty="0" err="1">
                          <a:solidFill>
                            <a:srgbClr val="0052CC"/>
                          </a:solidFill>
                          <a:effectLst/>
                          <a:hlinkClick r:id="rId6"/>
                        </a:rPr>
                        <a:t>CapComm</a:t>
                      </a:r>
                      <a:r>
                        <a:rPr lang="en-US" dirty="0">
                          <a:solidFill>
                            <a:srgbClr val="0052CC"/>
                          </a:solidFill>
                          <a:effectLst/>
                          <a:hlinkClick r:id="rId6"/>
                        </a:rPr>
                        <a:t> Group description.</a:t>
                      </a:r>
                      <a:endParaRPr lang="en-US" dirty="0">
                        <a:effectLst/>
                      </a:endParaRP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4051726591"/>
                  </a:ext>
                </a:extLst>
              </a:tr>
            </a:tbl>
          </a:graphicData>
        </a:graphic>
      </p:graphicFrame>
    </p:spTree>
    <p:extLst>
      <p:ext uri="{BB962C8B-B14F-4D97-AF65-F5344CB8AC3E}">
        <p14:creationId xmlns:p14="http://schemas.microsoft.com/office/powerpoint/2010/main" val="802792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63" y="5674070"/>
            <a:ext cx="1229417" cy="97316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A4C4F695-CA03-4A08-94EF-971673764557}"/>
              </a:ext>
            </a:extLst>
          </p:cNvPr>
          <p:cNvSpPr/>
          <p:nvPr/>
        </p:nvSpPr>
        <p:spPr>
          <a:xfrm>
            <a:off x="892855" y="705801"/>
            <a:ext cx="11605098" cy="5878532"/>
          </a:xfrm>
          <a:prstGeom prst="rect">
            <a:avLst/>
          </a:prstGeom>
        </p:spPr>
        <p:txBody>
          <a:bodyPr wrap="square">
            <a:spAutoFit/>
          </a:bodyPr>
          <a:lstStyle/>
          <a:p>
            <a:pPr>
              <a:spcAft>
                <a:spcPts val="0"/>
              </a:spcAft>
            </a:pPr>
            <a:r>
              <a:rPr lang="en-GB" sz="2400" u="sng" dirty="0">
                <a:latin typeface="Calibri" panose="020F0502020204030204" pitchFamily="34" charset="0"/>
                <a:ea typeface="Calibri" panose="020F0502020204030204" pitchFamily="34" charset="0"/>
                <a:cs typeface="Arial" panose="020B0604020202020204" pitchFamily="34" charset="0"/>
              </a:rPr>
              <a:t>Work and job of the future</a:t>
            </a:r>
            <a:r>
              <a:rPr lang="pl-PL" sz="2400" dirty="0">
                <a:latin typeface="Calibri" panose="020F0502020204030204" pitchFamily="34" charset="0"/>
                <a:ea typeface="Calibri" panose="020F0502020204030204" pitchFamily="34" charset="0"/>
                <a:cs typeface="Arial" panose="020B0604020202020204" pitchFamily="34" charset="0"/>
              </a:rPr>
              <a:t>:</a:t>
            </a:r>
          </a:p>
          <a:p>
            <a:pPr>
              <a:spcAft>
                <a:spcPts val="0"/>
              </a:spcAft>
            </a:pP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Guidance and policies on what is defined as (and how to obtain them) equality, diversity and inclusion.</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Maturity/development model on flexible work practices and the matching management and leadership style to manage performance and productivity</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Framework for internal communication in a flexible working environment</a:t>
            </a: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sz="2400" dirty="0">
                <a:latin typeface="Calibri" panose="020F0502020204030204" pitchFamily="34" charset="0"/>
                <a:ea typeface="Calibri" panose="020F0502020204030204" pitchFamily="34" charset="0"/>
                <a:cs typeface="Arial" panose="020B0604020202020204" pitchFamily="34" charset="0"/>
              </a:rPr>
              <a:t> </a:t>
            </a: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sz="2400" u="sng" dirty="0">
                <a:latin typeface="Calibri" panose="020F0502020204030204" pitchFamily="34" charset="0"/>
                <a:ea typeface="Calibri" panose="020F0502020204030204" pitchFamily="34" charset="0"/>
                <a:cs typeface="Arial" panose="020B0604020202020204" pitchFamily="34" charset="0"/>
              </a:rPr>
              <a:t>Reaching youth</a:t>
            </a:r>
            <a:r>
              <a:rPr lang="pl-PL" sz="2400" dirty="0">
                <a:latin typeface="Calibri" panose="020F0502020204030204" pitchFamily="34" charset="0"/>
                <a:ea typeface="Calibri" panose="020F0502020204030204" pitchFamily="34" charset="0"/>
                <a:cs typeface="Arial" panose="020B0604020202020204" pitchFamily="34" charset="0"/>
              </a:rPr>
              <a:t>:</a:t>
            </a:r>
          </a:p>
          <a:p>
            <a:pPr>
              <a:spcAft>
                <a:spcPts val="0"/>
              </a:spcAft>
            </a:pP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Communication strategy to reach youth</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Measuring and stimulating data usage and statistical literacy</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Creating universal guidelines for new protocols on how to target youth as data source</a:t>
            </a:r>
            <a:endParaRPr lang="pl-PL" sz="2400"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sz="2400" dirty="0">
                <a:latin typeface="Calibri" panose="020F0502020204030204" pitchFamily="34" charset="0"/>
                <a:ea typeface="Calibri" panose="020F0502020204030204" pitchFamily="34" charset="0"/>
                <a:cs typeface="Arial" panose="020B0604020202020204" pitchFamily="34" charset="0"/>
              </a:rPr>
              <a:t>Creating universal guidelines on how to deal with legislation and other barriers like parental consent</a:t>
            </a:r>
            <a:endParaRPr lang="pl-PL" sz="2400"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US" sz="1600" dirty="0">
                <a:latin typeface="Calibri" panose="020F0502020204030204" pitchFamily="34" charset="0"/>
                <a:ea typeface="Calibri" panose="020F0502020204030204" pitchFamily="34" charset="0"/>
                <a:cs typeface="Arial" panose="020B0604020202020204" pitchFamily="34" charset="0"/>
              </a:rPr>
              <a:t> </a:t>
            </a:r>
            <a:endParaRPr lang="pl-PL"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Prostokąt 7">
            <a:extLst>
              <a:ext uri="{FF2B5EF4-FFF2-40B4-BE49-F238E27FC236}">
                <a16:creationId xmlns:a16="http://schemas.microsoft.com/office/drawing/2014/main" id="{449E69FB-354E-414C-A02A-C5FCF16DFD1A}"/>
              </a:ext>
            </a:extLst>
          </p:cNvPr>
          <p:cNvSpPr/>
          <p:nvPr/>
        </p:nvSpPr>
        <p:spPr>
          <a:xfrm>
            <a:off x="1812128" y="178554"/>
            <a:ext cx="8055354" cy="523220"/>
          </a:xfrm>
          <a:prstGeom prst="rect">
            <a:avLst/>
          </a:prstGeom>
        </p:spPr>
        <p:txBody>
          <a:bodyPr wrap="square">
            <a:spAutoFit/>
          </a:bodyPr>
          <a:lstStyle/>
          <a:p>
            <a:pPr algn="ctr">
              <a:spcAft>
                <a:spcPts val="0"/>
              </a:spcAft>
              <a:tabLst>
                <a:tab pos="3771900" algn="l"/>
                <a:tab pos="4406265" algn="l"/>
                <a:tab pos="5941060" algn="r"/>
              </a:tabLst>
            </a:pPr>
            <a:r>
              <a:rPr lang="en-US" sz="2800" b="1" dirty="0">
                <a:latin typeface="Calibri" panose="020F0502020204030204" pitchFamily="34" charset="0"/>
                <a:ea typeface="Calibri" panose="020F0502020204030204" pitchFamily="34" charset="0"/>
                <a:cs typeface="Arial" panose="020B0604020202020204" pitchFamily="34" charset="0"/>
              </a:rPr>
              <a:t>Business Case for The job of the future</a:t>
            </a:r>
            <a:endParaRPr lang="pl-PL"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096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4" name="Prostokąt 3">
            <a:extLst>
              <a:ext uri="{FF2B5EF4-FFF2-40B4-BE49-F238E27FC236}">
                <a16:creationId xmlns:a16="http://schemas.microsoft.com/office/drawing/2014/main" id="{3E6E079D-7D2E-4F1F-800A-51AE4C1D3CFC}"/>
              </a:ext>
            </a:extLst>
          </p:cNvPr>
          <p:cNvSpPr/>
          <p:nvPr/>
        </p:nvSpPr>
        <p:spPr>
          <a:xfrm>
            <a:off x="2169268" y="387754"/>
            <a:ext cx="9707884" cy="707886"/>
          </a:xfrm>
          <a:prstGeom prst="rect">
            <a:avLst/>
          </a:prstGeom>
        </p:spPr>
        <p:txBody>
          <a:bodyPr wrap="square">
            <a:spAutoFit/>
          </a:bodyPr>
          <a:lstStyle/>
          <a:p>
            <a:pPr algn="ctr">
              <a:spcAft>
                <a:spcPts val="0"/>
              </a:spcAft>
              <a:tabLst>
                <a:tab pos="3771900" algn="l"/>
                <a:tab pos="4406265" algn="l"/>
                <a:tab pos="5941060" algn="r"/>
              </a:tabLst>
            </a:pPr>
            <a:r>
              <a:rPr lang="en-US" sz="2000" b="1" dirty="0">
                <a:latin typeface="Calibri" panose="020F0502020204030204" pitchFamily="34" charset="0"/>
                <a:ea typeface="Calibri" panose="020F0502020204030204" pitchFamily="34" charset="0"/>
                <a:cs typeface="Arial" panose="020B0604020202020204" pitchFamily="34" charset="0"/>
              </a:rPr>
              <a:t>Business Case for exploring new and disruptive content and strategies to meet the communication challenges facing official statistics </a:t>
            </a:r>
            <a:r>
              <a:rPr lang="en-US" sz="2000" b="1" dirty="0" err="1">
                <a:latin typeface="Calibri" panose="020F0502020204030204" pitchFamily="34" charset="0"/>
                <a:ea typeface="Calibri" panose="020F0502020204030204" pitchFamily="34" charset="0"/>
                <a:cs typeface="Arial" panose="020B0604020202020204" pitchFamily="34" charset="0"/>
              </a:rPr>
              <a:t>organisations</a:t>
            </a:r>
            <a:r>
              <a:rPr lang="en-US" sz="2000" b="1" dirty="0">
                <a:latin typeface="Calibri" panose="020F0502020204030204" pitchFamily="34" charset="0"/>
                <a:ea typeface="Calibri" panose="020F0502020204030204" pitchFamily="34" charset="0"/>
                <a:cs typeface="Arial" panose="020B0604020202020204" pitchFamily="34" charset="0"/>
              </a:rPr>
              <a:t> </a:t>
            </a:r>
            <a:endParaRPr lang="pl-PL"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Prostokąt 5">
            <a:extLst>
              <a:ext uri="{FF2B5EF4-FFF2-40B4-BE49-F238E27FC236}">
                <a16:creationId xmlns:a16="http://schemas.microsoft.com/office/drawing/2014/main" id="{5F4EAF16-573F-4CEF-91A1-F97D427235D3}"/>
              </a:ext>
            </a:extLst>
          </p:cNvPr>
          <p:cNvSpPr/>
          <p:nvPr/>
        </p:nvSpPr>
        <p:spPr>
          <a:xfrm>
            <a:off x="194553" y="1305342"/>
            <a:ext cx="11582115" cy="4093428"/>
          </a:xfrm>
          <a:prstGeom prst="rect">
            <a:avLst/>
          </a:prstGeom>
        </p:spPr>
        <p:txBody>
          <a:bodyPr wrap="square">
            <a:spAutoFit/>
          </a:bodyPr>
          <a:lstStyle/>
          <a:p>
            <a:r>
              <a:rPr lang="en-US" sz="2000" dirty="0">
                <a:latin typeface="Calibri" panose="020F0502020204030204" pitchFamily="34" charset="0"/>
                <a:ea typeface="Calibri" panose="020F0502020204030204" pitchFamily="34" charset="0"/>
                <a:cs typeface="Arial" panose="020B0604020202020204" pitchFamily="34" charset="0"/>
              </a:rPr>
              <a:t>At the </a:t>
            </a:r>
            <a:r>
              <a:rPr lang="en-US" sz="2000" dirty="0" err="1">
                <a:latin typeface="Calibri" panose="020F0502020204030204" pitchFamily="34" charset="0"/>
                <a:ea typeface="Calibri" panose="020F0502020204030204" pitchFamily="34" charset="0"/>
                <a:cs typeface="Arial" panose="020B0604020202020204" pitchFamily="34" charset="0"/>
              </a:rPr>
              <a:t>DissComm</a:t>
            </a:r>
            <a:r>
              <a:rPr lang="en-US" sz="2000" dirty="0">
                <a:latin typeface="Calibri" panose="020F0502020204030204" pitchFamily="34" charset="0"/>
                <a:ea typeface="Calibri" panose="020F0502020204030204" pitchFamily="34" charset="0"/>
                <a:cs typeface="Arial" panose="020B0604020202020204" pitchFamily="34" charset="0"/>
              </a:rPr>
              <a:t> conference in October 2022 key challenges and opportunities for future work were discussed. </a:t>
            </a:r>
            <a:endParaRPr lang="pl-PL" sz="2000" dirty="0">
              <a:latin typeface="Calibri" panose="020F0502020204030204" pitchFamily="34" charset="0"/>
              <a:ea typeface="Calibri" panose="020F0502020204030204" pitchFamily="34" charset="0"/>
              <a:cs typeface="Arial" panose="020B0604020202020204" pitchFamily="34" charset="0"/>
            </a:endParaRPr>
          </a:p>
          <a:p>
            <a:endParaRPr lang="pl-PL" sz="2000" dirty="0">
              <a:latin typeface="Calibri" panose="020F0502020204030204" pitchFamily="34" charset="0"/>
              <a:ea typeface="Calibri" panose="020F0502020204030204" pitchFamily="34" charset="0"/>
              <a:cs typeface="Arial" panose="020B0604020202020204" pitchFamily="34" charset="0"/>
            </a:endParaRPr>
          </a:p>
          <a:p>
            <a:r>
              <a:rPr lang="en-US" sz="2000" dirty="0">
                <a:latin typeface="Calibri" panose="020F0502020204030204" pitchFamily="34" charset="0"/>
                <a:ea typeface="Calibri" panose="020F0502020204030204" pitchFamily="34" charset="0"/>
                <a:cs typeface="Arial" panose="020B0604020202020204" pitchFamily="34" charset="0"/>
              </a:rPr>
              <a:t>The topics that were identified as priorities included building trust in official statistics, the challenge and threat posed by disinformation, and building awareness and engagement amongst specific sectors of society (e.g. young people). </a:t>
            </a:r>
            <a:endParaRPr lang="pl-PL" sz="2000" dirty="0">
              <a:latin typeface="Calibri" panose="020F0502020204030204" pitchFamily="34" charset="0"/>
              <a:ea typeface="Calibri" panose="020F0502020204030204" pitchFamily="34" charset="0"/>
              <a:cs typeface="Arial" panose="020B0604020202020204" pitchFamily="34" charset="0"/>
            </a:endParaRPr>
          </a:p>
          <a:p>
            <a:endParaRPr lang="pl-PL" sz="2000" dirty="0">
              <a:latin typeface="Calibri" panose="020F0502020204030204" pitchFamily="34" charset="0"/>
              <a:ea typeface="Calibri" panose="020F0502020204030204" pitchFamily="34" charset="0"/>
              <a:cs typeface="Arial" panose="020B0604020202020204" pitchFamily="34" charset="0"/>
            </a:endParaRPr>
          </a:p>
          <a:p>
            <a:r>
              <a:rPr lang="en-US" sz="2000" dirty="0">
                <a:latin typeface="Calibri" panose="020F0502020204030204" pitchFamily="34" charset="0"/>
                <a:ea typeface="Calibri" panose="020F0502020204030204" pitchFamily="34" charset="0"/>
                <a:cs typeface="Arial" panose="020B0604020202020204" pitchFamily="34" charset="0"/>
              </a:rPr>
              <a:t>The ecosystem in which many of these challenges will be addressed is a digital one: digital platforms and web portals (including social media) where the majority of our audiences, access information, build connections and communities, and search for the tools and services required to meet their needs. </a:t>
            </a:r>
            <a:endParaRPr lang="pl-PL" sz="2000" dirty="0">
              <a:latin typeface="Calibri" panose="020F0502020204030204" pitchFamily="34" charset="0"/>
              <a:ea typeface="Calibri" panose="020F0502020204030204" pitchFamily="34" charset="0"/>
              <a:cs typeface="Arial" panose="020B0604020202020204" pitchFamily="34" charset="0"/>
            </a:endParaRPr>
          </a:p>
          <a:p>
            <a:endParaRPr lang="pl-PL" sz="2000" dirty="0">
              <a:latin typeface="Calibri" panose="020F0502020204030204" pitchFamily="34" charset="0"/>
              <a:ea typeface="Calibri" panose="020F0502020204030204" pitchFamily="34" charset="0"/>
              <a:cs typeface="Arial" panose="020B0604020202020204" pitchFamily="34" charset="0"/>
            </a:endParaRPr>
          </a:p>
          <a:p>
            <a:r>
              <a:rPr lang="en-US" sz="2000" dirty="0">
                <a:latin typeface="Calibri" panose="020F0502020204030204" pitchFamily="34" charset="0"/>
                <a:ea typeface="Calibri" panose="020F0502020204030204" pitchFamily="34" charset="0"/>
                <a:cs typeface="Arial" panose="020B0604020202020204" pitchFamily="34" charset="0"/>
              </a:rPr>
              <a:t>The purpose of this activity proposal is to build understanding of this ecosystem, and ensure that our </a:t>
            </a:r>
            <a:r>
              <a:rPr lang="en-US" sz="2000" dirty="0" err="1">
                <a:latin typeface="Calibri" panose="020F0502020204030204" pitchFamily="34" charset="0"/>
                <a:ea typeface="Calibri" panose="020F0502020204030204" pitchFamily="34" charset="0"/>
                <a:cs typeface="Arial" panose="020B0604020202020204" pitchFamily="34" charset="0"/>
              </a:rPr>
              <a:t>organisations</a:t>
            </a:r>
            <a:r>
              <a:rPr lang="en-US" sz="2000" dirty="0">
                <a:latin typeface="Calibri" panose="020F0502020204030204" pitchFamily="34" charset="0"/>
                <a:ea typeface="Calibri" panose="020F0502020204030204" pitchFamily="34" charset="0"/>
                <a:cs typeface="Arial" panose="020B0604020202020204" pitchFamily="34" charset="0"/>
              </a:rPr>
              <a:t> are maximizing its potential as a tool to address the challenges mentioned here. </a:t>
            </a:r>
            <a:endParaRPr lang="pl-PL" sz="2000" dirty="0"/>
          </a:p>
        </p:txBody>
      </p:sp>
    </p:spTree>
    <p:extLst>
      <p:ext uri="{BB962C8B-B14F-4D97-AF65-F5344CB8AC3E}">
        <p14:creationId xmlns:p14="http://schemas.microsoft.com/office/powerpoint/2010/main" val="1844529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395" y="47024"/>
            <a:ext cx="1396605" cy="11055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35191" y="6223127"/>
            <a:ext cx="2490632" cy="485003"/>
          </a:xfrm>
          <a:prstGeom prst="rect">
            <a:avLst/>
          </a:prstGeom>
          <a:noFill/>
          <a:extLst>
            <a:ext uri="{909E8E84-426E-40DD-AFC4-6F175D3DCCD1}">
              <a14:hiddenFill xmlns:a14="http://schemas.microsoft.com/office/drawing/2010/main">
                <a:solidFill>
                  <a:srgbClr val="FFFFFF"/>
                </a:solidFill>
              </a14:hiddenFill>
            </a:ext>
          </a:extLst>
        </p:spPr>
      </p:pic>
      <p:sp>
        <p:nvSpPr>
          <p:cNvPr id="4" name="Prostokąt 3">
            <a:extLst>
              <a:ext uri="{FF2B5EF4-FFF2-40B4-BE49-F238E27FC236}">
                <a16:creationId xmlns:a16="http://schemas.microsoft.com/office/drawing/2014/main" id="{3E6E079D-7D2E-4F1F-800A-51AE4C1D3CFC}"/>
              </a:ext>
            </a:extLst>
          </p:cNvPr>
          <p:cNvSpPr/>
          <p:nvPr/>
        </p:nvSpPr>
        <p:spPr>
          <a:xfrm>
            <a:off x="2189365" y="149870"/>
            <a:ext cx="9036996" cy="646331"/>
          </a:xfrm>
          <a:prstGeom prst="rect">
            <a:avLst/>
          </a:prstGeom>
        </p:spPr>
        <p:txBody>
          <a:bodyPr wrap="square">
            <a:spAutoFit/>
          </a:bodyPr>
          <a:lstStyle/>
          <a:p>
            <a:pPr algn="ctr">
              <a:spcAft>
                <a:spcPts val="0"/>
              </a:spcAft>
              <a:tabLst>
                <a:tab pos="3771900" algn="l"/>
                <a:tab pos="4406265" algn="l"/>
                <a:tab pos="5941060" algn="r"/>
              </a:tabLst>
            </a:pPr>
            <a:r>
              <a:rPr lang="en-US" b="1" dirty="0">
                <a:latin typeface="Calibri" panose="020F0502020204030204" pitchFamily="34" charset="0"/>
                <a:ea typeface="Calibri" panose="020F0502020204030204" pitchFamily="34" charset="0"/>
                <a:cs typeface="Arial" panose="020B0604020202020204" pitchFamily="34" charset="0"/>
              </a:rPr>
              <a:t>Business Case for exploring new and disruptive content and strategies to meet the communication challenges facing official statistics </a:t>
            </a:r>
            <a:r>
              <a:rPr lang="en-US" b="1" dirty="0" err="1">
                <a:latin typeface="Calibri" panose="020F0502020204030204" pitchFamily="34" charset="0"/>
                <a:ea typeface="Calibri" panose="020F0502020204030204" pitchFamily="34" charset="0"/>
                <a:cs typeface="Arial" panose="020B0604020202020204" pitchFamily="34" charset="0"/>
              </a:rPr>
              <a:t>organisations</a:t>
            </a:r>
            <a:r>
              <a:rPr lang="en-US" b="1" dirty="0">
                <a:latin typeface="Calibri" panose="020F0502020204030204" pitchFamily="34" charset="0"/>
                <a:ea typeface="Calibri" panose="020F0502020204030204" pitchFamily="34" charset="0"/>
                <a:cs typeface="Arial" panose="020B0604020202020204" pitchFamily="34" charset="0"/>
              </a:rPr>
              <a:t> </a:t>
            </a:r>
            <a:endParaRPr lang="pl-PL"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Prostokąt 7">
            <a:extLst>
              <a:ext uri="{FF2B5EF4-FFF2-40B4-BE49-F238E27FC236}">
                <a16:creationId xmlns:a16="http://schemas.microsoft.com/office/drawing/2014/main" id="{B2B3BCD2-1006-4CAD-B138-F17258452E05}"/>
              </a:ext>
            </a:extLst>
          </p:cNvPr>
          <p:cNvSpPr/>
          <p:nvPr/>
        </p:nvSpPr>
        <p:spPr>
          <a:xfrm>
            <a:off x="283846" y="899047"/>
            <a:ext cx="11908154" cy="5632311"/>
          </a:xfrm>
          <a:prstGeom prst="rect">
            <a:avLst/>
          </a:prstGeom>
        </p:spPr>
        <p:txBody>
          <a:bodyPr wrap="square">
            <a:spAutoFit/>
          </a:bodyPr>
          <a:lstStyle/>
          <a:p>
            <a:pPr>
              <a:spcAft>
                <a:spcPts val="0"/>
              </a:spcAft>
            </a:pPr>
            <a:r>
              <a:rPr lang="en-GB" u="sng" dirty="0">
                <a:latin typeface="Calibri" panose="020F0502020204030204" pitchFamily="34" charset="0"/>
                <a:ea typeface="Calibri" panose="020F0502020204030204" pitchFamily="34" charset="0"/>
                <a:cs typeface="Arial" panose="020B0604020202020204" pitchFamily="34" charset="0"/>
              </a:rPr>
              <a:t>Identify</a:t>
            </a:r>
            <a:r>
              <a:rPr lang="en-GB" dirty="0">
                <a:latin typeface="Calibri" panose="020F0502020204030204" pitchFamily="34" charset="0"/>
                <a:ea typeface="Calibri" panose="020F0502020204030204" pitchFamily="34" charset="0"/>
                <a:cs typeface="Arial" panose="020B0604020202020204" pitchFamily="34" charset="0"/>
              </a:rPr>
              <a:t> experiences and approaches of NS</a:t>
            </a:r>
            <a:r>
              <a:rPr lang="pl-PL" dirty="0">
                <a:latin typeface="Calibri" panose="020F0502020204030204" pitchFamily="34" charset="0"/>
                <a:ea typeface="Calibri" panose="020F0502020204030204" pitchFamily="34" charset="0"/>
                <a:cs typeface="Arial" panose="020B0604020202020204" pitchFamily="34" charset="0"/>
              </a:rPr>
              <a:t>I</a:t>
            </a:r>
            <a:r>
              <a:rPr lang="en-GB" dirty="0">
                <a:latin typeface="Calibri" panose="020F0502020204030204" pitchFamily="34" charset="0"/>
                <a:ea typeface="Calibri" panose="020F0502020204030204" pitchFamily="34" charset="0"/>
                <a:cs typeface="Arial" panose="020B0604020202020204" pitchFamily="34" charset="0"/>
              </a:rPr>
              <a:t>’s using digital products and web portals (including social media), specifically in the areas of:</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Arial" panose="020B0604020202020204" pitchFamily="34" charset="0"/>
              </a:rPr>
              <a:t>Disinformation and misinformation challenges</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Arial" panose="020B0604020202020204" pitchFamily="34" charset="0"/>
              </a:rPr>
              <a:t>Trust building</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AU" dirty="0">
                <a:latin typeface="Calibri" panose="020F0502020204030204" pitchFamily="34" charset="0"/>
                <a:ea typeface="Calibri" panose="020F0502020204030204" pitchFamily="34" charset="0"/>
                <a:cs typeface="Arial" panose="020B0604020202020204" pitchFamily="34" charset="0"/>
              </a:rPr>
              <a:t>Reaching and promoting engagement with young people and other target audiences (e.g. data providers, potential employees)</a:t>
            </a: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u="sng" dirty="0">
                <a:latin typeface="Calibri" panose="020F0502020204030204" pitchFamily="34" charset="0"/>
                <a:ea typeface="Calibri" panose="020F0502020204030204" pitchFamily="34" charset="0"/>
                <a:cs typeface="Arial" panose="020B0604020202020204" pitchFamily="34" charset="0"/>
              </a:rPr>
              <a:t>Identify</a:t>
            </a:r>
            <a:r>
              <a:rPr lang="en-GB" dirty="0">
                <a:latin typeface="Calibri" panose="020F0502020204030204" pitchFamily="34" charset="0"/>
                <a:ea typeface="Calibri" panose="020F0502020204030204" pitchFamily="34" charset="0"/>
                <a:cs typeface="Arial" panose="020B0604020202020204" pitchFamily="34" charset="0"/>
              </a:rPr>
              <a:t> successes and failures in relation to content strategy and use of platforms.</a:t>
            </a: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dirty="0">
                <a:latin typeface="Calibri" panose="020F0502020204030204" pitchFamily="34" charset="0"/>
                <a:ea typeface="Calibri" panose="020F0502020204030204" pitchFamily="34" charset="0"/>
                <a:cs typeface="Arial" panose="020B0604020202020204" pitchFamily="34" charset="0"/>
              </a:rPr>
              <a:t>Explore the potential advantages and pitfalls of engaging with influencers or ambassadors to promote and raise the official statistics as a brand, generally or on specific campaigns</a:t>
            </a:r>
            <a:r>
              <a:rPr lang="pl-PL" dirty="0">
                <a:latin typeface="Calibri" panose="020F0502020204030204" pitchFamily="34" charset="0"/>
                <a:ea typeface="Calibri" panose="020F0502020204030204" pitchFamily="34" charset="0"/>
                <a:cs typeface="Arial" panose="020B0604020202020204" pitchFamily="34" charset="0"/>
              </a:rPr>
              <a:t>.</a:t>
            </a:r>
          </a:p>
          <a:p>
            <a:pPr>
              <a:spcAft>
                <a:spcPts val="0"/>
              </a:spcAft>
            </a:pP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u="sng" dirty="0">
                <a:latin typeface="Calibri" panose="020F0502020204030204" pitchFamily="34" charset="0"/>
                <a:ea typeface="Calibri" panose="020F0502020204030204" pitchFamily="34" charset="0"/>
                <a:cs typeface="Arial" panose="020B0604020202020204" pitchFamily="34" charset="0"/>
              </a:rPr>
              <a:t>Defining</a:t>
            </a:r>
            <a:r>
              <a:rPr lang="en-GB" dirty="0">
                <a:latin typeface="Calibri" panose="020F0502020204030204" pitchFamily="34" charset="0"/>
                <a:ea typeface="Calibri" panose="020F0502020204030204" pitchFamily="34" charset="0"/>
                <a:cs typeface="Arial" panose="020B0604020202020204" pitchFamily="34" charset="0"/>
              </a:rPr>
              <a:t> what constitutes success in relation to social media activities and how to measure it</a:t>
            </a:r>
            <a:r>
              <a:rPr lang="pl-PL" dirty="0">
                <a:latin typeface="Calibri" panose="020F0502020204030204" pitchFamily="34" charset="0"/>
                <a:ea typeface="Calibri" panose="020F0502020204030204" pitchFamily="34" charset="0"/>
                <a:cs typeface="Arial" panose="020B0604020202020204" pitchFamily="34" charset="0"/>
              </a:rPr>
              <a:t>.</a:t>
            </a:r>
          </a:p>
          <a:p>
            <a:pPr>
              <a:spcAft>
                <a:spcPts val="0"/>
              </a:spcAft>
            </a:pPr>
            <a:endParaRPr lang="pl-PL" dirty="0">
              <a:latin typeface="Calibri" panose="020F0502020204030204" pitchFamily="34" charset="0"/>
              <a:ea typeface="Calibri" panose="020F0502020204030204" pitchFamily="34" charset="0"/>
              <a:cs typeface="Arial" panose="020B0604020202020204" pitchFamily="34" charset="0"/>
            </a:endParaRPr>
          </a:p>
          <a:p>
            <a:pPr>
              <a:spcAft>
                <a:spcPts val="0"/>
              </a:spcAft>
            </a:pPr>
            <a:r>
              <a:rPr lang="en-GB" u="sng" dirty="0">
                <a:latin typeface="Calibri" panose="020F0502020204030204" pitchFamily="34" charset="0"/>
                <a:ea typeface="Calibri" panose="020F0502020204030204" pitchFamily="34" charset="0"/>
                <a:cs typeface="Arial" panose="020B0604020202020204" pitchFamily="34" charset="0"/>
              </a:rPr>
              <a:t>The objective </a:t>
            </a:r>
            <a:r>
              <a:rPr lang="en-GB" dirty="0">
                <a:latin typeface="Calibri" panose="020F0502020204030204" pitchFamily="34" charset="0"/>
                <a:ea typeface="Calibri" panose="020F0502020204030204" pitchFamily="34" charset="0"/>
                <a:cs typeface="Arial" panose="020B0604020202020204" pitchFamily="34" charset="0"/>
              </a:rPr>
              <a:t>of this activity is to provide information on, and pathways to</a:t>
            </a:r>
            <a:r>
              <a:rPr lang="pl-PL" dirty="0">
                <a:latin typeface="Calibri" panose="020F0502020204030204" pitchFamily="34" charset="0"/>
                <a:ea typeface="Calibri" panose="020F0502020204030204" pitchFamily="34" charset="0"/>
                <a:cs typeface="Arial" panose="020B0604020202020204" pitchFamily="34" charset="0"/>
              </a:rPr>
              <a:t>:</a:t>
            </a:r>
            <a:r>
              <a:rPr lang="en-GB" dirty="0">
                <a:latin typeface="Calibri" panose="020F0502020204030204" pitchFamily="34" charset="0"/>
                <a:ea typeface="Calibri" panose="020F0502020204030204" pitchFamily="34" charset="0"/>
                <a:cs typeface="Arial" panose="020B0604020202020204" pitchFamily="34" charset="0"/>
              </a:rPr>
              <a:t> </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GB" dirty="0">
                <a:latin typeface="Calibri" panose="020F0502020204030204" pitchFamily="34" charset="0"/>
                <a:ea typeface="Calibri" panose="020F0502020204030204" pitchFamily="34" charset="0"/>
                <a:cs typeface="Arial" panose="020B0604020202020204" pitchFamily="34" charset="0"/>
              </a:rPr>
              <a:t>Maximising the potential of digital products and web portals to support the communication objectives of Official Statistics</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GB" dirty="0">
                <a:latin typeface="Calibri" panose="020F0502020204030204" pitchFamily="34" charset="0"/>
                <a:ea typeface="Calibri" panose="020F0502020204030204" pitchFamily="34" charset="0"/>
                <a:cs typeface="Arial" panose="020B0604020202020204" pitchFamily="34" charset="0"/>
              </a:rPr>
              <a:t>Building on the experience of others in relation to the developing of content, identifying platforms, and measuring the impact of these activities</a:t>
            </a:r>
            <a:endParaRPr lang="pl-PL" dirty="0">
              <a:latin typeface="Calibri" panose="020F0502020204030204" pitchFamily="34" charset="0"/>
              <a:ea typeface="Calibri" panose="020F0502020204030204" pitchFamily="34" charset="0"/>
              <a:cs typeface="Arial" panose="020B0604020202020204" pitchFamily="34" charset="0"/>
            </a:endParaRPr>
          </a:p>
          <a:p>
            <a:pPr marL="342900" lvl="0" indent="-342900">
              <a:spcAft>
                <a:spcPts val="0"/>
              </a:spcAft>
              <a:buFont typeface="Symbol" panose="05050102010706020507" pitchFamily="18" charset="2"/>
              <a:buChar char=""/>
            </a:pPr>
            <a:r>
              <a:rPr lang="en-GB" dirty="0">
                <a:latin typeface="Calibri" panose="020F0502020204030204" pitchFamily="34" charset="0"/>
                <a:ea typeface="Calibri" panose="020F0502020204030204" pitchFamily="34" charset="0"/>
                <a:cs typeface="Arial" panose="020B0604020202020204" pitchFamily="34" charset="0"/>
              </a:rPr>
              <a:t>Understanding the capability and capacity requirements within communication teams to operate effectively in the digital ecosystem.</a:t>
            </a:r>
            <a:endParaRPr lang="pl-PL"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54315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94817212-C0A1-480C-B8D9-40E0FA12A561}"/>
              </a:ext>
            </a:extLst>
          </p:cNvPr>
          <p:cNvSpPr/>
          <p:nvPr/>
        </p:nvSpPr>
        <p:spPr>
          <a:xfrm>
            <a:off x="2290436" y="255132"/>
            <a:ext cx="9556571" cy="523220"/>
          </a:xfrm>
          <a:prstGeom prst="rect">
            <a:avLst/>
          </a:prstGeom>
        </p:spPr>
        <p:txBody>
          <a:bodyPr wrap="square">
            <a:spAutoFit/>
          </a:bodyPr>
          <a:lstStyle/>
          <a:p>
            <a:pPr algn="ctr">
              <a:spcAft>
                <a:spcPts val="0"/>
              </a:spcAft>
              <a:tabLst>
                <a:tab pos="3771900" algn="l"/>
                <a:tab pos="4406265" algn="l"/>
                <a:tab pos="5941060" algn="r"/>
              </a:tabLst>
            </a:pPr>
            <a:r>
              <a:rPr lang="en-US" sz="2800" b="1" dirty="0">
                <a:latin typeface="Calibri" panose="020F0502020204030204" pitchFamily="34" charset="0"/>
                <a:ea typeface="Calibri" panose="020F0502020204030204" pitchFamily="34" charset="0"/>
                <a:cs typeface="Arial" panose="020B0604020202020204" pitchFamily="34" charset="0"/>
              </a:rPr>
              <a:t>Business Case for Data Analytics Proposal</a:t>
            </a:r>
            <a:endParaRPr lang="pl-PL"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rostokąt 3">
            <a:extLst>
              <a:ext uri="{FF2B5EF4-FFF2-40B4-BE49-F238E27FC236}">
                <a16:creationId xmlns:a16="http://schemas.microsoft.com/office/drawing/2014/main" id="{62052AF5-F41A-43F1-90BD-5B081EC0E792}"/>
              </a:ext>
            </a:extLst>
          </p:cNvPr>
          <p:cNvSpPr/>
          <p:nvPr/>
        </p:nvSpPr>
        <p:spPr>
          <a:xfrm>
            <a:off x="606393" y="1156394"/>
            <a:ext cx="11240613" cy="2246769"/>
          </a:xfrm>
          <a:prstGeom prst="rect">
            <a:avLst/>
          </a:prstGeom>
        </p:spPr>
        <p:txBody>
          <a:bodyPr wrap="square">
            <a:spAutoFit/>
          </a:bodyPr>
          <a:lstStyle/>
          <a:p>
            <a:r>
              <a:rPr lang="en-GB" sz="2000" dirty="0">
                <a:latin typeface="Calibri" panose="020F0502020204030204" pitchFamily="34" charset="0"/>
                <a:ea typeface="Calibri" panose="020F0502020204030204" pitchFamily="34" charset="0"/>
                <a:cs typeface="Arial" panose="020B0604020202020204" pitchFamily="34" charset="0"/>
              </a:rPr>
              <a:t>Use a reporting tool such as Power BI to collate data from a range of sources such as attrition data, absence, recruitment time to hire, % of diversity declarations. Using this report as part of the performance cycle then allows for individuals/teams to analyse areas of focus in their organisation/section; for example, it might be that the data shows a performance pay gap between disabled and non-disabled colleagues. The report will also enable more proactive, strategic advice to be provided through a fulsome overview of the data to help support strategies and give real-time indicators on the progress of various initiatives, such as the number of hires of a diversified workforce, retention, and many others.</a:t>
            </a:r>
            <a:endParaRPr lang="pl-PL" sz="2000" dirty="0"/>
          </a:p>
        </p:txBody>
      </p:sp>
      <p:sp>
        <p:nvSpPr>
          <p:cNvPr id="5" name="Prostokąt 4">
            <a:extLst>
              <a:ext uri="{FF2B5EF4-FFF2-40B4-BE49-F238E27FC236}">
                <a16:creationId xmlns:a16="http://schemas.microsoft.com/office/drawing/2014/main" id="{9072442F-9FB7-49EE-9570-683B359EB56A}"/>
              </a:ext>
            </a:extLst>
          </p:cNvPr>
          <p:cNvSpPr/>
          <p:nvPr/>
        </p:nvSpPr>
        <p:spPr>
          <a:xfrm>
            <a:off x="606393" y="3854287"/>
            <a:ext cx="11240612" cy="1015663"/>
          </a:xfrm>
          <a:prstGeom prst="rect">
            <a:avLst/>
          </a:prstGeom>
        </p:spPr>
        <p:txBody>
          <a:bodyPr wrap="square">
            <a:spAutoFit/>
          </a:bodyPr>
          <a:lstStyle/>
          <a:p>
            <a:r>
              <a:rPr lang="en-GB" sz="2000" dirty="0">
                <a:latin typeface="Calibri" panose="020F0502020204030204" pitchFamily="34" charset="0"/>
                <a:ea typeface="Calibri" panose="020F0502020204030204" pitchFamily="34" charset="0"/>
                <a:cs typeface="Arial" panose="020B0604020202020204" pitchFamily="34" charset="0"/>
              </a:rPr>
              <a:t>Manual manipulation of data may lead to human error and unnecessary effort and less timely or relevant data. In addition, without the ability to measure and assess our interventions we may not be undertaking the appropriate lever to drive the desired behaviour or outcome. </a:t>
            </a:r>
            <a:endParaRPr lang="pl-PL" sz="2000" dirty="0"/>
          </a:p>
        </p:txBody>
      </p:sp>
    </p:spTree>
    <p:extLst>
      <p:ext uri="{BB962C8B-B14F-4D97-AF65-F5344CB8AC3E}">
        <p14:creationId xmlns:p14="http://schemas.microsoft.com/office/powerpoint/2010/main" val="3673460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7DAE7-0363-4004-B6F4-6F4D5DB62113}"/>
              </a:ext>
            </a:extLst>
          </p:cNvPr>
          <p:cNvSpPr>
            <a:spLocks noGrp="1"/>
          </p:cNvSpPr>
          <p:nvPr>
            <p:ph type="title"/>
          </p:nvPr>
        </p:nvSpPr>
        <p:spPr>
          <a:xfrm>
            <a:off x="138953" y="106943"/>
            <a:ext cx="10515600" cy="861246"/>
          </a:xfrm>
        </p:spPr>
        <p:txBody>
          <a:bodyPr>
            <a:normAutofit/>
          </a:bodyPr>
          <a:lstStyle/>
          <a:p>
            <a:pPr algn="ctr"/>
            <a:r>
              <a:rPr lang="en-GB" dirty="0"/>
              <a:t>Human resources and more...</a:t>
            </a:r>
          </a:p>
        </p:txBody>
      </p:sp>
      <p:sp>
        <p:nvSpPr>
          <p:cNvPr id="3" name="Content Placeholder 2">
            <a:extLst>
              <a:ext uri="{FF2B5EF4-FFF2-40B4-BE49-F238E27FC236}">
                <a16:creationId xmlns:a16="http://schemas.microsoft.com/office/drawing/2014/main" id="{1BC21356-3047-43F8-86EF-AF7021BA453E}"/>
              </a:ext>
            </a:extLst>
          </p:cNvPr>
          <p:cNvSpPr>
            <a:spLocks noGrp="1"/>
          </p:cNvSpPr>
          <p:nvPr>
            <p:ph idx="1"/>
          </p:nvPr>
        </p:nvSpPr>
        <p:spPr>
          <a:xfrm>
            <a:off x="138953" y="978947"/>
            <a:ext cx="11845066" cy="5328209"/>
          </a:xfrm>
        </p:spPr>
        <p:txBody>
          <a:bodyPr>
            <a:normAutofit/>
          </a:bodyPr>
          <a:lstStyle/>
          <a:p>
            <a:r>
              <a:rPr lang="en-US" sz="2400" b="1" i="0" dirty="0">
                <a:solidFill>
                  <a:srgbClr val="0052CC"/>
                </a:solidFill>
                <a:effectLst/>
                <a:latin typeface="-apple-system"/>
                <a:hlinkClick r:id="rId2"/>
              </a:rPr>
              <a:t>Guidelines for Managers</a:t>
            </a:r>
            <a:r>
              <a:rPr lang="en-US" sz="2400" b="1" i="0" dirty="0">
                <a:solidFill>
                  <a:srgbClr val="333333"/>
                </a:solidFill>
                <a:effectLst/>
                <a:latin typeface="-apple-system"/>
              </a:rPr>
              <a:t> </a:t>
            </a:r>
            <a:r>
              <a:rPr lang="en-US" sz="2400" i="0" dirty="0">
                <a:solidFill>
                  <a:srgbClr val="333333"/>
                </a:solidFill>
                <a:effectLst/>
                <a:latin typeface="-apple-system"/>
              </a:rPr>
              <a:t>(2015 </a:t>
            </a:r>
            <a:r>
              <a:rPr lang="en-US" sz="2400" b="0" i="0" dirty="0">
                <a:solidFill>
                  <a:srgbClr val="333333"/>
                </a:solidFill>
                <a:effectLst/>
                <a:latin typeface="-apple-system"/>
              </a:rPr>
              <a:t>EN/RU)</a:t>
            </a:r>
          </a:p>
          <a:p>
            <a:r>
              <a:rPr lang="en-US" sz="2400" b="1" i="0" dirty="0">
                <a:solidFill>
                  <a:srgbClr val="0052CC"/>
                </a:solidFill>
                <a:effectLst/>
                <a:latin typeface="-apple-system"/>
                <a:hlinkClick r:id="rId3"/>
              </a:rPr>
              <a:t>Guidelines on Risk Management Practices in Statistical </a:t>
            </a:r>
            <a:r>
              <a:rPr lang="en-US" sz="2400" b="1" i="0" dirty="0" err="1">
                <a:solidFill>
                  <a:srgbClr val="0052CC"/>
                </a:solidFill>
                <a:effectLst/>
                <a:latin typeface="-apple-system"/>
                <a:hlinkClick r:id="rId3"/>
              </a:rPr>
              <a:t>Organisations</a:t>
            </a:r>
            <a:r>
              <a:rPr lang="en-US" sz="2400" b="1" i="0" dirty="0">
                <a:solidFill>
                  <a:srgbClr val="0052CC"/>
                </a:solidFill>
                <a:effectLst/>
                <a:latin typeface="-apple-system"/>
                <a:hlinkClick r:id="rId3"/>
              </a:rPr>
              <a:t> </a:t>
            </a:r>
            <a:r>
              <a:rPr lang="en-US" sz="2400" i="0" dirty="0">
                <a:solidFill>
                  <a:srgbClr val="333333"/>
                </a:solidFill>
                <a:effectLst/>
                <a:latin typeface="-apple-system"/>
              </a:rPr>
              <a:t>(2016 </a:t>
            </a:r>
            <a:r>
              <a:rPr lang="en-US" sz="2400" b="0" i="0" dirty="0">
                <a:solidFill>
                  <a:srgbClr val="333333"/>
                </a:solidFill>
                <a:effectLst/>
                <a:latin typeface="-apple-system"/>
              </a:rPr>
              <a:t>EN/RU)</a:t>
            </a:r>
          </a:p>
          <a:p>
            <a:pPr algn="l"/>
            <a:r>
              <a:rPr lang="en-GB" sz="2000" b="1" i="0" dirty="0">
                <a:solidFill>
                  <a:srgbClr val="003366"/>
                </a:solidFill>
                <a:effectLst/>
                <a:latin typeface="-apple-system"/>
              </a:rPr>
              <a:t>Capabilities:</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4"/>
              </a:rPr>
              <a:t>Placemat - Key Capabilities for Modernising Statistical Organisations</a:t>
            </a:r>
            <a:endParaRPr lang="en-GB" sz="1600" b="0" i="0" dirty="0">
              <a:solidFill>
                <a:srgbClr val="333333"/>
              </a:solidFill>
              <a:effectLst/>
              <a:latin typeface="-apple-system"/>
            </a:endParaRPr>
          </a:p>
          <a:p>
            <a:pPr algn="l"/>
            <a:r>
              <a:rPr lang="en-GB" sz="2000" b="1" i="0" dirty="0">
                <a:solidFill>
                  <a:srgbClr val="003366"/>
                </a:solidFill>
                <a:effectLst/>
                <a:latin typeface="-apple-system"/>
              </a:rPr>
              <a:t>Developing Organisational Resilience:</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5"/>
              </a:rPr>
              <a:t>Paper on Visions, Missions and Target Operating Models</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6"/>
              </a:rPr>
              <a:t>Green paper: Developing Organisational Resilience in Statistical Organisations</a:t>
            </a:r>
            <a:endParaRPr lang="en-GB" sz="1600" b="0" i="0" dirty="0">
              <a:solidFill>
                <a:srgbClr val="333333"/>
              </a:solidFill>
              <a:effectLst/>
              <a:latin typeface="-apple-system"/>
            </a:endParaRPr>
          </a:p>
          <a:p>
            <a:pPr algn="l"/>
            <a:r>
              <a:rPr lang="en-GB" sz="2000" b="1" i="0" dirty="0">
                <a:solidFill>
                  <a:srgbClr val="003366"/>
                </a:solidFill>
                <a:effectLst/>
                <a:latin typeface="-apple-system"/>
              </a:rPr>
              <a:t>Statistical Training:</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7"/>
              </a:rPr>
              <a:t>Statistical and End User IT Training Framework - based on GSBPM Model (2017)</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8"/>
              </a:rPr>
              <a:t>Statistical Training Framework aligned to the GSBPM - paper (2018)</a:t>
            </a:r>
            <a:endParaRPr lang="en-GB" sz="1600" b="0" i="0" dirty="0">
              <a:solidFill>
                <a:srgbClr val="333333"/>
              </a:solidFill>
              <a:effectLst/>
              <a:latin typeface="-apple-system"/>
            </a:endParaRPr>
          </a:p>
          <a:p>
            <a:pPr algn="l"/>
            <a:r>
              <a:rPr lang="en-GB" sz="2000" b="1" i="0" dirty="0">
                <a:solidFill>
                  <a:srgbClr val="003366"/>
                </a:solidFill>
                <a:effectLst/>
                <a:latin typeface="-apple-system"/>
              </a:rPr>
              <a:t>Organisational barriers to international collaboration (2016):</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9"/>
              </a:rPr>
              <a:t>Paper on organisational barriers to international cooperation</a:t>
            </a:r>
            <a:endParaRPr lang="en-GB" sz="1600" b="0" i="0" dirty="0">
              <a:solidFill>
                <a:srgbClr val="333333"/>
              </a:solidFill>
              <a:effectLst/>
              <a:latin typeface="-apple-system"/>
            </a:endParaRPr>
          </a:p>
          <a:p>
            <a:pPr algn="l"/>
            <a:r>
              <a:rPr lang="en-GB" sz="2000" b="1" i="0" dirty="0">
                <a:solidFill>
                  <a:srgbClr val="003366"/>
                </a:solidFill>
                <a:effectLst/>
                <a:latin typeface="-apple-system"/>
              </a:rPr>
              <a:t>Competencies profiles (2015):</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10"/>
              </a:rPr>
              <a:t>Big Data Team</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11"/>
              </a:rPr>
              <a:t>Big Data Team Leader</a:t>
            </a:r>
            <a:endParaRPr lang="en-US" sz="3200" dirty="0">
              <a:solidFill>
                <a:srgbClr val="333333"/>
              </a:solidFill>
              <a:latin typeface="-apple-system"/>
            </a:endParaRPr>
          </a:p>
        </p:txBody>
      </p:sp>
      <p:pic>
        <p:nvPicPr>
          <p:cNvPr id="4" name="Picture 3">
            <a:extLst>
              <a:ext uri="{FF2B5EF4-FFF2-40B4-BE49-F238E27FC236}">
                <a16:creationId xmlns:a16="http://schemas.microsoft.com/office/drawing/2014/main" id="{09F5CBEC-E990-499C-9EE9-19B256E247A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5" name="Picture 4">
            <a:extLst>
              <a:ext uri="{FF2B5EF4-FFF2-40B4-BE49-F238E27FC236}">
                <a16:creationId xmlns:a16="http://schemas.microsoft.com/office/drawing/2014/main" id="{E53FBDDB-584D-442E-9123-965B6B47850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33554" y="2259107"/>
            <a:ext cx="4250465" cy="33645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Text, logo&#10;&#10;Description automatically generated">
            <a:extLst>
              <a:ext uri="{FF2B5EF4-FFF2-40B4-BE49-F238E27FC236}">
                <a16:creationId xmlns:a16="http://schemas.microsoft.com/office/drawing/2014/main" id="{200F7609-D29F-446D-92C6-2ADB55FBC233}"/>
              </a:ext>
            </a:extLst>
          </p:cNvPr>
          <p:cNvPicPr>
            <a:picLocks noChangeAspect="1"/>
          </p:cNvPicPr>
          <p:nvPr/>
        </p:nvPicPr>
        <p:blipFill>
          <a:blip r:embed="rId14"/>
          <a:stretch>
            <a:fillRect/>
          </a:stretch>
        </p:blipFill>
        <p:spPr>
          <a:xfrm>
            <a:off x="8803531" y="196481"/>
            <a:ext cx="3169393" cy="1036717"/>
          </a:xfrm>
          <a:prstGeom prst="rect">
            <a:avLst/>
          </a:prstGeom>
        </p:spPr>
      </p:pic>
    </p:spTree>
    <p:extLst>
      <p:ext uri="{BB962C8B-B14F-4D97-AF65-F5344CB8AC3E}">
        <p14:creationId xmlns:p14="http://schemas.microsoft.com/office/powerpoint/2010/main" val="3543481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7DAE7-0363-4004-B6F4-6F4D5DB62113}"/>
              </a:ext>
            </a:extLst>
          </p:cNvPr>
          <p:cNvSpPr>
            <a:spLocks noGrp="1"/>
          </p:cNvSpPr>
          <p:nvPr>
            <p:ph type="title"/>
          </p:nvPr>
        </p:nvSpPr>
        <p:spPr>
          <a:xfrm>
            <a:off x="2672862" y="148746"/>
            <a:ext cx="9048590" cy="861246"/>
          </a:xfrm>
        </p:spPr>
        <p:txBody>
          <a:bodyPr>
            <a:normAutofit/>
          </a:bodyPr>
          <a:lstStyle/>
          <a:p>
            <a:pPr algn="ctr"/>
            <a:r>
              <a:rPr lang="en-GB" dirty="0"/>
              <a:t>Human resources and more...</a:t>
            </a:r>
          </a:p>
        </p:txBody>
      </p:sp>
      <p:sp>
        <p:nvSpPr>
          <p:cNvPr id="3" name="Content Placeholder 2">
            <a:extLst>
              <a:ext uri="{FF2B5EF4-FFF2-40B4-BE49-F238E27FC236}">
                <a16:creationId xmlns:a16="http://schemas.microsoft.com/office/drawing/2014/main" id="{1BC21356-3047-43F8-86EF-AF7021BA453E}"/>
              </a:ext>
            </a:extLst>
          </p:cNvPr>
          <p:cNvSpPr>
            <a:spLocks noGrp="1"/>
          </p:cNvSpPr>
          <p:nvPr>
            <p:ph idx="1"/>
          </p:nvPr>
        </p:nvSpPr>
        <p:spPr>
          <a:xfrm>
            <a:off x="207981" y="1481750"/>
            <a:ext cx="11845066" cy="5328209"/>
          </a:xfrm>
        </p:spPr>
        <p:txBody>
          <a:bodyPr>
            <a:normAutofit/>
          </a:bodyPr>
          <a:lstStyle/>
          <a:p>
            <a:r>
              <a:rPr lang="en-US" b="1" dirty="0">
                <a:hlinkClick r:id="rId2"/>
              </a:rPr>
              <a:t>Strategic Communication Framework Publication</a:t>
            </a:r>
            <a:r>
              <a:rPr lang="en-US" b="1" dirty="0"/>
              <a:t> - </a:t>
            </a:r>
            <a:r>
              <a:rPr lang="en-US" dirty="0"/>
              <a:t>English (2021)</a:t>
            </a:r>
            <a:endParaRPr lang="pl-PL" dirty="0"/>
          </a:p>
          <a:p>
            <a:endParaRPr lang="en-US" dirty="0"/>
          </a:p>
          <a:p>
            <a:r>
              <a:rPr lang="en-US" b="1" dirty="0">
                <a:hlinkClick r:id="rId3"/>
              </a:rPr>
              <a:t>Brand and reputation management</a:t>
            </a:r>
            <a:r>
              <a:rPr lang="en-US" b="1" dirty="0"/>
              <a:t> - </a:t>
            </a:r>
            <a:r>
              <a:rPr lang="en-US" dirty="0"/>
              <a:t>English (2022)</a:t>
            </a:r>
            <a:endParaRPr lang="pl-PL" dirty="0"/>
          </a:p>
          <a:p>
            <a:endParaRPr lang="pl-PL" dirty="0"/>
          </a:p>
          <a:p>
            <a:r>
              <a:rPr lang="en-US" b="1" dirty="0">
                <a:hlinkClick r:id="rId4"/>
              </a:rPr>
              <a:t>Ethics management, leadership and performance</a:t>
            </a:r>
            <a:r>
              <a:rPr lang="en-US" b="1" dirty="0"/>
              <a:t> (work in progress 2022)</a:t>
            </a:r>
            <a:endParaRPr lang="pl-PL" b="1" dirty="0"/>
          </a:p>
          <a:p>
            <a:endParaRPr lang="en-US" dirty="0"/>
          </a:p>
          <a:p>
            <a:r>
              <a:rPr lang="en-US" b="1" dirty="0">
                <a:hlinkClick r:id="rId5"/>
              </a:rPr>
              <a:t>Report on the Survey results on Ethics Management</a:t>
            </a:r>
            <a:r>
              <a:rPr lang="en-US" b="1" dirty="0"/>
              <a:t> (2021)</a:t>
            </a:r>
            <a:endParaRPr lang="en-US" dirty="0"/>
          </a:p>
          <a:p>
            <a:endParaRPr lang="en-US" dirty="0"/>
          </a:p>
        </p:txBody>
      </p:sp>
      <p:pic>
        <p:nvPicPr>
          <p:cNvPr id="4" name="Picture 3">
            <a:extLst>
              <a:ext uri="{FF2B5EF4-FFF2-40B4-BE49-F238E27FC236}">
                <a16:creationId xmlns:a16="http://schemas.microsoft.com/office/drawing/2014/main" id="{09F5CBEC-E990-499C-9EE9-19B256E247A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5" name="Picture 4">
            <a:extLst>
              <a:ext uri="{FF2B5EF4-FFF2-40B4-BE49-F238E27FC236}">
                <a16:creationId xmlns:a16="http://schemas.microsoft.com/office/drawing/2014/main" id="{E53FBDDB-584D-442E-9123-965B6B4785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37820" y="5070755"/>
            <a:ext cx="2254180" cy="17843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Text, logo&#10;&#10;Description automatically generated">
            <a:extLst>
              <a:ext uri="{FF2B5EF4-FFF2-40B4-BE49-F238E27FC236}">
                <a16:creationId xmlns:a16="http://schemas.microsoft.com/office/drawing/2014/main" id="{200F7609-D29F-446D-92C6-2ADB55FBC233}"/>
              </a:ext>
            </a:extLst>
          </p:cNvPr>
          <p:cNvPicPr>
            <a:picLocks noChangeAspect="1"/>
          </p:cNvPicPr>
          <p:nvPr/>
        </p:nvPicPr>
        <p:blipFill>
          <a:blip r:embed="rId8"/>
          <a:stretch>
            <a:fillRect/>
          </a:stretch>
        </p:blipFill>
        <p:spPr>
          <a:xfrm>
            <a:off x="69925" y="84962"/>
            <a:ext cx="3169393" cy="988814"/>
          </a:xfrm>
          <a:prstGeom prst="rect">
            <a:avLst/>
          </a:prstGeom>
        </p:spPr>
      </p:pic>
    </p:spTree>
    <p:extLst>
      <p:ext uri="{BB962C8B-B14F-4D97-AF65-F5344CB8AC3E}">
        <p14:creationId xmlns:p14="http://schemas.microsoft.com/office/powerpoint/2010/main" val="18100306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3604F-AFE6-40A7-BE11-9F698401FDF4}"/>
              </a:ext>
            </a:extLst>
          </p:cNvPr>
          <p:cNvSpPr>
            <a:spLocks noGrp="1"/>
          </p:cNvSpPr>
          <p:nvPr>
            <p:ph type="title"/>
          </p:nvPr>
        </p:nvSpPr>
        <p:spPr>
          <a:xfrm>
            <a:off x="0" y="18255"/>
            <a:ext cx="10515600" cy="1200945"/>
          </a:xfrm>
        </p:spPr>
        <p:txBody>
          <a:bodyPr/>
          <a:lstStyle/>
          <a:p>
            <a:r>
              <a:rPr lang="en-GB" dirty="0"/>
              <a:t>Links &amp; further information:</a:t>
            </a:r>
          </a:p>
        </p:txBody>
      </p:sp>
      <p:sp>
        <p:nvSpPr>
          <p:cNvPr id="3" name="Content Placeholder 2">
            <a:extLst>
              <a:ext uri="{FF2B5EF4-FFF2-40B4-BE49-F238E27FC236}">
                <a16:creationId xmlns:a16="http://schemas.microsoft.com/office/drawing/2014/main" id="{07978853-9042-4F51-95FB-76A360BE6FE1}"/>
              </a:ext>
            </a:extLst>
          </p:cNvPr>
          <p:cNvSpPr>
            <a:spLocks noGrp="1"/>
          </p:cNvSpPr>
          <p:nvPr>
            <p:ph idx="1"/>
          </p:nvPr>
        </p:nvSpPr>
        <p:spPr>
          <a:xfrm>
            <a:off x="219075" y="891452"/>
            <a:ext cx="11397957" cy="5143570"/>
          </a:xfrm>
        </p:spPr>
        <p:txBody>
          <a:bodyPr>
            <a:normAutofit fontScale="92500" lnSpcReduction="20000"/>
          </a:bodyPr>
          <a:lstStyle/>
          <a:p>
            <a:pPr algn="l"/>
            <a:r>
              <a:rPr lang="en-GB" b="0" i="0" dirty="0">
                <a:solidFill>
                  <a:srgbClr val="172B4D"/>
                </a:solidFill>
                <a:effectLst/>
                <a:latin typeface="-apple-system"/>
                <a:hlinkClick r:id="rId3"/>
              </a:rPr>
              <a:t>Human resources and more...</a:t>
            </a:r>
            <a:endParaRPr lang="en-GB" b="0" i="0" dirty="0">
              <a:solidFill>
                <a:srgbClr val="172B4D"/>
              </a:solidFill>
              <a:effectLst/>
              <a:latin typeface="-apple-system"/>
            </a:endParaRPr>
          </a:p>
          <a:p>
            <a:pPr algn="l"/>
            <a:r>
              <a:rPr lang="en-US" dirty="0">
                <a:hlinkClick r:id="rId4"/>
              </a:rPr>
              <a:t>Future of Work (coming soon)</a:t>
            </a:r>
            <a:endParaRPr lang="en-GB" b="0" i="0" dirty="0">
              <a:solidFill>
                <a:srgbClr val="172B4D"/>
              </a:solidFill>
              <a:effectLst/>
              <a:latin typeface="-apple-system"/>
            </a:endParaRPr>
          </a:p>
          <a:p>
            <a:r>
              <a:rPr lang="en-GB" b="0" i="0" dirty="0">
                <a:solidFill>
                  <a:srgbClr val="172B4D"/>
                </a:solidFill>
                <a:effectLst/>
                <a:latin typeface="-apple-system"/>
                <a:hlinkClick r:id="rId5"/>
              </a:rPr>
              <a:t>Guidelines on Risk Management</a:t>
            </a:r>
            <a:endParaRPr lang="en-GB" b="0" i="0" dirty="0">
              <a:solidFill>
                <a:srgbClr val="172B4D"/>
              </a:solidFill>
              <a:effectLst/>
              <a:latin typeface="-apple-system"/>
            </a:endParaRPr>
          </a:p>
          <a:p>
            <a:r>
              <a:rPr lang="en-US" sz="2800" b="1" i="0" dirty="0">
                <a:solidFill>
                  <a:srgbClr val="0052CC"/>
                </a:solidFill>
                <a:effectLst/>
                <a:latin typeface="-apple-system"/>
                <a:hlinkClick r:id="rId6"/>
              </a:rPr>
              <a:t>Guidelines for Managers</a:t>
            </a:r>
            <a:endParaRPr lang="en-GB" b="0" i="0" dirty="0">
              <a:solidFill>
                <a:srgbClr val="172B4D"/>
              </a:solidFill>
              <a:effectLst/>
              <a:latin typeface="-apple-system"/>
            </a:endParaRPr>
          </a:p>
          <a:p>
            <a:endParaRPr lang="en-GB" dirty="0"/>
          </a:p>
          <a:p>
            <a:r>
              <a:rPr lang="en-GB" dirty="0">
                <a:hlinkClick r:id="rId7"/>
              </a:rPr>
              <a:t>Strategic Communication Framework</a:t>
            </a:r>
            <a:endParaRPr lang="en-GB" dirty="0"/>
          </a:p>
          <a:p>
            <a:r>
              <a:rPr lang="en-GB" dirty="0">
                <a:hlinkClick r:id="rId8"/>
              </a:rPr>
              <a:t>Brand and reputation management</a:t>
            </a:r>
            <a:endParaRPr lang="en-GB" dirty="0"/>
          </a:p>
          <a:p>
            <a:r>
              <a:rPr lang="en-GB" dirty="0">
                <a:hlinkClick r:id="rId9"/>
              </a:rPr>
              <a:t>Dissemination and Communication</a:t>
            </a:r>
            <a:r>
              <a:rPr lang="en-GB" dirty="0"/>
              <a:t> (Expert Meetings)</a:t>
            </a:r>
          </a:p>
          <a:p>
            <a:r>
              <a:rPr lang="en-GB" dirty="0">
                <a:hlinkClick r:id="rId10"/>
              </a:rPr>
              <a:t>HLG-MOS &amp; outputs and activities</a:t>
            </a:r>
            <a:endParaRPr lang="en-GB" dirty="0"/>
          </a:p>
          <a:p>
            <a:endParaRPr lang="en-GB" dirty="0"/>
          </a:p>
          <a:p>
            <a:r>
              <a:rPr lang="en-GB" dirty="0">
                <a:hlinkClick r:id="rId11"/>
              </a:rPr>
              <a:t>taeke.gjaltema@un.org</a:t>
            </a:r>
            <a:r>
              <a:rPr lang="en-GB" dirty="0"/>
              <a:t> (info on HLG-MOS etc.)</a:t>
            </a:r>
          </a:p>
          <a:p>
            <a:r>
              <a:rPr lang="en-GB" dirty="0">
                <a:hlinkClick r:id="rId12"/>
              </a:rPr>
              <a:t>tetyana.kolomiyets@un.org</a:t>
            </a:r>
            <a:r>
              <a:rPr lang="en-GB" dirty="0"/>
              <a:t> (Capability and Communication group)</a:t>
            </a:r>
          </a:p>
          <a:p>
            <a:endParaRPr lang="en-GB" dirty="0"/>
          </a:p>
        </p:txBody>
      </p:sp>
      <p:pic>
        <p:nvPicPr>
          <p:cNvPr id="4" name="Content Placeholder 461">
            <a:extLst>
              <a:ext uri="{FF2B5EF4-FFF2-40B4-BE49-F238E27FC236}">
                <a16:creationId xmlns:a16="http://schemas.microsoft.com/office/drawing/2014/main" id="{55BA3CBB-5008-4441-B388-64ADC62766F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120235" y="6035021"/>
            <a:ext cx="4107701" cy="804724"/>
          </a:xfrm>
          <a:prstGeom prst="rect">
            <a:avLst/>
          </a:prstGeom>
        </p:spPr>
      </p:pic>
      <p:pic>
        <p:nvPicPr>
          <p:cNvPr id="5" name="Picture 4" descr="Text, logo&#10;&#10;Description automatically generated">
            <a:extLst>
              <a:ext uri="{FF2B5EF4-FFF2-40B4-BE49-F238E27FC236}">
                <a16:creationId xmlns:a16="http://schemas.microsoft.com/office/drawing/2014/main" id="{23C09E68-E29D-177D-9E13-02232136CE6C}"/>
              </a:ext>
            </a:extLst>
          </p:cNvPr>
          <p:cNvPicPr>
            <a:picLocks noChangeAspect="1"/>
          </p:cNvPicPr>
          <p:nvPr/>
        </p:nvPicPr>
        <p:blipFill>
          <a:blip r:embed="rId14"/>
          <a:stretch>
            <a:fillRect/>
          </a:stretch>
        </p:blipFill>
        <p:spPr>
          <a:xfrm>
            <a:off x="8468005" y="86729"/>
            <a:ext cx="3504920" cy="1146469"/>
          </a:xfrm>
          <a:prstGeom prst="rect">
            <a:avLst/>
          </a:prstGeom>
        </p:spPr>
      </p:pic>
      <p:pic>
        <p:nvPicPr>
          <p:cNvPr id="6" name="Picture 5">
            <a:extLst>
              <a:ext uri="{FF2B5EF4-FFF2-40B4-BE49-F238E27FC236}">
                <a16:creationId xmlns:a16="http://schemas.microsoft.com/office/drawing/2014/main" id="{44E8B871-6236-D8B6-28E8-2306EE3E421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52824" y="1390616"/>
            <a:ext cx="4250465" cy="3364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004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Vecteur Stock We want you. Vector | Adobe Stock">
            <a:extLst>
              <a:ext uri="{FF2B5EF4-FFF2-40B4-BE49-F238E27FC236}">
                <a16:creationId xmlns:a16="http://schemas.microsoft.com/office/drawing/2014/main" id="{D3DF2A01-2323-C34B-1E6A-C093BD996B40}"/>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3559" t="3633" r="4073" b="17368"/>
          <a:stretch/>
        </p:blipFill>
        <p:spPr bwMode="auto">
          <a:xfrm>
            <a:off x="2554356" y="762266"/>
            <a:ext cx="4902123" cy="50819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C2808EA-BB08-6862-BA49-9EDE6F91CB73}"/>
              </a:ext>
            </a:extLst>
          </p:cNvPr>
          <p:cNvSpPr>
            <a:spLocks noGrp="1"/>
          </p:cNvSpPr>
          <p:nvPr>
            <p:ph type="title"/>
          </p:nvPr>
        </p:nvSpPr>
        <p:spPr>
          <a:xfrm>
            <a:off x="22229" y="0"/>
            <a:ext cx="11835154" cy="1325563"/>
          </a:xfrm>
        </p:spPr>
        <p:txBody>
          <a:bodyPr/>
          <a:lstStyle/>
          <a:p>
            <a:pPr algn="ctr"/>
            <a:r>
              <a:rPr lang="en-US" dirty="0"/>
              <a:t>Join the </a:t>
            </a:r>
            <a:r>
              <a:rPr lang="en-US" dirty="0" err="1"/>
              <a:t>Capabilit</a:t>
            </a:r>
            <a:r>
              <a:rPr lang="pl-PL" dirty="0" err="1"/>
              <a:t>ies</a:t>
            </a:r>
            <a:r>
              <a:rPr lang="en-US" dirty="0"/>
              <a:t> and Communication Group</a:t>
            </a:r>
            <a:endParaRPr lang="en-CH" dirty="0"/>
          </a:p>
        </p:txBody>
      </p:sp>
      <p:sp>
        <p:nvSpPr>
          <p:cNvPr id="3" name="Content Placeholder 2">
            <a:extLst>
              <a:ext uri="{FF2B5EF4-FFF2-40B4-BE49-F238E27FC236}">
                <a16:creationId xmlns:a16="http://schemas.microsoft.com/office/drawing/2014/main" id="{BEABE52A-9B46-0DF1-91F5-7DD65C1A0523}"/>
              </a:ext>
            </a:extLst>
          </p:cNvPr>
          <p:cNvSpPr>
            <a:spLocks noGrp="1"/>
          </p:cNvSpPr>
          <p:nvPr>
            <p:ph idx="1"/>
          </p:nvPr>
        </p:nvSpPr>
        <p:spPr>
          <a:xfrm>
            <a:off x="188842" y="1253330"/>
            <a:ext cx="11835154" cy="5217043"/>
          </a:xfrm>
        </p:spPr>
        <p:txBody>
          <a:bodyPr>
            <a:normAutofit fontScale="77500" lnSpcReduction="20000"/>
          </a:bodyPr>
          <a:lstStyle/>
          <a:p>
            <a:r>
              <a:rPr lang="en-US" dirty="0"/>
              <a:t>Anybody can join</a:t>
            </a:r>
          </a:p>
          <a:p>
            <a:r>
              <a:rPr lang="en-US" dirty="0"/>
              <a:t>Jointly developing useful products</a:t>
            </a:r>
          </a:p>
          <a:p>
            <a:r>
              <a:rPr lang="en-US" dirty="0">
                <a:sym typeface="Wingdings" panose="05000000000000000000" pitchFamily="2" charset="2"/>
              </a:rPr>
              <a:t>Collaboration of the willing </a:t>
            </a:r>
            <a:r>
              <a:rPr lang="en-US" dirty="0">
                <a:solidFill>
                  <a:schemeClr val="tx1">
                    <a:lumMod val="65000"/>
                    <a:lumOff val="35000"/>
                  </a:schemeClr>
                </a:solidFill>
                <a:sym typeface="Wingdings" panose="05000000000000000000" pitchFamily="2" charset="2"/>
              </a:rPr>
              <a:t>and able</a:t>
            </a:r>
          </a:p>
          <a:p>
            <a:r>
              <a:rPr lang="en-US" dirty="0">
                <a:sym typeface="Wingdings" panose="05000000000000000000" pitchFamily="2" charset="2"/>
              </a:rPr>
              <a:t>Focus on Innovation and latest needs</a:t>
            </a:r>
          </a:p>
          <a:p>
            <a:r>
              <a:rPr lang="en-US" dirty="0">
                <a:sym typeface="Wingdings" panose="05000000000000000000" pitchFamily="2" charset="2"/>
              </a:rPr>
              <a:t>Workshop to share work and to get input and new ideas for future work</a:t>
            </a:r>
          </a:p>
          <a:p>
            <a:endParaRPr lang="en-US" dirty="0">
              <a:sym typeface="Wingdings" panose="05000000000000000000" pitchFamily="2" charset="2"/>
            </a:endParaRPr>
          </a:p>
          <a:p>
            <a:r>
              <a:rPr lang="en-US" dirty="0">
                <a:sym typeface="Wingdings" panose="05000000000000000000" pitchFamily="2" charset="2"/>
              </a:rPr>
              <a:t>Work programme of the UNECE High-Level Group for the Modernisation of Official Statistics</a:t>
            </a:r>
          </a:p>
          <a:p>
            <a:r>
              <a:rPr lang="en-US" dirty="0"/>
              <a:t>Part of the Unite Nations (Economic Commission for Europe</a:t>
            </a:r>
            <a:r>
              <a:rPr lang="en-US" dirty="0">
                <a:solidFill>
                  <a:schemeClr val="tx1">
                    <a:lumMod val="65000"/>
                    <a:lumOff val="35000"/>
                  </a:schemeClr>
                </a:solidFill>
              </a:rPr>
              <a:t> and North America, </a:t>
            </a:r>
            <a:r>
              <a:rPr lang="en-US" dirty="0"/>
              <a:t>including Caucasus and Central Asia) governed by Conference of European Statisticians (</a:t>
            </a:r>
            <a:r>
              <a:rPr lang="en-US" sz="2600" dirty="0"/>
              <a:t>UNECE+ Argentina, Australia, Brazil, Chile, Colombia, Japan, Mexico, New Zealand, South Africa, South Korea and more)</a:t>
            </a:r>
            <a:endParaRPr lang="en-US" dirty="0"/>
          </a:p>
          <a:p>
            <a:r>
              <a:rPr lang="en-US" dirty="0"/>
              <a:t>Work supported by HLG-MOS and CES </a:t>
            </a:r>
            <a:r>
              <a:rPr lang="en-US" dirty="0">
                <a:sym typeface="Wingdings" panose="05000000000000000000" pitchFamily="2" charset="2"/>
              </a:rPr>
              <a:t> All Chief Statisticians UNECE region and (far) beyond</a:t>
            </a:r>
          </a:p>
          <a:p>
            <a:endParaRPr lang="en-US" dirty="0">
              <a:sym typeface="Wingdings" panose="05000000000000000000" pitchFamily="2" charset="2"/>
            </a:endParaRPr>
          </a:p>
          <a:p>
            <a:r>
              <a:rPr lang="en-US" dirty="0">
                <a:sym typeface="Wingdings" panose="05000000000000000000" pitchFamily="2" charset="2"/>
              </a:rPr>
              <a:t>Contact: Tetyana Kolomiyets (</a:t>
            </a:r>
            <a:r>
              <a:rPr lang="en-US" dirty="0">
                <a:sym typeface="Wingdings" panose="05000000000000000000" pitchFamily="2" charset="2"/>
                <a:hlinkClick r:id="rId4"/>
              </a:rPr>
              <a:t>Tetyana.Kolomiyets@un.org</a:t>
            </a:r>
            <a:r>
              <a:rPr lang="en-US" dirty="0">
                <a:sym typeface="Wingdings" panose="05000000000000000000" pitchFamily="2" charset="2"/>
              </a:rPr>
              <a:t>), </a:t>
            </a:r>
            <a:r>
              <a:rPr lang="en-US" dirty="0" err="1">
                <a:sym typeface="Wingdings" panose="05000000000000000000" pitchFamily="2" charset="2"/>
              </a:rPr>
              <a:t>Taeke</a:t>
            </a:r>
            <a:r>
              <a:rPr lang="en-US" dirty="0">
                <a:sym typeface="Wingdings" panose="05000000000000000000" pitchFamily="2" charset="2"/>
              </a:rPr>
              <a:t> </a:t>
            </a:r>
            <a:r>
              <a:rPr lang="en-US" dirty="0" err="1">
                <a:sym typeface="Wingdings" panose="05000000000000000000" pitchFamily="2" charset="2"/>
              </a:rPr>
              <a:t>Gjaltema</a:t>
            </a:r>
            <a:r>
              <a:rPr lang="pl-PL" dirty="0">
                <a:sym typeface="Wingdings" panose="05000000000000000000" pitchFamily="2" charset="2"/>
              </a:rPr>
              <a:t> </a:t>
            </a:r>
            <a:r>
              <a:rPr lang="en-US" dirty="0">
                <a:sym typeface="Wingdings" panose="05000000000000000000" pitchFamily="2" charset="2"/>
              </a:rPr>
              <a:t>(taeke.Gjaltema@un.org)</a:t>
            </a:r>
          </a:p>
          <a:p>
            <a:pPr marL="0" indent="0">
              <a:buNone/>
            </a:pPr>
            <a:endParaRPr lang="en-CH" dirty="0">
              <a:solidFill>
                <a:schemeClr val="tx1">
                  <a:lumMod val="65000"/>
                  <a:lumOff val="35000"/>
                </a:schemeClr>
              </a:solidFill>
            </a:endParaRPr>
          </a:p>
        </p:txBody>
      </p:sp>
      <p:pic>
        <p:nvPicPr>
          <p:cNvPr id="2050" name="Picture 2" descr="People Holding We Want You">
            <a:extLst>
              <a:ext uri="{FF2B5EF4-FFF2-40B4-BE49-F238E27FC236}">
                <a16:creationId xmlns:a16="http://schemas.microsoft.com/office/drawing/2014/main" id="{4875F935-E7BC-D506-C048-3955146998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0658" y="5632505"/>
            <a:ext cx="3049182" cy="9090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79973F5-8389-3486-630A-A8536DFAE4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0919" y="1059452"/>
            <a:ext cx="2767490" cy="21906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349C80B-0C59-306D-0AA7-5CF67D7FEB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6640" y="6124251"/>
            <a:ext cx="2676518" cy="540000"/>
          </a:xfrm>
          <a:prstGeom prst="rect">
            <a:avLst/>
          </a:prstGeom>
        </p:spPr>
      </p:pic>
    </p:spTree>
    <p:extLst>
      <p:ext uri="{BB962C8B-B14F-4D97-AF65-F5344CB8AC3E}">
        <p14:creationId xmlns:p14="http://schemas.microsoft.com/office/powerpoint/2010/main" val="359259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4181168"/>
            <a:ext cx="3074148" cy="24333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936" y="5959641"/>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8ACCBE32-45E7-4869-A410-944E6C5774CF}"/>
              </a:ext>
            </a:extLst>
          </p:cNvPr>
          <p:cNvSpPr/>
          <p:nvPr/>
        </p:nvSpPr>
        <p:spPr>
          <a:xfrm>
            <a:off x="1215957" y="2459504"/>
            <a:ext cx="9834663" cy="707886"/>
          </a:xfrm>
          <a:prstGeom prst="rect">
            <a:avLst/>
          </a:prstGeom>
        </p:spPr>
        <p:txBody>
          <a:bodyPr wrap="square">
            <a:spAutoFit/>
          </a:bodyPr>
          <a:lstStyle/>
          <a:p>
            <a:pPr algn="ctr">
              <a:spcAft>
                <a:spcPts val="0"/>
              </a:spcAft>
            </a:pPr>
            <a:r>
              <a:rPr lang="pl-PL" sz="4000" dirty="0" err="1">
                <a:latin typeface="Calibri" panose="020F0502020204030204" pitchFamily="34" charset="0"/>
                <a:ea typeface="Calibri" panose="020F0502020204030204" pitchFamily="34" charset="0"/>
                <a:cs typeface="Arial" panose="020B0604020202020204" pitchFamily="34" charset="0"/>
              </a:rPr>
              <a:t>Thank</a:t>
            </a:r>
            <a:r>
              <a:rPr lang="pl-PL" sz="4000" dirty="0">
                <a:latin typeface="Calibri" panose="020F0502020204030204" pitchFamily="34" charset="0"/>
                <a:ea typeface="Calibri" panose="020F0502020204030204" pitchFamily="34" charset="0"/>
                <a:cs typeface="Arial" panose="020B0604020202020204" pitchFamily="34" charset="0"/>
              </a:rPr>
              <a:t> </a:t>
            </a:r>
            <a:r>
              <a:rPr lang="pl-PL" sz="4000" dirty="0" err="1">
                <a:latin typeface="Calibri" panose="020F0502020204030204" pitchFamily="34" charset="0"/>
                <a:ea typeface="Calibri" panose="020F0502020204030204" pitchFamily="34" charset="0"/>
                <a:cs typeface="Arial" panose="020B0604020202020204" pitchFamily="34" charset="0"/>
              </a:rPr>
              <a:t>you</a:t>
            </a:r>
            <a:r>
              <a:rPr lang="pl-PL" sz="4000" dirty="0">
                <a:latin typeface="Calibri" panose="020F0502020204030204" pitchFamily="34" charset="0"/>
                <a:ea typeface="Calibri" panose="020F0502020204030204" pitchFamily="34" charset="0"/>
                <a:cs typeface="Arial" panose="020B0604020202020204" pitchFamily="34" charset="0"/>
              </a:rPr>
              <a:t> for </a:t>
            </a:r>
            <a:r>
              <a:rPr lang="pl-PL" sz="4000" dirty="0" err="1">
                <a:latin typeface="Calibri" panose="020F0502020204030204" pitchFamily="34" charset="0"/>
                <a:ea typeface="Calibri" panose="020F0502020204030204" pitchFamily="34" charset="0"/>
                <a:cs typeface="Arial" panose="020B0604020202020204" pitchFamily="34" charset="0"/>
              </a:rPr>
              <a:t>your</a:t>
            </a:r>
            <a:r>
              <a:rPr lang="pl-PL" sz="4000" dirty="0">
                <a:latin typeface="Calibri" panose="020F0502020204030204" pitchFamily="34" charset="0"/>
                <a:ea typeface="Calibri" panose="020F0502020204030204" pitchFamily="34" charset="0"/>
                <a:cs typeface="Arial" panose="020B0604020202020204" pitchFamily="34" charset="0"/>
              </a:rPr>
              <a:t> </a:t>
            </a:r>
            <a:r>
              <a:rPr lang="pl-PL" sz="4000" dirty="0" err="1">
                <a:latin typeface="Calibri" panose="020F0502020204030204" pitchFamily="34" charset="0"/>
                <a:ea typeface="Calibri" panose="020F0502020204030204" pitchFamily="34" charset="0"/>
                <a:cs typeface="Arial" panose="020B0604020202020204" pitchFamily="34" charset="0"/>
              </a:rPr>
              <a:t>attention</a:t>
            </a:r>
            <a:r>
              <a:rPr lang="pl-PL" sz="4000" dirty="0">
                <a:latin typeface="Calibri" panose="020F0502020204030204" pitchFamily="34" charset="0"/>
                <a:ea typeface="Calibri" panose="020F0502020204030204" pitchFamily="34" charset="0"/>
                <a:cs typeface="Arial" panose="020B0604020202020204" pitchFamily="34" charset="0"/>
              </a:rPr>
              <a:t>!</a:t>
            </a:r>
            <a:endParaRPr lang="pl-PL" sz="4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91322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52552" y="796201"/>
            <a:ext cx="9144000" cy="2433382"/>
          </a:xfrm>
        </p:spPr>
        <p:txBody>
          <a:bodyPr anchor="t">
            <a:normAutofit/>
          </a:bodyPr>
          <a:lstStyle/>
          <a:p>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4" name="Prostokąt 3">
            <a:extLst>
              <a:ext uri="{FF2B5EF4-FFF2-40B4-BE49-F238E27FC236}">
                <a16:creationId xmlns:a16="http://schemas.microsoft.com/office/drawing/2014/main" id="{3773A960-A18A-47E1-8463-280C30E28068}"/>
              </a:ext>
            </a:extLst>
          </p:cNvPr>
          <p:cNvSpPr/>
          <p:nvPr/>
        </p:nvSpPr>
        <p:spPr>
          <a:xfrm>
            <a:off x="807396" y="796201"/>
            <a:ext cx="11384604" cy="4801314"/>
          </a:xfrm>
          <a:prstGeom prst="rect">
            <a:avLst/>
          </a:prstGeom>
        </p:spPr>
        <p:txBody>
          <a:bodyPr wrap="square">
            <a:spAutoFit/>
          </a:bodyPr>
          <a:lstStyle/>
          <a:p>
            <a:pPr>
              <a:buFont typeface="Arial" panose="020B0604020202020204" pitchFamily="34" charset="0"/>
              <a:buChar char="•"/>
            </a:pPr>
            <a:r>
              <a:rPr lang="pl-PL" b="1" dirty="0">
                <a:solidFill>
                  <a:srgbClr val="333333"/>
                </a:solidFill>
                <a:latin typeface="-apple-system"/>
              </a:rPr>
              <a:t>Anna Borowska co-Chair  (Poland)</a:t>
            </a:r>
            <a:endParaRPr lang="pl-PL" dirty="0">
              <a:solidFill>
                <a:srgbClr val="333333"/>
              </a:solidFill>
              <a:latin typeface="-apple-system"/>
            </a:endParaRPr>
          </a:p>
          <a:p>
            <a:pPr>
              <a:buFont typeface="Arial" panose="020B0604020202020204" pitchFamily="34" charset="0"/>
              <a:buChar char="•"/>
            </a:pPr>
            <a:r>
              <a:rPr lang="pl-PL" b="1" dirty="0">
                <a:solidFill>
                  <a:srgbClr val="333333"/>
                </a:solidFill>
                <a:latin typeface="-apple-system"/>
              </a:rPr>
              <a:t>Maria </a:t>
            </a:r>
            <a:r>
              <a:rPr lang="pl-PL" b="1" dirty="0" err="1">
                <a:solidFill>
                  <a:srgbClr val="333333"/>
                </a:solidFill>
                <a:latin typeface="-apple-system"/>
              </a:rPr>
              <a:t>Hurley</a:t>
            </a:r>
            <a:r>
              <a:rPr lang="pl-PL" b="1" dirty="0">
                <a:solidFill>
                  <a:srgbClr val="333333"/>
                </a:solidFill>
                <a:latin typeface="-apple-system"/>
              </a:rPr>
              <a:t> - co-Chair (</a:t>
            </a:r>
            <a:r>
              <a:rPr lang="pl-PL" b="1" dirty="0" err="1">
                <a:solidFill>
                  <a:srgbClr val="333333"/>
                </a:solidFill>
                <a:latin typeface="-apple-system"/>
              </a:rPr>
              <a:t>Ireland</a:t>
            </a:r>
            <a:r>
              <a:rPr lang="pl-PL" b="1" dirty="0">
                <a:solidFill>
                  <a:srgbClr val="333333"/>
                </a:solidFill>
                <a:latin typeface="-apple-system"/>
              </a:rPr>
              <a:t>)</a:t>
            </a:r>
            <a:endParaRPr lang="pl-PL" dirty="0">
              <a:solidFill>
                <a:srgbClr val="333333"/>
              </a:solidFill>
              <a:latin typeface="-apple-system"/>
            </a:endParaRPr>
          </a:p>
          <a:p>
            <a:pPr>
              <a:buFont typeface="Arial" panose="020B0604020202020204" pitchFamily="34" charset="0"/>
              <a:buChar char="•"/>
            </a:pPr>
            <a:r>
              <a:rPr lang="pl-PL" dirty="0" err="1">
                <a:solidFill>
                  <a:srgbClr val="333333"/>
                </a:solidFill>
                <a:latin typeface="-apple-system"/>
              </a:rPr>
              <a:t>Aeidin</a:t>
            </a:r>
            <a:r>
              <a:rPr lang="pl-PL" dirty="0">
                <a:solidFill>
                  <a:srgbClr val="333333"/>
                </a:solidFill>
                <a:latin typeface="-apple-system"/>
              </a:rPr>
              <a:t> </a:t>
            </a:r>
            <a:r>
              <a:rPr lang="pl-PL" dirty="0" err="1">
                <a:solidFill>
                  <a:srgbClr val="333333"/>
                </a:solidFill>
                <a:latin typeface="-apple-system"/>
              </a:rPr>
              <a:t>Sheppard</a:t>
            </a:r>
            <a:r>
              <a:rPr lang="pl-PL" dirty="0">
                <a:solidFill>
                  <a:srgbClr val="333333"/>
                </a:solidFill>
                <a:latin typeface="-apple-system"/>
              </a:rPr>
              <a:t>, </a:t>
            </a:r>
            <a:r>
              <a:rPr lang="pl-PL" dirty="0" err="1">
                <a:solidFill>
                  <a:srgbClr val="333333"/>
                </a:solidFill>
                <a:latin typeface="-apple-system"/>
              </a:rPr>
              <a:t>Deirdre</a:t>
            </a:r>
            <a:r>
              <a:rPr lang="pl-PL" dirty="0">
                <a:solidFill>
                  <a:srgbClr val="333333"/>
                </a:solidFill>
                <a:latin typeface="-apple-system"/>
              </a:rPr>
              <a:t> </a:t>
            </a:r>
            <a:r>
              <a:rPr lang="pl-PL" dirty="0" err="1">
                <a:solidFill>
                  <a:srgbClr val="333333"/>
                </a:solidFill>
                <a:latin typeface="-apple-system"/>
              </a:rPr>
              <a:t>Harte</a:t>
            </a:r>
            <a:r>
              <a:rPr lang="pl-PL" dirty="0">
                <a:solidFill>
                  <a:srgbClr val="333333"/>
                </a:solidFill>
                <a:latin typeface="-apple-system"/>
              </a:rPr>
              <a:t>, Pamela </a:t>
            </a:r>
            <a:r>
              <a:rPr lang="pl-PL" dirty="0" err="1">
                <a:solidFill>
                  <a:srgbClr val="333333"/>
                </a:solidFill>
                <a:latin typeface="-apple-system"/>
              </a:rPr>
              <a:t>Lafferty</a:t>
            </a:r>
            <a:r>
              <a:rPr lang="pl-PL" dirty="0">
                <a:solidFill>
                  <a:srgbClr val="333333"/>
                </a:solidFill>
                <a:latin typeface="-apple-system"/>
              </a:rPr>
              <a:t> (</a:t>
            </a:r>
            <a:r>
              <a:rPr lang="pl-PL" dirty="0" err="1">
                <a:solidFill>
                  <a:srgbClr val="333333"/>
                </a:solidFill>
                <a:latin typeface="-apple-system"/>
              </a:rPr>
              <a:t>Ireland</a:t>
            </a:r>
            <a:r>
              <a:rPr lang="pl-PL" dirty="0">
                <a:solidFill>
                  <a:srgbClr val="333333"/>
                </a:solidFill>
                <a:latin typeface="-apple-system"/>
              </a:rPr>
              <a:t>)</a:t>
            </a:r>
          </a:p>
          <a:p>
            <a:pPr>
              <a:buFont typeface="Arial" panose="020B0604020202020204" pitchFamily="34" charset="0"/>
              <a:buChar char="•"/>
            </a:pPr>
            <a:r>
              <a:rPr lang="pl-PL" dirty="0">
                <a:solidFill>
                  <a:srgbClr val="333333"/>
                </a:solidFill>
                <a:latin typeface="-apple-system"/>
              </a:rPr>
              <a:t>Antonio </a:t>
            </a:r>
            <a:r>
              <a:rPr lang="pl-PL" dirty="0" err="1">
                <a:solidFill>
                  <a:srgbClr val="333333"/>
                </a:solidFill>
                <a:latin typeface="-apple-system"/>
              </a:rPr>
              <a:t>Ottaiano</a:t>
            </a:r>
            <a:r>
              <a:rPr lang="pl-PL" dirty="0">
                <a:solidFill>
                  <a:srgbClr val="333333"/>
                </a:solidFill>
                <a:latin typeface="-apple-system"/>
              </a:rPr>
              <a:t>, </a:t>
            </a:r>
            <a:r>
              <a:rPr lang="pl-PL" dirty="0" err="1">
                <a:solidFill>
                  <a:srgbClr val="333333"/>
                </a:solidFill>
                <a:latin typeface="-apple-system"/>
              </a:rPr>
              <a:t>Fabrizio</a:t>
            </a:r>
            <a:r>
              <a:rPr lang="pl-PL" dirty="0">
                <a:solidFill>
                  <a:srgbClr val="333333"/>
                </a:solidFill>
                <a:latin typeface="-apple-system"/>
              </a:rPr>
              <a:t> </a:t>
            </a:r>
            <a:r>
              <a:rPr lang="pl-PL" dirty="0" err="1">
                <a:solidFill>
                  <a:srgbClr val="333333"/>
                </a:solidFill>
                <a:latin typeface="-apple-system"/>
              </a:rPr>
              <a:t>Rotundi</a:t>
            </a:r>
            <a:r>
              <a:rPr lang="pl-PL" dirty="0">
                <a:solidFill>
                  <a:srgbClr val="333333"/>
                </a:solidFill>
                <a:latin typeface="-apple-system"/>
              </a:rPr>
              <a:t>, Angela </a:t>
            </a:r>
            <a:r>
              <a:rPr lang="pl-PL" dirty="0" err="1">
                <a:solidFill>
                  <a:srgbClr val="333333"/>
                </a:solidFill>
                <a:latin typeface="-apple-system"/>
              </a:rPr>
              <a:t>Leonetti</a:t>
            </a:r>
            <a:r>
              <a:rPr lang="pl-PL" dirty="0">
                <a:solidFill>
                  <a:srgbClr val="333333"/>
                </a:solidFill>
                <a:latin typeface="-apple-system"/>
              </a:rPr>
              <a:t>, Daniela </a:t>
            </a:r>
            <a:r>
              <a:rPr lang="pl-PL" dirty="0" err="1">
                <a:solidFill>
                  <a:srgbClr val="333333"/>
                </a:solidFill>
                <a:latin typeface="-apple-system"/>
              </a:rPr>
              <a:t>Bonardo</a:t>
            </a:r>
            <a:r>
              <a:rPr lang="pl-PL" dirty="0">
                <a:solidFill>
                  <a:srgbClr val="333333"/>
                </a:solidFill>
                <a:latin typeface="-apple-system"/>
              </a:rPr>
              <a:t>, Giulia </a:t>
            </a:r>
            <a:r>
              <a:rPr lang="pl-PL" dirty="0" err="1">
                <a:solidFill>
                  <a:srgbClr val="333333"/>
                </a:solidFill>
                <a:latin typeface="-apple-system"/>
              </a:rPr>
              <a:t>Peci</a:t>
            </a:r>
            <a:r>
              <a:rPr lang="pl-PL" dirty="0">
                <a:solidFill>
                  <a:srgbClr val="333333"/>
                </a:solidFill>
                <a:latin typeface="-apple-system"/>
              </a:rPr>
              <a:t> and Michela </a:t>
            </a:r>
            <a:r>
              <a:rPr lang="pl-PL" dirty="0" err="1">
                <a:solidFill>
                  <a:srgbClr val="333333"/>
                </a:solidFill>
                <a:latin typeface="-apple-system"/>
              </a:rPr>
              <a:t>Troia</a:t>
            </a:r>
            <a:r>
              <a:rPr lang="pl-PL" dirty="0">
                <a:solidFill>
                  <a:srgbClr val="333333"/>
                </a:solidFill>
                <a:latin typeface="-apple-system"/>
              </a:rPr>
              <a:t> (</a:t>
            </a:r>
            <a:r>
              <a:rPr lang="pl-PL" dirty="0" err="1">
                <a:solidFill>
                  <a:srgbClr val="333333"/>
                </a:solidFill>
                <a:latin typeface="-apple-system"/>
              </a:rPr>
              <a:t>Italy</a:t>
            </a:r>
            <a:r>
              <a:rPr lang="pl-PL" dirty="0">
                <a:solidFill>
                  <a:srgbClr val="333333"/>
                </a:solidFill>
                <a:latin typeface="-apple-system"/>
              </a:rPr>
              <a:t>)</a:t>
            </a:r>
          </a:p>
          <a:p>
            <a:pPr>
              <a:buFont typeface="Arial" panose="020B0604020202020204" pitchFamily="34" charset="0"/>
              <a:buChar char="•"/>
            </a:pPr>
            <a:r>
              <a:rPr lang="pl-PL" dirty="0">
                <a:solidFill>
                  <a:srgbClr val="333333"/>
                </a:solidFill>
                <a:latin typeface="-apple-system"/>
              </a:rPr>
              <a:t>Olga Świerkot – </a:t>
            </a:r>
            <a:r>
              <a:rPr lang="pl-PL" dirty="0" err="1">
                <a:solidFill>
                  <a:srgbClr val="333333"/>
                </a:solidFill>
                <a:latin typeface="-apple-system"/>
              </a:rPr>
              <a:t>Strużewska</a:t>
            </a:r>
            <a:r>
              <a:rPr lang="pl-PL" dirty="0">
                <a:solidFill>
                  <a:srgbClr val="333333"/>
                </a:solidFill>
                <a:latin typeface="-apple-system"/>
              </a:rPr>
              <a:t>, Emilia Andrzejczak (Poland)</a:t>
            </a:r>
          </a:p>
          <a:p>
            <a:pPr>
              <a:buFont typeface="Arial" panose="020B0604020202020204" pitchFamily="34" charset="0"/>
              <a:buChar char="•"/>
            </a:pPr>
            <a:r>
              <a:rPr lang="pl-PL" dirty="0" err="1">
                <a:solidFill>
                  <a:srgbClr val="333333"/>
                </a:solidFill>
                <a:latin typeface="-apple-system"/>
              </a:rPr>
              <a:t>Margarida</a:t>
            </a:r>
            <a:r>
              <a:rPr lang="pl-PL" dirty="0">
                <a:solidFill>
                  <a:srgbClr val="333333"/>
                </a:solidFill>
                <a:latin typeface="-apple-system"/>
              </a:rPr>
              <a:t> Rosa  (Portugal)</a:t>
            </a:r>
          </a:p>
          <a:p>
            <a:pPr>
              <a:buFont typeface="Arial" panose="020B0604020202020204" pitchFamily="34" charset="0"/>
              <a:buChar char="•"/>
            </a:pPr>
            <a:r>
              <a:rPr lang="pl-PL" dirty="0" err="1">
                <a:solidFill>
                  <a:srgbClr val="333333"/>
                </a:solidFill>
                <a:latin typeface="-apple-system"/>
              </a:rPr>
              <a:t>Tine</a:t>
            </a:r>
            <a:r>
              <a:rPr lang="pl-PL" dirty="0">
                <a:solidFill>
                  <a:srgbClr val="333333"/>
                </a:solidFill>
                <a:latin typeface="-apple-system"/>
              </a:rPr>
              <a:t> </a:t>
            </a:r>
            <a:r>
              <a:rPr lang="pl-PL" dirty="0" err="1">
                <a:solidFill>
                  <a:srgbClr val="333333"/>
                </a:solidFill>
                <a:latin typeface="-apple-system"/>
              </a:rPr>
              <a:t>Pestaj</a:t>
            </a:r>
            <a:r>
              <a:rPr lang="pl-PL" dirty="0">
                <a:solidFill>
                  <a:srgbClr val="333333"/>
                </a:solidFill>
                <a:latin typeface="-apple-system"/>
              </a:rPr>
              <a:t> (</a:t>
            </a:r>
            <a:r>
              <a:rPr lang="pl-PL" dirty="0" err="1">
                <a:solidFill>
                  <a:srgbClr val="333333"/>
                </a:solidFill>
                <a:latin typeface="-apple-system"/>
              </a:rPr>
              <a:t>Slovenia</a:t>
            </a:r>
            <a:r>
              <a:rPr lang="pl-PL" dirty="0">
                <a:solidFill>
                  <a:srgbClr val="333333"/>
                </a:solidFill>
                <a:latin typeface="-apple-system"/>
              </a:rPr>
              <a:t>)</a:t>
            </a:r>
          </a:p>
          <a:p>
            <a:pPr>
              <a:buFont typeface="Arial" panose="020B0604020202020204" pitchFamily="34" charset="0"/>
              <a:buChar char="•"/>
            </a:pPr>
            <a:r>
              <a:rPr lang="pl-PL" dirty="0">
                <a:solidFill>
                  <a:srgbClr val="333333"/>
                </a:solidFill>
                <a:latin typeface="-apple-system"/>
              </a:rPr>
              <a:t>Janice </a:t>
            </a:r>
            <a:r>
              <a:rPr lang="pl-PL" dirty="0" err="1">
                <a:solidFill>
                  <a:srgbClr val="333333"/>
                </a:solidFill>
                <a:latin typeface="-apple-system"/>
              </a:rPr>
              <a:t>Keenan</a:t>
            </a:r>
            <a:r>
              <a:rPr lang="pl-PL" dirty="0">
                <a:solidFill>
                  <a:srgbClr val="333333"/>
                </a:solidFill>
                <a:latin typeface="-apple-system"/>
              </a:rPr>
              <a:t>, </a:t>
            </a:r>
            <a:r>
              <a:rPr lang="pl-PL" dirty="0" err="1">
                <a:solidFill>
                  <a:srgbClr val="333333"/>
                </a:solidFill>
                <a:latin typeface="-apple-system"/>
              </a:rPr>
              <a:t>Janine</a:t>
            </a:r>
            <a:r>
              <a:rPr lang="pl-PL" dirty="0">
                <a:solidFill>
                  <a:srgbClr val="333333"/>
                </a:solidFill>
                <a:latin typeface="-apple-system"/>
              </a:rPr>
              <a:t> Warner, </a:t>
            </a:r>
            <a:r>
              <a:rPr lang="pl-PL" dirty="0" err="1">
                <a:solidFill>
                  <a:srgbClr val="333333"/>
                </a:solidFill>
                <a:latin typeface="-apple-system"/>
              </a:rPr>
              <a:t>Eric</a:t>
            </a:r>
            <a:r>
              <a:rPr lang="pl-PL" dirty="0">
                <a:solidFill>
                  <a:srgbClr val="333333"/>
                </a:solidFill>
                <a:latin typeface="-apple-system"/>
              </a:rPr>
              <a:t> </a:t>
            </a:r>
            <a:r>
              <a:rPr lang="pl-PL" dirty="0" err="1">
                <a:solidFill>
                  <a:srgbClr val="333333"/>
                </a:solidFill>
                <a:latin typeface="-apple-system"/>
              </a:rPr>
              <a:t>Rancourt</a:t>
            </a:r>
            <a:r>
              <a:rPr lang="pl-PL" dirty="0">
                <a:solidFill>
                  <a:srgbClr val="333333"/>
                </a:solidFill>
                <a:latin typeface="-apple-system"/>
              </a:rPr>
              <a:t>, Guillaume </a:t>
            </a:r>
            <a:r>
              <a:rPr lang="pl-PL" dirty="0" err="1">
                <a:solidFill>
                  <a:srgbClr val="333333"/>
                </a:solidFill>
                <a:latin typeface="-apple-system"/>
              </a:rPr>
              <a:t>Maranda</a:t>
            </a:r>
            <a:r>
              <a:rPr lang="pl-PL" dirty="0">
                <a:solidFill>
                  <a:srgbClr val="333333"/>
                </a:solidFill>
                <a:latin typeface="-apple-system"/>
              </a:rPr>
              <a:t>, Martin-J </a:t>
            </a:r>
            <a:r>
              <a:rPr lang="pl-PL" dirty="0" err="1">
                <a:solidFill>
                  <a:srgbClr val="333333"/>
                </a:solidFill>
                <a:latin typeface="-apple-system"/>
              </a:rPr>
              <a:t>Beaulieu</a:t>
            </a:r>
            <a:r>
              <a:rPr lang="pl-PL" dirty="0">
                <a:solidFill>
                  <a:srgbClr val="333333"/>
                </a:solidFill>
                <a:latin typeface="-apple-system"/>
              </a:rPr>
              <a:t> and Susie </a:t>
            </a:r>
            <a:r>
              <a:rPr lang="pl-PL" dirty="0" err="1">
                <a:solidFill>
                  <a:srgbClr val="333333"/>
                </a:solidFill>
                <a:latin typeface="-apple-system"/>
              </a:rPr>
              <a:t>Fortier</a:t>
            </a:r>
            <a:r>
              <a:rPr lang="pl-PL" dirty="0">
                <a:solidFill>
                  <a:srgbClr val="333333"/>
                </a:solidFill>
                <a:latin typeface="-apple-system"/>
              </a:rPr>
              <a:t> (Canada)</a:t>
            </a:r>
          </a:p>
          <a:p>
            <a:pPr>
              <a:buFont typeface="Arial" panose="020B0604020202020204" pitchFamily="34" charset="0"/>
              <a:buChar char="•"/>
            </a:pPr>
            <a:r>
              <a:rPr lang="pl-PL" dirty="0">
                <a:solidFill>
                  <a:srgbClr val="333333"/>
                </a:solidFill>
                <a:latin typeface="-apple-system"/>
              </a:rPr>
              <a:t>Jeremy </a:t>
            </a:r>
            <a:r>
              <a:rPr lang="pl-PL" dirty="0" err="1">
                <a:solidFill>
                  <a:srgbClr val="333333"/>
                </a:solidFill>
                <a:latin typeface="-apple-system"/>
              </a:rPr>
              <a:t>Visschers</a:t>
            </a:r>
            <a:r>
              <a:rPr lang="pl-PL" dirty="0">
                <a:solidFill>
                  <a:srgbClr val="333333"/>
                </a:solidFill>
                <a:latin typeface="-apple-system"/>
              </a:rPr>
              <a:t>, </a:t>
            </a:r>
            <a:r>
              <a:rPr lang="pl-PL" dirty="0" err="1">
                <a:solidFill>
                  <a:srgbClr val="333333"/>
                </a:solidFill>
                <a:latin typeface="-apple-system"/>
              </a:rPr>
              <a:t>Martha</a:t>
            </a:r>
            <a:r>
              <a:rPr lang="pl-PL" dirty="0">
                <a:solidFill>
                  <a:srgbClr val="333333"/>
                </a:solidFill>
                <a:latin typeface="-apple-system"/>
              </a:rPr>
              <a:t> </a:t>
            </a:r>
            <a:r>
              <a:rPr lang="pl-PL" dirty="0" err="1">
                <a:solidFill>
                  <a:srgbClr val="333333"/>
                </a:solidFill>
                <a:latin typeface="-apple-system"/>
              </a:rPr>
              <a:t>Kevers</a:t>
            </a:r>
            <a:r>
              <a:rPr lang="pl-PL" dirty="0">
                <a:solidFill>
                  <a:srgbClr val="333333"/>
                </a:solidFill>
                <a:latin typeface="-apple-system"/>
              </a:rPr>
              <a:t>, Niels Blezer, </a:t>
            </a:r>
            <a:r>
              <a:rPr lang="pl-PL" dirty="0" err="1">
                <a:solidFill>
                  <a:srgbClr val="333333"/>
                </a:solidFill>
                <a:latin typeface="-apple-system"/>
              </a:rPr>
              <a:t>Nardie</a:t>
            </a:r>
            <a:r>
              <a:rPr lang="pl-PL" dirty="0">
                <a:solidFill>
                  <a:srgbClr val="333333"/>
                </a:solidFill>
                <a:latin typeface="-apple-system"/>
              </a:rPr>
              <a:t> </a:t>
            </a:r>
            <a:r>
              <a:rPr lang="pl-PL" dirty="0" err="1">
                <a:solidFill>
                  <a:srgbClr val="333333"/>
                </a:solidFill>
                <a:latin typeface="-apple-system"/>
              </a:rPr>
              <a:t>Crijns</a:t>
            </a:r>
            <a:r>
              <a:rPr lang="pl-PL" dirty="0">
                <a:solidFill>
                  <a:srgbClr val="333333"/>
                </a:solidFill>
                <a:latin typeface="-apple-system"/>
              </a:rPr>
              <a:t> and Anna </a:t>
            </a:r>
            <a:r>
              <a:rPr lang="pl-PL" dirty="0" err="1">
                <a:solidFill>
                  <a:srgbClr val="333333"/>
                </a:solidFill>
                <a:latin typeface="-apple-system"/>
              </a:rPr>
              <a:t>Troost-Peursum</a:t>
            </a:r>
            <a:r>
              <a:rPr lang="pl-PL" dirty="0">
                <a:solidFill>
                  <a:srgbClr val="333333"/>
                </a:solidFill>
                <a:latin typeface="-apple-system"/>
              </a:rPr>
              <a:t> (</a:t>
            </a:r>
            <a:r>
              <a:rPr lang="pl-PL" dirty="0" err="1">
                <a:solidFill>
                  <a:srgbClr val="333333"/>
                </a:solidFill>
                <a:latin typeface="-apple-system"/>
              </a:rPr>
              <a:t>Netherlands</a:t>
            </a:r>
            <a:r>
              <a:rPr lang="pl-PL" dirty="0">
                <a:solidFill>
                  <a:srgbClr val="333333"/>
                </a:solidFill>
                <a:latin typeface="-apple-system"/>
              </a:rPr>
              <a:t>)</a:t>
            </a:r>
          </a:p>
          <a:p>
            <a:pPr>
              <a:buFont typeface="Arial" panose="020B0604020202020204" pitchFamily="34" charset="0"/>
              <a:buChar char="•"/>
            </a:pPr>
            <a:r>
              <a:rPr lang="pl-PL" dirty="0">
                <a:solidFill>
                  <a:srgbClr val="000000"/>
                </a:solidFill>
                <a:latin typeface="-apple-system"/>
              </a:rPr>
              <a:t>Andrea </a:t>
            </a:r>
            <a:r>
              <a:rPr lang="pl-PL" dirty="0" err="1">
                <a:solidFill>
                  <a:srgbClr val="000000"/>
                </a:solidFill>
                <a:latin typeface="-apple-system"/>
              </a:rPr>
              <a:t>Ordaz-Németh</a:t>
            </a:r>
            <a:r>
              <a:rPr lang="pl-PL" dirty="0">
                <a:solidFill>
                  <a:srgbClr val="000000"/>
                </a:solidFill>
                <a:latin typeface="-apple-system"/>
              </a:rPr>
              <a:t> (</a:t>
            </a:r>
            <a:r>
              <a:rPr lang="pl-PL" dirty="0" err="1">
                <a:solidFill>
                  <a:srgbClr val="000000"/>
                </a:solidFill>
                <a:latin typeface="-apple-system"/>
              </a:rPr>
              <a:t>Hungary</a:t>
            </a:r>
            <a:r>
              <a:rPr lang="pl-PL" dirty="0">
                <a:solidFill>
                  <a:srgbClr val="000000"/>
                </a:solidFill>
                <a:latin typeface="-apple-system"/>
              </a:rPr>
              <a:t>)</a:t>
            </a:r>
            <a:endParaRPr lang="pl-PL" dirty="0">
              <a:solidFill>
                <a:srgbClr val="333333"/>
              </a:solidFill>
              <a:latin typeface="-apple-system"/>
            </a:endParaRPr>
          </a:p>
          <a:p>
            <a:pPr>
              <a:buFont typeface="Arial" panose="020B0604020202020204" pitchFamily="34" charset="0"/>
              <a:buChar char="•"/>
            </a:pPr>
            <a:r>
              <a:rPr lang="pl-PL" dirty="0">
                <a:solidFill>
                  <a:srgbClr val="000000"/>
                </a:solidFill>
                <a:latin typeface="-apple-system"/>
              </a:rPr>
              <a:t>Elsa </a:t>
            </a:r>
            <a:r>
              <a:rPr lang="pl-PL" dirty="0" err="1">
                <a:solidFill>
                  <a:srgbClr val="000000"/>
                </a:solidFill>
                <a:latin typeface="-apple-system"/>
              </a:rPr>
              <a:t>Dhuli</a:t>
            </a:r>
            <a:r>
              <a:rPr lang="pl-PL" dirty="0">
                <a:solidFill>
                  <a:srgbClr val="000000"/>
                </a:solidFill>
                <a:latin typeface="-apple-system"/>
              </a:rPr>
              <a:t> </a:t>
            </a:r>
            <a:r>
              <a:rPr lang="pl-PL" dirty="0">
                <a:solidFill>
                  <a:srgbClr val="333333"/>
                </a:solidFill>
                <a:latin typeface="-apple-system"/>
              </a:rPr>
              <a:t>and </a:t>
            </a:r>
            <a:r>
              <a:rPr lang="pl-PL" dirty="0" err="1">
                <a:solidFill>
                  <a:srgbClr val="333333"/>
                </a:solidFill>
                <a:latin typeface="-apple-system"/>
              </a:rPr>
              <a:t>Vjollca</a:t>
            </a:r>
            <a:r>
              <a:rPr lang="pl-PL" dirty="0">
                <a:solidFill>
                  <a:srgbClr val="333333"/>
                </a:solidFill>
                <a:latin typeface="-apple-system"/>
              </a:rPr>
              <a:t> Simoni (Albania)</a:t>
            </a:r>
          </a:p>
          <a:p>
            <a:pPr>
              <a:buFont typeface="Arial" panose="020B0604020202020204" pitchFamily="34" charset="0"/>
              <a:buChar char="•"/>
            </a:pPr>
            <a:r>
              <a:rPr lang="pl-PL" dirty="0">
                <a:solidFill>
                  <a:srgbClr val="333333"/>
                </a:solidFill>
                <a:latin typeface="-apple-system"/>
              </a:rPr>
              <a:t>Rodrigo </a:t>
            </a:r>
            <a:r>
              <a:rPr lang="pl-PL" dirty="0" err="1">
                <a:solidFill>
                  <a:srgbClr val="333333"/>
                </a:solidFill>
                <a:latin typeface="-apple-system"/>
              </a:rPr>
              <a:t>Nunez</a:t>
            </a:r>
            <a:r>
              <a:rPr lang="pl-PL" dirty="0">
                <a:solidFill>
                  <a:srgbClr val="333333"/>
                </a:solidFill>
                <a:latin typeface="-apple-system"/>
              </a:rPr>
              <a:t> (Mexico)</a:t>
            </a:r>
          </a:p>
          <a:p>
            <a:pPr>
              <a:buFont typeface="Arial" panose="020B0604020202020204" pitchFamily="34" charset="0"/>
              <a:buChar char="•"/>
            </a:pPr>
            <a:r>
              <a:rPr lang="pl-PL" dirty="0" err="1">
                <a:solidFill>
                  <a:srgbClr val="333333"/>
                </a:solidFill>
                <a:latin typeface="-apple-system"/>
              </a:rPr>
              <a:t>Eran</a:t>
            </a:r>
            <a:r>
              <a:rPr lang="pl-PL" dirty="0">
                <a:solidFill>
                  <a:srgbClr val="333333"/>
                </a:solidFill>
                <a:latin typeface="-apple-system"/>
              </a:rPr>
              <a:t> </a:t>
            </a:r>
            <a:r>
              <a:rPr lang="pl-PL" dirty="0" err="1">
                <a:solidFill>
                  <a:srgbClr val="333333"/>
                </a:solidFill>
                <a:latin typeface="-apple-system"/>
              </a:rPr>
              <a:t>Ropalidis</a:t>
            </a:r>
            <a:r>
              <a:rPr lang="pl-PL" dirty="0">
                <a:solidFill>
                  <a:srgbClr val="333333"/>
                </a:solidFill>
                <a:latin typeface="-apple-system"/>
              </a:rPr>
              <a:t> (</a:t>
            </a:r>
            <a:r>
              <a:rPr lang="pl-PL" dirty="0" err="1">
                <a:solidFill>
                  <a:srgbClr val="333333"/>
                </a:solidFill>
                <a:latin typeface="-apple-system"/>
              </a:rPr>
              <a:t>Israel</a:t>
            </a:r>
            <a:r>
              <a:rPr lang="pl-PL" dirty="0">
                <a:solidFill>
                  <a:srgbClr val="333333"/>
                </a:solidFill>
                <a:latin typeface="-apple-system"/>
              </a:rPr>
              <a:t>)</a:t>
            </a:r>
          </a:p>
          <a:p>
            <a:pPr>
              <a:buFont typeface="Arial" panose="020B0604020202020204" pitchFamily="34" charset="0"/>
              <a:buChar char="•"/>
            </a:pPr>
            <a:r>
              <a:rPr lang="pl-PL" dirty="0" err="1">
                <a:solidFill>
                  <a:srgbClr val="333333"/>
                </a:solidFill>
                <a:latin typeface="-apple-system"/>
              </a:rPr>
              <a:t>Cathy</a:t>
            </a:r>
            <a:r>
              <a:rPr lang="pl-PL" dirty="0">
                <a:solidFill>
                  <a:srgbClr val="333333"/>
                </a:solidFill>
                <a:latin typeface="-apple-system"/>
              </a:rPr>
              <a:t> Bates (Australia)</a:t>
            </a:r>
          </a:p>
          <a:p>
            <a:pPr>
              <a:buFont typeface="Arial" panose="020B0604020202020204" pitchFamily="34" charset="0"/>
              <a:buChar char="•"/>
            </a:pPr>
            <a:r>
              <a:rPr lang="pl-PL" dirty="0" err="1">
                <a:solidFill>
                  <a:srgbClr val="333333"/>
                </a:solidFill>
                <a:latin typeface="-apple-system"/>
              </a:rPr>
              <a:t>Lukasz</a:t>
            </a:r>
            <a:r>
              <a:rPr lang="pl-PL" dirty="0">
                <a:solidFill>
                  <a:srgbClr val="333333"/>
                </a:solidFill>
                <a:latin typeface="-apple-system"/>
              </a:rPr>
              <a:t>  Augustyniak  and Colin Stewart (Eurostat)</a:t>
            </a:r>
          </a:p>
          <a:p>
            <a:pPr>
              <a:buFont typeface="Arial" panose="020B0604020202020204" pitchFamily="34" charset="0"/>
              <a:buChar char="•"/>
            </a:pPr>
            <a:r>
              <a:rPr lang="pl-PL" dirty="0" err="1">
                <a:solidFill>
                  <a:srgbClr val="333333"/>
                </a:solidFill>
                <a:latin typeface="-apple-system"/>
              </a:rPr>
              <a:t>Ellen</a:t>
            </a:r>
            <a:r>
              <a:rPr lang="pl-PL" dirty="0">
                <a:solidFill>
                  <a:srgbClr val="333333"/>
                </a:solidFill>
                <a:latin typeface="-apple-system"/>
              </a:rPr>
              <a:t> </a:t>
            </a:r>
            <a:r>
              <a:rPr lang="pl-PL" dirty="0" err="1">
                <a:solidFill>
                  <a:srgbClr val="333333"/>
                </a:solidFill>
                <a:latin typeface="-apple-system"/>
              </a:rPr>
              <a:t>Dougherty</a:t>
            </a:r>
            <a:r>
              <a:rPr lang="pl-PL" dirty="0">
                <a:solidFill>
                  <a:srgbClr val="333333"/>
                </a:solidFill>
                <a:latin typeface="-apple-system"/>
              </a:rPr>
              <a:t> (USDA)</a:t>
            </a:r>
          </a:p>
          <a:p>
            <a:pPr>
              <a:buFont typeface="Arial" panose="020B0604020202020204" pitchFamily="34" charset="0"/>
              <a:buChar char="•"/>
            </a:pPr>
            <a:r>
              <a:rPr lang="pl-PL" dirty="0" err="1">
                <a:solidFill>
                  <a:srgbClr val="333333"/>
                </a:solidFill>
                <a:latin typeface="-apple-system"/>
              </a:rPr>
              <a:t>Tetyana</a:t>
            </a:r>
            <a:r>
              <a:rPr lang="pl-PL" dirty="0">
                <a:solidFill>
                  <a:srgbClr val="333333"/>
                </a:solidFill>
                <a:latin typeface="-apple-system"/>
              </a:rPr>
              <a:t> </a:t>
            </a:r>
            <a:r>
              <a:rPr lang="pl-PL" dirty="0" err="1">
                <a:solidFill>
                  <a:srgbClr val="333333"/>
                </a:solidFill>
                <a:latin typeface="-apple-system"/>
              </a:rPr>
              <a:t>Kolomiyets</a:t>
            </a:r>
            <a:r>
              <a:rPr lang="pl-PL" dirty="0">
                <a:solidFill>
                  <a:srgbClr val="333333"/>
                </a:solidFill>
                <a:latin typeface="-apple-system"/>
              </a:rPr>
              <a:t>, </a:t>
            </a:r>
            <a:r>
              <a:rPr lang="pl-PL" dirty="0" err="1">
                <a:solidFill>
                  <a:srgbClr val="333333"/>
                </a:solidFill>
                <a:latin typeface="-apple-system"/>
              </a:rPr>
              <a:t>Taeke</a:t>
            </a:r>
            <a:r>
              <a:rPr lang="pl-PL" dirty="0">
                <a:solidFill>
                  <a:srgbClr val="333333"/>
                </a:solidFill>
                <a:latin typeface="-apple-system"/>
              </a:rPr>
              <a:t> </a:t>
            </a:r>
            <a:r>
              <a:rPr lang="pl-PL" dirty="0" err="1">
                <a:solidFill>
                  <a:srgbClr val="333333"/>
                </a:solidFill>
                <a:latin typeface="-apple-system"/>
              </a:rPr>
              <a:t>Gjaltema</a:t>
            </a:r>
            <a:r>
              <a:rPr lang="pl-PL" dirty="0">
                <a:solidFill>
                  <a:srgbClr val="333333"/>
                </a:solidFill>
                <a:latin typeface="-apple-system"/>
              </a:rPr>
              <a:t> (UNECE </a:t>
            </a:r>
            <a:r>
              <a:rPr lang="pl-PL" dirty="0" err="1">
                <a:solidFill>
                  <a:srgbClr val="333333"/>
                </a:solidFill>
                <a:latin typeface="-apple-system"/>
              </a:rPr>
              <a:t>Secretariat</a:t>
            </a:r>
            <a:r>
              <a:rPr lang="pl-PL" dirty="0">
                <a:solidFill>
                  <a:srgbClr val="333333"/>
                </a:solidFill>
                <a:latin typeface="-apple-system"/>
              </a:rPr>
              <a:t>)</a:t>
            </a:r>
            <a:endParaRPr lang="pl-PL" b="0" i="0" dirty="0">
              <a:solidFill>
                <a:srgbClr val="333333"/>
              </a:solidFill>
              <a:effectLst/>
              <a:latin typeface="-apple-system"/>
            </a:endParaRPr>
          </a:p>
        </p:txBody>
      </p:sp>
    </p:spTree>
    <p:extLst>
      <p:ext uri="{BB962C8B-B14F-4D97-AF65-F5344CB8AC3E}">
        <p14:creationId xmlns:p14="http://schemas.microsoft.com/office/powerpoint/2010/main" val="2631189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D250C-242A-4C3C-84B5-768E245B5F83}"/>
              </a:ext>
            </a:extLst>
          </p:cNvPr>
          <p:cNvPicPr>
            <a:picLocks noChangeAspect="1"/>
          </p:cNvPicPr>
          <p:nvPr/>
        </p:nvPicPr>
        <p:blipFill>
          <a:blip r:embed="rId3">
            <a:alphaModFix amt="50000"/>
          </a:blip>
          <a:stretch>
            <a:fillRect/>
          </a:stretch>
        </p:blipFill>
        <p:spPr>
          <a:xfrm>
            <a:off x="89293" y="4850866"/>
            <a:ext cx="2439392" cy="1930933"/>
          </a:xfrm>
          <a:prstGeom prst="rect">
            <a:avLst/>
          </a:prstGeom>
        </p:spPr>
      </p:pic>
      <p:sp>
        <p:nvSpPr>
          <p:cNvPr id="2" name="Title 1">
            <a:extLst>
              <a:ext uri="{FF2B5EF4-FFF2-40B4-BE49-F238E27FC236}">
                <a16:creationId xmlns:a16="http://schemas.microsoft.com/office/drawing/2014/main" id="{C329B76D-0CBC-4A54-AB9F-5367253E412A}"/>
              </a:ext>
            </a:extLst>
          </p:cNvPr>
          <p:cNvSpPr>
            <a:spLocks noGrp="1"/>
          </p:cNvSpPr>
          <p:nvPr>
            <p:ph type="title"/>
          </p:nvPr>
        </p:nvSpPr>
        <p:spPr>
          <a:xfrm>
            <a:off x="277458" y="124753"/>
            <a:ext cx="12005534" cy="925793"/>
          </a:xfrm>
        </p:spPr>
        <p:txBody>
          <a:bodyPr>
            <a:normAutofit/>
          </a:bodyPr>
          <a:lstStyle/>
          <a:p>
            <a:pPr algn="ctr"/>
            <a:r>
              <a:rPr lang="en-US" sz="2800" b="1" dirty="0"/>
              <a:t>Ethical leadership Task Team</a:t>
            </a:r>
            <a:endParaRPr lang="en-GB" sz="2800" b="1" dirty="0"/>
          </a:p>
        </p:txBody>
      </p:sp>
      <p:sp>
        <p:nvSpPr>
          <p:cNvPr id="3" name="Content Placeholder 2">
            <a:extLst>
              <a:ext uri="{FF2B5EF4-FFF2-40B4-BE49-F238E27FC236}">
                <a16:creationId xmlns:a16="http://schemas.microsoft.com/office/drawing/2014/main" id="{36D88A24-7DDD-40D4-AB63-1F260C2914A7}"/>
              </a:ext>
            </a:extLst>
          </p:cNvPr>
          <p:cNvSpPr>
            <a:spLocks noGrp="1"/>
          </p:cNvSpPr>
          <p:nvPr>
            <p:ph idx="1"/>
          </p:nvPr>
        </p:nvSpPr>
        <p:spPr>
          <a:xfrm>
            <a:off x="459442" y="1343943"/>
            <a:ext cx="11823550" cy="5684935"/>
          </a:xfrm>
        </p:spPr>
        <p:txBody>
          <a:bodyPr>
            <a:normAutofit/>
          </a:bodyPr>
          <a:lstStyle/>
          <a:p>
            <a:pPr marL="0" indent="0">
              <a:buNone/>
            </a:pPr>
            <a:endParaRPr lang="pl-PL" dirty="0"/>
          </a:p>
          <a:p>
            <a:endParaRPr lang="en-US" dirty="0"/>
          </a:p>
          <a:p>
            <a:pPr lvl="1"/>
            <a:r>
              <a:rPr lang="en-US" dirty="0"/>
              <a:t>Business and Data Ethics</a:t>
            </a:r>
          </a:p>
          <a:p>
            <a:pPr lvl="1"/>
            <a:r>
              <a:rPr lang="en-US" dirty="0"/>
              <a:t>Ethics Surveys</a:t>
            </a:r>
          </a:p>
          <a:p>
            <a:pPr lvl="1"/>
            <a:r>
              <a:rPr lang="en-US" dirty="0"/>
              <a:t>GAMSO-GSBPM Ethics framework</a:t>
            </a:r>
          </a:p>
          <a:p>
            <a:pPr lvl="1"/>
            <a:r>
              <a:rPr lang="en-US" dirty="0"/>
              <a:t>Coordination/members CES bureau In-depth review Data Ethics </a:t>
            </a:r>
          </a:p>
          <a:p>
            <a:endParaRPr lang="en-US" i="1" dirty="0"/>
          </a:p>
        </p:txBody>
      </p:sp>
      <p:pic>
        <p:nvPicPr>
          <p:cNvPr id="4" name="Picture 3">
            <a:extLst>
              <a:ext uri="{FF2B5EF4-FFF2-40B4-BE49-F238E27FC236}">
                <a16:creationId xmlns:a16="http://schemas.microsoft.com/office/drawing/2014/main" id="{4F1DEE55-AB15-46A1-83D1-1B07C6DED7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6" name="Picture 6" descr="Text, logo&#10;&#10;Description automatically generated">
            <a:extLst>
              <a:ext uri="{FF2B5EF4-FFF2-40B4-BE49-F238E27FC236}">
                <a16:creationId xmlns:a16="http://schemas.microsoft.com/office/drawing/2014/main" id="{9A7CB166-93E2-4122-915C-403F218DEA2D}"/>
              </a:ext>
            </a:extLst>
          </p:cNvPr>
          <p:cNvPicPr>
            <a:picLocks noChangeAspect="1"/>
          </p:cNvPicPr>
          <p:nvPr/>
        </p:nvPicPr>
        <p:blipFill>
          <a:blip r:embed="rId5"/>
          <a:stretch>
            <a:fillRect/>
          </a:stretch>
        </p:blipFill>
        <p:spPr>
          <a:xfrm>
            <a:off x="89293" y="76201"/>
            <a:ext cx="2201143" cy="720000"/>
          </a:xfrm>
          <a:prstGeom prst="rect">
            <a:avLst/>
          </a:prstGeom>
        </p:spPr>
      </p:pic>
    </p:spTree>
    <p:extLst>
      <p:ext uri="{BB962C8B-B14F-4D97-AF65-F5344CB8AC3E}">
        <p14:creationId xmlns:p14="http://schemas.microsoft.com/office/powerpoint/2010/main" val="3375648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2061AE4C-E6D6-C2CF-94FD-CAF1B481BF55}"/>
              </a:ext>
            </a:extLst>
          </p:cNvPr>
          <p:cNvSpPr txBox="1"/>
          <p:nvPr/>
        </p:nvSpPr>
        <p:spPr>
          <a:xfrm>
            <a:off x="335360" y="0"/>
            <a:ext cx="11161240" cy="523220"/>
          </a:xfrm>
          <a:prstGeom prst="rect">
            <a:avLst/>
          </a:prstGeom>
          <a:noFill/>
          <a:ln w="9525">
            <a:noFill/>
            <a:miter lim="800000"/>
            <a:headEnd/>
            <a:tailEnd/>
          </a:ln>
        </p:spPr>
        <p:txBody>
          <a:bodyPr lIns="0" tIns="0" rIns="0" bIns="0" anchor="ctr"/>
          <a:lstStyle>
            <a:defPPr>
              <a:defRPr lang="en-US"/>
            </a:defPPr>
            <a:lvl1pPr>
              <a:defRPr sz="2800" b="1">
                <a:solidFill>
                  <a:srgbClr val="002060"/>
                </a:solidFill>
              </a:defRPr>
            </a:lvl1pPr>
          </a:lstStyle>
          <a:p>
            <a:r>
              <a:rPr lang="it-IT" dirty="0">
                <a:solidFill>
                  <a:schemeClr val="bg1"/>
                </a:solidFill>
                <a:latin typeface="Arial" panose="020B0604020202020204" pitchFamily="34" charset="0"/>
                <a:cs typeface="Arial" panose="020B0604020202020204" pitchFamily="34" charset="0"/>
              </a:rPr>
              <a:t>TASK TEAM ON ETHICAL LEADERSHIP: PEOPLE &amp; BEGINNINGS</a:t>
            </a:r>
          </a:p>
        </p:txBody>
      </p:sp>
      <p:sp>
        <p:nvSpPr>
          <p:cNvPr id="6" name="Rettangolo 5">
            <a:extLst>
              <a:ext uri="{FF2B5EF4-FFF2-40B4-BE49-F238E27FC236}">
                <a16:creationId xmlns:a16="http://schemas.microsoft.com/office/drawing/2014/main" id="{09417B9C-E4F7-17EF-75B1-B1BE3EDF5CFC}"/>
              </a:ext>
            </a:extLst>
          </p:cNvPr>
          <p:cNvSpPr/>
          <p:nvPr/>
        </p:nvSpPr>
        <p:spPr>
          <a:xfrm>
            <a:off x="75927" y="637406"/>
            <a:ext cx="7288163" cy="3534878"/>
          </a:xfrm>
          <a:prstGeom prst="rect">
            <a:avLst/>
          </a:prstGeom>
        </p:spPr>
        <p:txBody>
          <a:bodyPr wrap="square">
            <a:spAutoFit/>
          </a:bodyPr>
          <a:lstStyle/>
          <a:p>
            <a:pPr algn="just">
              <a:lnSpc>
                <a:spcPct val="125000"/>
              </a:lnSpc>
              <a:spcAft>
                <a:spcPts val="1200"/>
              </a:spcAft>
            </a:pPr>
            <a:r>
              <a:rPr lang="en-US" sz="1600" b="1" dirty="0">
                <a:solidFill>
                  <a:srgbClr val="0070C0"/>
                </a:solidFill>
                <a:latin typeface="Calibri" panose="020F0502020204030204" pitchFamily="34" charset="0"/>
                <a:cs typeface="Calibri" panose="020F0502020204030204" pitchFamily="34" charset="0"/>
              </a:rPr>
              <a:t>The Task Team on Ethical Leadership </a:t>
            </a:r>
          </a:p>
          <a:p>
            <a:pPr marL="176213" indent="-176213" algn="just">
              <a:lnSpc>
                <a:spcPct val="125000"/>
              </a:lnSpc>
              <a:spcAft>
                <a:spcPts val="1200"/>
              </a:spcAft>
              <a:buFont typeface="Arial" panose="020B0604020202020204" pitchFamily="34" charset="0"/>
              <a:buChar char="•"/>
            </a:pPr>
            <a:r>
              <a:rPr lang="en-US" sz="1400" b="1" dirty="0">
                <a:latin typeface="Calibri" panose="020F0502020204030204" pitchFamily="34" charset="0"/>
                <a:cs typeface="Calibri" panose="020F0502020204030204" pitchFamily="34" charset="0"/>
              </a:rPr>
              <a:t>started its activity in 2021 </a:t>
            </a:r>
            <a:r>
              <a:rPr lang="en-US" sz="1400" dirty="0">
                <a:latin typeface="Calibri" panose="020F0502020204030204" pitchFamily="34" charset="0"/>
                <a:cs typeface="Calibri" panose="020F0502020204030204" pitchFamily="34" charset="0"/>
              </a:rPr>
              <a:t>as a </a:t>
            </a:r>
            <a:r>
              <a:rPr lang="en-US" sz="1400" b="1" dirty="0">
                <a:solidFill>
                  <a:srgbClr val="C00000"/>
                </a:solidFill>
                <a:latin typeface="Calibri" panose="020F0502020204030204" pitchFamily="34" charset="0"/>
                <a:cs typeface="Calibri" panose="020F0502020204030204" pitchFamily="34" charset="0"/>
              </a:rPr>
              <a:t>follow up of the Risk Management </a:t>
            </a:r>
            <a:r>
              <a:rPr lang="en-US" sz="1400" dirty="0">
                <a:latin typeface="Calibri" panose="020F0502020204030204" pitchFamily="34" charset="0"/>
                <a:cs typeface="Calibri" panose="020F0502020204030204" pitchFamily="34" charset="0"/>
              </a:rPr>
              <a:t>Framework</a:t>
            </a:r>
            <a:r>
              <a:rPr lang="en-US" sz="1400" b="1" dirty="0">
                <a:latin typeface="Calibri" panose="020F0502020204030204" pitchFamily="34" charset="0"/>
                <a:cs typeface="Calibri" panose="020F0502020204030204" pitchFamily="34" charset="0"/>
              </a:rPr>
              <a:t> </a:t>
            </a:r>
            <a:r>
              <a:rPr lang="en-US" sz="1400" dirty="0">
                <a:latin typeface="Calibri" panose="020F0502020204030204" pitchFamily="34" charset="0"/>
                <a:cs typeface="Calibri" panose="020F0502020204030204" pitchFamily="34" charset="0"/>
              </a:rPr>
              <a:t>and related </a:t>
            </a:r>
            <a:r>
              <a:rPr lang="en-US" sz="1400" b="1" dirty="0">
                <a:latin typeface="Calibri" panose="020F0502020204030204" pitchFamily="34" charset="0"/>
                <a:cs typeface="Calibri" panose="020F0502020204030204" pitchFamily="34" charset="0"/>
              </a:rPr>
              <a:t>Guidelines</a:t>
            </a:r>
            <a:r>
              <a:rPr lang="en-US" sz="1400" dirty="0">
                <a:latin typeface="Calibri" panose="020F0502020204030204" pitchFamily="34" charset="0"/>
                <a:cs typeface="Calibri" panose="020F0502020204030204" pitchFamily="34" charset="0"/>
              </a:rPr>
              <a:t>, released in 2017 by the </a:t>
            </a:r>
            <a:r>
              <a:rPr lang="en-US" sz="1400" dirty="0" err="1">
                <a:latin typeface="Calibri" panose="020F0502020204030204" pitchFamily="34" charset="0"/>
                <a:cs typeface="Calibri" panose="020F0502020204030204" pitchFamily="34" charset="0"/>
              </a:rPr>
              <a:t>Modernisation</a:t>
            </a:r>
            <a:r>
              <a:rPr lang="en-US" sz="1400" dirty="0">
                <a:latin typeface="Calibri" panose="020F0502020204030204" pitchFamily="34" charset="0"/>
                <a:cs typeface="Calibri" panose="020F0502020204030204" pitchFamily="34" charset="0"/>
              </a:rPr>
              <a:t> Committee on </a:t>
            </a:r>
            <a:r>
              <a:rPr lang="en-US" sz="1400" dirty="0" err="1">
                <a:latin typeface="Calibri" panose="020F0502020204030204" pitchFamily="34" charset="0"/>
                <a:cs typeface="Calibri" panose="020F0502020204030204" pitchFamily="34" charset="0"/>
              </a:rPr>
              <a:t>Organisational</a:t>
            </a:r>
            <a:r>
              <a:rPr lang="en-US" sz="1400" dirty="0">
                <a:latin typeface="Calibri" panose="020F0502020204030204" pitchFamily="34" charset="0"/>
                <a:cs typeface="Calibri" panose="020F0502020204030204" pitchFamily="34" charset="0"/>
              </a:rPr>
              <a:t> Framework and Evaluation, under the coordination of the UNECE HLG-MOS;</a:t>
            </a:r>
          </a:p>
          <a:p>
            <a:pPr marL="176213" indent="-176213" algn="just">
              <a:lnSpc>
                <a:spcPct val="125000"/>
              </a:lnSpc>
              <a:spcAft>
                <a:spcPts val="1200"/>
              </a:spcAft>
              <a:buFont typeface="Arial" panose="020B0604020202020204" pitchFamily="34" charset="0"/>
              <a:buChar char="•"/>
            </a:pPr>
            <a:r>
              <a:rPr lang="en-US" sz="1400" b="1" dirty="0">
                <a:latin typeface="Calibri" panose="020F0502020204030204" pitchFamily="34" charset="0"/>
              </a:rPr>
              <a:t>has been </a:t>
            </a:r>
            <a:r>
              <a:rPr lang="en-US" sz="1400" b="1" dirty="0">
                <a:solidFill>
                  <a:srgbClr val="C00000"/>
                </a:solidFill>
                <a:latin typeface="Calibri" panose="020F0502020204030204" pitchFamily="34" charset="0"/>
              </a:rPr>
              <a:t>focusing both on ethics management </a:t>
            </a:r>
            <a:r>
              <a:rPr lang="en-US" sz="1400" dirty="0">
                <a:latin typeface="Calibri" panose="020F0502020204030204" pitchFamily="34" charset="0"/>
              </a:rPr>
              <a:t>as a key strategy to all processes and activities within an organization, namely “</a:t>
            </a:r>
            <a:r>
              <a:rPr lang="en-US" sz="1400" b="1" dirty="0">
                <a:latin typeface="Calibri" panose="020F0502020204030204" pitchFamily="34" charset="0"/>
              </a:rPr>
              <a:t>business ethics</a:t>
            </a:r>
            <a:r>
              <a:rPr lang="en-US" sz="1400" dirty="0">
                <a:latin typeface="Calibri" panose="020F0502020204030204" pitchFamily="34" charset="0"/>
              </a:rPr>
              <a:t>” (or corporate ethics) and on </a:t>
            </a:r>
            <a:r>
              <a:rPr lang="en-US" sz="1400" b="1" dirty="0">
                <a:solidFill>
                  <a:srgbClr val="C00000"/>
                </a:solidFill>
                <a:latin typeface="Calibri" panose="020F0502020204030204" pitchFamily="34" charset="0"/>
              </a:rPr>
              <a:t>data ethics</a:t>
            </a:r>
            <a:r>
              <a:rPr lang="en-US" sz="1400" b="1" dirty="0">
                <a:latin typeface="Calibri" panose="020F0502020204030204" pitchFamily="34" charset="0"/>
              </a:rPr>
              <a:t>;</a:t>
            </a:r>
          </a:p>
          <a:p>
            <a:pPr marL="176213" indent="-176213" algn="just">
              <a:lnSpc>
                <a:spcPct val="125000"/>
              </a:lnSpc>
              <a:spcAft>
                <a:spcPts val="1200"/>
              </a:spcAft>
              <a:buFont typeface="Arial" panose="020B0604020202020204" pitchFamily="34" charset="0"/>
              <a:buChar char="•"/>
            </a:pPr>
            <a:r>
              <a:rPr lang="en-US" sz="1400" b="1" dirty="0">
                <a:solidFill>
                  <a:srgbClr val="C00000"/>
                </a:solidFill>
                <a:latin typeface="Calibri" panose="020F0502020204030204" pitchFamily="34" charset="0"/>
              </a:rPr>
              <a:t>acknowledges </a:t>
            </a:r>
            <a:r>
              <a:rPr lang="en-US" sz="1400" dirty="0">
                <a:latin typeface="Calibri" panose="020F0502020204030204" pitchFamily="34" charset="0"/>
              </a:rPr>
              <a:t>the excellent work carried out by the </a:t>
            </a:r>
            <a:r>
              <a:rPr lang="en-US" sz="1400" b="1" dirty="0">
                <a:solidFill>
                  <a:srgbClr val="C00000"/>
                </a:solidFill>
                <a:latin typeface="Calibri" panose="020F0502020204030204" pitchFamily="34" charset="0"/>
              </a:rPr>
              <a:t>Task Team</a:t>
            </a:r>
            <a:r>
              <a:rPr lang="en-US" sz="1400" b="1" dirty="0">
                <a:latin typeface="Calibri" panose="020F0502020204030204" pitchFamily="34" charset="0"/>
              </a:rPr>
              <a:t>, coordinated by CSO Ireland, </a:t>
            </a:r>
            <a:r>
              <a:rPr lang="en-US" sz="1400" dirty="0">
                <a:latin typeface="Calibri" panose="020F0502020204030204" pitchFamily="34" charset="0"/>
              </a:rPr>
              <a:t>on </a:t>
            </a:r>
            <a:r>
              <a:rPr lang="en-US" sz="1400" b="1" dirty="0">
                <a:latin typeface="Calibri" panose="020F0502020204030204" pitchFamily="34" charset="0"/>
              </a:rPr>
              <a:t>mapping </a:t>
            </a:r>
            <a:r>
              <a:rPr lang="en-US" sz="1400" dirty="0">
                <a:latin typeface="Calibri" panose="020F0502020204030204" pitchFamily="34" charset="0"/>
              </a:rPr>
              <a:t>and</a:t>
            </a:r>
            <a:r>
              <a:rPr lang="en-US" sz="1400" b="1" dirty="0">
                <a:latin typeface="Calibri" panose="020F0502020204030204" pitchFamily="34" charset="0"/>
              </a:rPr>
              <a:t> describing a list of “</a:t>
            </a:r>
            <a:r>
              <a:rPr lang="en-US" sz="1400" b="1" i="1" dirty="0">
                <a:latin typeface="Calibri" panose="020F0502020204030204" pitchFamily="34" charset="0"/>
              </a:rPr>
              <a:t>core values to the Fundamental Principles of Official Statistics</a:t>
            </a:r>
            <a:r>
              <a:rPr lang="en-US" sz="1400" b="1" dirty="0">
                <a:latin typeface="Calibri" panose="020F0502020204030204" pitchFamily="34" charset="0"/>
              </a:rPr>
              <a:t>” </a:t>
            </a:r>
            <a:r>
              <a:rPr lang="en-US" sz="1400" dirty="0">
                <a:latin typeface="Calibri" panose="020F0502020204030204" pitchFamily="34" charset="0"/>
              </a:rPr>
              <a:t>that was proposed to the </a:t>
            </a:r>
            <a:r>
              <a:rPr lang="en-US" sz="1400" b="1" dirty="0">
                <a:latin typeface="Calibri" panose="020F0502020204030204" pitchFamily="34" charset="0"/>
              </a:rPr>
              <a:t>CES Bureau as </a:t>
            </a:r>
            <a:r>
              <a:rPr lang="en-US" sz="1400" b="1" dirty="0">
                <a:solidFill>
                  <a:srgbClr val="C00000"/>
                </a:solidFill>
                <a:latin typeface="Calibri" panose="020F0502020204030204" pitchFamily="34" charset="0"/>
              </a:rPr>
              <a:t>follow-up</a:t>
            </a:r>
            <a:r>
              <a:rPr lang="en-US" sz="1400" b="1" dirty="0">
                <a:latin typeface="Calibri" panose="020F0502020204030204" pitchFamily="34" charset="0"/>
              </a:rPr>
              <a:t> of the discussion on “</a:t>
            </a:r>
            <a:r>
              <a:rPr lang="en-US" sz="1400" b="1" i="1" dirty="0">
                <a:latin typeface="Calibri" panose="020F0502020204030204" pitchFamily="34" charset="0"/>
              </a:rPr>
              <a:t>How national statistical systems adhere to the core values of official statistics</a:t>
            </a:r>
            <a:r>
              <a:rPr lang="en-US" sz="1400" b="1" dirty="0">
                <a:latin typeface="Calibri" panose="020F0502020204030204" pitchFamily="34" charset="0"/>
              </a:rPr>
              <a:t>” </a:t>
            </a:r>
            <a:r>
              <a:rPr lang="en-US" sz="1400" dirty="0">
                <a:latin typeface="Calibri" panose="020F0502020204030204" pitchFamily="34" charset="0"/>
              </a:rPr>
              <a:t>at the Plenary Session of the Conference of European Statisticians (CES) held in June 2021.</a:t>
            </a:r>
          </a:p>
        </p:txBody>
      </p:sp>
      <p:sp>
        <p:nvSpPr>
          <p:cNvPr id="3" name="Rettangolo 2">
            <a:extLst>
              <a:ext uri="{FF2B5EF4-FFF2-40B4-BE49-F238E27FC236}">
                <a16:creationId xmlns:a16="http://schemas.microsoft.com/office/drawing/2014/main" id="{2E4E1932-3F1E-CE17-695A-1CD8BE3600A8}"/>
              </a:ext>
            </a:extLst>
          </p:cNvPr>
          <p:cNvSpPr/>
          <p:nvPr/>
        </p:nvSpPr>
        <p:spPr>
          <a:xfrm>
            <a:off x="260584" y="4315831"/>
            <a:ext cx="7056028" cy="1782667"/>
          </a:xfrm>
          <a:prstGeom prst="rect">
            <a:avLst/>
          </a:prstGeom>
        </p:spPr>
        <p:txBody>
          <a:bodyPr wrap="square">
            <a:spAutoFit/>
          </a:bodyPr>
          <a:lstStyle/>
          <a:p>
            <a:pPr marL="363538" marR="71755" indent="-363538" algn="just">
              <a:lnSpc>
                <a:spcPct val="114000"/>
              </a:lnSpc>
              <a:spcAft>
                <a:spcPts val="600"/>
              </a:spcAft>
              <a:buClr>
                <a:srgbClr val="C00000"/>
              </a:buClr>
            </a:pPr>
            <a:r>
              <a:rPr lang="it-IT" sz="1400" dirty="0" err="1">
                <a:latin typeface="Calibri" panose="020F0502020204030204" pitchFamily="34" charset="0"/>
                <a:cs typeface="Calibri" panose="020F0502020204030204" pitchFamily="34" charset="0"/>
              </a:rPr>
              <a:t>Among</a:t>
            </a:r>
            <a:r>
              <a:rPr lang="it-IT" sz="1400" dirty="0">
                <a:latin typeface="Calibri" panose="020F0502020204030204" pitchFamily="34" charset="0"/>
                <a:cs typeface="Calibri" panose="020F0502020204030204" pitchFamily="34" charset="0"/>
              </a:rPr>
              <a:t> the </a:t>
            </a:r>
            <a:r>
              <a:rPr lang="it-IT" sz="1400" dirty="0" err="1">
                <a:latin typeface="Calibri" panose="020F0502020204030204" pitchFamily="34" charset="0"/>
                <a:cs typeface="Calibri" panose="020F0502020204030204" pitchFamily="34" charset="0"/>
              </a:rPr>
              <a:t>others</a:t>
            </a:r>
            <a:r>
              <a:rPr lang="it-IT" sz="1400" dirty="0">
                <a:latin typeface="Calibri" panose="020F0502020204030204" pitchFamily="34" charset="0"/>
                <a:cs typeface="Calibri" panose="020F0502020204030204" pitchFamily="34" charset="0"/>
              </a:rPr>
              <a:t>, the </a:t>
            </a:r>
            <a:r>
              <a:rPr lang="it-IT" sz="1400" b="1" dirty="0">
                <a:solidFill>
                  <a:srgbClr val="C00000"/>
                </a:solidFill>
                <a:latin typeface="Calibri" panose="020F0502020204030204" pitchFamily="34" charset="0"/>
                <a:cs typeface="Calibri" panose="020F0502020204030204" pitchFamily="34" charset="0"/>
              </a:rPr>
              <a:t>Task teams </a:t>
            </a:r>
            <a:r>
              <a:rPr lang="it-IT" sz="1400" b="1" dirty="0" err="1">
                <a:solidFill>
                  <a:srgbClr val="C00000"/>
                </a:solidFill>
                <a:latin typeface="Calibri" panose="020F0502020204030204" pitchFamily="34" charset="0"/>
                <a:cs typeface="Calibri" panose="020F0502020204030204" pitchFamily="34" charset="0"/>
              </a:rPr>
              <a:t>goals</a:t>
            </a:r>
            <a:r>
              <a:rPr lang="it-IT" sz="1400" b="1" dirty="0">
                <a:solidFill>
                  <a:srgbClr val="C00000"/>
                </a:solidFill>
                <a:latin typeface="Calibri" panose="020F0502020204030204" pitchFamily="34" charset="0"/>
                <a:cs typeface="Calibri" panose="020F0502020204030204" pitchFamily="34" charset="0"/>
              </a:rPr>
              <a:t>, </a:t>
            </a:r>
            <a:r>
              <a:rPr lang="it-IT" sz="1400" b="1" dirty="0" err="1">
                <a:solidFill>
                  <a:srgbClr val="C00000"/>
                </a:solidFill>
                <a:latin typeface="Calibri" panose="020F0502020204030204" pitchFamily="34" charset="0"/>
                <a:cs typeface="Calibri" panose="020F0502020204030204" pitchFamily="34" charset="0"/>
              </a:rPr>
              <a:t>approved</a:t>
            </a:r>
            <a:r>
              <a:rPr lang="it-IT" sz="1400" b="1" dirty="0">
                <a:solidFill>
                  <a:srgbClr val="C00000"/>
                </a:solidFill>
                <a:latin typeface="Calibri" panose="020F0502020204030204" pitchFamily="34" charset="0"/>
                <a:cs typeface="Calibri" panose="020F0502020204030204" pitchFamily="34" charset="0"/>
              </a:rPr>
              <a:t> by the HLG-MOS </a:t>
            </a:r>
            <a:r>
              <a:rPr lang="it-IT" sz="1400" dirty="0">
                <a:latin typeface="Calibri" panose="020F0502020204030204" pitchFamily="34" charset="0"/>
                <a:cs typeface="Calibri" panose="020F0502020204030204" pitchFamily="34" charset="0"/>
              </a:rPr>
              <a:t>are:</a:t>
            </a:r>
          </a:p>
          <a:p>
            <a:pPr marL="269875" marR="71755" indent="-269875" algn="just">
              <a:lnSpc>
                <a:spcPct val="114000"/>
              </a:lnSpc>
              <a:spcAft>
                <a:spcPts val="600"/>
              </a:spcAft>
              <a:buClr>
                <a:srgbClr val="C00000"/>
              </a:buClr>
              <a:buFont typeface="+mj-lt"/>
              <a:buAutoNum type="arabicPeriod"/>
            </a:pPr>
            <a:r>
              <a:rPr lang="en-US" sz="1400" b="1" i="1" dirty="0">
                <a:latin typeface="Calibri" panose="020F0502020204030204" pitchFamily="34" charset="0"/>
                <a:ea typeface="Calibri" panose="020F0502020204030204" pitchFamily="34" charset="0"/>
                <a:cs typeface="Calibri" panose="020F0502020204030204" pitchFamily="34" charset="0"/>
              </a:rPr>
              <a:t>To identify</a:t>
            </a:r>
            <a:r>
              <a:rPr lang="en-US" sz="1400" i="1" dirty="0">
                <a:latin typeface="Calibri" panose="020F0502020204030204" pitchFamily="34" charset="0"/>
                <a:ea typeface="Calibri" panose="020F0502020204030204" pitchFamily="34" charset="0"/>
                <a:cs typeface="Calibri" panose="020F0502020204030204" pitchFamily="34" charset="0"/>
              </a:rPr>
              <a:t> possible </a:t>
            </a:r>
            <a:r>
              <a:rPr lang="en-US" sz="1400" b="1" i="1" dirty="0">
                <a:latin typeface="Calibri" panose="020F0502020204030204" pitchFamily="34" charset="0"/>
                <a:ea typeface="Calibri" panose="020F0502020204030204" pitchFamily="34" charset="0"/>
                <a:cs typeface="Calibri" panose="020F0502020204030204" pitchFamily="34" charset="0"/>
              </a:rPr>
              <a:t>common practices </a:t>
            </a:r>
            <a:r>
              <a:rPr lang="en-US" sz="1400" i="1" dirty="0">
                <a:latin typeface="Calibri" panose="020F0502020204030204" pitchFamily="34" charset="0"/>
                <a:ea typeface="Calibri" panose="020F0502020204030204" pitchFamily="34" charset="0"/>
                <a:cs typeface="Calibri" panose="020F0502020204030204" pitchFamily="34" charset="0"/>
              </a:rPr>
              <a:t>in ethics management; </a:t>
            </a:r>
          </a:p>
          <a:p>
            <a:pPr marL="269875" marR="71755" indent="-269875" algn="just">
              <a:lnSpc>
                <a:spcPct val="114000"/>
              </a:lnSpc>
              <a:spcAft>
                <a:spcPts val="600"/>
              </a:spcAft>
              <a:buClr>
                <a:srgbClr val="C00000"/>
              </a:buClr>
              <a:buFont typeface="+mj-lt"/>
              <a:buAutoNum type="arabicPeriod"/>
            </a:pPr>
            <a:r>
              <a:rPr lang="en-US" sz="1400" b="1" i="1" dirty="0">
                <a:latin typeface="Calibri" panose="020F0502020204030204" pitchFamily="34" charset="0"/>
                <a:ea typeface="Calibri" panose="020F0502020204030204" pitchFamily="34" charset="0"/>
                <a:cs typeface="Calibri" panose="020F0502020204030204" pitchFamily="34" charset="0"/>
              </a:rPr>
              <a:t>To define a </a:t>
            </a:r>
            <a:r>
              <a:rPr lang="en-US" sz="1400" b="1" i="1" dirty="0">
                <a:uFill>
                  <a:solidFill>
                    <a:srgbClr val="003670"/>
                  </a:solidFill>
                </a:uFill>
                <a:latin typeface="Calibri" panose="020F0502020204030204" pitchFamily="34" charset="0"/>
                <a:ea typeface="Calibri" panose="020F0502020204030204" pitchFamily="34" charset="0"/>
                <a:cs typeface="Calibri" panose="020F0502020204030204" pitchFamily="34" charset="0"/>
              </a:rPr>
              <a:t>common vocabulary</a:t>
            </a:r>
            <a:r>
              <a:rPr lang="en-US" sz="1400" i="1" dirty="0">
                <a:uFill>
                  <a:solidFill>
                    <a:srgbClr val="003670"/>
                  </a:solidFill>
                </a:uFill>
                <a:latin typeface="Calibri" panose="020F0502020204030204" pitchFamily="34" charset="0"/>
                <a:ea typeface="Calibri" panose="020F0502020204030204" pitchFamily="34" charset="0"/>
                <a:cs typeface="Calibri" panose="020F0502020204030204" pitchFamily="34" charset="0"/>
              </a:rPr>
              <a:t> and </a:t>
            </a:r>
            <a:r>
              <a:rPr lang="en-US" sz="1400" b="1" i="1" dirty="0">
                <a:uFill>
                  <a:solidFill>
                    <a:srgbClr val="003670"/>
                  </a:solidFill>
                </a:uFill>
                <a:latin typeface="Calibri" panose="020F0502020204030204" pitchFamily="34" charset="0"/>
                <a:ea typeface="Calibri" panose="020F0502020204030204" pitchFamily="34" charset="0"/>
                <a:cs typeface="Calibri" panose="020F0502020204030204" pitchFamily="34" charset="0"/>
              </a:rPr>
              <a:t>give concrete suggestions </a:t>
            </a:r>
            <a:r>
              <a:rPr lang="en-US" sz="1400" i="1" dirty="0">
                <a:latin typeface="Calibri" panose="020F0502020204030204" pitchFamily="34" charset="0"/>
                <a:ea typeface="Calibri" panose="020F0502020204030204" pitchFamily="34" charset="0"/>
                <a:cs typeface="Calibri" panose="020F0502020204030204" pitchFamily="34" charset="0"/>
              </a:rPr>
              <a:t>to support NSOs’ leadership in real-work-type</a:t>
            </a:r>
          </a:p>
          <a:p>
            <a:pPr marL="269875" marR="71755" indent="-269875" algn="just">
              <a:lnSpc>
                <a:spcPct val="114000"/>
              </a:lnSpc>
              <a:spcAft>
                <a:spcPts val="600"/>
              </a:spcAft>
              <a:buClr>
                <a:srgbClr val="C00000"/>
              </a:buClr>
              <a:buFont typeface="+mj-lt"/>
              <a:buAutoNum type="arabicPeriod"/>
            </a:pPr>
            <a:r>
              <a:rPr lang="en-US" sz="1400" b="1" i="1" dirty="0">
                <a:latin typeface="Calibri" panose="020F0502020204030204" pitchFamily="34" charset="0"/>
                <a:ea typeface="Calibri" panose="020F0502020204030204" pitchFamily="34" charset="0"/>
                <a:cs typeface="Calibri" panose="020F0502020204030204" pitchFamily="34" charset="0"/>
              </a:rPr>
              <a:t>To provide a reference handbook to figure out how to deal with </a:t>
            </a:r>
            <a:r>
              <a:rPr lang="en-US" sz="1400" i="1" dirty="0">
                <a:latin typeface="Calibri" panose="020F0502020204030204" pitchFamily="34" charset="0"/>
                <a:ea typeface="Calibri" panose="020F0502020204030204" pitchFamily="34" charset="0"/>
                <a:cs typeface="Calibri" panose="020F0502020204030204" pitchFamily="34" charset="0"/>
              </a:rPr>
              <a:t>potential </a:t>
            </a:r>
            <a:r>
              <a:rPr lang="en-US" sz="1400" i="1" dirty="0" err="1">
                <a:latin typeface="Calibri" panose="020F0502020204030204" pitchFamily="34" charset="0"/>
                <a:ea typeface="Calibri" panose="020F0502020204030204" pitchFamily="34" charset="0"/>
                <a:cs typeface="Calibri" panose="020F0502020204030204" pitchFamily="34" charset="0"/>
              </a:rPr>
              <a:t>behavioural</a:t>
            </a:r>
            <a:r>
              <a:rPr lang="en-US" sz="1400" i="1" spc="35" dirty="0">
                <a:latin typeface="Calibri" panose="020F0502020204030204" pitchFamily="34" charset="0"/>
                <a:ea typeface="Calibri" panose="020F0502020204030204" pitchFamily="34" charset="0"/>
                <a:cs typeface="Calibri" panose="020F0502020204030204" pitchFamily="34" charset="0"/>
              </a:rPr>
              <a:t> </a:t>
            </a:r>
            <a:r>
              <a:rPr lang="en-US" sz="1400" b="1" i="1" dirty="0">
                <a:latin typeface="Calibri" panose="020F0502020204030204" pitchFamily="34" charset="0"/>
                <a:ea typeface="Calibri" panose="020F0502020204030204" pitchFamily="34" charset="0"/>
                <a:cs typeface="Calibri" panose="020F0502020204030204" pitchFamily="34" charset="0"/>
              </a:rPr>
              <a:t>dilemmas</a:t>
            </a:r>
            <a:endParaRPr lang="en-US" sz="1400" i="1" dirty="0">
              <a:latin typeface="Calibri" panose="020F0502020204030204" pitchFamily="34" charset="0"/>
              <a:ea typeface="Calibri" panose="020F0502020204030204" pitchFamily="34" charset="0"/>
              <a:cs typeface="Calibri" panose="020F0502020204030204" pitchFamily="34" charset="0"/>
            </a:endParaRPr>
          </a:p>
        </p:txBody>
      </p:sp>
      <p:grpSp>
        <p:nvGrpSpPr>
          <p:cNvPr id="7" name="Gruppo 6">
            <a:extLst>
              <a:ext uri="{FF2B5EF4-FFF2-40B4-BE49-F238E27FC236}">
                <a16:creationId xmlns:a16="http://schemas.microsoft.com/office/drawing/2014/main" id="{52C2B8FA-3789-4517-7939-7930EB4DCBC6}"/>
              </a:ext>
            </a:extLst>
          </p:cNvPr>
          <p:cNvGrpSpPr/>
          <p:nvPr/>
        </p:nvGrpSpPr>
        <p:grpSpPr>
          <a:xfrm>
            <a:off x="7032104" y="615953"/>
            <a:ext cx="5112568" cy="5626093"/>
            <a:chOff x="6600056" y="615953"/>
            <a:chExt cx="5544616" cy="5626093"/>
          </a:xfrm>
        </p:grpSpPr>
        <p:grpSp>
          <p:nvGrpSpPr>
            <p:cNvPr id="14" name="Gruppo 13">
              <a:extLst>
                <a:ext uri="{FF2B5EF4-FFF2-40B4-BE49-F238E27FC236}">
                  <a16:creationId xmlns:a16="http://schemas.microsoft.com/office/drawing/2014/main" id="{5012A7E1-E82B-44A6-8FDA-D2598D485398}"/>
                </a:ext>
              </a:extLst>
            </p:cNvPr>
            <p:cNvGrpSpPr/>
            <p:nvPr/>
          </p:nvGrpSpPr>
          <p:grpSpPr>
            <a:xfrm>
              <a:off x="6600056" y="615953"/>
              <a:ext cx="5544616" cy="5626093"/>
              <a:chOff x="6600056" y="615953"/>
              <a:chExt cx="5544616" cy="5626093"/>
            </a:xfrm>
            <a:solidFill>
              <a:srgbClr val="FFCC99">
                <a:alpha val="24000"/>
              </a:srgbClr>
            </a:solidFill>
          </p:grpSpPr>
          <p:sp>
            <p:nvSpPr>
              <p:cNvPr id="2" name="Scorrimento verticale 1">
                <a:extLst>
                  <a:ext uri="{FF2B5EF4-FFF2-40B4-BE49-F238E27FC236}">
                    <a16:creationId xmlns:a16="http://schemas.microsoft.com/office/drawing/2014/main" id="{3808D33B-A9CD-E039-5EF5-7B851112132A}"/>
                  </a:ext>
                </a:extLst>
              </p:cNvPr>
              <p:cNvSpPr/>
              <p:nvPr/>
            </p:nvSpPr>
            <p:spPr>
              <a:xfrm>
                <a:off x="6600056" y="615953"/>
                <a:ext cx="5544616" cy="5626093"/>
              </a:xfrm>
              <a:prstGeom prst="verticalScroll">
                <a:avLst>
                  <a:gd name="adj" fmla="val 8718"/>
                </a:avLst>
              </a:prstGeom>
              <a:grpFill/>
              <a:ln w="5715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l">
                  <a:lnSpc>
                    <a:spcPct val="114000"/>
                  </a:lnSpc>
                </a:pPr>
                <a:endParaRPr lang="it-IT" sz="1600" b="0" i="0" dirty="0">
                  <a:solidFill>
                    <a:srgbClr val="000000"/>
                  </a:solidFill>
                  <a:effectLst/>
                  <a:latin typeface="Calibri" panose="020F0502020204030204" pitchFamily="34" charset="0"/>
                  <a:cs typeface="Calibri" panose="020F0502020204030204" pitchFamily="34" charset="0"/>
                </a:endParaRPr>
              </a:p>
            </p:txBody>
          </p:sp>
          <p:grpSp>
            <p:nvGrpSpPr>
              <p:cNvPr id="13" name="Gruppo 12">
                <a:extLst>
                  <a:ext uri="{FF2B5EF4-FFF2-40B4-BE49-F238E27FC236}">
                    <a16:creationId xmlns:a16="http://schemas.microsoft.com/office/drawing/2014/main" id="{2845FE43-8C68-7E89-02D9-7BC3ABAA0C8A}"/>
                  </a:ext>
                </a:extLst>
              </p:cNvPr>
              <p:cNvGrpSpPr/>
              <p:nvPr/>
            </p:nvGrpSpPr>
            <p:grpSpPr>
              <a:xfrm>
                <a:off x="7200050" y="1170292"/>
                <a:ext cx="4459461" cy="4673604"/>
                <a:chOff x="7200050" y="1170292"/>
                <a:chExt cx="4459461" cy="4673604"/>
              </a:xfrm>
              <a:grpFill/>
            </p:grpSpPr>
            <p:sp>
              <p:nvSpPr>
                <p:cNvPr id="11" name="Rettangolo 10">
                  <a:extLst>
                    <a:ext uri="{FF2B5EF4-FFF2-40B4-BE49-F238E27FC236}">
                      <a16:creationId xmlns:a16="http://schemas.microsoft.com/office/drawing/2014/main" id="{FE426585-1E6B-9359-85ED-E3F92F0599A3}"/>
                    </a:ext>
                  </a:extLst>
                </p:cNvPr>
                <p:cNvSpPr/>
                <p:nvPr/>
              </p:nvSpPr>
              <p:spPr>
                <a:xfrm>
                  <a:off x="7217158" y="2625579"/>
                  <a:ext cx="4387453" cy="3218317"/>
                </a:xfrm>
                <a:prstGeom prst="rect">
                  <a:avLst/>
                </a:prstGeom>
                <a:solidFill>
                  <a:srgbClr val="FFCC99">
                    <a:alpha val="0"/>
                  </a:srgbClr>
                </a:solidFill>
              </p:spPr>
              <p:txBody>
                <a:bodyPr wrap="square">
                  <a:spAutoFit/>
                </a:bodyPr>
                <a:lstStyle/>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Angela Leonetti,  Italy</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Elsa </a:t>
                  </a:r>
                  <a:r>
                    <a:rPr lang="en-US" sz="1600" b="1" i="1" dirty="0" err="1">
                      <a:solidFill>
                        <a:srgbClr val="002060"/>
                      </a:solidFill>
                      <a:latin typeface="Calibri" panose="020F0502020204030204" pitchFamily="34" charset="0"/>
                      <a:cs typeface="Calibri" panose="020F0502020204030204" pitchFamily="34" charset="0"/>
                    </a:rPr>
                    <a:t>Dhuli</a:t>
                  </a:r>
                  <a:r>
                    <a:rPr lang="en-US" sz="1600" b="1" i="1" dirty="0">
                      <a:solidFill>
                        <a:srgbClr val="002060"/>
                      </a:solidFill>
                      <a:latin typeface="Calibri" panose="020F0502020204030204" pitchFamily="34" charset="0"/>
                      <a:cs typeface="Calibri" panose="020F0502020204030204" pitchFamily="34" charset="0"/>
                    </a:rPr>
                    <a:t>, </a:t>
                  </a:r>
                  <a:r>
                    <a:rPr lang="en-US" sz="1600" b="1" i="1" dirty="0" err="1">
                      <a:solidFill>
                        <a:srgbClr val="002060"/>
                      </a:solidFill>
                      <a:latin typeface="Calibri" panose="020F0502020204030204" pitchFamily="34" charset="0"/>
                      <a:cs typeface="Calibri" panose="020F0502020204030204" pitchFamily="34" charset="0"/>
                    </a:rPr>
                    <a:t>Helda</a:t>
                  </a:r>
                  <a:r>
                    <a:rPr lang="en-US" sz="1600" b="1" i="1" dirty="0">
                      <a:solidFill>
                        <a:srgbClr val="002060"/>
                      </a:solidFill>
                      <a:latin typeface="Calibri" panose="020F0502020204030204" pitchFamily="34" charset="0"/>
                      <a:cs typeface="Calibri" panose="020F0502020204030204" pitchFamily="34" charset="0"/>
                    </a:rPr>
                    <a:t> </a:t>
                  </a:r>
                  <a:r>
                    <a:rPr lang="en-US" sz="1600" b="1" i="1" dirty="0" err="1">
                      <a:solidFill>
                        <a:srgbClr val="002060"/>
                      </a:solidFill>
                      <a:latin typeface="Calibri" panose="020F0502020204030204" pitchFamily="34" charset="0"/>
                      <a:cs typeface="Calibri" panose="020F0502020204030204" pitchFamily="34" charset="0"/>
                    </a:rPr>
                    <a:t>Mitre</a:t>
                  </a:r>
                  <a:r>
                    <a:rPr lang="en-US" sz="1600" b="1" i="1" dirty="0">
                      <a:solidFill>
                        <a:srgbClr val="002060"/>
                      </a:solidFill>
                      <a:latin typeface="Calibri" panose="020F0502020204030204" pitchFamily="34" charset="0"/>
                      <a:cs typeface="Calibri" panose="020F0502020204030204" pitchFamily="34" charset="0"/>
                    </a:rPr>
                    <a:t>, Alma </a:t>
                  </a:r>
                  <a:r>
                    <a:rPr lang="en-US" sz="1600" b="1" i="1" dirty="0" err="1">
                      <a:solidFill>
                        <a:srgbClr val="002060"/>
                      </a:solidFill>
                      <a:latin typeface="Calibri" panose="020F0502020204030204" pitchFamily="34" charset="0"/>
                      <a:cs typeface="Calibri" panose="020F0502020204030204" pitchFamily="34" charset="0"/>
                    </a:rPr>
                    <a:t>Kondi</a:t>
                  </a:r>
                  <a:r>
                    <a:rPr lang="en-US" sz="1600" b="1" i="1" dirty="0">
                      <a:solidFill>
                        <a:srgbClr val="002060"/>
                      </a:solidFill>
                      <a:latin typeface="Calibri" panose="020F0502020204030204" pitchFamily="34" charset="0"/>
                      <a:cs typeface="Calibri" panose="020F0502020204030204" pitchFamily="34" charset="0"/>
                    </a:rPr>
                    <a:t>, Albania</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Martin-J Beaulieu, Susie Fortier, Canada</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Simon Whitworth, Alice Toms, UK</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Niels </a:t>
                  </a:r>
                  <a:r>
                    <a:rPr lang="en-US" sz="1600" b="1" i="1" dirty="0" err="1">
                      <a:solidFill>
                        <a:srgbClr val="002060"/>
                      </a:solidFill>
                      <a:latin typeface="Calibri" panose="020F0502020204030204" pitchFamily="34" charset="0"/>
                      <a:cs typeface="Calibri" panose="020F0502020204030204" pitchFamily="34" charset="0"/>
                    </a:rPr>
                    <a:t>Ploug</a:t>
                  </a:r>
                  <a:r>
                    <a:rPr lang="en-US" sz="1600" b="1" i="1" dirty="0">
                      <a:solidFill>
                        <a:srgbClr val="002060"/>
                      </a:solidFill>
                      <a:latin typeface="Calibri" panose="020F0502020204030204" pitchFamily="34" charset="0"/>
                      <a:cs typeface="Calibri" panose="020F0502020204030204" pitchFamily="34" charset="0"/>
                    </a:rPr>
                    <a:t>, Denmark</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Tine </a:t>
                  </a:r>
                  <a:r>
                    <a:rPr lang="en-US" sz="1600" b="1" i="1" dirty="0" err="1">
                      <a:solidFill>
                        <a:srgbClr val="002060"/>
                      </a:solidFill>
                      <a:latin typeface="Calibri" panose="020F0502020204030204" pitchFamily="34" charset="0"/>
                      <a:cs typeface="Calibri" panose="020F0502020204030204" pitchFamily="34" charset="0"/>
                    </a:rPr>
                    <a:t>Pestaj</a:t>
                  </a:r>
                  <a:r>
                    <a:rPr lang="en-US" sz="1600" b="1" i="1" dirty="0">
                      <a:solidFill>
                        <a:srgbClr val="002060"/>
                      </a:solidFill>
                      <a:latin typeface="Calibri" panose="020F0502020204030204" pitchFamily="34" charset="0"/>
                      <a:cs typeface="Calibri" panose="020F0502020204030204" pitchFamily="34" charset="0"/>
                    </a:rPr>
                    <a:t>, Slovenia</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Andrea </a:t>
                  </a:r>
                  <a:r>
                    <a:rPr lang="en-US" sz="1600" b="1" i="1" dirty="0" err="1">
                      <a:solidFill>
                        <a:srgbClr val="002060"/>
                      </a:solidFill>
                      <a:latin typeface="Calibri" panose="020F0502020204030204" pitchFamily="34" charset="0"/>
                      <a:cs typeface="Calibri" panose="020F0502020204030204" pitchFamily="34" charset="0"/>
                    </a:rPr>
                    <a:t>Ordaz-Németh</a:t>
                  </a:r>
                  <a:r>
                    <a:rPr lang="en-US" sz="1600" b="1" i="1" dirty="0">
                      <a:solidFill>
                        <a:srgbClr val="002060"/>
                      </a:solidFill>
                      <a:latin typeface="Calibri" panose="020F0502020204030204" pitchFamily="34" charset="0"/>
                      <a:cs typeface="Calibri" panose="020F0502020204030204" pitchFamily="34" charset="0"/>
                    </a:rPr>
                    <a:t>, Hungary</a:t>
                  </a:r>
                </a:p>
                <a:p>
                  <a:pPr algn="just">
                    <a:lnSpc>
                      <a:spcPct val="114000"/>
                    </a:lnSpc>
                    <a:spcAft>
                      <a:spcPts val="600"/>
                    </a:spcAft>
                  </a:pPr>
                  <a:r>
                    <a:rPr lang="en-US" sz="1600" b="1" i="1" dirty="0">
                      <a:solidFill>
                        <a:srgbClr val="002060"/>
                      </a:solidFill>
                      <a:latin typeface="Calibri" panose="020F0502020204030204" pitchFamily="34" charset="0"/>
                      <a:cs typeface="Calibri" panose="020F0502020204030204" pitchFamily="34" charset="0"/>
                    </a:rPr>
                    <a:t>Samuel Schuetz, Switzerland</a:t>
                  </a:r>
                </a:p>
                <a:p>
                  <a:pPr algn="just">
                    <a:lnSpc>
                      <a:spcPct val="114000"/>
                    </a:lnSpc>
                    <a:spcAft>
                      <a:spcPts val="600"/>
                    </a:spcAft>
                  </a:pPr>
                  <a:r>
                    <a:rPr lang="en-US" sz="1600" b="1" i="1" dirty="0" err="1">
                      <a:solidFill>
                        <a:srgbClr val="002060"/>
                      </a:solidFill>
                      <a:latin typeface="Calibri" panose="020F0502020204030204" pitchFamily="34" charset="0"/>
                      <a:cs typeface="Calibri" panose="020F0502020204030204" pitchFamily="34" charset="0"/>
                    </a:rPr>
                    <a:t>Taeke</a:t>
                  </a:r>
                  <a:r>
                    <a:rPr lang="en-US" sz="1600" b="1" i="1" dirty="0">
                      <a:solidFill>
                        <a:srgbClr val="002060"/>
                      </a:solidFill>
                      <a:latin typeface="Calibri" panose="020F0502020204030204" pitchFamily="34" charset="0"/>
                      <a:cs typeface="Calibri" panose="020F0502020204030204" pitchFamily="34" charset="0"/>
                    </a:rPr>
                    <a:t> </a:t>
                  </a:r>
                  <a:r>
                    <a:rPr lang="en-US" sz="1600" b="1" i="1" dirty="0" err="1">
                      <a:solidFill>
                        <a:srgbClr val="002060"/>
                      </a:solidFill>
                      <a:latin typeface="Calibri" panose="020F0502020204030204" pitchFamily="34" charset="0"/>
                      <a:cs typeface="Calibri" panose="020F0502020204030204" pitchFamily="34" charset="0"/>
                    </a:rPr>
                    <a:t>Gjaltema</a:t>
                  </a:r>
                  <a:r>
                    <a:rPr lang="en-US" sz="1600" b="1" i="1" dirty="0">
                      <a:solidFill>
                        <a:srgbClr val="002060"/>
                      </a:solidFill>
                      <a:latin typeface="Calibri" panose="020F0502020204030204" pitchFamily="34" charset="0"/>
                      <a:cs typeface="Calibri" panose="020F0502020204030204" pitchFamily="34" charset="0"/>
                    </a:rPr>
                    <a:t>, </a:t>
                  </a:r>
                  <a:r>
                    <a:rPr lang="en-US" sz="1600" b="1" i="1" dirty="0" err="1">
                      <a:solidFill>
                        <a:srgbClr val="002060"/>
                      </a:solidFill>
                      <a:latin typeface="Calibri" panose="020F0502020204030204" pitchFamily="34" charset="0"/>
                      <a:cs typeface="Calibri" panose="020F0502020204030204" pitchFamily="34" charset="0"/>
                    </a:rPr>
                    <a:t>Tetyana</a:t>
                  </a:r>
                  <a:r>
                    <a:rPr lang="en-US" sz="1600" b="1" i="1" dirty="0">
                      <a:solidFill>
                        <a:srgbClr val="002060"/>
                      </a:solidFill>
                      <a:latin typeface="Calibri" panose="020F0502020204030204" pitchFamily="34" charset="0"/>
                      <a:cs typeface="Calibri" panose="020F0502020204030204" pitchFamily="34" charset="0"/>
                    </a:rPr>
                    <a:t> </a:t>
                  </a:r>
                  <a:r>
                    <a:rPr lang="en-US" sz="1600" b="1" i="1" dirty="0" err="1">
                      <a:solidFill>
                        <a:srgbClr val="002060"/>
                      </a:solidFill>
                      <a:latin typeface="Calibri" panose="020F0502020204030204" pitchFamily="34" charset="0"/>
                      <a:cs typeface="Calibri" panose="020F0502020204030204" pitchFamily="34" charset="0"/>
                    </a:rPr>
                    <a:t>Kolomiyets</a:t>
                  </a:r>
                  <a:r>
                    <a:rPr lang="en-US" sz="1600" b="1" i="1" dirty="0">
                      <a:solidFill>
                        <a:srgbClr val="002060"/>
                      </a:solidFill>
                      <a:latin typeface="Calibri" panose="020F0502020204030204" pitchFamily="34" charset="0"/>
                      <a:cs typeface="Calibri" panose="020F0502020204030204" pitchFamily="34" charset="0"/>
                    </a:rPr>
                    <a:t>, UNECE</a:t>
                  </a:r>
                </a:p>
              </p:txBody>
            </p:sp>
            <p:sp>
              <p:nvSpPr>
                <p:cNvPr id="12" name="Rettangolo 11">
                  <a:extLst>
                    <a:ext uri="{FF2B5EF4-FFF2-40B4-BE49-F238E27FC236}">
                      <a16:creationId xmlns:a16="http://schemas.microsoft.com/office/drawing/2014/main" id="{152D9C91-84BA-BF21-0ED0-9F477B302059}"/>
                    </a:ext>
                  </a:extLst>
                </p:cNvPr>
                <p:cNvSpPr/>
                <p:nvPr/>
              </p:nvSpPr>
              <p:spPr>
                <a:xfrm>
                  <a:off x="7200050" y="1170292"/>
                  <a:ext cx="4459461" cy="637739"/>
                </a:xfrm>
                <a:prstGeom prst="rect">
                  <a:avLst/>
                </a:prstGeom>
                <a:solidFill>
                  <a:srgbClr val="FFCC99">
                    <a:alpha val="0"/>
                  </a:srgbClr>
                </a:solidFill>
              </p:spPr>
              <p:txBody>
                <a:bodyPr wrap="square">
                  <a:spAutoFit/>
                </a:bodyPr>
                <a:lstStyle/>
                <a:p>
                  <a:pPr algn="just">
                    <a:lnSpc>
                      <a:spcPct val="114000"/>
                    </a:lnSpc>
                    <a:spcAft>
                      <a:spcPts val="600"/>
                    </a:spcAft>
                  </a:pPr>
                  <a:r>
                    <a:rPr lang="it-IT" sz="1600" b="1" i="0" dirty="0">
                      <a:solidFill>
                        <a:srgbClr val="C00000"/>
                      </a:solidFill>
                      <a:effectLst/>
                      <a:latin typeface="Calibri" panose="020F0502020204030204" pitchFamily="34" charset="0"/>
                      <a:cs typeface="Calibri" panose="020F0502020204030204" pitchFamily="34" charset="0"/>
                    </a:rPr>
                    <a:t>Co-</a:t>
                  </a:r>
                  <a:r>
                    <a:rPr lang="it-IT" sz="1600" b="1" i="0" dirty="0" err="1">
                      <a:solidFill>
                        <a:srgbClr val="C00000"/>
                      </a:solidFill>
                      <a:effectLst/>
                      <a:latin typeface="Calibri" panose="020F0502020204030204" pitchFamily="34" charset="0"/>
                      <a:cs typeface="Calibri" panose="020F0502020204030204" pitchFamily="34" charset="0"/>
                    </a:rPr>
                    <a:t>chairs</a:t>
                  </a:r>
                  <a:r>
                    <a:rPr lang="it-IT" sz="1600" b="1" i="0" dirty="0">
                      <a:solidFill>
                        <a:srgbClr val="C00000"/>
                      </a:solidFill>
                      <a:effectLst/>
                      <a:latin typeface="Calibri" panose="020F0502020204030204" pitchFamily="34" charset="0"/>
                      <a:cs typeface="Calibri" panose="020F0502020204030204" pitchFamily="34" charset="0"/>
                    </a:rPr>
                    <a:t>: Fabrizio Rotundi, </a:t>
                  </a:r>
                  <a:r>
                    <a:rPr lang="it-IT" sz="1600" b="1" i="0" dirty="0" err="1">
                      <a:solidFill>
                        <a:srgbClr val="C00000"/>
                      </a:solidFill>
                      <a:effectLst/>
                      <a:latin typeface="Calibri" panose="020F0502020204030204" pitchFamily="34" charset="0"/>
                      <a:cs typeface="Calibri" panose="020F0502020204030204" pitchFamily="34" charset="0"/>
                    </a:rPr>
                    <a:t>Italy</a:t>
                  </a:r>
                  <a:r>
                    <a:rPr lang="it-IT" sz="1600" b="1" i="0" dirty="0">
                      <a:solidFill>
                        <a:srgbClr val="C00000"/>
                      </a:solidFill>
                      <a:effectLst/>
                      <a:latin typeface="Calibri" panose="020F0502020204030204" pitchFamily="34" charset="0"/>
                      <a:cs typeface="Calibri" panose="020F0502020204030204" pitchFamily="34" charset="0"/>
                    </a:rPr>
                    <a:t> and Eric </a:t>
                  </a:r>
                  <a:r>
                    <a:rPr lang="it-IT" sz="1600" b="1" i="0" dirty="0" err="1">
                      <a:solidFill>
                        <a:srgbClr val="C00000"/>
                      </a:solidFill>
                      <a:effectLst/>
                      <a:latin typeface="Calibri" panose="020F0502020204030204" pitchFamily="34" charset="0"/>
                      <a:cs typeface="Calibri" panose="020F0502020204030204" pitchFamily="34" charset="0"/>
                    </a:rPr>
                    <a:t>Rancourt</a:t>
                  </a:r>
                  <a:r>
                    <a:rPr lang="it-IT" sz="1600" b="1" i="0" dirty="0">
                      <a:solidFill>
                        <a:srgbClr val="C00000"/>
                      </a:solidFill>
                      <a:effectLst/>
                      <a:latin typeface="Calibri" panose="020F0502020204030204" pitchFamily="34" charset="0"/>
                      <a:cs typeface="Calibri" panose="020F0502020204030204" pitchFamily="34" charset="0"/>
                    </a:rPr>
                    <a:t>, Canada</a:t>
                  </a:r>
                  <a:endParaRPr lang="it-IT" sz="1600" b="0" i="0" dirty="0">
                    <a:solidFill>
                      <a:srgbClr val="C00000"/>
                    </a:solidFill>
                    <a:effectLst/>
                    <a:latin typeface="Calibri" panose="020F0502020204030204" pitchFamily="34" charset="0"/>
                    <a:cs typeface="Calibri" panose="020F0502020204030204" pitchFamily="34" charset="0"/>
                  </a:endParaRPr>
                </a:p>
              </p:txBody>
            </p:sp>
          </p:grpSp>
        </p:grpSp>
        <p:sp>
          <p:nvSpPr>
            <p:cNvPr id="5" name="CasellaDiTesto 4">
              <a:extLst>
                <a:ext uri="{FF2B5EF4-FFF2-40B4-BE49-F238E27FC236}">
                  <a16:creationId xmlns:a16="http://schemas.microsoft.com/office/drawing/2014/main" id="{1ECD6F8C-83F0-20C4-9F9A-BECC36AB5458}"/>
                </a:ext>
              </a:extLst>
            </p:cNvPr>
            <p:cNvSpPr txBox="1"/>
            <p:nvPr/>
          </p:nvSpPr>
          <p:spPr>
            <a:xfrm>
              <a:off x="8472264" y="692696"/>
              <a:ext cx="2160240" cy="253958"/>
            </a:xfrm>
            <a:prstGeom prst="rect">
              <a:avLst/>
            </a:prstGeom>
            <a:solidFill>
              <a:srgbClr val="FFCC99">
                <a:alpha val="24000"/>
              </a:srgbClr>
            </a:solidFill>
          </p:spPr>
          <p:txBody>
            <a:bodyPr wrap="none" lIns="0" tIns="0" rIns="0" bIns="0" rtlCol="0">
              <a:noAutofit/>
            </a:bodyPr>
            <a:lstStyle/>
            <a:p>
              <a:pPr>
                <a:lnSpc>
                  <a:spcPct val="90000"/>
                </a:lnSpc>
              </a:pPr>
              <a:r>
                <a:rPr lang="it-IT" sz="22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TASK TEAM MEMBERS</a:t>
              </a:r>
            </a:p>
            <a:p>
              <a:pPr>
                <a:lnSpc>
                  <a:spcPct val="90000"/>
                </a:lnSpc>
              </a:pPr>
              <a:endParaRPr lang="it-IT" sz="2200" b="1" i="1" dirty="0" err="1">
                <a:solidFill>
                  <a:srgbClr val="C00000"/>
                </a:solidFill>
                <a:effectLst>
                  <a:outerShdw blurRad="38100" dist="38100" dir="2700000" algn="tl">
                    <a:srgbClr val="000000">
                      <a:alpha val="43137"/>
                    </a:srgbClr>
                  </a:outerShdw>
                </a:effectLst>
              </a:endParaRPr>
            </a:p>
          </p:txBody>
        </p:sp>
        <p:pic>
          <p:nvPicPr>
            <p:cNvPr id="4" name="Immagine 3">
              <a:extLst>
                <a:ext uri="{FF2B5EF4-FFF2-40B4-BE49-F238E27FC236}">
                  <a16:creationId xmlns:a16="http://schemas.microsoft.com/office/drawing/2014/main" id="{8F9448D8-27F4-9482-7106-B2A07AE8C2A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454380" y="1455416"/>
              <a:ext cx="2052414" cy="1284811"/>
            </a:xfrm>
            <a:prstGeom prst="rect">
              <a:avLst/>
            </a:prstGeom>
            <a:solidFill>
              <a:srgbClr val="FFCC99">
                <a:alpha val="0"/>
              </a:srgbClr>
            </a:solidFill>
          </p:spPr>
        </p:pic>
      </p:grpSp>
      <p:pic>
        <p:nvPicPr>
          <p:cNvPr id="15" name="Picture 6" descr="Text, logo&#10;&#10;Description automatically generated">
            <a:extLst>
              <a:ext uri="{FF2B5EF4-FFF2-40B4-BE49-F238E27FC236}">
                <a16:creationId xmlns:a16="http://schemas.microsoft.com/office/drawing/2014/main" id="{91172431-C0F6-4F72-AB1C-1C5C78141C10}"/>
              </a:ext>
            </a:extLst>
          </p:cNvPr>
          <p:cNvPicPr>
            <a:picLocks noChangeAspect="1"/>
          </p:cNvPicPr>
          <p:nvPr/>
        </p:nvPicPr>
        <p:blipFill>
          <a:blip r:embed="rId4"/>
          <a:stretch>
            <a:fillRect/>
          </a:stretch>
        </p:blipFill>
        <p:spPr>
          <a:xfrm>
            <a:off x="89293" y="76201"/>
            <a:ext cx="1846511" cy="603999"/>
          </a:xfrm>
          <a:prstGeom prst="rect">
            <a:avLst/>
          </a:prstGeom>
        </p:spPr>
      </p:pic>
      <p:pic>
        <p:nvPicPr>
          <p:cNvPr id="16" name="Picture 4">
            <a:extLst>
              <a:ext uri="{FF2B5EF4-FFF2-40B4-BE49-F238E27FC236}">
                <a16:creationId xmlns:a16="http://schemas.microsoft.com/office/drawing/2014/main" id="{C258BB02-C82A-4128-B996-E92D8CB4C1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28" y="6019341"/>
            <a:ext cx="954621" cy="75564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Gjaltema\Pictures\ModernStats.jpg">
            <a:extLst>
              <a:ext uri="{FF2B5EF4-FFF2-40B4-BE49-F238E27FC236}">
                <a16:creationId xmlns:a16="http://schemas.microsoft.com/office/drawing/2014/main" id="{AE103A18-E83D-4CC0-8BC8-251189E33F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57566" y="6276658"/>
            <a:ext cx="2559046" cy="49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421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2061AE4C-E6D6-C2CF-94FD-CAF1B481BF55}"/>
              </a:ext>
            </a:extLst>
          </p:cNvPr>
          <p:cNvSpPr txBox="1"/>
          <p:nvPr/>
        </p:nvSpPr>
        <p:spPr>
          <a:xfrm>
            <a:off x="335360" y="0"/>
            <a:ext cx="11161240" cy="523220"/>
          </a:xfrm>
          <a:prstGeom prst="rect">
            <a:avLst/>
          </a:prstGeom>
          <a:noFill/>
          <a:ln w="9525">
            <a:noFill/>
            <a:miter lim="800000"/>
            <a:headEnd/>
            <a:tailEnd/>
          </a:ln>
        </p:spPr>
        <p:txBody>
          <a:bodyPr lIns="0" tIns="0" rIns="0" bIns="0" anchor="ctr"/>
          <a:lstStyle>
            <a:defPPr>
              <a:defRPr lang="en-US"/>
            </a:defPPr>
            <a:lvl1pPr>
              <a:defRPr sz="2800" b="1">
                <a:solidFill>
                  <a:srgbClr val="002060"/>
                </a:solidFill>
              </a:defRPr>
            </a:lvl1pPr>
          </a:lstStyle>
          <a:p>
            <a:r>
              <a:rPr lang="it-IT" sz="2400" dirty="0">
                <a:solidFill>
                  <a:schemeClr val="bg1"/>
                </a:solidFill>
                <a:latin typeface="Arial" panose="020B0604020202020204" pitchFamily="34" charset="0"/>
                <a:cs typeface="Arial" panose="020B0604020202020204" pitchFamily="34" charset="0"/>
              </a:rPr>
              <a:t>TASK TEAM ON ETHICAL LEADERSHIP: THE PRELIMINARY POLL</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3286" y="617829"/>
            <a:ext cx="3771623" cy="1985064"/>
          </a:xfrm>
          <a:prstGeom prst="rect">
            <a:avLst/>
          </a:prstGeom>
          <a:ln>
            <a:noFill/>
          </a:ln>
          <a:effectLst>
            <a:softEdge rad="112500"/>
          </a:effectLst>
        </p:spPr>
      </p:pic>
      <p:sp>
        <p:nvSpPr>
          <p:cNvPr id="5" name="Rettangolo 4">
            <a:extLst>
              <a:ext uri="{FF2B5EF4-FFF2-40B4-BE49-F238E27FC236}">
                <a16:creationId xmlns:a16="http://schemas.microsoft.com/office/drawing/2014/main" id="{8C399519-9124-0CB4-83C5-D11BBF9C1AB6}"/>
              </a:ext>
            </a:extLst>
          </p:cNvPr>
          <p:cNvSpPr/>
          <p:nvPr/>
        </p:nvSpPr>
        <p:spPr>
          <a:xfrm>
            <a:off x="350168" y="2531159"/>
            <a:ext cx="11146432" cy="1021690"/>
          </a:xfrm>
          <a:prstGeom prst="rect">
            <a:avLst/>
          </a:prstGeom>
        </p:spPr>
        <p:txBody>
          <a:bodyPr wrap="square">
            <a:spAutoFit/>
          </a:bodyPr>
          <a:lstStyle/>
          <a:p>
            <a:pPr marL="285750" indent="-285750" algn="just">
              <a:lnSpc>
                <a:spcPct val="114000"/>
              </a:lnSpc>
              <a:spcAft>
                <a:spcPts val="1200"/>
              </a:spcAft>
              <a:buClr>
                <a:srgbClr val="C00000"/>
              </a:buClr>
              <a:buFont typeface="Wingdings" panose="05000000000000000000" pitchFamily="2" charset="2"/>
              <a:buChar char="q"/>
            </a:pPr>
            <a:r>
              <a:rPr lang="en-GB" dirty="0">
                <a:latin typeface="Calibri" panose="020F0502020204030204" pitchFamily="34" charset="0"/>
                <a:cs typeface="Calibri" panose="020F0502020204030204" pitchFamily="34" charset="0"/>
              </a:rPr>
              <a:t>Early in 2021 the task team delivered </a:t>
            </a:r>
            <a:r>
              <a:rPr lang="en-GB" b="1" dirty="0">
                <a:solidFill>
                  <a:srgbClr val="C00000"/>
                </a:solidFill>
                <a:latin typeface="Calibri" panose="020F0502020204030204" pitchFamily="34" charset="0"/>
                <a:cs typeface="Calibri" panose="020F0502020204030204" pitchFamily="34" charset="0"/>
              </a:rPr>
              <a:t>a short preliminary poll </a:t>
            </a:r>
            <a:r>
              <a:rPr lang="en-GB" dirty="0">
                <a:latin typeface="Calibri" panose="020F0502020204030204" pitchFamily="34" charset="0"/>
                <a:cs typeface="Calibri" panose="020F0502020204030204" pitchFamily="34" charset="0"/>
              </a:rPr>
              <a:t>to know how many NSOs had been implementing policies, procedures and programmes on ethics management and how many are </a:t>
            </a:r>
            <a:r>
              <a:rPr lang="en-US" dirty="0">
                <a:latin typeface="Calibri" panose="020F0502020204030204" pitchFamily="34" charset="0"/>
                <a:cs typeface="Calibri" panose="020F0502020204030204" pitchFamily="34" charset="0"/>
              </a:rPr>
              <a:t>interested to be informed about successful ethics management practices</a:t>
            </a:r>
            <a:endParaRPr lang="it-IT" dirty="0">
              <a:latin typeface="Calibri" panose="020F0502020204030204" pitchFamily="34" charset="0"/>
              <a:cs typeface="Calibri" panose="020F0502020204030204" pitchFamily="34" charset="0"/>
            </a:endParaRPr>
          </a:p>
        </p:txBody>
      </p:sp>
      <p:grpSp>
        <p:nvGrpSpPr>
          <p:cNvPr id="17" name="Gruppo 16">
            <a:extLst>
              <a:ext uri="{FF2B5EF4-FFF2-40B4-BE49-F238E27FC236}">
                <a16:creationId xmlns:a16="http://schemas.microsoft.com/office/drawing/2014/main" id="{5540D5C3-C1AA-6873-E6BB-217188C89FE5}"/>
              </a:ext>
            </a:extLst>
          </p:cNvPr>
          <p:cNvGrpSpPr/>
          <p:nvPr/>
        </p:nvGrpSpPr>
        <p:grpSpPr>
          <a:xfrm>
            <a:off x="911424" y="950356"/>
            <a:ext cx="5954969" cy="1196949"/>
            <a:chOff x="911424" y="593381"/>
            <a:chExt cx="5954969" cy="1196949"/>
          </a:xfrm>
        </p:grpSpPr>
        <p:grpSp>
          <p:nvGrpSpPr>
            <p:cNvPr id="9" name="Gruppo 8">
              <a:extLst>
                <a:ext uri="{FF2B5EF4-FFF2-40B4-BE49-F238E27FC236}">
                  <a16:creationId xmlns:a16="http://schemas.microsoft.com/office/drawing/2014/main" id="{FC642E24-7F81-A924-3668-7F5F0B4D78C5}"/>
                </a:ext>
              </a:extLst>
            </p:cNvPr>
            <p:cNvGrpSpPr/>
            <p:nvPr/>
          </p:nvGrpSpPr>
          <p:grpSpPr>
            <a:xfrm>
              <a:off x="911424" y="875930"/>
              <a:ext cx="5954969" cy="907253"/>
              <a:chOff x="3165367" y="730820"/>
              <a:chExt cx="6056708" cy="1076974"/>
            </a:xfrm>
          </p:grpSpPr>
          <p:graphicFrame>
            <p:nvGraphicFramePr>
              <p:cNvPr id="7" name="Diagramma 6">
                <a:extLst>
                  <a:ext uri="{FF2B5EF4-FFF2-40B4-BE49-F238E27FC236}">
                    <a16:creationId xmlns:a16="http://schemas.microsoft.com/office/drawing/2014/main" id="{436F371E-C91F-D5C4-0778-9C65D39EE085}"/>
                  </a:ext>
                </a:extLst>
              </p:cNvPr>
              <p:cNvGraphicFramePr/>
              <p:nvPr/>
            </p:nvGraphicFramePr>
            <p:xfrm>
              <a:off x="3165367" y="730820"/>
              <a:ext cx="6056708" cy="8961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asellaDiTesto 7">
                <a:extLst>
                  <a:ext uri="{FF2B5EF4-FFF2-40B4-BE49-F238E27FC236}">
                    <a16:creationId xmlns:a16="http://schemas.microsoft.com/office/drawing/2014/main" id="{60DB48C6-4AFD-770A-3A22-176411F85A20}"/>
                  </a:ext>
                </a:extLst>
              </p:cNvPr>
              <p:cNvSpPr txBox="1"/>
              <p:nvPr/>
            </p:nvSpPr>
            <p:spPr>
              <a:xfrm>
                <a:off x="3741440" y="881960"/>
                <a:ext cx="914400" cy="914400"/>
              </a:xfrm>
              <a:prstGeom prst="rect">
                <a:avLst/>
              </a:prstGeom>
              <a:noFill/>
            </p:spPr>
            <p:txBody>
              <a:bodyPr wrap="none" lIns="0" tIns="0" rIns="0" bIns="0" rtlCol="0">
                <a:noAutofit/>
              </a:bodyPr>
              <a:lstStyle/>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 survey: </a:t>
                </a:r>
              </a:p>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60% resp.</a:t>
                </a:r>
              </a:p>
            </p:txBody>
          </p:sp>
          <p:sp>
            <p:nvSpPr>
              <p:cNvPr id="11" name="CasellaDiTesto 10">
                <a:extLst>
                  <a:ext uri="{FF2B5EF4-FFF2-40B4-BE49-F238E27FC236}">
                    <a16:creationId xmlns:a16="http://schemas.microsoft.com/office/drawing/2014/main" id="{7EEEFD7B-FAC1-600B-AA07-12E289B260AF}"/>
                  </a:ext>
                </a:extLst>
              </p:cNvPr>
              <p:cNvSpPr txBox="1"/>
              <p:nvPr/>
            </p:nvSpPr>
            <p:spPr>
              <a:xfrm>
                <a:off x="5736521" y="893394"/>
                <a:ext cx="914400" cy="914400"/>
              </a:xfrm>
              <a:prstGeom prst="rect">
                <a:avLst/>
              </a:prstGeom>
              <a:noFill/>
            </p:spPr>
            <p:txBody>
              <a:bodyPr wrap="none" lIns="0" tIns="0" rIns="0" bIns="0" rtlCol="0">
                <a:noAutofit/>
              </a:bodyPr>
              <a:lstStyle/>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 survey: </a:t>
                </a:r>
              </a:p>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78% resp.</a:t>
                </a:r>
              </a:p>
            </p:txBody>
          </p:sp>
          <p:sp>
            <p:nvSpPr>
              <p:cNvPr id="12" name="CasellaDiTesto 11">
                <a:extLst>
                  <a:ext uri="{FF2B5EF4-FFF2-40B4-BE49-F238E27FC236}">
                    <a16:creationId xmlns:a16="http://schemas.microsoft.com/office/drawing/2014/main" id="{8544F54E-D715-8230-4FD2-C6DEA5E5A638}"/>
                  </a:ext>
                </a:extLst>
              </p:cNvPr>
              <p:cNvSpPr txBox="1"/>
              <p:nvPr/>
            </p:nvSpPr>
            <p:spPr>
              <a:xfrm>
                <a:off x="7680176" y="856521"/>
                <a:ext cx="914400" cy="914400"/>
              </a:xfrm>
              <a:prstGeom prst="rect">
                <a:avLst/>
              </a:prstGeom>
              <a:noFill/>
            </p:spPr>
            <p:txBody>
              <a:bodyPr wrap="none" lIns="0" tIns="0" rIns="0" bIns="0" rtlCol="0">
                <a:noAutofit/>
              </a:bodyPr>
              <a:lstStyle/>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 survey: </a:t>
                </a:r>
              </a:p>
              <a:p>
                <a:pPr>
                  <a:lnSpc>
                    <a:spcPct val="90000"/>
                  </a:lnSpc>
                </a:pPr>
                <a:r>
                  <a:rPr lang="it-IT" sz="20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72% resp.</a:t>
                </a:r>
              </a:p>
            </p:txBody>
          </p:sp>
        </p:grpSp>
        <p:sp>
          <p:nvSpPr>
            <p:cNvPr id="13" name="CasellaDiTesto 12">
              <a:extLst>
                <a:ext uri="{FF2B5EF4-FFF2-40B4-BE49-F238E27FC236}">
                  <a16:creationId xmlns:a16="http://schemas.microsoft.com/office/drawing/2014/main" id="{B686CB56-0D2D-73FE-1774-46007AFE5DA7}"/>
                </a:ext>
              </a:extLst>
            </p:cNvPr>
            <p:cNvSpPr txBox="1"/>
            <p:nvPr/>
          </p:nvSpPr>
          <p:spPr>
            <a:xfrm>
              <a:off x="1343472" y="875930"/>
              <a:ext cx="914400" cy="914400"/>
            </a:xfrm>
            <a:prstGeom prst="rect">
              <a:avLst/>
            </a:prstGeom>
            <a:noFill/>
          </p:spPr>
          <p:txBody>
            <a:bodyPr wrap="none" lIns="0" tIns="0" rIns="0" bIns="0" rtlCol="0">
              <a:noAutofit/>
            </a:bodyPr>
            <a:lstStyle/>
            <a:p>
              <a:pPr>
                <a:lnSpc>
                  <a:spcPct val="90000"/>
                </a:lnSpc>
              </a:pPr>
              <a:endParaRPr lang="it-IT" dirty="0" err="1"/>
            </a:p>
          </p:txBody>
        </p:sp>
        <p:sp>
          <p:nvSpPr>
            <p:cNvPr id="14" name="CasellaDiTesto 13">
              <a:extLst>
                <a:ext uri="{FF2B5EF4-FFF2-40B4-BE49-F238E27FC236}">
                  <a16:creationId xmlns:a16="http://schemas.microsoft.com/office/drawing/2014/main" id="{E22260CF-A43F-391C-F92B-A506D685516E}"/>
                </a:ext>
              </a:extLst>
            </p:cNvPr>
            <p:cNvSpPr txBox="1"/>
            <p:nvPr/>
          </p:nvSpPr>
          <p:spPr>
            <a:xfrm>
              <a:off x="1492724" y="593381"/>
              <a:ext cx="914400" cy="217118"/>
            </a:xfrm>
            <a:prstGeom prst="rect">
              <a:avLst/>
            </a:prstGeom>
            <a:noFill/>
          </p:spPr>
          <p:txBody>
            <a:bodyPr wrap="none" lIns="0" tIns="0" rIns="0" bIns="0" rtlCol="0">
              <a:noAutofit/>
            </a:bodyPr>
            <a:lstStyle/>
            <a:p>
              <a:pPr algn="ctr">
                <a:lnSpc>
                  <a:spcPct val="90000"/>
                </a:lnSpc>
              </a:pPr>
              <a:r>
                <a:rPr lang="it-IT" b="1" dirty="0" err="1">
                  <a:latin typeface="Calibri" panose="020F0502020204030204" pitchFamily="34" charset="0"/>
                  <a:cs typeface="Calibri" panose="020F0502020204030204" pitchFamily="34" charset="0"/>
                </a:rPr>
                <a:t>Feb</a:t>
              </a:r>
              <a:r>
                <a:rPr lang="it-IT" b="1" dirty="0">
                  <a:latin typeface="Calibri" panose="020F0502020204030204" pitchFamily="34" charset="0"/>
                  <a:cs typeface="Calibri" panose="020F0502020204030204" pitchFamily="34" charset="0"/>
                </a:rPr>
                <a:t> ‘21</a:t>
              </a:r>
            </a:p>
          </p:txBody>
        </p:sp>
        <p:sp>
          <p:nvSpPr>
            <p:cNvPr id="15" name="CasellaDiTesto 14">
              <a:extLst>
                <a:ext uri="{FF2B5EF4-FFF2-40B4-BE49-F238E27FC236}">
                  <a16:creationId xmlns:a16="http://schemas.microsoft.com/office/drawing/2014/main" id="{589FFFD1-90EF-67FF-B5CE-B3317650C715}"/>
                </a:ext>
              </a:extLst>
            </p:cNvPr>
            <p:cNvSpPr txBox="1"/>
            <p:nvPr/>
          </p:nvSpPr>
          <p:spPr>
            <a:xfrm>
              <a:off x="3365420" y="610392"/>
              <a:ext cx="914400" cy="217118"/>
            </a:xfrm>
            <a:prstGeom prst="rect">
              <a:avLst/>
            </a:prstGeom>
            <a:noFill/>
          </p:spPr>
          <p:txBody>
            <a:bodyPr wrap="none" lIns="0" tIns="0" rIns="0" bIns="0" rtlCol="0">
              <a:noAutofit/>
            </a:bodyPr>
            <a:lstStyle/>
            <a:p>
              <a:pPr algn="ctr">
                <a:lnSpc>
                  <a:spcPct val="90000"/>
                </a:lnSpc>
              </a:pPr>
              <a:r>
                <a:rPr lang="it-IT" b="1" dirty="0">
                  <a:latin typeface="Calibri" panose="020F0502020204030204" pitchFamily="34" charset="0"/>
                  <a:cs typeface="Calibri" panose="020F0502020204030204" pitchFamily="34" charset="0"/>
                </a:rPr>
                <a:t>Sep ‘21</a:t>
              </a:r>
            </a:p>
          </p:txBody>
        </p:sp>
        <p:sp>
          <p:nvSpPr>
            <p:cNvPr id="16" name="CasellaDiTesto 15">
              <a:extLst>
                <a:ext uri="{FF2B5EF4-FFF2-40B4-BE49-F238E27FC236}">
                  <a16:creationId xmlns:a16="http://schemas.microsoft.com/office/drawing/2014/main" id="{99B604E9-A81D-CF39-A361-82575653BB84}"/>
                </a:ext>
              </a:extLst>
            </p:cNvPr>
            <p:cNvSpPr txBox="1"/>
            <p:nvPr/>
          </p:nvSpPr>
          <p:spPr>
            <a:xfrm>
              <a:off x="5179676" y="601102"/>
              <a:ext cx="914400" cy="217118"/>
            </a:xfrm>
            <a:prstGeom prst="rect">
              <a:avLst/>
            </a:prstGeom>
            <a:noFill/>
          </p:spPr>
          <p:txBody>
            <a:bodyPr wrap="none" lIns="0" tIns="0" rIns="0" bIns="0" rtlCol="0">
              <a:noAutofit/>
            </a:bodyPr>
            <a:lstStyle/>
            <a:p>
              <a:pPr algn="ctr">
                <a:lnSpc>
                  <a:spcPct val="90000"/>
                </a:lnSpc>
              </a:pPr>
              <a:r>
                <a:rPr lang="it-IT" b="1" dirty="0" err="1">
                  <a:latin typeface="Calibri" panose="020F0502020204030204" pitchFamily="34" charset="0"/>
                  <a:cs typeface="Calibri" panose="020F0502020204030204" pitchFamily="34" charset="0"/>
                </a:rPr>
                <a:t>Jun</a:t>
              </a:r>
              <a:r>
                <a:rPr lang="it-IT" b="1" dirty="0">
                  <a:latin typeface="Calibri" panose="020F0502020204030204" pitchFamily="34" charset="0"/>
                  <a:cs typeface="Calibri" panose="020F0502020204030204" pitchFamily="34" charset="0"/>
                </a:rPr>
                <a:t> ‘22</a:t>
              </a:r>
            </a:p>
          </p:txBody>
        </p:sp>
      </p:grpSp>
      <p:sp>
        <p:nvSpPr>
          <p:cNvPr id="18" name="CasellaDiTesto 17">
            <a:extLst>
              <a:ext uri="{FF2B5EF4-FFF2-40B4-BE49-F238E27FC236}">
                <a16:creationId xmlns:a16="http://schemas.microsoft.com/office/drawing/2014/main" id="{0FDC8E8A-8667-CEB7-9FDD-0576CAADDF1D}"/>
              </a:ext>
            </a:extLst>
          </p:cNvPr>
          <p:cNvSpPr txBox="1">
            <a:spLocks noChangeArrowheads="1"/>
          </p:cNvSpPr>
          <p:nvPr/>
        </p:nvSpPr>
        <p:spPr bwMode="auto">
          <a:xfrm>
            <a:off x="422176" y="3629181"/>
            <a:ext cx="11074424" cy="1451679"/>
          </a:xfrm>
          <a:prstGeom prst="rect">
            <a:avLst/>
          </a:prstGeom>
          <a:noFill/>
          <a:ln w="9525">
            <a:noFill/>
            <a:miter lim="800000"/>
            <a:headEnd/>
            <a:tailEnd/>
          </a:ln>
        </p:spPr>
        <p:txBody>
          <a:bodyPr wrap="square">
            <a:spAutoFit/>
          </a:bodyPr>
          <a:lstStyle/>
          <a:p>
            <a:pPr marL="285750" indent="-285750" algn="just">
              <a:lnSpc>
                <a:spcPct val="125000"/>
              </a:lnSpc>
              <a:spcAft>
                <a:spcPts val="1200"/>
              </a:spcAft>
              <a:buClr>
                <a:srgbClr val="C00000"/>
              </a:buClr>
              <a:buFont typeface="Wingdings" panose="05000000000000000000" pitchFamily="2" charset="2"/>
              <a:buChar char="q"/>
              <a:tabLst>
                <a:tab pos="266700" algn="l"/>
              </a:tabLst>
            </a:pPr>
            <a:r>
              <a:rPr lang="en-US" dirty="0">
                <a:latin typeface="Calibri" panose="020F0502020204030204" pitchFamily="34" charset="0"/>
              </a:rPr>
              <a:t>Based on the encouraging results, the </a:t>
            </a:r>
            <a:r>
              <a:rPr lang="en-US" b="1" dirty="0">
                <a:latin typeface="Calibri" panose="020F0502020204030204" pitchFamily="34" charset="0"/>
              </a:rPr>
              <a:t>Task Team submitted </a:t>
            </a:r>
            <a:r>
              <a:rPr lang="en-US" b="1" dirty="0">
                <a:solidFill>
                  <a:srgbClr val="0070C0"/>
                </a:solidFill>
                <a:latin typeface="Calibri" panose="020F0502020204030204" pitchFamily="34" charset="0"/>
              </a:rPr>
              <a:t>a second survey </a:t>
            </a:r>
            <a:r>
              <a:rPr lang="en-US" dirty="0">
                <a:latin typeface="Calibri" panose="020F0502020204030204" pitchFamily="34" charset="0"/>
              </a:rPr>
              <a:t>in September 2021, to collect as much information as possible about the existence </a:t>
            </a:r>
            <a:r>
              <a:rPr lang="en-US" b="1" dirty="0">
                <a:latin typeface="Calibri" panose="020F0502020204030204" pitchFamily="34" charset="0"/>
              </a:rPr>
              <a:t>of NSO’s practices on Ethics management and Ethical Leadership</a:t>
            </a:r>
            <a:r>
              <a:rPr lang="en-US" dirty="0">
                <a:latin typeface="Calibri" panose="020F0502020204030204" pitchFamily="34" charset="0"/>
              </a:rPr>
              <a:t> which may reflect on </a:t>
            </a:r>
            <a:r>
              <a:rPr lang="en-US" b="1" dirty="0" err="1">
                <a:latin typeface="Calibri" panose="020F0502020204030204" pitchFamily="34" charset="0"/>
              </a:rPr>
              <a:t>organisational</a:t>
            </a:r>
            <a:r>
              <a:rPr lang="en-US" b="1" dirty="0">
                <a:latin typeface="Calibri" panose="020F0502020204030204" pitchFamily="34" charset="0"/>
              </a:rPr>
              <a:t> process </a:t>
            </a:r>
            <a:r>
              <a:rPr lang="en-US" dirty="0">
                <a:latin typeface="Calibri" panose="020F0502020204030204" pitchFamily="34" charset="0"/>
              </a:rPr>
              <a:t>(</a:t>
            </a:r>
            <a:r>
              <a:rPr lang="en-US" b="1" dirty="0">
                <a:solidFill>
                  <a:srgbClr val="C00000"/>
                </a:solidFill>
                <a:latin typeface="Calibri" panose="020F0502020204030204" pitchFamily="34" charset="0"/>
              </a:rPr>
              <a:t>business ethics</a:t>
            </a:r>
            <a:r>
              <a:rPr lang="en-US" dirty="0">
                <a:latin typeface="Calibri" panose="020F0502020204030204" pitchFamily="34" charset="0"/>
              </a:rPr>
              <a:t>) and </a:t>
            </a:r>
            <a:r>
              <a:rPr lang="en-US" b="1" dirty="0">
                <a:latin typeface="Calibri" panose="020F0502020204030204" pitchFamily="34" charset="0"/>
              </a:rPr>
              <a:t>on </a:t>
            </a:r>
            <a:r>
              <a:rPr lang="en-US" dirty="0">
                <a:latin typeface="Calibri" panose="020F0502020204030204" pitchFamily="34" charset="0"/>
              </a:rPr>
              <a:t>both </a:t>
            </a:r>
            <a:r>
              <a:rPr lang="en-US" b="1" dirty="0">
                <a:latin typeface="Calibri" panose="020F0502020204030204" pitchFamily="34" charset="0"/>
              </a:rPr>
              <a:t>statistical production and research </a:t>
            </a:r>
            <a:r>
              <a:rPr lang="en-US" dirty="0">
                <a:latin typeface="Calibri" panose="020F0502020204030204" pitchFamily="34" charset="0"/>
              </a:rPr>
              <a:t>(</a:t>
            </a:r>
            <a:r>
              <a:rPr lang="en-US" b="1" dirty="0">
                <a:solidFill>
                  <a:srgbClr val="C00000"/>
                </a:solidFill>
                <a:latin typeface="Calibri" panose="020F0502020204030204" pitchFamily="34" charset="0"/>
              </a:rPr>
              <a:t>data-ethics</a:t>
            </a:r>
            <a:r>
              <a:rPr lang="en-US" dirty="0">
                <a:latin typeface="Calibri" panose="020F0502020204030204" pitchFamily="34" charset="0"/>
              </a:rPr>
              <a:t>)</a:t>
            </a:r>
            <a:r>
              <a:rPr lang="en-US" b="1" dirty="0">
                <a:latin typeface="Calibri" panose="020F0502020204030204" pitchFamily="34" charset="0"/>
              </a:rPr>
              <a:t>.</a:t>
            </a:r>
            <a:r>
              <a:rPr lang="en-US" dirty="0">
                <a:latin typeface="Calibri" panose="020F0502020204030204" pitchFamily="34" charset="0"/>
              </a:rPr>
              <a:t> </a:t>
            </a:r>
          </a:p>
        </p:txBody>
      </p:sp>
      <p:sp>
        <p:nvSpPr>
          <p:cNvPr id="19" name="Rettangolo 18">
            <a:extLst>
              <a:ext uri="{FF2B5EF4-FFF2-40B4-BE49-F238E27FC236}">
                <a16:creationId xmlns:a16="http://schemas.microsoft.com/office/drawing/2014/main" id="{E2097E9C-6920-E9DD-C87E-C9799D93DDFA}"/>
              </a:ext>
            </a:extLst>
          </p:cNvPr>
          <p:cNvSpPr/>
          <p:nvPr/>
        </p:nvSpPr>
        <p:spPr>
          <a:xfrm>
            <a:off x="378768" y="5157192"/>
            <a:ext cx="11305256" cy="1021690"/>
          </a:xfrm>
          <a:prstGeom prst="rect">
            <a:avLst/>
          </a:prstGeom>
        </p:spPr>
        <p:txBody>
          <a:bodyPr wrap="square">
            <a:spAutoFit/>
          </a:bodyPr>
          <a:lstStyle/>
          <a:p>
            <a:pPr marL="285750" indent="-285750" algn="just">
              <a:lnSpc>
                <a:spcPct val="114000"/>
              </a:lnSpc>
              <a:spcAft>
                <a:spcPts val="1200"/>
              </a:spcAft>
              <a:buClr>
                <a:srgbClr val="C00000"/>
              </a:buClr>
              <a:buFont typeface="Wingdings" panose="05000000000000000000" pitchFamily="2" charset="2"/>
              <a:buChar char="q"/>
            </a:pPr>
            <a:r>
              <a:rPr lang="en-US" dirty="0">
                <a:latin typeface="Calibri" panose="020F0502020204030204" pitchFamily="34" charset="0"/>
                <a:cs typeface="Calibri" panose="020F0502020204030204" pitchFamily="34" charset="0"/>
              </a:rPr>
              <a:t>Then, an </a:t>
            </a:r>
            <a:r>
              <a:rPr lang="en-US" b="1" i="0" dirty="0">
                <a:solidFill>
                  <a:srgbClr val="008B2C"/>
                </a:solidFill>
                <a:effectLst/>
                <a:latin typeface="Calibri" panose="020F0502020204030204" pitchFamily="34" charset="0"/>
                <a:cs typeface="Calibri" panose="020F0502020204030204" pitchFamily="34" charset="0"/>
              </a:rPr>
              <a:t>additional survey </a:t>
            </a:r>
            <a:r>
              <a:rPr lang="en-US" i="0" dirty="0">
                <a:effectLst/>
                <a:latin typeface="Calibri" panose="020F0502020204030204" pitchFamily="34" charset="0"/>
                <a:cs typeface="Calibri" panose="020F0502020204030204" pitchFamily="34" charset="0"/>
              </a:rPr>
              <a:t>was delivered in 2022 </a:t>
            </a:r>
            <a:r>
              <a:rPr lang="en-US" b="1" i="0" dirty="0">
                <a:solidFill>
                  <a:schemeClr val="tx1"/>
                </a:solidFill>
                <a:effectLst/>
                <a:latin typeface="Calibri" panose="020F0502020204030204" pitchFamily="34" charset="0"/>
                <a:cs typeface="Calibri" panose="020F0502020204030204" pitchFamily="34" charset="0"/>
              </a:rPr>
              <a:t>to delve into the suggestions</a:t>
            </a:r>
            <a:r>
              <a:rPr lang="en-US" b="0" i="0" dirty="0">
                <a:solidFill>
                  <a:schemeClr val="tx1"/>
                </a:solidFill>
                <a:effectLst/>
                <a:latin typeface="Calibri" panose="020F0502020204030204" pitchFamily="34" charset="0"/>
                <a:cs typeface="Calibri" panose="020F0502020204030204" pitchFamily="34" charset="0"/>
              </a:rPr>
              <a:t> come from the response analysis of the 2021 survey, </a:t>
            </a:r>
            <a:r>
              <a:rPr lang="en-US" b="1" i="0" dirty="0">
                <a:solidFill>
                  <a:schemeClr val="tx1"/>
                </a:solidFill>
                <a:effectLst/>
                <a:latin typeface="Calibri" panose="020F0502020204030204" pitchFamily="34" charset="0"/>
                <a:cs typeface="Calibri" panose="020F0502020204030204" pitchFamily="34" charset="0"/>
              </a:rPr>
              <a:t>especially investigating </a:t>
            </a:r>
            <a:r>
              <a:rPr lang="en-US" b="1" i="0" dirty="0">
                <a:effectLst/>
                <a:latin typeface="Calibri" panose="020F0502020204030204" pitchFamily="34" charset="0"/>
                <a:cs typeface="Calibri" panose="020F0502020204030204" pitchFamily="34" charset="0"/>
              </a:rPr>
              <a:t>“business ethics”, </a:t>
            </a:r>
            <a:r>
              <a:rPr lang="en-US" b="0" i="0" dirty="0">
                <a:solidFill>
                  <a:schemeClr val="tx1"/>
                </a:solidFill>
                <a:effectLst/>
                <a:latin typeface="Calibri" panose="020F0502020204030204" pitchFamily="34" charset="0"/>
                <a:cs typeface="Calibri" panose="020F0502020204030204" pitchFamily="34" charset="0"/>
              </a:rPr>
              <a:t>that is, ethics as a cross-cutting element throughout the </a:t>
            </a:r>
            <a:r>
              <a:rPr lang="en-US" b="0" i="0" dirty="0" err="1">
                <a:solidFill>
                  <a:schemeClr val="tx1"/>
                </a:solidFill>
                <a:effectLst/>
                <a:latin typeface="Calibri" panose="020F0502020204030204" pitchFamily="34" charset="0"/>
                <a:cs typeface="Calibri" panose="020F0502020204030204" pitchFamily="34" charset="0"/>
              </a:rPr>
              <a:t>organisation</a:t>
            </a:r>
            <a:r>
              <a:rPr lang="en-US" b="0" i="0" dirty="0">
                <a:solidFill>
                  <a:schemeClr val="tx1"/>
                </a:solidFill>
                <a:effectLst/>
                <a:latin typeface="Calibri" panose="020F0502020204030204" pitchFamily="34" charset="0"/>
                <a:cs typeface="Calibri" panose="020F0502020204030204" pitchFamily="34" charset="0"/>
              </a:rPr>
              <a:t> and representing a key for a qualitative performance improvement. </a:t>
            </a:r>
            <a:endParaRPr lang="it-IT" dirty="0" err="1">
              <a:solidFill>
                <a:schemeClr val="tx1"/>
              </a:solidFill>
              <a:latin typeface="Calibri" panose="020F0502020204030204" pitchFamily="34" charset="0"/>
              <a:cs typeface="Calibri" panose="020F0502020204030204" pitchFamily="34" charset="0"/>
            </a:endParaRPr>
          </a:p>
        </p:txBody>
      </p:sp>
      <p:pic>
        <p:nvPicPr>
          <p:cNvPr id="20" name="Picture 4">
            <a:extLst>
              <a:ext uri="{FF2B5EF4-FFF2-40B4-BE49-F238E27FC236}">
                <a16:creationId xmlns:a16="http://schemas.microsoft.com/office/drawing/2014/main" id="{9C06E388-604A-4C26-A953-AACB962880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328" y="6019341"/>
            <a:ext cx="954621" cy="75564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Gjaltema\Pictures\ModernStats.jpg">
            <a:extLst>
              <a:ext uri="{FF2B5EF4-FFF2-40B4-BE49-F238E27FC236}">
                <a16:creationId xmlns:a16="http://schemas.microsoft.com/office/drawing/2014/main" id="{555F0C37-9EEC-4846-B71B-080A44C2C77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63463" y="6276658"/>
            <a:ext cx="2559046" cy="49832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Text, logo&#10;&#10;Description automatically generated">
            <a:extLst>
              <a:ext uri="{FF2B5EF4-FFF2-40B4-BE49-F238E27FC236}">
                <a16:creationId xmlns:a16="http://schemas.microsoft.com/office/drawing/2014/main" id="{243F0944-389F-45C4-A027-27DD091251D6}"/>
              </a:ext>
            </a:extLst>
          </p:cNvPr>
          <p:cNvPicPr>
            <a:picLocks noChangeAspect="1"/>
          </p:cNvPicPr>
          <p:nvPr/>
        </p:nvPicPr>
        <p:blipFill>
          <a:blip r:embed="rId11"/>
          <a:stretch>
            <a:fillRect/>
          </a:stretch>
        </p:blipFill>
        <p:spPr>
          <a:xfrm>
            <a:off x="89293" y="76201"/>
            <a:ext cx="1846511" cy="603999"/>
          </a:xfrm>
          <a:prstGeom prst="rect">
            <a:avLst/>
          </a:prstGeom>
        </p:spPr>
      </p:pic>
    </p:spTree>
    <p:extLst>
      <p:ext uri="{BB962C8B-B14F-4D97-AF65-F5344CB8AC3E}">
        <p14:creationId xmlns:p14="http://schemas.microsoft.com/office/powerpoint/2010/main" val="2035872762"/>
      </p:ext>
    </p:extLst>
  </p:cSld>
  <p:clrMapOvr>
    <a:masterClrMapping/>
  </p:clrMapOvr>
  <p:transition spd="slow">
    <p:check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A3243B8B-DF8F-4518-828C-35E21F3C931F}"/>
              </a:ext>
            </a:extLst>
          </p:cNvPr>
          <p:cNvSpPr txBox="1">
            <a:spLocks noChangeArrowheads="1"/>
          </p:cNvSpPr>
          <p:nvPr/>
        </p:nvSpPr>
        <p:spPr bwMode="auto">
          <a:xfrm>
            <a:off x="250110" y="2742052"/>
            <a:ext cx="11390506" cy="2669577"/>
          </a:xfrm>
          <a:prstGeom prst="rect">
            <a:avLst/>
          </a:prstGeom>
          <a:noFill/>
          <a:ln w="9525">
            <a:noFill/>
            <a:miter lim="800000"/>
            <a:headEnd/>
            <a:tailEnd/>
          </a:ln>
        </p:spPr>
        <p:txBody>
          <a:bodyPr wrap="square">
            <a:spAutoFit/>
          </a:bodyPr>
          <a:lstStyle/>
          <a:p>
            <a:pPr algn="just">
              <a:lnSpc>
                <a:spcPct val="114000"/>
              </a:lnSpc>
              <a:spcAft>
                <a:spcPts val="600"/>
              </a:spcAft>
              <a:buClr>
                <a:srgbClr val="C00000"/>
              </a:buClr>
              <a:tabLst>
                <a:tab pos="185738" algn="l"/>
              </a:tabLst>
            </a:pPr>
            <a:r>
              <a:rPr lang="en-US" dirty="0">
                <a:latin typeface="Calibri" panose="020F0502020204030204" pitchFamily="34" charset="0"/>
              </a:rPr>
              <a:t>The </a:t>
            </a:r>
            <a:r>
              <a:rPr lang="en-US" b="1" dirty="0">
                <a:solidFill>
                  <a:srgbClr val="C00000"/>
                </a:solidFill>
                <a:latin typeface="Calibri" panose="020F0502020204030204" pitchFamily="34" charset="0"/>
              </a:rPr>
              <a:t>main Task Team outputs proposed for 2023 </a:t>
            </a:r>
            <a:r>
              <a:rPr lang="en-US" dirty="0">
                <a:latin typeface="Calibri" panose="020F0502020204030204" pitchFamily="34" charset="0"/>
              </a:rPr>
              <a:t>are: </a:t>
            </a:r>
          </a:p>
          <a:p>
            <a:pPr marL="185738" indent="-185738" algn="just">
              <a:lnSpc>
                <a:spcPct val="114000"/>
              </a:lnSpc>
              <a:spcAft>
                <a:spcPts val="600"/>
              </a:spcAft>
              <a:buClr>
                <a:srgbClr val="C00000"/>
              </a:buClr>
              <a:buFont typeface="Arial" panose="020B0604020202020204" pitchFamily="34" charset="0"/>
              <a:buChar char="•"/>
              <a:tabLst>
                <a:tab pos="185738" algn="l"/>
              </a:tabLst>
            </a:pPr>
            <a:r>
              <a:rPr lang="en-US" b="1" dirty="0">
                <a:solidFill>
                  <a:srgbClr val="C00000"/>
                </a:solidFill>
                <a:latin typeface="Calibri" panose="020F0502020204030204" pitchFamily="34" charset="0"/>
              </a:rPr>
              <a:t>common vocabulary </a:t>
            </a:r>
            <a:r>
              <a:rPr lang="en-US" dirty="0">
                <a:latin typeface="Calibri" panose="020F0502020204030204" pitchFamily="34" charset="0"/>
              </a:rPr>
              <a:t>as regard with Ethics management, data ethics, leadership, performances, etc.; </a:t>
            </a:r>
          </a:p>
          <a:p>
            <a:pPr marL="185738" indent="-185738" algn="just">
              <a:lnSpc>
                <a:spcPct val="114000"/>
              </a:lnSpc>
              <a:spcAft>
                <a:spcPts val="600"/>
              </a:spcAft>
              <a:buClr>
                <a:srgbClr val="C00000"/>
              </a:buClr>
              <a:buFont typeface="Arial" panose="020B0604020202020204" pitchFamily="34" charset="0"/>
              <a:buChar char="•"/>
              <a:tabLst>
                <a:tab pos="185738" algn="l"/>
              </a:tabLst>
            </a:pPr>
            <a:r>
              <a:rPr lang="en-US" b="1" dirty="0">
                <a:solidFill>
                  <a:srgbClr val="C00000"/>
                </a:solidFill>
                <a:latin typeface="Calibri" panose="020F0502020204030204" pitchFamily="34" charset="0"/>
              </a:rPr>
              <a:t>organizational framework </a:t>
            </a:r>
            <a:r>
              <a:rPr lang="en-US" dirty="0">
                <a:latin typeface="Calibri" panose="020F0502020204030204" pitchFamily="34" charset="0"/>
              </a:rPr>
              <a:t>grounded on ethics principles; </a:t>
            </a:r>
          </a:p>
          <a:p>
            <a:pPr marL="185738" indent="-185738" algn="just">
              <a:lnSpc>
                <a:spcPct val="114000"/>
              </a:lnSpc>
              <a:spcAft>
                <a:spcPts val="600"/>
              </a:spcAft>
              <a:buClr>
                <a:srgbClr val="C00000"/>
              </a:buClr>
              <a:buFont typeface="Arial" panose="020B0604020202020204" pitchFamily="34" charset="0"/>
              <a:buChar char="•"/>
              <a:tabLst>
                <a:tab pos="185738" algn="l"/>
              </a:tabLst>
            </a:pPr>
            <a:r>
              <a:rPr lang="en-US" b="1" dirty="0">
                <a:solidFill>
                  <a:srgbClr val="C00000"/>
                </a:solidFill>
                <a:latin typeface="Calibri" panose="020F0502020204030204" pitchFamily="34" charset="0"/>
              </a:rPr>
              <a:t>concrete suggestions </a:t>
            </a:r>
            <a:r>
              <a:rPr lang="en-US" dirty="0">
                <a:latin typeface="Calibri" panose="020F0502020204030204" pitchFamily="34" charset="0"/>
              </a:rPr>
              <a:t>(a sort of </a:t>
            </a:r>
            <a:r>
              <a:rPr lang="en-US" b="1" dirty="0">
                <a:latin typeface="Calibri" panose="020F0502020204030204" pitchFamily="34" charset="0"/>
              </a:rPr>
              <a:t>Reference Handbook</a:t>
            </a:r>
            <a:r>
              <a:rPr lang="en-US" dirty="0">
                <a:latin typeface="Calibri" panose="020F0502020204030204" pitchFamily="34" charset="0"/>
              </a:rPr>
              <a:t>, including case studies) to support NSOs’ in real-work-type situations;</a:t>
            </a:r>
          </a:p>
          <a:p>
            <a:pPr marL="185738" indent="-185738" algn="just">
              <a:lnSpc>
                <a:spcPct val="114000"/>
              </a:lnSpc>
              <a:spcAft>
                <a:spcPts val="600"/>
              </a:spcAft>
              <a:buClr>
                <a:srgbClr val="C00000"/>
              </a:buClr>
              <a:buFont typeface="Arial" panose="020B0604020202020204" pitchFamily="34" charset="0"/>
              <a:buChar char="•"/>
              <a:tabLst>
                <a:tab pos="185738" algn="l"/>
              </a:tabLst>
            </a:pPr>
            <a:r>
              <a:rPr lang="en-US" b="1" dirty="0">
                <a:solidFill>
                  <a:srgbClr val="C00000"/>
                </a:solidFill>
                <a:latin typeface="Calibri" panose="020F0502020204030204" pitchFamily="34" charset="0"/>
              </a:rPr>
              <a:t>collaborative platform </a:t>
            </a:r>
            <a:r>
              <a:rPr lang="en-US" dirty="0">
                <a:latin typeface="Calibri" panose="020F0502020204030204" pitchFamily="34" charset="0"/>
              </a:rPr>
              <a:t>and </a:t>
            </a:r>
            <a:r>
              <a:rPr lang="en-US" b="1" dirty="0">
                <a:solidFill>
                  <a:srgbClr val="C00000"/>
                </a:solidFill>
                <a:latin typeface="Calibri" panose="020F0502020204030204" pitchFamily="34" charset="0"/>
              </a:rPr>
              <a:t>meeting</a:t>
            </a:r>
            <a:r>
              <a:rPr lang="en-US" dirty="0">
                <a:latin typeface="Calibri" panose="020F0502020204030204" pitchFamily="34" charset="0"/>
              </a:rPr>
              <a:t> where sharing information, experience and Ethics management practices;</a:t>
            </a:r>
          </a:p>
          <a:p>
            <a:pPr marL="185738" indent="-185738" algn="just">
              <a:lnSpc>
                <a:spcPct val="114000"/>
              </a:lnSpc>
              <a:spcAft>
                <a:spcPts val="600"/>
              </a:spcAft>
              <a:buClr>
                <a:srgbClr val="C00000"/>
              </a:buClr>
              <a:buFont typeface="Arial" panose="020B0604020202020204" pitchFamily="34" charset="0"/>
              <a:buChar char="•"/>
              <a:tabLst>
                <a:tab pos="185738" algn="l"/>
              </a:tabLst>
            </a:pPr>
            <a:r>
              <a:rPr lang="en-US" b="1" dirty="0">
                <a:solidFill>
                  <a:srgbClr val="C00000"/>
                </a:solidFill>
                <a:latin typeface="Calibri" panose="020F0502020204030204" pitchFamily="34" charset="0"/>
              </a:rPr>
              <a:t>possible specific statements on Ethics in the GAMSO and GSBPM models</a:t>
            </a:r>
            <a:r>
              <a:rPr lang="en-US" dirty="0">
                <a:latin typeface="Calibri" panose="020F0502020204030204" pitchFamily="34" charset="0"/>
              </a:rPr>
              <a:t>, to align them with the ethics framework.</a:t>
            </a:r>
          </a:p>
        </p:txBody>
      </p:sp>
      <p:sp>
        <p:nvSpPr>
          <p:cNvPr id="12" name="CasellaDiTesto 161"/>
          <p:cNvSpPr txBox="1">
            <a:spLocks noChangeArrowheads="1"/>
          </p:cNvSpPr>
          <p:nvPr/>
        </p:nvSpPr>
        <p:spPr bwMode="auto">
          <a:xfrm>
            <a:off x="250110" y="-46548"/>
            <a:ext cx="11030466" cy="523220"/>
          </a:xfrm>
          <a:prstGeom prst="rect">
            <a:avLst/>
          </a:prstGeom>
          <a:noFill/>
          <a:ln w="9525">
            <a:noFill/>
            <a:miter lim="800000"/>
            <a:headEnd/>
            <a:tailEnd/>
          </a:ln>
        </p:spPr>
        <p:txBody>
          <a:bodyPr wrap="square">
            <a:spAutoFit/>
          </a:bodyPr>
          <a:lstStyle/>
          <a:p>
            <a:pPr algn="just"/>
            <a:r>
              <a:rPr lang="it-IT" sz="2800" b="1" dirty="0">
                <a:solidFill>
                  <a:schemeClr val="bg1"/>
                </a:solidFill>
                <a:latin typeface="Arial" panose="020B0604020202020204" pitchFamily="34" charset="0"/>
                <a:cs typeface="Arial" panose="020B0604020202020204" pitchFamily="34" charset="0"/>
              </a:rPr>
              <a:t>TASK TEAM ON ETHICAL LEADERSHIP – 2023 PROPOSALS</a:t>
            </a:r>
          </a:p>
        </p:txBody>
      </p:sp>
      <p:sp>
        <p:nvSpPr>
          <p:cNvPr id="16" name="CasellaDiTesto 15">
            <a:extLst>
              <a:ext uri="{FF2B5EF4-FFF2-40B4-BE49-F238E27FC236}">
                <a16:creationId xmlns:a16="http://schemas.microsoft.com/office/drawing/2014/main" id="{A3243B8B-DF8F-4518-828C-35E21F3C931F}"/>
              </a:ext>
            </a:extLst>
          </p:cNvPr>
          <p:cNvSpPr txBox="1">
            <a:spLocks noChangeArrowheads="1"/>
          </p:cNvSpPr>
          <p:nvPr/>
        </p:nvSpPr>
        <p:spPr bwMode="auto">
          <a:xfrm>
            <a:off x="488681" y="867224"/>
            <a:ext cx="7720602" cy="1105431"/>
          </a:xfrm>
          <a:prstGeom prst="rect">
            <a:avLst/>
          </a:prstGeom>
          <a:noFill/>
          <a:ln w="9525">
            <a:noFill/>
            <a:miter lim="800000"/>
            <a:headEnd/>
            <a:tailEnd/>
          </a:ln>
        </p:spPr>
        <p:txBody>
          <a:bodyPr wrap="square">
            <a:spAutoFit/>
          </a:bodyPr>
          <a:lstStyle/>
          <a:p>
            <a:pPr algn="just">
              <a:lnSpc>
                <a:spcPct val="125000"/>
              </a:lnSpc>
              <a:buClr>
                <a:srgbClr val="C00000"/>
              </a:buClr>
              <a:tabLst>
                <a:tab pos="266700" algn="l"/>
              </a:tabLst>
            </a:pPr>
            <a:r>
              <a:rPr lang="en-US" dirty="0">
                <a:latin typeface="Calibri" panose="020F0502020204030204" pitchFamily="34" charset="0"/>
              </a:rPr>
              <a:t>The Task Team really considers the expectations expressed by the NSOs in the surveys realized, in order </a:t>
            </a:r>
            <a:r>
              <a:rPr lang="en-US" b="1" dirty="0">
                <a:latin typeface="Calibri" panose="020F0502020204030204" pitchFamily="34" charset="0"/>
              </a:rPr>
              <a:t>to better define the outputs for 2022 and beyond</a:t>
            </a:r>
            <a:r>
              <a:rPr lang="en-US" dirty="0">
                <a:latin typeface="Calibri" panose="020F0502020204030204" pitchFamily="34" charset="0"/>
              </a:rPr>
              <a:t>; the proposals have been </a:t>
            </a:r>
            <a:r>
              <a:rPr lang="en-US" b="1" dirty="0">
                <a:latin typeface="Calibri" panose="020F0502020204030204" pitchFamily="34" charset="0"/>
              </a:rPr>
              <a:t>included in the Business Case </a:t>
            </a:r>
            <a:r>
              <a:rPr lang="en-US" dirty="0">
                <a:latin typeface="Calibri" panose="020F0502020204030204" pitchFamily="34" charset="0"/>
              </a:rPr>
              <a:t>presented to the HLG-MOS.</a:t>
            </a:r>
          </a:p>
        </p:txBody>
      </p:sp>
      <p:pic>
        <p:nvPicPr>
          <p:cNvPr id="4" name="Immagine 3">
            <a:extLst>
              <a:ext uri="{FF2B5EF4-FFF2-40B4-BE49-F238E27FC236}">
                <a16:creationId xmlns:a16="http://schemas.microsoft.com/office/drawing/2014/main" id="{32F4FA9D-E2A2-3CDB-C47F-018A9BA500A1}"/>
              </a:ext>
            </a:extLst>
          </p:cNvPr>
          <p:cNvPicPr>
            <a:picLocks noChangeAspect="1"/>
          </p:cNvPicPr>
          <p:nvPr/>
        </p:nvPicPr>
        <p:blipFill>
          <a:blip r:embed="rId3"/>
          <a:stretch>
            <a:fillRect/>
          </a:stretch>
        </p:blipFill>
        <p:spPr>
          <a:xfrm>
            <a:off x="8320815" y="596511"/>
            <a:ext cx="3837077" cy="1824377"/>
          </a:xfrm>
          <a:prstGeom prst="rect">
            <a:avLst/>
          </a:prstGeom>
          <a:ln>
            <a:noFill/>
          </a:ln>
          <a:effectLst>
            <a:softEdge rad="112500"/>
          </a:effectLst>
        </p:spPr>
      </p:pic>
      <p:pic>
        <p:nvPicPr>
          <p:cNvPr id="6" name="Picture 4">
            <a:extLst>
              <a:ext uri="{FF2B5EF4-FFF2-40B4-BE49-F238E27FC236}">
                <a16:creationId xmlns:a16="http://schemas.microsoft.com/office/drawing/2014/main" id="{61275D70-597E-4FF7-AE2D-22AFF7FA33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28" y="6019341"/>
            <a:ext cx="954621" cy="75564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Gjaltema\Pictures\ModernStats.jpg">
            <a:extLst>
              <a:ext uri="{FF2B5EF4-FFF2-40B4-BE49-F238E27FC236}">
                <a16:creationId xmlns:a16="http://schemas.microsoft.com/office/drawing/2014/main" id="{12D9A6DB-3108-4F65-B3AA-4ABBAE73F68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7566" y="6276658"/>
            <a:ext cx="2559046" cy="4983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Text, logo&#10;&#10;Description automatically generated">
            <a:extLst>
              <a:ext uri="{FF2B5EF4-FFF2-40B4-BE49-F238E27FC236}">
                <a16:creationId xmlns:a16="http://schemas.microsoft.com/office/drawing/2014/main" id="{35F13A0E-AEBE-4196-886C-FC26819CAB53}"/>
              </a:ext>
            </a:extLst>
          </p:cNvPr>
          <p:cNvPicPr>
            <a:picLocks noChangeAspect="1"/>
          </p:cNvPicPr>
          <p:nvPr/>
        </p:nvPicPr>
        <p:blipFill>
          <a:blip r:embed="rId6"/>
          <a:stretch>
            <a:fillRect/>
          </a:stretch>
        </p:blipFill>
        <p:spPr>
          <a:xfrm>
            <a:off x="89293" y="76201"/>
            <a:ext cx="1846511" cy="603999"/>
          </a:xfrm>
          <a:prstGeom prst="rect">
            <a:avLst/>
          </a:prstGeom>
        </p:spPr>
      </p:pic>
    </p:spTree>
    <p:extLst>
      <p:ext uri="{BB962C8B-B14F-4D97-AF65-F5344CB8AC3E}">
        <p14:creationId xmlns:p14="http://schemas.microsoft.com/office/powerpoint/2010/main" val="216923428"/>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9B76D-0CBC-4A54-AB9F-5367253E412A}"/>
              </a:ext>
            </a:extLst>
          </p:cNvPr>
          <p:cNvSpPr>
            <a:spLocks noGrp="1"/>
          </p:cNvSpPr>
          <p:nvPr>
            <p:ph type="title"/>
          </p:nvPr>
        </p:nvSpPr>
        <p:spPr>
          <a:xfrm>
            <a:off x="0" y="53153"/>
            <a:ext cx="10515600" cy="925793"/>
          </a:xfrm>
        </p:spPr>
        <p:txBody>
          <a:bodyPr>
            <a:normAutofit/>
          </a:bodyPr>
          <a:lstStyle/>
          <a:p>
            <a:pPr algn="ctr"/>
            <a:r>
              <a:rPr lang="en-US" sz="2800" b="1" dirty="0"/>
              <a:t>Future o</a:t>
            </a:r>
            <a:r>
              <a:rPr lang="pl-PL" sz="2800" b="1" dirty="0"/>
              <a:t>f</a:t>
            </a:r>
            <a:r>
              <a:rPr lang="en-US" sz="2800" b="1" dirty="0"/>
              <a:t> Work Task Team</a:t>
            </a:r>
            <a:endParaRPr lang="en-GB" sz="2800" b="1" dirty="0"/>
          </a:p>
        </p:txBody>
      </p:sp>
      <p:sp>
        <p:nvSpPr>
          <p:cNvPr id="3" name="Content Placeholder 2">
            <a:extLst>
              <a:ext uri="{FF2B5EF4-FFF2-40B4-BE49-F238E27FC236}">
                <a16:creationId xmlns:a16="http://schemas.microsoft.com/office/drawing/2014/main" id="{36D88A24-7DDD-40D4-AB63-1F260C2914A7}"/>
              </a:ext>
            </a:extLst>
          </p:cNvPr>
          <p:cNvSpPr>
            <a:spLocks noGrp="1"/>
          </p:cNvSpPr>
          <p:nvPr>
            <p:ph idx="1"/>
          </p:nvPr>
        </p:nvSpPr>
        <p:spPr>
          <a:xfrm>
            <a:off x="184225" y="1065006"/>
            <a:ext cx="11823550" cy="5250075"/>
          </a:xfrm>
        </p:spPr>
        <p:txBody>
          <a:bodyPr>
            <a:normAutofit lnSpcReduction="10000"/>
          </a:bodyPr>
          <a:lstStyle/>
          <a:p>
            <a:r>
              <a:rPr lang="en-US" dirty="0">
                <a:hlinkClick r:id="rId3"/>
              </a:rPr>
              <a:t>Future of Work Toolkits</a:t>
            </a:r>
            <a:endParaRPr lang="pl-PL" dirty="0"/>
          </a:p>
          <a:p>
            <a:endParaRPr lang="en-US" dirty="0"/>
          </a:p>
          <a:p>
            <a:r>
              <a:rPr lang="en-US" dirty="0"/>
              <a:t>Job of the Future</a:t>
            </a:r>
          </a:p>
          <a:p>
            <a:r>
              <a:rPr lang="en-US" dirty="0"/>
              <a:t>Reaching Youth:</a:t>
            </a:r>
          </a:p>
          <a:p>
            <a:pPr lvl="1"/>
            <a:r>
              <a:rPr lang="en-US" dirty="0"/>
              <a:t>Future employees</a:t>
            </a:r>
          </a:p>
          <a:p>
            <a:pPr lvl="1"/>
            <a:r>
              <a:rPr lang="en-US" dirty="0"/>
              <a:t>Users of official statistics</a:t>
            </a:r>
          </a:p>
          <a:p>
            <a:pPr lvl="1"/>
            <a:r>
              <a:rPr lang="en-US" dirty="0"/>
              <a:t>Data source for official statistics</a:t>
            </a:r>
          </a:p>
          <a:p>
            <a:r>
              <a:rPr lang="en-US" dirty="0"/>
              <a:t>Joint Questionnaire</a:t>
            </a:r>
            <a:endParaRPr lang="pl-PL" dirty="0"/>
          </a:p>
          <a:p>
            <a:pPr marL="0" indent="0">
              <a:buNone/>
            </a:pPr>
            <a:r>
              <a:rPr lang="pl-PL" sz="2400" dirty="0" err="1"/>
              <a:t>Results</a:t>
            </a:r>
            <a:r>
              <a:rPr lang="pl-PL" sz="2400" dirty="0"/>
              <a:t> </a:t>
            </a:r>
            <a:r>
              <a:rPr lang="pl-PL" sz="2400" dirty="0" err="1"/>
              <a:t>you</a:t>
            </a:r>
            <a:r>
              <a:rPr lang="pl-PL" sz="2400" dirty="0"/>
              <a:t> </a:t>
            </a:r>
            <a:r>
              <a:rPr lang="pl-PL" sz="2400" dirty="0" err="1"/>
              <a:t>can</a:t>
            </a:r>
            <a:r>
              <a:rPr lang="pl-PL" sz="2400" dirty="0"/>
              <a:t> </a:t>
            </a:r>
            <a:r>
              <a:rPr lang="pl-PL" sz="2400" dirty="0" err="1"/>
              <a:t>find</a:t>
            </a:r>
            <a:r>
              <a:rPr lang="pl-PL" sz="2400" dirty="0"/>
              <a:t> on:</a:t>
            </a:r>
          </a:p>
          <a:p>
            <a:pPr marL="0" indent="0">
              <a:buNone/>
            </a:pPr>
            <a:r>
              <a:rPr lang="pl-PL" sz="2400" dirty="0"/>
              <a:t> </a:t>
            </a:r>
            <a:r>
              <a:rPr lang="en-GB" sz="2400" u="sng" dirty="0">
                <a:hlinkClick r:id="rId4"/>
              </a:rPr>
              <a:t>https://statswiki.unece.org/pages/viewpage.action?pageId=218890322</a:t>
            </a:r>
            <a:r>
              <a:rPr lang="en-GB" sz="2400" dirty="0"/>
              <a:t> </a:t>
            </a:r>
            <a:endParaRPr lang="pl-PL" sz="2400" dirty="0"/>
          </a:p>
          <a:p>
            <a:pPr marL="0" indent="0">
              <a:buNone/>
            </a:pPr>
            <a:r>
              <a:rPr lang="en-GB" sz="2400" dirty="0"/>
              <a:t>and also on the page of the Workshop on Modernisation: </a:t>
            </a:r>
            <a:r>
              <a:rPr lang="en-GB" sz="2400" u="sng" dirty="0">
                <a:hlinkClick r:id="rId5"/>
              </a:rPr>
              <a:t>https://statswiki.unece.org/display/hlgbas/Timetable+and+Documents+HLG2022</a:t>
            </a:r>
            <a:endParaRPr lang="pl-PL" sz="2400" dirty="0"/>
          </a:p>
          <a:p>
            <a:endParaRPr lang="en-US" dirty="0">
              <a:solidFill>
                <a:srgbClr val="FF0000"/>
              </a:solidFill>
            </a:endParaRPr>
          </a:p>
          <a:p>
            <a:pPr marL="0" indent="0">
              <a:buNone/>
            </a:pPr>
            <a:endParaRPr lang="en-US" dirty="0"/>
          </a:p>
        </p:txBody>
      </p:sp>
      <p:pic>
        <p:nvPicPr>
          <p:cNvPr id="4" name="Picture 3">
            <a:extLst>
              <a:ext uri="{FF2B5EF4-FFF2-40B4-BE49-F238E27FC236}">
                <a16:creationId xmlns:a16="http://schemas.microsoft.com/office/drawing/2014/main" id="{4F1DEE55-AB15-46A1-83D1-1B07C6DED75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5" name="Picture 4">
            <a:extLst>
              <a:ext uri="{FF2B5EF4-FFF2-40B4-BE49-F238E27FC236}">
                <a16:creationId xmlns:a16="http://schemas.microsoft.com/office/drawing/2014/main" id="{41DA0AA5-3214-4DF2-8F80-3D071A1333C7}"/>
              </a:ext>
            </a:extLst>
          </p:cNvPr>
          <p:cNvPicPr>
            <a:picLocks noChangeAspect="1"/>
          </p:cNvPicPr>
          <p:nvPr/>
        </p:nvPicPr>
        <p:blipFill>
          <a:blip r:embed="rId7">
            <a:alphaModFix amt="50000"/>
          </a:blip>
          <a:stretch>
            <a:fillRect/>
          </a:stretch>
        </p:blipFill>
        <p:spPr>
          <a:xfrm>
            <a:off x="10297901" y="5315578"/>
            <a:ext cx="1709873" cy="1353473"/>
          </a:xfrm>
          <a:prstGeom prst="rect">
            <a:avLst/>
          </a:prstGeom>
        </p:spPr>
      </p:pic>
      <p:grpSp>
        <p:nvGrpSpPr>
          <p:cNvPr id="6" name="Group 5">
            <a:extLst>
              <a:ext uri="{FF2B5EF4-FFF2-40B4-BE49-F238E27FC236}">
                <a16:creationId xmlns:a16="http://schemas.microsoft.com/office/drawing/2014/main" id="{3F1AECE9-4A7F-F802-0951-DECBB779E855}"/>
              </a:ext>
            </a:extLst>
          </p:cNvPr>
          <p:cNvGrpSpPr/>
          <p:nvPr/>
        </p:nvGrpSpPr>
        <p:grpSpPr>
          <a:xfrm>
            <a:off x="4634333" y="1065006"/>
            <a:ext cx="7557667" cy="2531398"/>
            <a:chOff x="4601867" y="648313"/>
            <a:chExt cx="7557667" cy="2531398"/>
          </a:xfrm>
        </p:grpSpPr>
        <p:pic>
          <p:nvPicPr>
            <p:cNvPr id="1026" name="Picture 2">
              <a:extLst>
                <a:ext uri="{FF2B5EF4-FFF2-40B4-BE49-F238E27FC236}">
                  <a16:creationId xmlns:a16="http://schemas.microsoft.com/office/drawing/2014/main" id="{9DECB8B1-B1CA-2C1F-C992-0ABC674593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01867" y="659711"/>
              <a:ext cx="252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A08D9B9-88CD-7C57-31E8-E15F49192B6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21867" y="654012"/>
              <a:ext cx="2517667"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832AC69-CEBA-91E5-FD86-A1AD1898805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39534" y="648313"/>
              <a:ext cx="2520000" cy="252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6" descr="Text, logo&#10;&#10;Description automatically generated">
            <a:extLst>
              <a:ext uri="{FF2B5EF4-FFF2-40B4-BE49-F238E27FC236}">
                <a16:creationId xmlns:a16="http://schemas.microsoft.com/office/drawing/2014/main" id="{F1666A1B-1D1E-45C8-A3DC-C502E53CECA5}"/>
              </a:ext>
            </a:extLst>
          </p:cNvPr>
          <p:cNvPicPr>
            <a:picLocks noChangeAspect="1"/>
          </p:cNvPicPr>
          <p:nvPr/>
        </p:nvPicPr>
        <p:blipFill>
          <a:blip r:embed="rId11"/>
          <a:stretch>
            <a:fillRect/>
          </a:stretch>
        </p:blipFill>
        <p:spPr>
          <a:xfrm>
            <a:off x="89293" y="76201"/>
            <a:ext cx="2201143" cy="720000"/>
          </a:xfrm>
          <a:prstGeom prst="rect">
            <a:avLst/>
          </a:prstGeom>
        </p:spPr>
      </p:pic>
    </p:spTree>
    <p:extLst>
      <p:ext uri="{BB962C8B-B14F-4D97-AF65-F5344CB8AC3E}">
        <p14:creationId xmlns:p14="http://schemas.microsoft.com/office/powerpoint/2010/main" val="3012644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53" y="5509048"/>
            <a:ext cx="1396605" cy="1105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332455" y="141716"/>
            <a:ext cx="9144000" cy="720000"/>
          </a:xfrm>
        </p:spPr>
        <p:txBody>
          <a:bodyPr anchor="t">
            <a:normAutofit fontScale="90000"/>
          </a:bodyPr>
          <a:lstStyle/>
          <a:p>
            <a:r>
              <a:rPr lang="pl-PL" sz="3100" b="1" dirty="0" err="1"/>
              <a:t>Future</a:t>
            </a:r>
            <a:r>
              <a:rPr lang="pl-PL" sz="3100" b="1" dirty="0"/>
              <a:t> of </a:t>
            </a:r>
            <a:r>
              <a:rPr lang="pl-PL" sz="3100" b="1" dirty="0" err="1"/>
              <a:t>work</a:t>
            </a:r>
            <a:r>
              <a:rPr lang="pl-PL" sz="3100" b="1" dirty="0"/>
              <a:t> </a:t>
            </a:r>
            <a:r>
              <a:rPr lang="pl-PL" sz="3100" b="1" dirty="0" err="1"/>
              <a:t>toolkits</a:t>
            </a:r>
            <a:br>
              <a:rPr lang="pl-PL" sz="4000" dirty="0"/>
            </a:br>
            <a:endParaRPr lang="en-GB" sz="40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2937612" y="3638030"/>
            <a:ext cx="7704855" cy="8640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9085" y="5812224"/>
            <a:ext cx="3363144" cy="65490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3D194627-D139-4E51-A266-919116C7133C}"/>
              </a:ext>
            </a:extLst>
          </p:cNvPr>
          <p:cNvSpPr/>
          <p:nvPr/>
        </p:nvSpPr>
        <p:spPr>
          <a:xfrm>
            <a:off x="321548" y="927231"/>
            <a:ext cx="11716092" cy="4524315"/>
          </a:xfrm>
          <a:prstGeom prst="rect">
            <a:avLst/>
          </a:prstGeom>
        </p:spPr>
        <p:txBody>
          <a:bodyPr wrap="square">
            <a:spAutoFit/>
          </a:bodyPr>
          <a:lstStyle/>
          <a:p>
            <a:r>
              <a:rPr lang="pl-PL" dirty="0"/>
              <a:t>The </a:t>
            </a:r>
            <a:r>
              <a:rPr lang="pl-PL" dirty="0" err="1"/>
              <a:t>questionnaire</a:t>
            </a:r>
            <a:r>
              <a:rPr lang="pl-PL" dirty="0"/>
              <a:t> was </a:t>
            </a:r>
            <a:r>
              <a:rPr lang="pl-PL" dirty="0" err="1"/>
              <a:t>focused</a:t>
            </a:r>
            <a:r>
              <a:rPr lang="pl-PL" dirty="0"/>
              <a:t> on:</a:t>
            </a:r>
          </a:p>
          <a:p>
            <a:endParaRPr lang="pl-PL" dirty="0"/>
          </a:p>
          <a:p>
            <a:pPr marL="285750" indent="-285750">
              <a:buFont typeface="Arial" panose="020B0604020202020204" pitchFamily="34" charset="0"/>
              <a:buChar char="•"/>
            </a:pPr>
            <a:r>
              <a:rPr lang="en-IE" dirty="0"/>
              <a:t>How Blended working is defined and implemented in the different participating countries, and policies around it</a:t>
            </a:r>
          </a:p>
          <a:p>
            <a:pPr marL="285750" indent="-285750">
              <a:buFont typeface="Arial" panose="020B0604020202020204" pitchFamily="34" charset="0"/>
              <a:buChar char="•"/>
            </a:pPr>
            <a:r>
              <a:rPr lang="en-IE" dirty="0"/>
              <a:t>Allocation of space or reconfiguration of employer premises to accommodate Blended Working</a:t>
            </a:r>
          </a:p>
          <a:p>
            <a:pPr marL="285750" indent="-285750">
              <a:buFont typeface="Arial" panose="020B0604020202020204" pitchFamily="34" charset="0"/>
              <a:buChar char="•"/>
            </a:pPr>
            <a:r>
              <a:rPr lang="en-IE" dirty="0"/>
              <a:t>Wellbeing in Blended Working Environment</a:t>
            </a:r>
            <a:endParaRPr lang="pl-PL" dirty="0"/>
          </a:p>
          <a:p>
            <a:pPr marL="285750" indent="-285750">
              <a:buFont typeface="Arial" panose="020B0604020202020204" pitchFamily="34" charset="0"/>
              <a:buChar char="•"/>
            </a:pPr>
            <a:r>
              <a:rPr lang="en-US" dirty="0"/>
              <a:t>Virtual Working Supports and changes to core equipment</a:t>
            </a:r>
          </a:p>
          <a:p>
            <a:pPr marL="285750" indent="-285750">
              <a:buFont typeface="Arial" panose="020B0604020202020204" pitchFamily="34" charset="0"/>
              <a:buChar char="•"/>
            </a:pPr>
            <a:r>
              <a:rPr lang="en-US" dirty="0"/>
              <a:t>How has Learning and Development evolved </a:t>
            </a:r>
          </a:p>
          <a:p>
            <a:pPr marL="285750" indent="-285750">
              <a:buFont typeface="Arial" panose="020B0604020202020204" pitchFamily="34" charset="0"/>
              <a:buChar char="•"/>
            </a:pPr>
            <a:r>
              <a:rPr lang="en-US" dirty="0"/>
              <a:t>What steps have been taken to explored changes needed in Key Work Dimensions due to new model of working</a:t>
            </a:r>
          </a:p>
          <a:p>
            <a:endParaRPr lang="pl-PL" dirty="0"/>
          </a:p>
          <a:p>
            <a:endParaRPr lang="pl-PL" dirty="0"/>
          </a:p>
          <a:p>
            <a:r>
              <a:rPr lang="en-US" dirty="0"/>
              <a:t>Tremendous diversity in replies</a:t>
            </a:r>
            <a:r>
              <a:rPr lang="pl-PL" dirty="0"/>
              <a:t> (41)</a:t>
            </a:r>
            <a:r>
              <a:rPr lang="en-US" dirty="0"/>
              <a:t>, but almost all </a:t>
            </a:r>
            <a:r>
              <a:rPr lang="pl-PL" dirty="0"/>
              <a:t>r</a:t>
            </a:r>
            <a:r>
              <a:rPr lang="en-US" dirty="0" err="1"/>
              <a:t>espondent</a:t>
            </a:r>
            <a:r>
              <a:rPr lang="en-US" dirty="0"/>
              <a:t> countries either: </a:t>
            </a:r>
            <a:endParaRPr lang="pl-PL" dirty="0"/>
          </a:p>
          <a:p>
            <a:endParaRPr lang="en-US" dirty="0"/>
          </a:p>
          <a:p>
            <a:pPr marL="742950" lvl="1" indent="-285750">
              <a:buFont typeface="Arial" panose="020B0604020202020204" pitchFamily="34" charset="0"/>
              <a:buChar char="•"/>
            </a:pPr>
            <a:r>
              <a:rPr lang="en-US" dirty="0"/>
              <a:t>have a policy in place or in development </a:t>
            </a:r>
          </a:p>
          <a:p>
            <a:pPr marL="742950" lvl="1" indent="-285750">
              <a:buFont typeface="Arial" panose="020B0604020202020204" pitchFamily="34" charset="0"/>
              <a:buChar char="•"/>
            </a:pPr>
            <a:r>
              <a:rPr lang="en-US" dirty="0"/>
              <a:t>comply with a national framework for civil/public service attendance, or </a:t>
            </a:r>
          </a:p>
          <a:p>
            <a:pPr marL="742950" lvl="1" indent="-285750">
              <a:buFont typeface="Arial" panose="020B0604020202020204" pitchFamily="34" charset="0"/>
              <a:buChar char="•"/>
            </a:pPr>
            <a:r>
              <a:rPr lang="en-US" dirty="0"/>
              <a:t>are actively considering future work arrangements</a:t>
            </a:r>
          </a:p>
          <a:p>
            <a:endParaRPr lang="en-IE" dirty="0"/>
          </a:p>
        </p:txBody>
      </p:sp>
    </p:spTree>
    <p:extLst>
      <p:ext uri="{BB962C8B-B14F-4D97-AF65-F5344CB8AC3E}">
        <p14:creationId xmlns:p14="http://schemas.microsoft.com/office/powerpoint/2010/main" val="29409117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4" ma:contentTypeDescription="Create a new document." ma:contentTypeScope="" ma:versionID="78850f671e0f1ac4c9fd7c06e3544afd">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d6e4c6a3a5b75e5aa782f8a7e1d458e6"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element ref="ns3:MediaLengthInSeconds"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element name="MediaLengthInSeconds" ma:index="27" nillable="true" ma:displayName="Length (seconds)" ma:internalName="MediaLengthInSeconds" ma:readOnly="true">
      <xsd:simpleType>
        <xsd:restriction base="dms:Unknown"/>
      </xsd:simpleType>
    </xsd:element>
    <xsd:element name="lcf76f155ced4ddcb4097134ff3c332f" ma:index="29"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985ec44e-1bab-4c0b-9df0-6ba128686fc9">
      <Value>625</Value>
      <Value>3123</Value>
      <Value>489</Value>
      <Value>4092</Value>
      <Value>3149</Value>
    </TaxCatchAll>
    <TaxKeywordTaxHTField xmlns="dd774590-caf2-40ff-b04f-1e20d86f2c70">
      <Terms xmlns="http://schemas.microsoft.com/office/infopath/2007/PartnerControls">
        <TermInfo xmlns="http://schemas.microsoft.com/office/infopath/2007/PartnerControls">
          <TermName xmlns="http://schemas.microsoft.com/office/infopath/2007/PartnerControls">SMMU</TermName>
          <TermId xmlns="http://schemas.microsoft.com/office/infopath/2007/PartnerControls">5e9f697a-141a-4514-921e-ceb815d55e6d</TermId>
        </TermInfo>
        <TermInfo xmlns="http://schemas.microsoft.com/office/infopath/2007/PartnerControls">
          <TermName xmlns="http://schemas.microsoft.com/office/infopath/2007/PartnerControls">ModernStat</TermName>
          <TermId xmlns="http://schemas.microsoft.com/office/infopath/2007/PartnerControls">61b9809c-b815-4efc-b180-0b501dc6c2e5</TermId>
        </TermInfo>
        <TermInfo xmlns="http://schemas.microsoft.com/office/infopath/2007/PartnerControls">
          <TermName xmlns="http://schemas.microsoft.com/office/infopath/2007/PartnerControls">CapCom</TermName>
          <TermId xmlns="http://schemas.microsoft.com/office/infopath/2007/PartnerControls">cbe6d263-9a73-4c24-ab41-6cc5be7fe073</TermId>
        </TermInfo>
        <TermInfo xmlns="http://schemas.microsoft.com/office/infopath/2007/PartnerControls">
          <TermName xmlns="http://schemas.microsoft.com/office/infopath/2007/PartnerControls">HLG-MOS</TermName>
          <TermId xmlns="http://schemas.microsoft.com/office/infopath/2007/PartnerControls">2caec514-c0c0-4ef0-b0cf-2286cde95eb0</TermId>
        </TermInfo>
        <TermInfo xmlns="http://schemas.microsoft.com/office/infopath/2007/PartnerControls">
          <TermName xmlns="http://schemas.microsoft.com/office/infopath/2007/PartnerControls">HRMT</TermName>
          <TermId xmlns="http://schemas.microsoft.com/office/infopath/2007/PartnerControls">64b5e2b3-fcb8-4dbf-a618-e03cb5621e38</TermId>
        </TermInfo>
      </Terms>
    </TaxKeywordTaxHTField>
    <Category xmlns="c39ac8e3-0f08-4b7d-bd41-28055cb5e628" xsi:nil="true"/>
    <lcf76f155ced4ddcb4097134ff3c332f xmlns="c39ac8e3-0f08-4b7d-bd41-28055cb5e62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99075A-2575-4743-8D08-968B5C2B6F98}"/>
</file>

<file path=customXml/itemProps2.xml><?xml version="1.0" encoding="utf-8"?>
<ds:datastoreItem xmlns:ds="http://schemas.openxmlformats.org/officeDocument/2006/customXml" ds:itemID="{53A5C540-0B63-4823-952B-19D82C79FB09}">
  <ds:schemaRefs>
    <ds:schemaRef ds:uri="http://schemas.microsoft.com/office/2006/documentManagement/types"/>
    <ds:schemaRef ds:uri="c39ac8e3-0f08-4b7d-bd41-28055cb5e628"/>
    <ds:schemaRef ds:uri="dd774590-caf2-40ff-b04f-1e20d86f2c70"/>
    <ds:schemaRef ds:uri="http://purl.org/dc/terms/"/>
    <ds:schemaRef ds:uri="http://schemas.microsoft.com/office/2006/metadata/properties"/>
    <ds:schemaRef ds:uri="http://purl.org/dc/elements/1.1/"/>
    <ds:schemaRef ds:uri="http://purl.org/dc/dcmitype/"/>
    <ds:schemaRef ds:uri="http://schemas.microsoft.com/office/infopath/2007/PartnerControls"/>
    <ds:schemaRef ds:uri="http://schemas.openxmlformats.org/package/2006/metadata/core-properties"/>
    <ds:schemaRef ds:uri="985ec44e-1bab-4c0b-9df0-6ba128686fc9"/>
    <ds:schemaRef ds:uri="http://www.w3.org/XML/1998/namespace"/>
  </ds:schemaRefs>
</ds:datastoreItem>
</file>

<file path=customXml/itemProps3.xml><?xml version="1.0" encoding="utf-8"?>
<ds:datastoreItem xmlns:ds="http://schemas.openxmlformats.org/officeDocument/2006/customXml" ds:itemID="{2A175A41-9D2B-4E97-BC7E-3021F1A1A7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11484</TotalTime>
  <Words>3261</Words>
  <Application>Microsoft Office PowerPoint</Application>
  <PresentationFormat>Widescreen</PresentationFormat>
  <Paragraphs>378</Paragraphs>
  <Slides>28</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-apple-system</vt:lpstr>
      <vt:lpstr>Arial</vt:lpstr>
      <vt:lpstr>Calibri</vt:lpstr>
      <vt:lpstr>Calibri Light</vt:lpstr>
      <vt:lpstr>Corbel</vt:lpstr>
      <vt:lpstr>Courier New</vt:lpstr>
      <vt:lpstr>Symbol</vt:lpstr>
      <vt:lpstr>Wingdings</vt:lpstr>
      <vt:lpstr>Office Theme</vt:lpstr>
      <vt:lpstr> The Modernisation Group on  Capabilities and Communication</vt:lpstr>
      <vt:lpstr> </vt:lpstr>
      <vt:lpstr> </vt:lpstr>
      <vt:lpstr>Ethical leadership Task Team</vt:lpstr>
      <vt:lpstr>PowerPoint Presentation</vt:lpstr>
      <vt:lpstr>PowerPoint Presentation</vt:lpstr>
      <vt:lpstr>PowerPoint Presentation</vt:lpstr>
      <vt:lpstr>Future of Work Task Team</vt:lpstr>
      <vt:lpstr>Future of work toolkits </vt:lpstr>
      <vt:lpstr> </vt:lpstr>
      <vt:lpstr> </vt:lpstr>
      <vt:lpstr> </vt:lpstr>
      <vt:lpstr> </vt:lpstr>
      <vt:lpstr>PowerPoint Presentation</vt:lpstr>
      <vt:lpstr>Market Research, Digital Marketing &amp; Communication strategies Task Team </vt:lpstr>
      <vt:lpstr>PowerPoint Presentation</vt:lpstr>
      <vt:lpstr>HRMT Workshop 11 – 13 October 2022, Brussels, Belgium </vt:lpstr>
      <vt:lpstr> </vt:lpstr>
      <vt:lpstr> </vt:lpstr>
      <vt:lpstr> </vt:lpstr>
      <vt:lpstr> </vt:lpstr>
      <vt:lpstr>PowerPoint Presentation</vt:lpstr>
      <vt:lpstr>PowerPoint Presentation</vt:lpstr>
      <vt:lpstr>Human resources and more...</vt:lpstr>
      <vt:lpstr>Human resources and more...</vt:lpstr>
      <vt:lpstr>Links &amp; further information:</vt:lpstr>
      <vt:lpstr>Join the Capabilities and Communication Group</vt:lpstr>
      <vt:lpstr> </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Capability and Communication Group HLG-MOS Modernisation Workshop 2022</dc:title>
  <dc:creator>Taeke Gjaltema</dc:creator>
  <cp:keywords>SMMU ; modernstat ; HLG-MOS  ; CapCom ; HRMT</cp:keywords>
  <dc:description>ESCAP Stats Cafe on Statistical Literacy</dc:description>
  <cp:lastModifiedBy>Taeke Anton Gjaltema</cp:lastModifiedBy>
  <cp:revision>50</cp:revision>
  <dcterms:created xsi:type="dcterms:W3CDTF">2020-12-09T13:41:37Z</dcterms:created>
  <dcterms:modified xsi:type="dcterms:W3CDTF">2022-11-17T20:03:28Z</dcterms:modified>
  <cp:category>presentation</cp:category>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Order">
    <vt:r8>2609000</vt:r8>
  </property>
  <property fmtid="{D5CDD505-2E9C-101B-9397-08002B2CF9AE}" pid="4" name="TaxKeyword">
    <vt:lpwstr>489;#SMMU|5e9f697a-141a-4514-921e-ceb815d55e6d;#3123;#ModernStat|61b9809c-b815-4efc-b180-0b501dc6c2e5;#4092;#CapCom|cbe6d263-9a73-4c24-ab41-6cc5be7fe073;#625;#HLG-MOS|2caec514-c0c0-4ef0-b0cf-2286cde95eb0;#3149;#HRMT|64b5e2b3-fcb8-4dbf-a618-e03cb5621e38</vt:lpwstr>
  </property>
  <property fmtid="{D5CDD505-2E9C-101B-9397-08002B2CF9AE}" pid="5" name="MediaServiceImageTags">
    <vt:lpwstr/>
  </property>
</Properties>
</file>