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05" r:id="rId5"/>
    <p:sldId id="420" r:id="rId6"/>
    <p:sldId id="435" r:id="rId7"/>
    <p:sldId id="436" r:id="rId8"/>
    <p:sldId id="339" r:id="rId9"/>
    <p:sldId id="419" r:id="rId10"/>
    <p:sldId id="437" r:id="rId11"/>
    <p:sldId id="397" r:id="rId12"/>
    <p:sldId id="434" r:id="rId13"/>
    <p:sldId id="442" r:id="rId14"/>
    <p:sldId id="438" r:id="rId15"/>
    <p:sldId id="398" r:id="rId16"/>
    <p:sldId id="443" r:id="rId17"/>
    <p:sldId id="439" r:id="rId18"/>
  </p:sldIdLst>
  <p:sldSz cx="12192000" cy="6858000"/>
  <p:notesSz cx="10234613" cy="70993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  <p15:guide id="3" orient="horz" pos="3838" userDrawn="1">
          <p15:clr>
            <a:srgbClr val="A4A3A4"/>
          </p15:clr>
        </p15:guide>
        <p15:guide id="4" orient="horz" pos="1071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393" userDrawn="1">
          <p15:clr>
            <a:srgbClr val="A4A3A4"/>
          </p15:clr>
        </p15:guide>
        <p15:guide id="7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80188A-D835-DF9C-E00A-BE006D7059A5}" name="Christopher Jones" initials="CJ" userId="S::jonesc@un.org::14f88452-661f-4fb2-8d42-705ad79aefa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four, Stéphane - CSF/SSI" initials="DS-C" lastIdx="5" clrIdx="0">
    <p:extLst>
      <p:ext uri="{19B8F6BF-5375-455C-9EA6-DF929625EA0E}">
        <p15:presenceInfo xmlns:p15="http://schemas.microsoft.com/office/powerpoint/2012/main" userId="Dufour, Stéphane - CSF/SSI" providerId="None"/>
      </p:ext>
    </p:extLst>
  </p:cmAuthor>
  <p:cmAuthor id="2" name="Tag" initials="T" lastIdx="2" clrIdx="1">
    <p:extLst>
      <p:ext uri="{19B8F6BF-5375-455C-9EA6-DF929625EA0E}">
        <p15:presenceInfo xmlns:p15="http://schemas.microsoft.com/office/powerpoint/2012/main" userId="Tag" providerId="None"/>
      </p:ext>
    </p:extLst>
  </p:cmAuthor>
  <p:cmAuthor id="3" name="Taeke Anton Gjaltema" initials="TAG" lastIdx="1" clrIdx="2">
    <p:extLst>
      <p:ext uri="{19B8F6BF-5375-455C-9EA6-DF929625EA0E}">
        <p15:presenceInfo xmlns:p15="http://schemas.microsoft.com/office/powerpoint/2012/main" userId="Taeke Anton Gjaltema" providerId="None"/>
      </p:ext>
    </p:extLst>
  </p:cmAuthor>
  <p:cmAuthor id="4" name="Inkyung Choi" initials="IC" lastIdx="1" clrIdx="3">
    <p:extLst>
      <p:ext uri="{19B8F6BF-5375-455C-9EA6-DF929625EA0E}">
        <p15:presenceInfo xmlns:p15="http://schemas.microsoft.com/office/powerpoint/2012/main" userId="Inkyung Cho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88"/>
    <a:srgbClr val="CCFFF6"/>
    <a:srgbClr val="F7D4E7"/>
    <a:srgbClr val="F1613D"/>
    <a:srgbClr val="F7931D"/>
    <a:srgbClr val="27A9E1"/>
    <a:srgbClr val="00FFD5"/>
    <a:srgbClr val="8CC63E"/>
    <a:srgbClr val="9E1E62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BB2726-F444-4D36-9386-F901C0F3D1EF}" v="51" dt="2022-11-16T10:39:40.532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78" autoAdjust="0"/>
    <p:restoredTop sz="76150" autoAdjust="0"/>
  </p:normalViewPr>
  <p:slideViewPr>
    <p:cSldViewPr snapToGrid="0">
      <p:cViewPr varScale="1">
        <p:scale>
          <a:sx n="83" d="100"/>
          <a:sy n="83" d="100"/>
        </p:scale>
        <p:origin x="1176" y="84"/>
      </p:cViewPr>
      <p:guideLst>
        <p:guide orient="horz" pos="2160"/>
        <p:guide orient="horz" pos="799"/>
        <p:guide orient="horz" pos="3838"/>
        <p:guide orient="horz" pos="1071"/>
        <p:guide pos="3840"/>
        <p:guide pos="393"/>
        <p:guide pos="728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236"/>
        <p:guide pos="32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23-Nov-22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7313" y="296863"/>
            <a:ext cx="3544887" cy="1995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68590" y="2425595"/>
            <a:ext cx="9097435" cy="41412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68591" y="6744336"/>
            <a:ext cx="7277946" cy="17625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756281" y="6744336"/>
            <a:ext cx="909744" cy="17625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</a:t>
            </a:r>
            <a:endParaRPr lang="en-GB" sz="11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5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81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34 NSOs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81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37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05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19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72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54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97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67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1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37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1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19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7313" y="296863"/>
            <a:ext cx="3544887" cy="19954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5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63520"/>
            <a:ext cx="9144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419600"/>
            <a:ext cx="9144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copyright"/>
          <p:cNvSpPr txBox="1"/>
          <p:nvPr userDrawn="1"/>
        </p:nvSpPr>
        <p:spPr>
          <a:xfrm>
            <a:off x="609600" y="6482536"/>
            <a:ext cx="37592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1298089"/>
            <a:ext cx="3542184" cy="690751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5965134"/>
            <a:ext cx="2460037" cy="71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295400"/>
            <a:ext cx="67056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680960" y="1295400"/>
            <a:ext cx="390144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295400"/>
            <a:ext cx="5315712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266688" y="1295400"/>
            <a:ext cx="5315712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953000"/>
            <a:ext cx="5315712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66688" y="4953000"/>
            <a:ext cx="5315712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295400"/>
            <a:ext cx="341376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211392"/>
            <a:ext cx="341376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4389120" y="1295400"/>
            <a:ext cx="341376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8168640" y="1295400"/>
            <a:ext cx="341376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389120" y="4211392"/>
            <a:ext cx="341376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168640" y="4211392"/>
            <a:ext cx="341376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 </a:t>
            </a:r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9144000" cy="1828800"/>
          </a:xfrm>
        </p:spPr>
        <p:txBody>
          <a:bodyPr anchor="t"/>
          <a:lstStyle>
            <a:lvl1pPr algn="l">
              <a:defRPr sz="4000" b="1" cap="none" spc="-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19600"/>
            <a:ext cx="9144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2C380-9852-4E09-8DB6-57D01B9C4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83765" y="63706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133856"/>
            <a:ext cx="109728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10972800" cy="4419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C62EA0A-DF57-4251-8B63-9252E20EA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83765" y="63706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579CDF-E115-4865-A2D8-B023A83E6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133856"/>
            <a:ext cx="109728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1"/>
            <a:ext cx="5315712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295401"/>
            <a:ext cx="5315712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24A1C49-F143-42E1-ACB9-DCA38604E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83765" y="63706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133856"/>
            <a:ext cx="109728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676399"/>
            <a:ext cx="5315712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1"/>
            <a:ext cx="5315712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66688" y="1676399"/>
            <a:ext cx="5315712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2057401"/>
            <a:ext cx="5315712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1"/>
            <a:ext cx="7620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4400" y="1295400"/>
            <a:ext cx="3048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295400"/>
            <a:ext cx="67056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0" y="1295400"/>
            <a:ext cx="390144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vimeo.com/393916225/4f139e62af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360" y="304800"/>
            <a:ext cx="11521280" cy="7479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1295400"/>
            <a:ext cx="11521280" cy="49836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7" name="Picture 11" descr="C:\Users\Gjaltema\Pictures\ModernStats.jpg">
            <a:hlinkClick r:id="rId15"/>
          </p:cNvPr>
          <p:cNvPicPr>
            <a:picLocks noChangeArrowheads="1"/>
          </p:cNvPicPr>
          <p:nvPr userDrawn="1"/>
        </p:nvPicPr>
        <p:blipFill>
          <a:blip r:embed="rId1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11" y="6270611"/>
            <a:ext cx="2474021" cy="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39" y="6270611"/>
            <a:ext cx="1704189" cy="4707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6ABE50-0FFE-4B2C-9357-6995EAB1C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63819" y="63761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63" r:id="rId4"/>
    <p:sldLayoutId id="2147483665" r:id="rId5"/>
    <p:sldLayoutId id="2147483652" r:id="rId6"/>
    <p:sldLayoutId id="2147483666" r:id="rId7"/>
    <p:sldLayoutId id="2147483656" r:id="rId8"/>
    <p:sldLayoutId id="2147483657" r:id="rId9"/>
    <p:sldLayoutId id="2147483670" r:id="rId10"/>
    <p:sldLayoutId id="2147483671" r:id="rId11"/>
    <p:sldLayoutId id="2147483672" r:id="rId12"/>
    <p:sldLayoutId id="214748365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9863" y="2014087"/>
            <a:ext cx="10238874" cy="1968366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GB" sz="4000" dirty="0">
                <a:solidFill>
                  <a:srgbClr val="1B75BB"/>
                </a:solidFill>
              </a:rPr>
              <a:t>HLG-MOS Modernisation Workshop 2022</a:t>
            </a:r>
            <a:br>
              <a:rPr lang="en-GB" dirty="0">
                <a:solidFill>
                  <a:srgbClr val="1B75BB"/>
                </a:solidFill>
              </a:rPr>
            </a:br>
            <a:r>
              <a:rPr lang="en-GB" sz="2000" dirty="0">
                <a:solidFill>
                  <a:srgbClr val="1B75BB"/>
                </a:solidFill>
              </a:rPr>
              <a:t>.</a:t>
            </a:r>
            <a:br>
              <a:rPr lang="en-GB">
                <a:solidFill>
                  <a:srgbClr val="1B75BB"/>
                </a:solidFill>
              </a:rPr>
            </a:br>
            <a:r>
              <a:rPr lang="en-GB">
                <a:solidFill>
                  <a:srgbClr val="F1613D"/>
                </a:solidFill>
              </a:rPr>
              <a:t>2022 HLG-MOS </a:t>
            </a:r>
            <a:r>
              <a:rPr lang="en-GB" dirty="0">
                <a:solidFill>
                  <a:srgbClr val="F1613D"/>
                </a:solidFill>
              </a:rPr>
              <a:t>Expert Meetings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C4D390-085C-4DDA-86F8-6CF0C86B728C}"/>
              </a:ext>
            </a:extLst>
          </p:cNvPr>
          <p:cNvSpPr txBox="1"/>
          <p:nvPr/>
        </p:nvSpPr>
        <p:spPr>
          <a:xfrm>
            <a:off x="479376" y="4293096"/>
            <a:ext cx="74888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9E1E62"/>
                </a:solidFill>
              </a:rPr>
              <a:t>12</a:t>
            </a:r>
            <a:r>
              <a:rPr lang="en-GB" sz="2400" baseline="30000" dirty="0">
                <a:solidFill>
                  <a:srgbClr val="9E1E62"/>
                </a:solidFill>
              </a:rPr>
              <a:t>th</a:t>
            </a:r>
            <a:r>
              <a:rPr lang="en-GB" sz="2400" dirty="0">
                <a:solidFill>
                  <a:srgbClr val="9E1E62"/>
                </a:solidFill>
              </a:rPr>
              <a:t> Annual Workshop of the High-Level Group for the Modernisation of Official Statistics</a:t>
            </a:r>
          </a:p>
          <a:p>
            <a:r>
              <a:rPr lang="en-GB" sz="2400" i="1" dirty="0">
                <a:solidFill>
                  <a:srgbClr val="9E1E62"/>
                </a:solidFill>
              </a:rPr>
              <a:t>22-23 November 2022</a:t>
            </a:r>
          </a:p>
        </p:txBody>
      </p:sp>
    </p:spTree>
    <p:extLst>
      <p:ext uri="{BB962C8B-B14F-4D97-AF65-F5344CB8AC3E}">
        <p14:creationId xmlns:p14="http://schemas.microsoft.com/office/powerpoint/2010/main" val="177868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8C81EE9-BEA4-434A-818F-14EE0B5C7B43}"/>
              </a:ext>
            </a:extLst>
          </p:cNvPr>
          <p:cNvSpPr/>
          <p:nvPr/>
        </p:nvSpPr>
        <p:spPr>
          <a:xfrm>
            <a:off x="407368" y="188640"/>
            <a:ext cx="11377264" cy="995902"/>
          </a:xfrm>
          <a:custGeom>
            <a:avLst/>
            <a:gdLst>
              <a:gd name="connsiteX0" fmla="*/ 0 w 3299996"/>
              <a:gd name="connsiteY0" fmla="*/ 0 h 1275730"/>
              <a:gd name="connsiteX1" fmla="*/ 3299996 w 3299996"/>
              <a:gd name="connsiteY1" fmla="*/ 0 h 1275730"/>
              <a:gd name="connsiteX2" fmla="*/ 3299996 w 3299996"/>
              <a:gd name="connsiteY2" fmla="*/ 1275730 h 1275730"/>
              <a:gd name="connsiteX3" fmla="*/ 0 w 3299996"/>
              <a:gd name="connsiteY3" fmla="*/ 1275730 h 1275730"/>
              <a:gd name="connsiteX4" fmla="*/ 0 w 3299996"/>
              <a:gd name="connsiteY4" fmla="*/ 0 h 127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1275730">
                <a:moveTo>
                  <a:pt x="0" y="0"/>
                </a:moveTo>
                <a:lnTo>
                  <a:pt x="3299996" y="0"/>
                </a:lnTo>
                <a:lnTo>
                  <a:pt x="3299996" y="1275730"/>
                </a:lnTo>
                <a:lnTo>
                  <a:pt x="0" y="1275730"/>
                </a:lnTo>
                <a:lnTo>
                  <a:pt x="0" y="0"/>
                </a:lnTo>
                <a:close/>
              </a:path>
            </a:pathLst>
          </a:custGeom>
          <a:solidFill>
            <a:srgbClr val="9E1E62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3200" b="1" kern="1200" dirty="0">
                <a:solidFill>
                  <a:srgbClr val="FBEAF3"/>
                </a:solidFill>
                <a:latin typeface="Calibri"/>
                <a:ea typeface="+mn-ea"/>
                <a:cs typeface="+mn-cs"/>
              </a:rPr>
              <a:t>Expert Meeting on Statistical Data Confidentiality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10</a:t>
            </a:fld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6004221-8DE0-9069-9346-66247029BC76}"/>
              </a:ext>
            </a:extLst>
          </p:cNvPr>
          <p:cNvSpPr/>
          <p:nvPr/>
        </p:nvSpPr>
        <p:spPr>
          <a:xfrm>
            <a:off x="407368" y="1184542"/>
            <a:ext cx="11377264" cy="5029870"/>
          </a:xfrm>
          <a:custGeom>
            <a:avLst/>
            <a:gdLst>
              <a:gd name="connsiteX0" fmla="*/ 0 w 2603740"/>
              <a:gd name="connsiteY0" fmla="*/ 0 h 3304025"/>
              <a:gd name="connsiteX1" fmla="*/ 2603740 w 2603740"/>
              <a:gd name="connsiteY1" fmla="*/ 0 h 3304025"/>
              <a:gd name="connsiteX2" fmla="*/ 2603740 w 2603740"/>
              <a:gd name="connsiteY2" fmla="*/ 3304025 h 3304025"/>
              <a:gd name="connsiteX3" fmla="*/ 0 w 2603740"/>
              <a:gd name="connsiteY3" fmla="*/ 3304025 h 3304025"/>
              <a:gd name="connsiteX4" fmla="*/ 0 w 2603740"/>
              <a:gd name="connsiteY4" fmla="*/ 0 h 330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3304025">
                <a:moveTo>
                  <a:pt x="0" y="0"/>
                </a:moveTo>
                <a:lnTo>
                  <a:pt x="2603740" y="0"/>
                </a:lnTo>
                <a:lnTo>
                  <a:pt x="2603740" y="3304025"/>
                </a:lnTo>
                <a:lnTo>
                  <a:pt x="0" y="3304025"/>
                </a:lnTo>
                <a:lnTo>
                  <a:pt x="0" y="0"/>
                </a:lnTo>
                <a:close/>
              </a:path>
            </a:pathLst>
          </a:custGeom>
          <a:solidFill>
            <a:srgbClr val="F7D4E7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Standardising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and developing better measures of disclosure risk and utility or information loss, and relating them to parameters used, to automate the way they are balanced; and compare original and synthetic data.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Examining how SDC techniques impact utility at the level of population or geographic subgroups within the dataset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Studying risk and utility when SDC methods are combined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Assessing risk by mimicking real-life attacks in an ethical way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Relating the purpose of use of synthetic data (for inference versus prediction) to the choice of method used to generate it (how to)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Using input privacy-preserving techniques for remote secure computation and privacy-preserving analytics (such as federated machine learning) in a multi-party context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Training needs of SDC practitioners, and how to improve the access of low- and middle-income countries to SDC procedure best practices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Communicating the principles of SDC techniques to those who use such data and educating data users (and perhaps regulators also) to not over-interpret small/insignificant numbers </a:t>
            </a:r>
          </a:p>
        </p:txBody>
      </p:sp>
    </p:spTree>
    <p:extLst>
      <p:ext uri="{BB962C8B-B14F-4D97-AF65-F5344CB8AC3E}">
        <p14:creationId xmlns:p14="http://schemas.microsoft.com/office/powerpoint/2010/main" val="49218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39CBCB-5CB9-4AF8-8FA8-A2BB1D526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11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F3D1511-8812-4BEA-BBF1-A9BC7E769360}"/>
              </a:ext>
            </a:extLst>
          </p:cNvPr>
          <p:cNvSpPr/>
          <p:nvPr/>
        </p:nvSpPr>
        <p:spPr>
          <a:xfrm>
            <a:off x="588236" y="226492"/>
            <a:ext cx="11015528" cy="747936"/>
          </a:xfrm>
          <a:custGeom>
            <a:avLst/>
            <a:gdLst>
              <a:gd name="connsiteX0" fmla="*/ 0 w 3299996"/>
              <a:gd name="connsiteY0" fmla="*/ 0 h 1275730"/>
              <a:gd name="connsiteX1" fmla="*/ 3299996 w 3299996"/>
              <a:gd name="connsiteY1" fmla="*/ 0 h 1275730"/>
              <a:gd name="connsiteX2" fmla="*/ 3299996 w 3299996"/>
              <a:gd name="connsiteY2" fmla="*/ 1275730 h 1275730"/>
              <a:gd name="connsiteX3" fmla="*/ 0 w 3299996"/>
              <a:gd name="connsiteY3" fmla="*/ 1275730 h 1275730"/>
              <a:gd name="connsiteX4" fmla="*/ 0 w 3299996"/>
              <a:gd name="connsiteY4" fmla="*/ 0 h 127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1275730">
                <a:moveTo>
                  <a:pt x="0" y="0"/>
                </a:moveTo>
                <a:lnTo>
                  <a:pt x="3299996" y="0"/>
                </a:lnTo>
                <a:lnTo>
                  <a:pt x="3299996" y="1275730"/>
                </a:lnTo>
                <a:lnTo>
                  <a:pt x="0" y="1275730"/>
                </a:lnTo>
                <a:lnTo>
                  <a:pt x="0" y="0"/>
                </a:lnTo>
                <a:close/>
              </a:path>
            </a:pathLst>
          </a:custGeom>
          <a:solidFill>
            <a:srgbClr val="1B75BB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>
                <a:solidFill>
                  <a:srgbClr val="E9F4FC"/>
                </a:solidFill>
                <a:latin typeface="Calibri"/>
                <a:ea typeface="+mn-ea"/>
                <a:cs typeface="+mn-cs"/>
              </a:rPr>
              <a:t>Expert Meeting on Dissemination and Communication of Statistics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E3AF285-CB17-4562-AA87-D8811639EBC3}"/>
              </a:ext>
            </a:extLst>
          </p:cNvPr>
          <p:cNvSpPr/>
          <p:nvPr/>
        </p:nvSpPr>
        <p:spPr>
          <a:xfrm>
            <a:off x="578395" y="974428"/>
            <a:ext cx="11015528" cy="5262884"/>
          </a:xfrm>
          <a:custGeom>
            <a:avLst/>
            <a:gdLst>
              <a:gd name="connsiteX0" fmla="*/ 0 w 3299996"/>
              <a:gd name="connsiteY0" fmla="*/ 0 h 3059884"/>
              <a:gd name="connsiteX1" fmla="*/ 3299996 w 3299996"/>
              <a:gd name="connsiteY1" fmla="*/ 0 h 3059884"/>
              <a:gd name="connsiteX2" fmla="*/ 3299996 w 3299996"/>
              <a:gd name="connsiteY2" fmla="*/ 3059884 h 3059884"/>
              <a:gd name="connsiteX3" fmla="*/ 0 w 3299996"/>
              <a:gd name="connsiteY3" fmla="*/ 3059884 h 3059884"/>
              <a:gd name="connsiteX4" fmla="*/ 0 w 3299996"/>
              <a:gd name="connsiteY4" fmla="*/ 0 h 305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3059884">
                <a:moveTo>
                  <a:pt x="0" y="0"/>
                </a:moveTo>
                <a:lnTo>
                  <a:pt x="3299996" y="0"/>
                </a:lnTo>
                <a:lnTo>
                  <a:pt x="3299996" y="3059884"/>
                </a:lnTo>
                <a:lnTo>
                  <a:pt x="0" y="3059884"/>
                </a:lnTo>
                <a:lnTo>
                  <a:pt x="0" y="0"/>
                </a:lnTo>
                <a:close/>
              </a:path>
            </a:pathLst>
          </a:custGeom>
          <a:solidFill>
            <a:srgbClr val="D2E8F9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2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13-15 September 2022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20</a:t>
            </a:r>
            <a:r>
              <a:rPr lang="en-US" sz="2400" baseline="30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th</a:t>
            </a: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Edition (since 2000)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160 Participants representing 60 organizations (33 Countries, 7 international organizations and 2 universities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22 presentations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Sessions: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Brand, Reputation, Trust – Who we are, What we stand for, Our place in </a:t>
            </a: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societyBroadening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audiences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Market Research, Digital Marketing and Communication Strategies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Statistics Made Easy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Steering Committees: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Kerstin </a:t>
            </a: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Haensel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 (DESTATIS, Germany)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Aeidin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Sheppard &amp; Elaine O'Mahoney (CSO Ireland)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Lígia Nunes &amp; Luís Campos (Banks of Portugal)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Ana Margarida Rosa (Statistics Portugal)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Emily Liddel (US BLS)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Ellen Dougherty (U.S. Department of Agriculture)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Lukasz </a:t>
            </a: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Augustyniak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&amp; Colin Stewart (Eurostat)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Terri Mitton (OECD)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InKyung</a:t>
            </a: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Choi, Taeke Gjaltema &amp; Tetyana Kolomiyets (UNECE)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8460DE22-0FF5-4A1B-B54B-E51A3E0583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98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39CBCB-5CB9-4AF8-8FA8-A2BB1D526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12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F3D1511-8812-4BEA-BBF1-A9BC7E769360}"/>
              </a:ext>
            </a:extLst>
          </p:cNvPr>
          <p:cNvSpPr/>
          <p:nvPr/>
        </p:nvSpPr>
        <p:spPr>
          <a:xfrm>
            <a:off x="588236" y="226492"/>
            <a:ext cx="11015528" cy="747936"/>
          </a:xfrm>
          <a:custGeom>
            <a:avLst/>
            <a:gdLst>
              <a:gd name="connsiteX0" fmla="*/ 0 w 3299996"/>
              <a:gd name="connsiteY0" fmla="*/ 0 h 1275730"/>
              <a:gd name="connsiteX1" fmla="*/ 3299996 w 3299996"/>
              <a:gd name="connsiteY1" fmla="*/ 0 h 1275730"/>
              <a:gd name="connsiteX2" fmla="*/ 3299996 w 3299996"/>
              <a:gd name="connsiteY2" fmla="*/ 1275730 h 1275730"/>
              <a:gd name="connsiteX3" fmla="*/ 0 w 3299996"/>
              <a:gd name="connsiteY3" fmla="*/ 1275730 h 1275730"/>
              <a:gd name="connsiteX4" fmla="*/ 0 w 3299996"/>
              <a:gd name="connsiteY4" fmla="*/ 0 h 127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1275730">
                <a:moveTo>
                  <a:pt x="0" y="0"/>
                </a:moveTo>
                <a:lnTo>
                  <a:pt x="3299996" y="0"/>
                </a:lnTo>
                <a:lnTo>
                  <a:pt x="3299996" y="1275730"/>
                </a:lnTo>
                <a:lnTo>
                  <a:pt x="0" y="1275730"/>
                </a:lnTo>
                <a:lnTo>
                  <a:pt x="0" y="0"/>
                </a:lnTo>
                <a:close/>
              </a:path>
            </a:pathLst>
          </a:custGeom>
          <a:solidFill>
            <a:srgbClr val="1B75BB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>
                <a:solidFill>
                  <a:srgbClr val="E9F4FC"/>
                </a:solidFill>
                <a:latin typeface="Calibri"/>
                <a:ea typeface="+mn-ea"/>
                <a:cs typeface="+mn-cs"/>
              </a:rPr>
              <a:t>Expert Meeting on Dissemination and Communication of Statistics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E3AF285-CB17-4562-AA87-D8811639EBC3}"/>
              </a:ext>
            </a:extLst>
          </p:cNvPr>
          <p:cNvSpPr/>
          <p:nvPr/>
        </p:nvSpPr>
        <p:spPr>
          <a:xfrm>
            <a:off x="578395" y="974428"/>
            <a:ext cx="11015528" cy="5262884"/>
          </a:xfrm>
          <a:custGeom>
            <a:avLst/>
            <a:gdLst>
              <a:gd name="connsiteX0" fmla="*/ 0 w 3299996"/>
              <a:gd name="connsiteY0" fmla="*/ 0 h 3059884"/>
              <a:gd name="connsiteX1" fmla="*/ 3299996 w 3299996"/>
              <a:gd name="connsiteY1" fmla="*/ 0 h 3059884"/>
              <a:gd name="connsiteX2" fmla="*/ 3299996 w 3299996"/>
              <a:gd name="connsiteY2" fmla="*/ 3059884 h 3059884"/>
              <a:gd name="connsiteX3" fmla="*/ 0 w 3299996"/>
              <a:gd name="connsiteY3" fmla="*/ 3059884 h 3059884"/>
              <a:gd name="connsiteX4" fmla="*/ 0 w 3299996"/>
              <a:gd name="connsiteY4" fmla="*/ 0 h 305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3059884">
                <a:moveTo>
                  <a:pt x="0" y="0"/>
                </a:moveTo>
                <a:lnTo>
                  <a:pt x="3299996" y="0"/>
                </a:lnTo>
                <a:lnTo>
                  <a:pt x="3299996" y="3059884"/>
                </a:lnTo>
                <a:lnTo>
                  <a:pt x="0" y="3059884"/>
                </a:lnTo>
                <a:lnTo>
                  <a:pt x="0" y="0"/>
                </a:lnTo>
                <a:close/>
              </a:path>
            </a:pathLst>
          </a:custGeom>
          <a:solidFill>
            <a:srgbClr val="D2E8F9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How to Measure success and the impact of our communication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Identifying the resources and capabilities required in a modern communications team in a National Statistics Office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Strategies to tackle and anticipate disinformation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How to communicate official statistics making the most of the new tools used by digital natives (from TikTok to transmedia storytelling)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Dissemination (or communication?) through open data principles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Communication strategies for younger generations (Gen Z, Generation Alpha and new)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The role of Metadata (terminology - statistical terms/definitions) on self-explanatory presentation and representation of Data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Good practices and challenges in providing access to microdata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Statistical literacy and social media - best platforms for which audiences? Do they attract enough (young) people?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8460DE22-0FF5-4A1B-B54B-E51A3E0583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79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13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D1CE7CD-DB64-4BB4-A6A6-E4658281C93F}"/>
              </a:ext>
            </a:extLst>
          </p:cNvPr>
          <p:cNvSpPr/>
          <p:nvPr/>
        </p:nvSpPr>
        <p:spPr>
          <a:xfrm>
            <a:off x="557573" y="122237"/>
            <a:ext cx="11076851" cy="861363"/>
          </a:xfrm>
          <a:custGeom>
            <a:avLst/>
            <a:gdLst>
              <a:gd name="connsiteX0" fmla="*/ 0 w 2603740"/>
              <a:gd name="connsiteY0" fmla="*/ 0 h 1004335"/>
              <a:gd name="connsiteX1" fmla="*/ 2603740 w 2603740"/>
              <a:gd name="connsiteY1" fmla="*/ 0 h 1004335"/>
              <a:gd name="connsiteX2" fmla="*/ 2603740 w 2603740"/>
              <a:gd name="connsiteY2" fmla="*/ 1004335 h 1004335"/>
              <a:gd name="connsiteX3" fmla="*/ 0 w 2603740"/>
              <a:gd name="connsiteY3" fmla="*/ 1004335 h 1004335"/>
              <a:gd name="connsiteX4" fmla="*/ 0 w 2603740"/>
              <a:gd name="connsiteY4" fmla="*/ 0 h 100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1004335">
                <a:moveTo>
                  <a:pt x="0" y="0"/>
                </a:moveTo>
                <a:lnTo>
                  <a:pt x="2603740" y="0"/>
                </a:lnTo>
                <a:lnTo>
                  <a:pt x="2603740" y="1004335"/>
                </a:lnTo>
                <a:lnTo>
                  <a:pt x="0" y="1004335"/>
                </a:lnTo>
                <a:lnTo>
                  <a:pt x="0" y="0"/>
                </a:lnTo>
                <a:close/>
              </a:path>
            </a:pathLst>
          </a:custGeom>
          <a:solidFill>
            <a:srgbClr val="00A388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3200" dirty="0">
                <a:solidFill>
                  <a:sysClr val="windowText" lastClr="000000"/>
                </a:solidFill>
                <a:latin typeface="Calibri"/>
              </a:rPr>
              <a:t>Expert Meeting on Statistical Data Editing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09CD851-0257-0F9F-D17D-A34057CD95D1}"/>
              </a:ext>
            </a:extLst>
          </p:cNvPr>
          <p:cNvSpPr/>
          <p:nvPr/>
        </p:nvSpPr>
        <p:spPr>
          <a:xfrm>
            <a:off x="578394" y="983600"/>
            <a:ext cx="11056029" cy="5253712"/>
          </a:xfrm>
          <a:custGeom>
            <a:avLst/>
            <a:gdLst>
              <a:gd name="connsiteX0" fmla="*/ 0 w 3299996"/>
              <a:gd name="connsiteY0" fmla="*/ 0 h 3059884"/>
              <a:gd name="connsiteX1" fmla="*/ 3299996 w 3299996"/>
              <a:gd name="connsiteY1" fmla="*/ 0 h 3059884"/>
              <a:gd name="connsiteX2" fmla="*/ 3299996 w 3299996"/>
              <a:gd name="connsiteY2" fmla="*/ 3059884 h 3059884"/>
              <a:gd name="connsiteX3" fmla="*/ 0 w 3299996"/>
              <a:gd name="connsiteY3" fmla="*/ 3059884 h 3059884"/>
              <a:gd name="connsiteX4" fmla="*/ 0 w 3299996"/>
              <a:gd name="connsiteY4" fmla="*/ 0 h 305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9996" h="3059884">
                <a:moveTo>
                  <a:pt x="0" y="0"/>
                </a:moveTo>
                <a:lnTo>
                  <a:pt x="3299996" y="0"/>
                </a:lnTo>
                <a:lnTo>
                  <a:pt x="3299996" y="3059884"/>
                </a:lnTo>
                <a:lnTo>
                  <a:pt x="0" y="3059884"/>
                </a:lnTo>
                <a:lnTo>
                  <a:pt x="0" y="0"/>
                </a:lnTo>
                <a:close/>
              </a:path>
            </a:pathLst>
          </a:custGeom>
          <a:solidFill>
            <a:srgbClr val="CCFFF6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1" spcCol="1270" anchor="ctr" anchorCtr="0">
            <a:noAutofit/>
          </a:bodyPr>
          <a:lstStyle/>
          <a:p>
            <a:pPr marL="0" lvl="1" algn="ctr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6000" dirty="0">
                <a:solidFill>
                  <a:srgbClr val="00A388"/>
                </a:solidFill>
                <a:latin typeface="Calibri"/>
              </a:rPr>
              <a:t>Will be presented next</a:t>
            </a:r>
          </a:p>
        </p:txBody>
      </p:sp>
    </p:spTree>
    <p:extLst>
      <p:ext uri="{BB962C8B-B14F-4D97-AF65-F5344CB8AC3E}">
        <p14:creationId xmlns:p14="http://schemas.microsoft.com/office/powerpoint/2010/main" val="304566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EE7BD8-5063-45BA-B153-27397968B8A7}"/>
              </a:ext>
            </a:extLst>
          </p:cNvPr>
          <p:cNvGrpSpPr/>
          <p:nvPr/>
        </p:nvGrpSpPr>
        <p:grpSpPr>
          <a:xfrm>
            <a:off x="308968" y="304800"/>
            <a:ext cx="11547672" cy="5788496"/>
            <a:chOff x="8121757" y="1016832"/>
            <a:chExt cx="3420006" cy="535380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A3B82B7-B16F-4BCD-8E4F-23B8EF767D3C}"/>
                </a:ext>
              </a:extLst>
            </p:cNvPr>
            <p:cNvSpPr/>
            <p:nvPr/>
          </p:nvSpPr>
          <p:spPr>
            <a:xfrm>
              <a:off x="8121763" y="1016832"/>
              <a:ext cx="3420000" cy="900000"/>
            </a:xfrm>
            <a:custGeom>
              <a:avLst/>
              <a:gdLst>
                <a:gd name="connsiteX0" fmla="*/ 0 w 3299996"/>
                <a:gd name="connsiteY0" fmla="*/ 0 h 1275730"/>
                <a:gd name="connsiteX1" fmla="*/ 3299996 w 3299996"/>
                <a:gd name="connsiteY1" fmla="*/ 0 h 1275730"/>
                <a:gd name="connsiteX2" fmla="*/ 3299996 w 3299996"/>
                <a:gd name="connsiteY2" fmla="*/ 1275730 h 1275730"/>
                <a:gd name="connsiteX3" fmla="*/ 0 w 3299996"/>
                <a:gd name="connsiteY3" fmla="*/ 1275730 h 1275730"/>
                <a:gd name="connsiteX4" fmla="*/ 0 w 3299996"/>
                <a:gd name="connsiteY4" fmla="*/ 0 h 127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9996" h="1275730">
                  <a:moveTo>
                    <a:pt x="0" y="0"/>
                  </a:moveTo>
                  <a:lnTo>
                    <a:pt x="3299996" y="0"/>
                  </a:lnTo>
                  <a:lnTo>
                    <a:pt x="3299996" y="1275730"/>
                  </a:lnTo>
                  <a:lnTo>
                    <a:pt x="0" y="127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b="1" kern="1200">
                  <a:solidFill>
                    <a:srgbClr val="FDE7E8"/>
                  </a:solidFill>
                  <a:latin typeface="Calibri"/>
                  <a:ea typeface="+mn-ea"/>
                  <a:cs typeface="+mn-cs"/>
                </a:rPr>
                <a:t>Planned Expert </a:t>
              </a:r>
              <a:r>
                <a:rPr lang="en-GB" sz="3200" b="1" kern="1200" dirty="0">
                  <a:solidFill>
                    <a:srgbClr val="FDE7E8"/>
                  </a:solidFill>
                  <a:latin typeface="Calibri"/>
                  <a:ea typeface="+mn-ea"/>
                  <a:cs typeface="+mn-cs"/>
                </a:rPr>
                <a:t>Meetings and Workshops 2023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9D35461-96EA-40FA-8FFD-E32DBB3E8480}"/>
                </a:ext>
              </a:extLst>
            </p:cNvPr>
            <p:cNvSpPr/>
            <p:nvPr/>
          </p:nvSpPr>
          <p:spPr>
            <a:xfrm>
              <a:off x="8121757" y="1869508"/>
              <a:ext cx="3420000" cy="4501129"/>
            </a:xfrm>
            <a:custGeom>
              <a:avLst/>
              <a:gdLst>
                <a:gd name="connsiteX0" fmla="*/ 0 w 3240005"/>
                <a:gd name="connsiteY0" fmla="*/ 0 h 3059884"/>
                <a:gd name="connsiteX1" fmla="*/ 3240005 w 3240005"/>
                <a:gd name="connsiteY1" fmla="*/ 0 h 3059884"/>
                <a:gd name="connsiteX2" fmla="*/ 3240005 w 3240005"/>
                <a:gd name="connsiteY2" fmla="*/ 3059884 h 3059884"/>
                <a:gd name="connsiteX3" fmla="*/ 0 w 3240005"/>
                <a:gd name="connsiteY3" fmla="*/ 3059884 h 3059884"/>
                <a:gd name="connsiteX4" fmla="*/ 0 w 3240005"/>
                <a:gd name="connsiteY4" fmla="*/ 0 h 305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0005" h="3059884">
                  <a:moveTo>
                    <a:pt x="0" y="0"/>
                  </a:moveTo>
                  <a:lnTo>
                    <a:pt x="3240005" y="0"/>
                  </a:lnTo>
                  <a:lnTo>
                    <a:pt x="3240005" y="3059884"/>
                  </a:lnTo>
                  <a:lnTo>
                    <a:pt x="0" y="3059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7E8">
                <a:alpha val="89804"/>
              </a:srgbClr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HLG-MOS,</a:t>
              </a:r>
              <a:r>
                <a:rPr lang="en-GB" sz="2400" i="1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March-April 2023 </a:t>
              </a:r>
              <a:r>
                <a:rPr lang="en-GB" sz="2400" i="1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tbd</a:t>
              </a:r>
              <a:endParaRPr lang="en-GB" sz="2400" i="1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b="1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Expert </a:t>
              </a:r>
              <a:r>
                <a:rPr lang="en-GB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Meeting on </a:t>
              </a:r>
              <a:r>
                <a:rPr lang="en-GB" sz="2400" b="1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Machine Learning, 21-23 June 2023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Expert Meeting on Dissemination and Communication of Statistics, 9-11 October 2023, Lisbon, Portugal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Expert Meeting on Statistical Data Confidentiality, 26-28 September (tbc), Wiesbaden, Germany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Expert Meeting on Statistical Data Collection, May-June (</a:t>
              </a:r>
              <a:r>
                <a:rPr lang="en-US" sz="2400" b="1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tbd</a:t>
              </a:r>
              <a:r>
                <a:rPr lang="en-US" sz="2400" b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), </a:t>
              </a:r>
              <a:r>
                <a:rPr lang="en-US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online</a:t>
              </a:r>
              <a:endParaRPr lang="en-US" sz="2400" b="1" i="1" dirty="0">
                <a:solidFill>
                  <a:srgbClr val="C00000"/>
                </a:solidFill>
                <a:latin typeface="Calibri"/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HLG-MOS Modernisation Workshop, 20-22 November 2023, Geneva, Switzerland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Webinars (2023 Projects/Communities)??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Sprints??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6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E96DA-58C3-4349-B83C-88BD84C19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790" y="89604"/>
            <a:ext cx="8640960" cy="30857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1B75BB"/>
                </a:solidFill>
              </a:rPr>
              <a:t>ModernStats World 2022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8DFC83-1D0C-4542-9B17-62C360732F9D}"/>
              </a:ext>
            </a:extLst>
          </p:cNvPr>
          <p:cNvSpPr/>
          <p:nvPr/>
        </p:nvSpPr>
        <p:spPr>
          <a:xfrm>
            <a:off x="3215680" y="1988840"/>
            <a:ext cx="792088" cy="432048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err="1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DDB58B-76AB-4ED0-B09F-E3DE22FEFAAB}"/>
              </a:ext>
            </a:extLst>
          </p:cNvPr>
          <p:cNvGrpSpPr/>
          <p:nvPr/>
        </p:nvGrpSpPr>
        <p:grpSpPr>
          <a:xfrm>
            <a:off x="6992859" y="1356652"/>
            <a:ext cx="4205944" cy="4076439"/>
            <a:chOff x="6992859" y="1356652"/>
            <a:chExt cx="4205944" cy="4076439"/>
          </a:xfrm>
        </p:grpSpPr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EC40DD60-0189-4403-BA8E-8348423120D5}"/>
                </a:ext>
              </a:extLst>
            </p:cNvPr>
            <p:cNvGrpSpPr/>
            <p:nvPr/>
          </p:nvGrpSpPr>
          <p:grpSpPr>
            <a:xfrm>
              <a:off x="9218804" y="1356652"/>
              <a:ext cx="1979999" cy="1980000"/>
              <a:chOff x="6991010" y="4417313"/>
              <a:chExt cx="1979999" cy="1980000"/>
            </a:xfrm>
          </p:grpSpPr>
          <p:sp>
            <p:nvSpPr>
              <p:cNvPr id="96" name="Rectangle: Diagonal Corners Rounded 95">
                <a:extLst>
                  <a:ext uri="{FF2B5EF4-FFF2-40B4-BE49-F238E27FC236}">
                    <a16:creationId xmlns:a16="http://schemas.microsoft.com/office/drawing/2014/main" id="{DAC4398F-6BAE-4CF9-85A7-D61FCF962885}"/>
                  </a:ext>
                </a:extLst>
              </p:cNvPr>
              <p:cNvSpPr/>
              <p:nvPr/>
            </p:nvSpPr>
            <p:spPr>
              <a:xfrm>
                <a:off x="6991010" y="4417313"/>
                <a:ext cx="1979999" cy="1980000"/>
              </a:xfrm>
              <a:prstGeom prst="round2DiagRect">
                <a:avLst/>
              </a:prstGeom>
              <a:solidFill>
                <a:srgbClr val="00A388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t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/>
                  <a:t>(ONS/HLG-MOS)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sz="1600" dirty="0"/>
                  <a:t>Machine Learning Community</a:t>
                </a:r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36C3C076-21A2-4DF8-AFAA-C81E684F104D}"/>
                  </a:ext>
                </a:extLst>
              </p:cNvPr>
              <p:cNvSpPr/>
              <p:nvPr/>
            </p:nvSpPr>
            <p:spPr>
              <a:xfrm>
                <a:off x="7062862" y="5254306"/>
                <a:ext cx="900000" cy="432000"/>
              </a:xfrm>
              <a:prstGeom prst="roundRect">
                <a:avLst/>
              </a:prstGeom>
              <a:solidFill>
                <a:srgbClr val="00E1D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600"/>
                  <a:t>Work Stream</a:t>
                </a:r>
              </a:p>
            </p:txBody>
          </p:sp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1E986C2B-1810-4743-9D45-5488E90DE4CA}"/>
                  </a:ext>
                </a:extLst>
              </p:cNvPr>
              <p:cNvSpPr/>
              <p:nvPr/>
            </p:nvSpPr>
            <p:spPr>
              <a:xfrm>
                <a:off x="8007293" y="5764032"/>
                <a:ext cx="900000" cy="360000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/>
                  <a:t>Webinar</a:t>
                </a:r>
              </a:p>
            </p:txBody>
          </p:sp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40D3D6A4-3B30-4B5C-9E74-FBE471791939}"/>
                  </a:ext>
                </a:extLst>
              </p:cNvPr>
              <p:cNvSpPr/>
              <p:nvPr/>
            </p:nvSpPr>
            <p:spPr>
              <a:xfrm>
                <a:off x="8007293" y="5245355"/>
                <a:ext cx="900000" cy="432000"/>
              </a:xfrm>
              <a:prstGeom prst="roundRect">
                <a:avLst/>
              </a:prstGeom>
              <a:solidFill>
                <a:srgbClr val="00E1D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600"/>
                  <a:t>Work Stream</a:t>
                </a:r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3B1CFE8A-D186-4EF5-80A8-1EE537DD02B6}"/>
                  </a:ext>
                </a:extLst>
              </p:cNvPr>
              <p:cNvSpPr/>
              <p:nvPr/>
            </p:nvSpPr>
            <p:spPr>
              <a:xfrm>
                <a:off x="7081010" y="5765122"/>
                <a:ext cx="900000" cy="432000"/>
              </a:xfrm>
              <a:prstGeom prst="roundRect">
                <a:avLst/>
              </a:prstGeom>
              <a:solidFill>
                <a:srgbClr val="00E1D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600"/>
                  <a:t>Work Stream</a:t>
                </a: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D67E8DC-DC0A-4730-A49F-2D807040B9BE}"/>
                </a:ext>
              </a:extLst>
            </p:cNvPr>
            <p:cNvGrpSpPr/>
            <p:nvPr/>
          </p:nvGrpSpPr>
          <p:grpSpPr>
            <a:xfrm>
              <a:off x="6992859" y="3453091"/>
              <a:ext cx="1979999" cy="1980000"/>
              <a:chOff x="6992859" y="3453091"/>
              <a:chExt cx="1979999" cy="1980000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56CF49BF-1A89-45C5-B24B-E38C121F9466}"/>
                  </a:ext>
                </a:extLst>
              </p:cNvPr>
              <p:cNvGrpSpPr/>
              <p:nvPr/>
            </p:nvGrpSpPr>
            <p:grpSpPr>
              <a:xfrm>
                <a:off x="6992859" y="3453091"/>
                <a:ext cx="1979999" cy="1980000"/>
                <a:chOff x="9091121" y="3506577"/>
                <a:chExt cx="1979999" cy="1980000"/>
              </a:xfrm>
            </p:grpSpPr>
            <p:sp>
              <p:nvSpPr>
                <p:cNvPr id="101" name="Rectangle: Diagonal Corners Rounded 100">
                  <a:extLst>
                    <a:ext uri="{FF2B5EF4-FFF2-40B4-BE49-F238E27FC236}">
                      <a16:creationId xmlns:a16="http://schemas.microsoft.com/office/drawing/2014/main" id="{DEA73851-354B-42B0-8365-10400ED48293}"/>
                    </a:ext>
                  </a:extLst>
                </p:cNvPr>
                <p:cNvSpPr/>
                <p:nvPr/>
              </p:nvSpPr>
              <p:spPr>
                <a:xfrm>
                  <a:off x="9091121" y="3506577"/>
                  <a:ext cx="1979999" cy="1980000"/>
                </a:xfrm>
                <a:prstGeom prst="round2DiagRect">
                  <a:avLst/>
                </a:prstGeom>
                <a:solidFill>
                  <a:srgbClr val="9E1E6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t">
                  <a:no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Data Governance for Interoperability Framework</a:t>
                  </a:r>
                </a:p>
              </p:txBody>
            </p:sp>
            <p:sp>
              <p:nvSpPr>
                <p:cNvPr id="105" name="Rectangle: Rounded Corners 104">
                  <a:extLst>
                    <a:ext uri="{FF2B5EF4-FFF2-40B4-BE49-F238E27FC236}">
                      <a16:creationId xmlns:a16="http://schemas.microsoft.com/office/drawing/2014/main" id="{3FFDA6E1-2D68-4E07-B8E0-DC2592570DDB}"/>
                    </a:ext>
                  </a:extLst>
                </p:cNvPr>
                <p:cNvSpPr/>
                <p:nvPr/>
              </p:nvSpPr>
              <p:spPr>
                <a:xfrm>
                  <a:off x="9146831" y="4258174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Sprints</a:t>
                  </a:r>
                </a:p>
              </p:txBody>
            </p:sp>
            <p:sp>
              <p:nvSpPr>
                <p:cNvPr id="107" name="Rectangle: Rounded Corners 106">
                  <a:extLst>
                    <a:ext uri="{FF2B5EF4-FFF2-40B4-BE49-F238E27FC236}">
                      <a16:creationId xmlns:a16="http://schemas.microsoft.com/office/drawing/2014/main" id="{DBA603AC-AE58-4906-BE13-6FF38F126B74}"/>
                    </a:ext>
                  </a:extLst>
                </p:cNvPr>
                <p:cNvSpPr/>
                <p:nvPr/>
              </p:nvSpPr>
              <p:spPr>
                <a:xfrm>
                  <a:off x="10102540" y="4266125"/>
                  <a:ext cx="900000" cy="33297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WP1</a:t>
                  </a:r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DAA77880-54CF-4261-9DF6-95B5AA43A7E6}"/>
                    </a:ext>
                  </a:extLst>
                </p:cNvPr>
                <p:cNvSpPr/>
                <p:nvPr/>
              </p:nvSpPr>
              <p:spPr>
                <a:xfrm>
                  <a:off x="9152490" y="4672917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WP2</a:t>
                  </a:r>
                </a:p>
              </p:txBody>
            </p:sp>
            <p:sp>
              <p:nvSpPr>
                <p:cNvPr id="109" name="Rectangle: Rounded Corners 108">
                  <a:extLst>
                    <a:ext uri="{FF2B5EF4-FFF2-40B4-BE49-F238E27FC236}">
                      <a16:creationId xmlns:a16="http://schemas.microsoft.com/office/drawing/2014/main" id="{1FCD294F-DF5D-49FC-9175-4DEB9CB3D34E}"/>
                    </a:ext>
                  </a:extLst>
                </p:cNvPr>
                <p:cNvSpPr/>
                <p:nvPr/>
              </p:nvSpPr>
              <p:spPr>
                <a:xfrm>
                  <a:off x="10107404" y="4659366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WP3</a:t>
                  </a:r>
                </a:p>
              </p:txBody>
            </p:sp>
          </p:grpSp>
          <p:sp>
            <p:nvSpPr>
              <p:cNvPr id="87" name="Rectangle: Rounded Corners 86">
                <a:extLst>
                  <a:ext uri="{FF2B5EF4-FFF2-40B4-BE49-F238E27FC236}">
                    <a16:creationId xmlns:a16="http://schemas.microsoft.com/office/drawing/2014/main" id="{A6640FCA-DCF6-4758-B956-D011AB51284D}"/>
                  </a:ext>
                </a:extLst>
              </p:cNvPr>
              <p:cNvSpPr/>
              <p:nvPr/>
            </p:nvSpPr>
            <p:spPr>
              <a:xfrm>
                <a:off x="7069991" y="5032759"/>
                <a:ext cx="900000" cy="360000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/>
                  <a:t>Webinar</a:t>
                </a: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3CB016A9-7CDA-471E-BA76-8010B80BC108}"/>
                </a:ext>
              </a:extLst>
            </p:cNvPr>
            <p:cNvGrpSpPr/>
            <p:nvPr/>
          </p:nvGrpSpPr>
          <p:grpSpPr>
            <a:xfrm>
              <a:off x="9218804" y="3403506"/>
              <a:ext cx="1979999" cy="1980000"/>
              <a:chOff x="9218804" y="3403506"/>
              <a:chExt cx="1979999" cy="1980000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C8D0F089-7DEF-4331-B3A4-C6A24CD848CE}"/>
                  </a:ext>
                </a:extLst>
              </p:cNvPr>
              <p:cNvGrpSpPr/>
              <p:nvPr/>
            </p:nvGrpSpPr>
            <p:grpSpPr>
              <a:xfrm>
                <a:off x="9218804" y="3403506"/>
                <a:ext cx="1979999" cy="1980000"/>
                <a:chOff x="6998298" y="3438933"/>
                <a:chExt cx="1979999" cy="1980000"/>
              </a:xfrm>
            </p:grpSpPr>
            <p:sp>
              <p:nvSpPr>
                <p:cNvPr id="117" name="Rectangle: Diagonal Corners Rounded 116">
                  <a:extLst>
                    <a:ext uri="{FF2B5EF4-FFF2-40B4-BE49-F238E27FC236}">
                      <a16:creationId xmlns:a16="http://schemas.microsoft.com/office/drawing/2014/main" id="{D463F701-D6B7-46DA-BD2A-83689347F284}"/>
                    </a:ext>
                  </a:extLst>
                </p:cNvPr>
                <p:cNvSpPr/>
                <p:nvPr/>
              </p:nvSpPr>
              <p:spPr>
                <a:xfrm>
                  <a:off x="6998298" y="3438933"/>
                  <a:ext cx="1979999" cy="1980000"/>
                </a:xfrm>
                <a:prstGeom prst="round2DiagRect">
                  <a:avLst/>
                </a:prstGeom>
                <a:solidFill>
                  <a:srgbClr val="9E1E6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Input Privacy-preserving techniques</a:t>
                  </a:r>
                </a:p>
              </p:txBody>
            </p:sp>
            <p:sp>
              <p:nvSpPr>
                <p:cNvPr id="128" name="Rectangle: Rounded Corners 127">
                  <a:extLst>
                    <a:ext uri="{FF2B5EF4-FFF2-40B4-BE49-F238E27FC236}">
                      <a16:creationId xmlns:a16="http://schemas.microsoft.com/office/drawing/2014/main" id="{6A033730-9F2C-46B2-8939-ED3A5C12AB49}"/>
                    </a:ext>
                  </a:extLst>
                </p:cNvPr>
                <p:cNvSpPr/>
                <p:nvPr/>
              </p:nvSpPr>
              <p:spPr>
                <a:xfrm>
                  <a:off x="7991608" y="4227818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WP1</a:t>
                  </a:r>
                </a:p>
              </p:txBody>
            </p:sp>
            <p:sp>
              <p:nvSpPr>
                <p:cNvPr id="221" name="Rectangle: Rounded Corners 220">
                  <a:extLst>
                    <a:ext uri="{FF2B5EF4-FFF2-40B4-BE49-F238E27FC236}">
                      <a16:creationId xmlns:a16="http://schemas.microsoft.com/office/drawing/2014/main" id="{D918732E-42C3-4914-8DA4-ACB96D8804CB}"/>
                    </a:ext>
                  </a:extLst>
                </p:cNvPr>
                <p:cNvSpPr/>
                <p:nvPr/>
              </p:nvSpPr>
              <p:spPr>
                <a:xfrm>
                  <a:off x="7040278" y="4232335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Sprints</a:t>
                  </a:r>
                </a:p>
              </p:txBody>
            </p:sp>
            <p:sp>
              <p:nvSpPr>
                <p:cNvPr id="27" name="Rectangle: Rounded Corners 26">
                  <a:extLst>
                    <a:ext uri="{FF2B5EF4-FFF2-40B4-BE49-F238E27FC236}">
                      <a16:creationId xmlns:a16="http://schemas.microsoft.com/office/drawing/2014/main" id="{A7144985-FFB0-4629-A10D-6E78207B4A56}"/>
                    </a:ext>
                  </a:extLst>
                </p:cNvPr>
                <p:cNvSpPr/>
                <p:nvPr/>
              </p:nvSpPr>
              <p:spPr>
                <a:xfrm>
                  <a:off x="7036028" y="4628446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WP2</a:t>
                  </a:r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131EC2DE-6F48-4B26-AD06-23B25500F5DE}"/>
                    </a:ext>
                  </a:extLst>
                </p:cNvPr>
                <p:cNvSpPr/>
                <p:nvPr/>
              </p:nvSpPr>
              <p:spPr>
                <a:xfrm>
                  <a:off x="7991608" y="4619076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WP3</a:t>
                  </a:r>
                </a:p>
              </p:txBody>
            </p:sp>
          </p:grpSp>
          <p:sp>
            <p:nvSpPr>
              <p:cNvPr id="89" name="Rectangle: Rounded Corners 88">
                <a:extLst>
                  <a:ext uri="{FF2B5EF4-FFF2-40B4-BE49-F238E27FC236}">
                    <a16:creationId xmlns:a16="http://schemas.microsoft.com/office/drawing/2014/main" id="{F6062F1C-9344-431E-AC46-5D55F5C2D3F1}"/>
                  </a:ext>
                </a:extLst>
              </p:cNvPr>
              <p:cNvSpPr/>
              <p:nvPr/>
            </p:nvSpPr>
            <p:spPr>
              <a:xfrm>
                <a:off x="9276651" y="4980872"/>
                <a:ext cx="900000" cy="360000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B" sz="1600" dirty="0"/>
                  <a:t>Webinar</a:t>
                </a:r>
                <a:endParaRPr lang="en-US" sz="1600" dirty="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ABC5AC80-CCFE-45F2-BE73-3F4D9F4B459D}"/>
                </a:ext>
              </a:extLst>
            </p:cNvPr>
            <p:cNvGrpSpPr/>
            <p:nvPr/>
          </p:nvGrpSpPr>
          <p:grpSpPr>
            <a:xfrm>
              <a:off x="6992859" y="1369179"/>
              <a:ext cx="1979999" cy="1980000"/>
              <a:chOff x="6992859" y="1369179"/>
              <a:chExt cx="1979999" cy="1980000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B0071DA3-E654-44CD-B5D0-C283C41438E2}"/>
                  </a:ext>
                </a:extLst>
              </p:cNvPr>
              <p:cNvGrpSpPr/>
              <p:nvPr/>
            </p:nvGrpSpPr>
            <p:grpSpPr>
              <a:xfrm>
                <a:off x="6992859" y="1369179"/>
                <a:ext cx="1979999" cy="1980000"/>
                <a:chOff x="9091121" y="3522315"/>
                <a:chExt cx="1979999" cy="1980000"/>
              </a:xfrm>
            </p:grpSpPr>
            <p:sp>
              <p:nvSpPr>
                <p:cNvPr id="116" name="Rectangle: Diagonal Corners Rounded 115">
                  <a:extLst>
                    <a:ext uri="{FF2B5EF4-FFF2-40B4-BE49-F238E27FC236}">
                      <a16:creationId xmlns:a16="http://schemas.microsoft.com/office/drawing/2014/main" id="{43BA6D5D-7CCA-48A7-A83E-6EF9DADF126E}"/>
                    </a:ext>
                  </a:extLst>
                </p:cNvPr>
                <p:cNvSpPr/>
                <p:nvPr/>
              </p:nvSpPr>
              <p:spPr>
                <a:xfrm>
                  <a:off x="9091121" y="3522315"/>
                  <a:ext cx="1979999" cy="1980000"/>
                </a:xfrm>
                <a:prstGeom prst="round2DiagRect">
                  <a:avLst/>
                </a:prstGeom>
                <a:solidFill>
                  <a:srgbClr val="9E1E6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t">
                  <a:no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Meta Academy</a:t>
                  </a:r>
                </a:p>
              </p:txBody>
            </p:sp>
            <p:sp>
              <p:nvSpPr>
                <p:cNvPr id="220" name="Rectangle: Rounded Corners 219">
                  <a:extLst>
                    <a:ext uri="{FF2B5EF4-FFF2-40B4-BE49-F238E27FC236}">
                      <a16:creationId xmlns:a16="http://schemas.microsoft.com/office/drawing/2014/main" id="{77EDF6A9-59AC-4B20-9037-C3A181740B5C}"/>
                    </a:ext>
                  </a:extLst>
                </p:cNvPr>
                <p:cNvSpPr/>
                <p:nvPr/>
              </p:nvSpPr>
              <p:spPr>
                <a:xfrm>
                  <a:off x="9146831" y="4286455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 dirty="0"/>
                    <a:t>Sprints</a:t>
                  </a:r>
                </a:p>
              </p:txBody>
            </p:sp>
            <p:sp>
              <p:nvSpPr>
                <p:cNvPr id="68" name="Rectangle: Rounded Corners 67">
                  <a:extLst>
                    <a:ext uri="{FF2B5EF4-FFF2-40B4-BE49-F238E27FC236}">
                      <a16:creationId xmlns:a16="http://schemas.microsoft.com/office/drawing/2014/main" id="{128F250C-AFDE-4C4D-808C-EE452D098AF5}"/>
                    </a:ext>
                  </a:extLst>
                </p:cNvPr>
                <p:cNvSpPr/>
                <p:nvPr/>
              </p:nvSpPr>
              <p:spPr>
                <a:xfrm>
                  <a:off x="10102540" y="4303833"/>
                  <a:ext cx="900000" cy="33297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WP1</a:t>
                  </a:r>
                </a:p>
              </p:txBody>
            </p:sp>
            <p:sp>
              <p:nvSpPr>
                <p:cNvPr id="31" name="Rectangle: Rounded Corners 30">
                  <a:extLst>
                    <a:ext uri="{FF2B5EF4-FFF2-40B4-BE49-F238E27FC236}">
                      <a16:creationId xmlns:a16="http://schemas.microsoft.com/office/drawing/2014/main" id="{59DA14E6-F487-4EE8-997E-68A18C5F7EE4}"/>
                    </a:ext>
                  </a:extLst>
                </p:cNvPr>
                <p:cNvSpPr/>
                <p:nvPr/>
              </p:nvSpPr>
              <p:spPr>
                <a:xfrm>
                  <a:off x="9152490" y="4701198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WP2</a:t>
                  </a:r>
                </a:p>
              </p:txBody>
            </p:sp>
            <p:sp>
              <p:nvSpPr>
                <p:cNvPr id="32" name="Rectangle: Rounded Corners 31">
                  <a:extLst>
                    <a:ext uri="{FF2B5EF4-FFF2-40B4-BE49-F238E27FC236}">
                      <a16:creationId xmlns:a16="http://schemas.microsoft.com/office/drawing/2014/main" id="{476F1AF7-93E9-443D-AD28-492CD5ACF1A0}"/>
                    </a:ext>
                  </a:extLst>
                </p:cNvPr>
                <p:cNvSpPr/>
                <p:nvPr/>
              </p:nvSpPr>
              <p:spPr>
                <a:xfrm>
                  <a:off x="10107404" y="4687647"/>
                  <a:ext cx="900000" cy="360000"/>
                </a:xfrm>
                <a:prstGeom prst="roundRect">
                  <a:avLst/>
                </a:prstGeom>
                <a:solidFill>
                  <a:srgbClr val="EB94C2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600"/>
                    <a:t>WP3</a:t>
                  </a:r>
                </a:p>
              </p:txBody>
            </p:sp>
          </p:grpSp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70D044D8-09FA-41A5-818C-3E420FB89AE8}"/>
                  </a:ext>
                </a:extLst>
              </p:cNvPr>
              <p:cNvSpPr/>
              <p:nvPr/>
            </p:nvSpPr>
            <p:spPr>
              <a:xfrm>
                <a:off x="7069991" y="2946691"/>
                <a:ext cx="900000" cy="360000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B" sz="1600" dirty="0"/>
                  <a:t>Webinar</a:t>
                </a:r>
                <a:endParaRPr lang="en-US" sz="1600" dirty="0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17AC7FE1-7E62-4EB5-8589-EA9D11C70F31}"/>
              </a:ext>
            </a:extLst>
          </p:cNvPr>
          <p:cNvGrpSpPr/>
          <p:nvPr/>
        </p:nvGrpSpPr>
        <p:grpSpPr>
          <a:xfrm>
            <a:off x="599741" y="5409579"/>
            <a:ext cx="9609062" cy="937864"/>
            <a:chOff x="599741" y="5409579"/>
            <a:chExt cx="9609062" cy="937864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27F735D1-3BCA-4A29-AF52-428320F51EBA}"/>
                </a:ext>
              </a:extLst>
            </p:cNvPr>
            <p:cNvSpPr/>
            <p:nvPr/>
          </p:nvSpPr>
          <p:spPr>
            <a:xfrm>
              <a:off x="6658345" y="5627443"/>
              <a:ext cx="1440000" cy="612000"/>
            </a:xfrm>
            <a:prstGeom prst="roundRect">
              <a:avLst/>
            </a:prstGeom>
            <a:solidFill>
              <a:srgbClr val="8CC63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rgbClr val="1B270C"/>
                  </a:solidFill>
                </a:rPr>
                <a:t>Data Collection Expert meeting</a:t>
              </a:r>
            </a:p>
          </p:txBody>
        </p:sp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93939EA4-B83A-41C5-B00B-A0C1BFD28F99}"/>
                </a:ext>
              </a:extLst>
            </p:cNvPr>
            <p:cNvSpPr/>
            <p:nvPr/>
          </p:nvSpPr>
          <p:spPr>
            <a:xfrm>
              <a:off x="8768803" y="5627443"/>
              <a:ext cx="1440000" cy="720000"/>
            </a:xfrm>
            <a:prstGeom prst="roundRect">
              <a:avLst/>
            </a:prstGeom>
            <a:solidFill>
              <a:srgbClr val="8CC63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rgbClr val="1B270C"/>
                  </a:solidFill>
                </a:rPr>
                <a:t>Confidentiality</a:t>
              </a:r>
            </a:p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rgbClr val="1B270C"/>
                  </a:solidFill>
                </a:rPr>
                <a:t>Expert meeting</a:t>
              </a:r>
            </a:p>
          </p:txBody>
        </p:sp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2F8FE68B-A031-4F2A-8651-CDA3B91699D0}"/>
                </a:ext>
              </a:extLst>
            </p:cNvPr>
            <p:cNvSpPr/>
            <p:nvPr/>
          </p:nvSpPr>
          <p:spPr>
            <a:xfrm>
              <a:off x="3440226" y="5677558"/>
              <a:ext cx="1440000" cy="612000"/>
            </a:xfrm>
            <a:prstGeom prst="roundRect">
              <a:avLst/>
            </a:prstGeom>
            <a:solidFill>
              <a:srgbClr val="92D05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rgbClr val="002060"/>
                  </a:solidFill>
                </a:rPr>
                <a:t>Data Editing Expert meeting</a:t>
              </a:r>
            </a:p>
          </p:txBody>
        </p:sp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F2148D74-E600-4863-9C78-AF1643AC8983}"/>
                </a:ext>
              </a:extLst>
            </p:cNvPr>
            <p:cNvSpPr/>
            <p:nvPr/>
          </p:nvSpPr>
          <p:spPr>
            <a:xfrm>
              <a:off x="599741" y="5679865"/>
              <a:ext cx="1440000" cy="612000"/>
            </a:xfrm>
            <a:prstGeom prst="roundRect">
              <a:avLst/>
            </a:prstGeom>
            <a:solidFill>
              <a:srgbClr val="8CC63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500" dirty="0">
                  <a:solidFill>
                    <a:srgbClr val="1B270C"/>
                  </a:solidFill>
                </a:rPr>
                <a:t>Dissemination  Communication Expert meeting</a:t>
              </a:r>
            </a:p>
          </p:txBody>
        </p:sp>
        <p:sp>
          <p:nvSpPr>
            <p:cNvPr id="72" name="Rectangle: Top Corners Rounded 71">
              <a:extLst>
                <a:ext uri="{FF2B5EF4-FFF2-40B4-BE49-F238E27FC236}">
                  <a16:creationId xmlns:a16="http://schemas.microsoft.com/office/drawing/2014/main" id="{ED8C882C-D28D-4E03-B64B-3B14466BAEE7}"/>
                </a:ext>
              </a:extLst>
            </p:cNvPr>
            <p:cNvSpPr/>
            <p:nvPr/>
          </p:nvSpPr>
          <p:spPr>
            <a:xfrm>
              <a:off x="2496189" y="5409579"/>
              <a:ext cx="900000" cy="432000"/>
            </a:xfrm>
            <a:prstGeom prst="round2SameRect">
              <a:avLst/>
            </a:prstGeom>
            <a:solidFill>
              <a:srgbClr val="8FD3F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200" dirty="0"/>
                <a:t>GSDEMs</a:t>
              </a:r>
              <a:endParaRPr lang="en-US" sz="1000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DB9B452-2A0B-4A50-9A7A-0A4669BE25D0}"/>
                </a:ext>
              </a:extLst>
            </p:cNvPr>
            <p:cNvCxnSpPr>
              <a:cxnSpLocks/>
              <a:stCxn id="72" idx="1"/>
              <a:endCxn id="92" idx="1"/>
            </p:cNvCxnSpPr>
            <p:nvPr/>
          </p:nvCxnSpPr>
          <p:spPr>
            <a:xfrm>
              <a:off x="2946189" y="5841579"/>
              <a:ext cx="494037" cy="141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28B7137C-AAEE-43DD-9E31-778E24488BF7}"/>
                </a:ext>
              </a:extLst>
            </p:cNvPr>
            <p:cNvCxnSpPr>
              <a:cxnSpLocks/>
              <a:stCxn id="93" idx="0"/>
              <a:endCxn id="14" idx="2"/>
            </p:cNvCxnSpPr>
            <p:nvPr/>
          </p:nvCxnSpPr>
          <p:spPr>
            <a:xfrm flipV="1">
              <a:off x="1319741" y="5420516"/>
              <a:ext cx="2778" cy="259349"/>
            </a:xfrm>
            <a:prstGeom prst="straightConnector1">
              <a:avLst/>
            </a:prstGeom>
            <a:ln w="9525">
              <a:solidFill>
                <a:schemeClr val="tx1"/>
              </a:solidFill>
              <a:miter lim="800000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5ED3ADE-BB2D-4F1D-ADDF-B66367735D9B}"/>
              </a:ext>
            </a:extLst>
          </p:cNvPr>
          <p:cNvGrpSpPr/>
          <p:nvPr/>
        </p:nvGrpSpPr>
        <p:grpSpPr>
          <a:xfrm>
            <a:off x="1754790" y="490575"/>
            <a:ext cx="6600928" cy="5136868"/>
            <a:chOff x="1754790" y="490575"/>
            <a:chExt cx="6600928" cy="5136868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6A54472-D834-4D4E-970E-529ECB251321}"/>
                </a:ext>
              </a:extLst>
            </p:cNvPr>
            <p:cNvGrpSpPr/>
            <p:nvPr/>
          </p:nvGrpSpPr>
          <p:grpSpPr>
            <a:xfrm>
              <a:off x="1754790" y="490575"/>
              <a:ext cx="6600928" cy="5136868"/>
              <a:chOff x="1688801" y="490575"/>
              <a:chExt cx="6600928" cy="5136868"/>
            </a:xfrm>
          </p:grpSpPr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A437FCEC-D085-4D89-A8E1-DBB775D7CD16}"/>
                  </a:ext>
                </a:extLst>
              </p:cNvPr>
              <p:cNvSpPr/>
              <p:nvPr/>
            </p:nvSpPr>
            <p:spPr>
              <a:xfrm>
                <a:off x="4945858" y="5015443"/>
                <a:ext cx="1440000" cy="612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chemeClr val="tx1"/>
                    </a:solidFill>
                  </a:rPr>
                  <a:t>Modernisation Workshop</a:t>
                </a:r>
              </a:p>
            </p:txBody>
          </p: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5673C397-0A53-4347-9E87-FDBF8CD1944A}"/>
                  </a:ext>
                </a:extLst>
              </p:cNvPr>
              <p:cNvCxnSpPr>
                <a:cxnSpLocks/>
                <a:stCxn id="12" idx="2"/>
                <a:endCxn id="135" idx="0"/>
              </p:cNvCxnSpPr>
              <p:nvPr/>
            </p:nvCxnSpPr>
            <p:spPr>
              <a:xfrm>
                <a:off x="5646700" y="4153938"/>
                <a:ext cx="19158" cy="86150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miter lim="800000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576409E6-3EAB-49E0-AB50-4C8FF4A74A76}"/>
                  </a:ext>
                </a:extLst>
              </p:cNvPr>
              <p:cNvGrpSpPr/>
              <p:nvPr/>
            </p:nvGrpSpPr>
            <p:grpSpPr>
              <a:xfrm>
                <a:off x="1688801" y="490575"/>
                <a:ext cx="6600928" cy="3663363"/>
                <a:chOff x="1688801" y="490575"/>
                <a:chExt cx="6600928" cy="3663363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0A3EC591-6C74-4B21-BCF3-4FE6D8EC5AC4}"/>
                    </a:ext>
                  </a:extLst>
                </p:cNvPr>
                <p:cNvGrpSpPr/>
                <p:nvPr/>
              </p:nvGrpSpPr>
              <p:grpSpPr>
                <a:xfrm>
                  <a:off x="1688801" y="500307"/>
                  <a:ext cx="4931604" cy="3653631"/>
                  <a:chOff x="5347936" y="-1033641"/>
                  <a:chExt cx="4931604" cy="3653631"/>
                </a:xfrm>
              </p:grpSpPr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490FB41B-D6CB-45F6-A4A0-04B5EFE96F05}"/>
                      </a:ext>
                    </a:extLst>
                  </p:cNvPr>
                  <p:cNvCxnSpPr>
                    <a:cxnSpLocks/>
                    <a:stCxn id="11" idx="3"/>
                    <a:endCxn id="10" idx="1"/>
                  </p:cNvCxnSpPr>
                  <p:nvPr/>
                </p:nvCxnSpPr>
                <p:spPr>
                  <a:xfrm flipV="1">
                    <a:off x="6427936" y="-731117"/>
                    <a:ext cx="2130464" cy="249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  <a:miter lim="800000"/>
                    <a:headEnd type="arrow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354D49BF-1EBC-4876-BC8E-7ECFAEBDFA1D}"/>
                      </a:ext>
                    </a:extLst>
                  </p:cNvPr>
                  <p:cNvSpPr/>
                  <p:nvPr/>
                </p:nvSpPr>
                <p:spPr>
                  <a:xfrm>
                    <a:off x="5347936" y="-944627"/>
                    <a:ext cx="1080000" cy="432000"/>
                  </a:xfrm>
                  <a:prstGeom prst="rect">
                    <a:avLst/>
                  </a:prstGeom>
                  <a:solidFill>
                    <a:srgbClr val="C0000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600" dirty="0">
                        <a:solidFill>
                          <a:schemeClr val="bg1"/>
                        </a:solidFill>
                      </a:rPr>
                      <a:t>CES</a:t>
                    </a:r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C9B9FB45-4F3A-4140-8884-07B0FF23540F}"/>
                      </a:ext>
                    </a:extLst>
                  </p:cNvPr>
                  <p:cNvSpPr/>
                  <p:nvPr/>
                </p:nvSpPr>
                <p:spPr>
                  <a:xfrm>
                    <a:off x="8558400" y="-1033641"/>
                    <a:ext cx="1440000" cy="605048"/>
                  </a:xfrm>
                  <a:prstGeom prst="rect">
                    <a:avLst/>
                  </a:prstGeom>
                  <a:solidFill>
                    <a:srgbClr val="ED1C24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dirty="0">
                        <a:solidFill>
                          <a:schemeClr val="tx1"/>
                        </a:solidFill>
                      </a:rPr>
                      <a:t>HLG-MOS</a:t>
                    </a:r>
                  </a:p>
                </p:txBody>
              </p:sp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0BE202F2-3990-4466-94AF-BDABE4EBE46E}"/>
                      </a:ext>
                    </a:extLst>
                  </p:cNvPr>
                  <p:cNvSpPr/>
                  <p:nvPr/>
                </p:nvSpPr>
                <p:spPr>
                  <a:xfrm>
                    <a:off x="8332129" y="1050352"/>
                    <a:ext cx="1947411" cy="1569638"/>
                  </a:xfrm>
                  <a:prstGeom prst="rect">
                    <a:avLst/>
                  </a:prstGeom>
                  <a:solidFill>
                    <a:srgbClr val="F1613D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dirty="0">
                        <a:solidFill>
                          <a:schemeClr val="tx1"/>
                        </a:solidFill>
                      </a:rPr>
                      <a:t>Executive Board</a:t>
                    </a:r>
                  </a:p>
                </p:txBody>
              </p:sp>
              <p:cxnSp>
                <p:nvCxnSpPr>
                  <p:cNvPr id="133" name="Straight Arrow Connector 132">
                    <a:extLst>
                      <a:ext uri="{FF2B5EF4-FFF2-40B4-BE49-F238E27FC236}">
                        <a16:creationId xmlns:a16="http://schemas.microsoft.com/office/drawing/2014/main" id="{490FB41B-D6CB-45F6-A4A0-04B5EFE96F05}"/>
                      </a:ext>
                    </a:extLst>
                  </p:cNvPr>
                  <p:cNvCxnSpPr>
                    <a:cxnSpLocks/>
                    <a:stCxn id="10" idx="2"/>
                    <a:endCxn id="12" idx="0"/>
                  </p:cNvCxnSpPr>
                  <p:nvPr/>
                </p:nvCxnSpPr>
                <p:spPr>
                  <a:xfrm>
                    <a:off x="9278400" y="-428593"/>
                    <a:ext cx="27435" cy="147894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miter lim="800000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Rectangle: Rounded Corners 157">
                  <a:extLst>
                    <a:ext uri="{FF2B5EF4-FFF2-40B4-BE49-F238E27FC236}">
                      <a16:creationId xmlns:a16="http://schemas.microsoft.com/office/drawing/2014/main" id="{D10C8E49-2114-4B7A-B0E3-BAB732885A9A}"/>
                    </a:ext>
                  </a:extLst>
                </p:cNvPr>
                <p:cNvSpPr/>
                <p:nvPr/>
              </p:nvSpPr>
              <p:spPr>
                <a:xfrm>
                  <a:off x="7029729" y="490575"/>
                  <a:ext cx="1260000" cy="612000"/>
                </a:xfrm>
                <a:prstGeom prst="roundRect">
                  <a:avLst/>
                </a:prstGeom>
                <a:solidFill>
                  <a:srgbClr val="8CC63E"/>
                </a:solidFill>
                <a:ln w="19050">
                  <a:noFill/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400" dirty="0">
                      <a:solidFill>
                        <a:schemeClr val="tx1"/>
                      </a:solidFill>
                    </a:rPr>
                    <a:t>HLG-MOS Seminars &amp; Sprints</a:t>
                  </a:r>
                </a:p>
              </p:txBody>
            </p:sp>
            <p:cxnSp>
              <p:nvCxnSpPr>
                <p:cNvPr id="118" name="Straight Arrow Connector 117">
                  <a:extLst>
                    <a:ext uri="{FF2B5EF4-FFF2-40B4-BE49-F238E27FC236}">
                      <a16:creationId xmlns:a16="http://schemas.microsoft.com/office/drawing/2014/main" id="{7C491D89-694F-4B27-BC2B-FDF90E238BE9}"/>
                    </a:ext>
                  </a:extLst>
                </p:cNvPr>
                <p:cNvCxnSpPr>
                  <a:cxnSpLocks/>
                  <a:stCxn id="10" idx="3"/>
                  <a:endCxn id="158" idx="1"/>
                </p:cNvCxnSpPr>
                <p:nvPr/>
              </p:nvCxnSpPr>
              <p:spPr>
                <a:xfrm flipV="1">
                  <a:off x="6339265" y="796575"/>
                  <a:ext cx="690464" cy="625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miter lim="800000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AAC107C3-B756-4FEB-BCDE-41B151622648}"/>
                </a:ext>
              </a:extLst>
            </p:cNvPr>
            <p:cNvCxnSpPr>
              <a:cxnSpLocks/>
              <a:stCxn id="22" idx="3"/>
              <a:endCxn id="12" idx="1"/>
            </p:cNvCxnSpPr>
            <p:nvPr/>
          </p:nvCxnSpPr>
          <p:spPr>
            <a:xfrm>
              <a:off x="4436241" y="2362915"/>
              <a:ext cx="302742" cy="1006204"/>
            </a:xfrm>
            <a:prstGeom prst="straightConnector1">
              <a:avLst/>
            </a:prstGeom>
            <a:ln w="9525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84A76A1D-53F1-4260-AF65-0E14E2FFB666}"/>
                </a:ext>
              </a:extLst>
            </p:cNvPr>
            <p:cNvCxnSpPr>
              <a:cxnSpLocks/>
              <a:stCxn id="15" idx="3"/>
              <a:endCxn id="12" idx="1"/>
            </p:cNvCxnSpPr>
            <p:nvPr/>
          </p:nvCxnSpPr>
          <p:spPr>
            <a:xfrm flipV="1">
              <a:off x="4445349" y="3369119"/>
              <a:ext cx="293634" cy="1061397"/>
            </a:xfrm>
            <a:prstGeom prst="straightConnector1">
              <a:avLst/>
            </a:prstGeom>
            <a:ln w="9525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B85CFFCF-4C2F-447D-8FB2-8A2C679C61FE}"/>
                </a:ext>
              </a:extLst>
            </p:cNvPr>
            <p:cNvCxnSpPr>
              <a:cxnSpLocks/>
              <a:stCxn id="116" idx="2"/>
              <a:endCxn id="12" idx="3"/>
            </p:cNvCxnSpPr>
            <p:nvPr/>
          </p:nvCxnSpPr>
          <p:spPr>
            <a:xfrm flipH="1">
              <a:off x="6686394" y="2359179"/>
              <a:ext cx="306465" cy="1009940"/>
            </a:xfrm>
            <a:prstGeom prst="straightConnector1">
              <a:avLst/>
            </a:prstGeom>
            <a:ln w="9525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AA414086-2C4B-46D0-A3A7-F7A03989F41A}"/>
                </a:ext>
              </a:extLst>
            </p:cNvPr>
            <p:cNvCxnSpPr>
              <a:cxnSpLocks/>
              <a:stCxn id="101" idx="2"/>
              <a:endCxn id="12" idx="3"/>
            </p:cNvCxnSpPr>
            <p:nvPr/>
          </p:nvCxnSpPr>
          <p:spPr>
            <a:xfrm flipH="1" flipV="1">
              <a:off x="6686394" y="3369119"/>
              <a:ext cx="306465" cy="1073972"/>
            </a:xfrm>
            <a:prstGeom prst="straightConnector1">
              <a:avLst/>
            </a:prstGeom>
            <a:ln w="9525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BE1AC8-F116-410F-94F2-9B21A7DA4A3A}"/>
              </a:ext>
            </a:extLst>
          </p:cNvPr>
          <p:cNvGrpSpPr/>
          <p:nvPr/>
        </p:nvGrpSpPr>
        <p:grpSpPr>
          <a:xfrm>
            <a:off x="330466" y="1372915"/>
            <a:ext cx="4114883" cy="4047601"/>
            <a:chOff x="330466" y="1372915"/>
            <a:chExt cx="4114883" cy="404760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9E3C2F7-E2AD-4015-B5B8-11FC295BBB35}"/>
                </a:ext>
              </a:extLst>
            </p:cNvPr>
            <p:cNvGrpSpPr/>
            <p:nvPr/>
          </p:nvGrpSpPr>
          <p:grpSpPr>
            <a:xfrm>
              <a:off x="330466" y="1372915"/>
              <a:ext cx="4114883" cy="4047601"/>
              <a:chOff x="330466" y="1372915"/>
              <a:chExt cx="4114883" cy="4047601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1D3C0008-B959-47F5-A725-085E24488D24}"/>
                  </a:ext>
                </a:extLst>
              </p:cNvPr>
              <p:cNvGrpSpPr/>
              <p:nvPr/>
            </p:nvGrpSpPr>
            <p:grpSpPr>
              <a:xfrm>
                <a:off x="330466" y="1372915"/>
                <a:ext cx="4114883" cy="4047601"/>
                <a:chOff x="330466" y="1372915"/>
                <a:chExt cx="4114883" cy="4047601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891E109C-8CF5-4969-8EFF-52B1AC011368}"/>
                    </a:ext>
                  </a:extLst>
                </p:cNvPr>
                <p:cNvGrpSpPr/>
                <p:nvPr/>
              </p:nvGrpSpPr>
              <p:grpSpPr>
                <a:xfrm>
                  <a:off x="330466" y="1375764"/>
                  <a:ext cx="1980000" cy="1980000"/>
                  <a:chOff x="824081" y="3781940"/>
                  <a:chExt cx="1980000" cy="2012503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84D3D727-1CC7-4503-8303-4A47B979F032}"/>
                      </a:ext>
                    </a:extLst>
                  </p:cNvPr>
                  <p:cNvSpPr/>
                  <p:nvPr/>
                </p:nvSpPr>
                <p:spPr>
                  <a:xfrm>
                    <a:off x="824081" y="3781940"/>
                    <a:ext cx="1980000" cy="2012503"/>
                  </a:xfrm>
                  <a:prstGeom prst="rect">
                    <a:avLst/>
                  </a:prstGeom>
                  <a:solidFill>
                    <a:srgbClr val="27A9E1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t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i="1" dirty="0"/>
                      <a:t>Data Science</a:t>
                    </a:r>
                  </a:p>
                </p:txBody>
              </p:sp>
              <p:sp>
                <p:nvSpPr>
                  <p:cNvPr id="8" name="Rectangle: Rounded Corners 127">
                    <a:extLst>
                      <a:ext uri="{FF2B5EF4-FFF2-40B4-BE49-F238E27FC236}">
                        <a16:creationId xmlns:a16="http://schemas.microsoft.com/office/drawing/2014/main" id="{F776A3C3-037B-4B9C-AA94-62D36FD1C6A0}"/>
                      </a:ext>
                    </a:extLst>
                  </p:cNvPr>
                  <p:cNvSpPr/>
                  <p:nvPr/>
                </p:nvSpPr>
                <p:spPr>
                  <a:xfrm>
                    <a:off x="1486040" y="4129916"/>
                    <a:ext cx="1260000" cy="512273"/>
                  </a:xfrm>
                  <a:prstGeom prst="roundRect">
                    <a:avLst/>
                  </a:prstGeom>
                  <a:solidFill>
                    <a:srgbClr val="92D05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600" i="1" dirty="0"/>
                      <a:t>Workshop?</a:t>
                    </a:r>
                  </a:p>
                </p:txBody>
              </p:sp>
              <p:sp>
                <p:nvSpPr>
                  <p:cNvPr id="35" name="Rectangle: Top Corners Rounded 34">
                    <a:extLst>
                      <a:ext uri="{FF2B5EF4-FFF2-40B4-BE49-F238E27FC236}">
                        <a16:creationId xmlns:a16="http://schemas.microsoft.com/office/drawing/2014/main" id="{3570FC6D-DE9C-4284-AA1A-E23E2A40C2B8}"/>
                      </a:ext>
                    </a:extLst>
                  </p:cNvPr>
                  <p:cNvSpPr/>
                  <p:nvPr/>
                </p:nvSpPr>
                <p:spPr>
                  <a:xfrm>
                    <a:off x="899724" y="4726027"/>
                    <a:ext cx="900000" cy="43909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36" name="Rectangle: Top Corners Rounded 35">
                    <a:extLst>
                      <a:ext uri="{FF2B5EF4-FFF2-40B4-BE49-F238E27FC236}">
                        <a16:creationId xmlns:a16="http://schemas.microsoft.com/office/drawing/2014/main" id="{7E80ABDF-D2AB-428B-98E9-4FC7B8838351}"/>
                      </a:ext>
                    </a:extLst>
                  </p:cNvPr>
                  <p:cNvSpPr/>
                  <p:nvPr/>
                </p:nvSpPr>
                <p:spPr>
                  <a:xfrm>
                    <a:off x="896383" y="5239194"/>
                    <a:ext cx="900000" cy="43909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37" name="Rectangle: Top Corners Rounded 36">
                    <a:extLst>
                      <a:ext uri="{FF2B5EF4-FFF2-40B4-BE49-F238E27FC236}">
                        <a16:creationId xmlns:a16="http://schemas.microsoft.com/office/drawing/2014/main" id="{ABF8D467-277F-43EB-B84C-67FA9974DA4D}"/>
                      </a:ext>
                    </a:extLst>
                  </p:cNvPr>
                  <p:cNvSpPr/>
                  <p:nvPr/>
                </p:nvSpPr>
                <p:spPr>
                  <a:xfrm>
                    <a:off x="1858586" y="5239194"/>
                    <a:ext cx="900000" cy="43909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38" name="Rectangle: Top Corners Rounded 37">
                    <a:extLst>
                      <a:ext uri="{FF2B5EF4-FFF2-40B4-BE49-F238E27FC236}">
                        <a16:creationId xmlns:a16="http://schemas.microsoft.com/office/drawing/2014/main" id="{CCE16D0B-C313-49E0-A3FA-4AADA6C2640C}"/>
                      </a:ext>
                    </a:extLst>
                  </p:cNvPr>
                  <p:cNvSpPr/>
                  <p:nvPr/>
                </p:nvSpPr>
                <p:spPr>
                  <a:xfrm>
                    <a:off x="1858586" y="4729225"/>
                    <a:ext cx="900000" cy="43909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39" name="Rectangle: Rounded Corners 127">
                    <a:extLst>
                      <a:ext uri="{FF2B5EF4-FFF2-40B4-BE49-F238E27FC236}">
                        <a16:creationId xmlns:a16="http://schemas.microsoft.com/office/drawing/2014/main" id="{D3E068FA-AC73-459A-9C9D-0C110D05C5C6}"/>
                      </a:ext>
                    </a:extLst>
                  </p:cNvPr>
                  <p:cNvSpPr/>
                  <p:nvPr/>
                </p:nvSpPr>
                <p:spPr>
                  <a:xfrm>
                    <a:off x="906874" y="4203757"/>
                    <a:ext cx="540000" cy="439092"/>
                  </a:xfrm>
                  <a:prstGeom prst="round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i="1" dirty="0"/>
                      <a:t>Sprints</a:t>
                    </a:r>
                    <a:endParaRPr lang="en-US" sz="1100" i="1" dirty="0"/>
                  </a:p>
                </p:txBody>
              </p: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CCCB77E9-0F36-4345-B074-544F7EF8838A}"/>
                    </a:ext>
                  </a:extLst>
                </p:cNvPr>
                <p:cNvGrpSpPr/>
                <p:nvPr/>
              </p:nvGrpSpPr>
              <p:grpSpPr>
                <a:xfrm>
                  <a:off x="2465349" y="3440516"/>
                  <a:ext cx="1980000" cy="1980000"/>
                  <a:chOff x="3071179" y="3601307"/>
                  <a:chExt cx="1980000" cy="2232000"/>
                </a:xfrm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1CEB49A8-452D-49B5-9247-4F2F3A31E7A1}"/>
                      </a:ext>
                    </a:extLst>
                  </p:cNvPr>
                  <p:cNvSpPr/>
                  <p:nvPr/>
                </p:nvSpPr>
                <p:spPr>
                  <a:xfrm>
                    <a:off x="3071179" y="3601307"/>
                    <a:ext cx="1980000" cy="2232000"/>
                  </a:xfrm>
                  <a:prstGeom prst="rect">
                    <a:avLst/>
                  </a:prstGeom>
                  <a:solidFill>
                    <a:srgbClr val="27A9E1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t"/>
                  <a:lstStyle/>
                  <a:p>
                    <a:pPr algn="ctr">
                      <a:lnSpc>
                        <a:spcPct val="80000"/>
                      </a:lnSpc>
                    </a:pPr>
                    <a:r>
                      <a:rPr lang="en-US" dirty="0"/>
                      <a:t>Supporting Standards</a:t>
                    </a:r>
                  </a:p>
                </p:txBody>
              </p:sp>
              <p:sp>
                <p:nvSpPr>
                  <p:cNvPr id="42" name="Rectangle: Rounded Corners 41">
                    <a:extLst>
                      <a:ext uri="{FF2B5EF4-FFF2-40B4-BE49-F238E27FC236}">
                        <a16:creationId xmlns:a16="http://schemas.microsoft.com/office/drawing/2014/main" id="{C55E2CC2-DD74-455D-937E-32C609E4FEDC}"/>
                      </a:ext>
                    </a:extLst>
                  </p:cNvPr>
                  <p:cNvSpPr/>
                  <p:nvPr/>
                </p:nvSpPr>
                <p:spPr>
                  <a:xfrm>
                    <a:off x="3736262" y="4147351"/>
                    <a:ext cx="1259999" cy="568145"/>
                  </a:xfrm>
                  <a:prstGeom prst="roundRect">
                    <a:avLst/>
                  </a:prstGeom>
                  <a:solidFill>
                    <a:srgbClr val="8CC63E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t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600" dirty="0"/>
                      <a:t>ModernStats World WS</a:t>
                    </a:r>
                    <a:endParaRPr lang="en-US" sz="1400" dirty="0"/>
                  </a:p>
                </p:txBody>
              </p:sp>
              <p:sp>
                <p:nvSpPr>
                  <p:cNvPr id="74" name="Rectangle: Top Corners Rounded 73">
                    <a:extLst>
                      <a:ext uri="{FF2B5EF4-FFF2-40B4-BE49-F238E27FC236}">
                        <a16:creationId xmlns:a16="http://schemas.microsoft.com/office/drawing/2014/main" id="{12158CF3-325C-4316-AF67-EC5614B8533F}"/>
                      </a:ext>
                    </a:extLst>
                  </p:cNvPr>
                  <p:cNvSpPr/>
                  <p:nvPr/>
                </p:nvSpPr>
                <p:spPr>
                  <a:xfrm>
                    <a:off x="4066634" y="4764546"/>
                    <a:ext cx="900000" cy="48698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/>
                      <a:t>Task Team</a:t>
                    </a:r>
                  </a:p>
                </p:txBody>
              </p:sp>
              <p:sp>
                <p:nvSpPr>
                  <p:cNvPr id="76" name="Rectangle: Top Corners Rounded 75">
                    <a:extLst>
                      <a:ext uri="{FF2B5EF4-FFF2-40B4-BE49-F238E27FC236}">
                        <a16:creationId xmlns:a16="http://schemas.microsoft.com/office/drawing/2014/main" id="{69071AC3-138B-4B64-9A43-E9BE3ED46AA7}"/>
                      </a:ext>
                    </a:extLst>
                  </p:cNvPr>
                  <p:cNvSpPr/>
                  <p:nvPr/>
                </p:nvSpPr>
                <p:spPr>
                  <a:xfrm>
                    <a:off x="4077013" y="5302429"/>
                    <a:ext cx="900000" cy="48698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300"/>
                      <a:t>Task Team</a:t>
                    </a:r>
                  </a:p>
                </p:txBody>
              </p:sp>
              <p:sp>
                <p:nvSpPr>
                  <p:cNvPr id="44" name="Rectangle: Top Corners Rounded 43">
                    <a:extLst>
                      <a:ext uri="{FF2B5EF4-FFF2-40B4-BE49-F238E27FC236}">
                        <a16:creationId xmlns:a16="http://schemas.microsoft.com/office/drawing/2014/main" id="{5A57705F-9CDB-4C85-AE41-1A243A056D9F}"/>
                      </a:ext>
                    </a:extLst>
                  </p:cNvPr>
                  <p:cNvSpPr/>
                  <p:nvPr/>
                </p:nvSpPr>
                <p:spPr>
                  <a:xfrm>
                    <a:off x="3124559" y="4776368"/>
                    <a:ext cx="900000" cy="486982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/>
                      <a:t>Task Team</a:t>
                    </a:r>
                  </a:p>
                </p:txBody>
              </p:sp>
              <p:sp>
                <p:nvSpPr>
                  <p:cNvPr id="78" name="Rectangle: Rounded Corners 127">
                    <a:extLst>
                      <a:ext uri="{FF2B5EF4-FFF2-40B4-BE49-F238E27FC236}">
                        <a16:creationId xmlns:a16="http://schemas.microsoft.com/office/drawing/2014/main" id="{640774E6-1D35-4B5C-8A2F-09072794F51D}"/>
                      </a:ext>
                    </a:extLst>
                  </p:cNvPr>
                  <p:cNvSpPr/>
                  <p:nvPr/>
                </p:nvSpPr>
                <p:spPr>
                  <a:xfrm>
                    <a:off x="3156074" y="4213715"/>
                    <a:ext cx="540000" cy="486982"/>
                  </a:xfrm>
                  <a:prstGeom prst="round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i="1" dirty="0"/>
                      <a:t>Sprints</a:t>
                    </a:r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95B4A2C5-490B-45D4-A178-02D33123DED4}"/>
                    </a:ext>
                  </a:extLst>
                </p:cNvPr>
                <p:cNvGrpSpPr/>
                <p:nvPr/>
              </p:nvGrpSpPr>
              <p:grpSpPr>
                <a:xfrm>
                  <a:off x="332519" y="3440516"/>
                  <a:ext cx="1980000" cy="1980000"/>
                  <a:chOff x="5131070" y="4227975"/>
                  <a:chExt cx="1980000" cy="1980000"/>
                </a:xfrm>
              </p:grpSpPr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3BEEAFA4-0174-4A58-970E-A091FDC0087E}"/>
                      </a:ext>
                    </a:extLst>
                  </p:cNvPr>
                  <p:cNvSpPr/>
                  <p:nvPr/>
                </p:nvSpPr>
                <p:spPr>
                  <a:xfrm>
                    <a:off x="5131070" y="4227975"/>
                    <a:ext cx="1980000" cy="1980000"/>
                  </a:xfrm>
                  <a:prstGeom prst="rect">
                    <a:avLst/>
                  </a:prstGeom>
                  <a:solidFill>
                    <a:srgbClr val="27A9E1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700" dirty="0"/>
                      <a:t>Capability and Communication</a:t>
                    </a:r>
                  </a:p>
                </p:txBody>
              </p:sp>
              <p:sp>
                <p:nvSpPr>
                  <p:cNvPr id="94" name="Rectangle: Rounded Corners 93">
                    <a:extLst>
                      <a:ext uri="{FF2B5EF4-FFF2-40B4-BE49-F238E27FC236}">
                        <a16:creationId xmlns:a16="http://schemas.microsoft.com/office/drawing/2014/main" id="{6ADBEB2F-5B38-4790-83C4-436857EF2A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171184" y="4338187"/>
                    <a:ext cx="504000" cy="1259999"/>
                  </a:xfrm>
                  <a:prstGeom prst="roundRect">
                    <a:avLst/>
                  </a:prstGeom>
                  <a:solidFill>
                    <a:srgbClr val="8CC63E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lIns="0" tIns="0" rIns="0" bIns="0" rtlCol="0" anchor="ctr">
                    <a:norm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600" dirty="0"/>
                      <a:t>HRMT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600" dirty="0"/>
                      <a:t>Workshop</a:t>
                    </a:r>
                  </a:p>
                </p:txBody>
              </p:sp>
              <p:sp>
                <p:nvSpPr>
                  <p:cNvPr id="77" name="Rectangle: Top Corners Rounded 76">
                    <a:extLst>
                      <a:ext uri="{FF2B5EF4-FFF2-40B4-BE49-F238E27FC236}">
                        <a16:creationId xmlns:a16="http://schemas.microsoft.com/office/drawing/2014/main" id="{23E656E5-224C-42F7-997E-EE2DE992E65E}"/>
                      </a:ext>
                    </a:extLst>
                  </p:cNvPr>
                  <p:cNvSpPr/>
                  <p:nvPr/>
                </p:nvSpPr>
                <p:spPr>
                  <a:xfrm>
                    <a:off x="5179536" y="5738850"/>
                    <a:ext cx="900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79" name="Rectangle: Top Corners Rounded 78">
                    <a:extLst>
                      <a:ext uri="{FF2B5EF4-FFF2-40B4-BE49-F238E27FC236}">
                        <a16:creationId xmlns:a16="http://schemas.microsoft.com/office/drawing/2014/main" id="{9309C71E-78D3-42D3-82FE-4863605CB653}"/>
                      </a:ext>
                    </a:extLst>
                  </p:cNvPr>
                  <p:cNvSpPr/>
                  <p:nvPr/>
                </p:nvSpPr>
                <p:spPr>
                  <a:xfrm>
                    <a:off x="6141458" y="5269243"/>
                    <a:ext cx="900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/>
                      <a:t>Task Team</a:t>
                    </a:r>
                  </a:p>
                </p:txBody>
              </p:sp>
              <p:sp>
                <p:nvSpPr>
                  <p:cNvPr id="83" name="Rectangle: Top Corners Rounded 73">
                    <a:extLst>
                      <a:ext uri="{FF2B5EF4-FFF2-40B4-BE49-F238E27FC236}">
                        <a16:creationId xmlns:a16="http://schemas.microsoft.com/office/drawing/2014/main" id="{12158CF3-325C-4316-AF67-EC5614B8533F}"/>
                      </a:ext>
                    </a:extLst>
                  </p:cNvPr>
                  <p:cNvSpPr/>
                  <p:nvPr/>
                </p:nvSpPr>
                <p:spPr>
                  <a:xfrm>
                    <a:off x="6141458" y="5742833"/>
                    <a:ext cx="900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300"/>
                      <a:t>Task Team</a:t>
                    </a:r>
                  </a:p>
                </p:txBody>
              </p:sp>
              <p:sp>
                <p:nvSpPr>
                  <p:cNvPr id="45" name="Rectangle: Top Corners Rounded 44">
                    <a:extLst>
                      <a:ext uri="{FF2B5EF4-FFF2-40B4-BE49-F238E27FC236}">
                        <a16:creationId xmlns:a16="http://schemas.microsoft.com/office/drawing/2014/main" id="{6664BD3C-D71F-4D30-8A87-5AC4DB14C8E0}"/>
                      </a:ext>
                    </a:extLst>
                  </p:cNvPr>
                  <p:cNvSpPr/>
                  <p:nvPr/>
                </p:nvSpPr>
                <p:spPr>
                  <a:xfrm>
                    <a:off x="5167138" y="5264591"/>
                    <a:ext cx="900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dirty="0"/>
                      <a:t>Task Team</a:t>
                    </a:r>
                  </a:p>
                </p:txBody>
              </p:sp>
              <p:sp>
                <p:nvSpPr>
                  <p:cNvPr id="80" name="Rectangle: Rounded Corners 127">
                    <a:extLst>
                      <a:ext uri="{FF2B5EF4-FFF2-40B4-BE49-F238E27FC236}">
                        <a16:creationId xmlns:a16="http://schemas.microsoft.com/office/drawing/2014/main" id="{E8EEEF5F-A85D-4E4B-A9ED-8D64A434E5C9}"/>
                      </a:ext>
                    </a:extLst>
                  </p:cNvPr>
                  <p:cNvSpPr/>
                  <p:nvPr/>
                </p:nvSpPr>
                <p:spPr>
                  <a:xfrm>
                    <a:off x="5206561" y="4721355"/>
                    <a:ext cx="540000" cy="432000"/>
                  </a:xfrm>
                  <a:prstGeom prst="round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200" i="1" dirty="0"/>
                      <a:t>Sprints</a:t>
                    </a:r>
                  </a:p>
                </p:txBody>
              </p:sp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85245578-37C9-4B19-911F-B5CCE66A3FDD}"/>
                    </a:ext>
                  </a:extLst>
                </p:cNvPr>
                <p:cNvGrpSpPr/>
                <p:nvPr/>
              </p:nvGrpSpPr>
              <p:grpSpPr>
                <a:xfrm>
                  <a:off x="2456241" y="1372915"/>
                  <a:ext cx="1980000" cy="1980000"/>
                  <a:chOff x="4366090" y="3716547"/>
                  <a:chExt cx="1980000" cy="1872000"/>
                </a:xfrm>
              </p:grpSpPr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6606A141-EDC9-4E4C-B270-06752533D0BE}"/>
                      </a:ext>
                    </a:extLst>
                  </p:cNvPr>
                  <p:cNvSpPr/>
                  <p:nvPr/>
                </p:nvSpPr>
                <p:spPr>
                  <a:xfrm>
                    <a:off x="4366090" y="3716547"/>
                    <a:ext cx="1980000" cy="1872000"/>
                  </a:xfrm>
                  <a:prstGeom prst="rect">
                    <a:avLst/>
                  </a:prstGeom>
                  <a:solidFill>
                    <a:srgbClr val="27A9E1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36000" tIns="36000" rIns="36000" bIns="36000" rtlCol="0" anchor="t"/>
                  <a:lstStyle/>
                  <a:p>
                    <a:pPr algn="r">
                      <a:lnSpc>
                        <a:spcPct val="90000"/>
                      </a:lnSpc>
                    </a:pPr>
                    <a:r>
                      <a:rPr lang="en-US" dirty="0">
                        <a:solidFill>
                          <a:schemeClr val="bg1"/>
                        </a:solidFill>
                      </a:rPr>
                      <a:t>Blue Skies Thinking Network</a:t>
                    </a:r>
                  </a:p>
                </p:txBody>
              </p:sp>
              <p:sp>
                <p:nvSpPr>
                  <p:cNvPr id="16" name="Rectangle: Top Corners Rounded 73">
                    <a:extLst>
                      <a:ext uri="{FF2B5EF4-FFF2-40B4-BE49-F238E27FC236}">
                        <a16:creationId xmlns:a16="http://schemas.microsoft.com/office/drawing/2014/main" id="{B56D303F-D909-4DDA-9BA9-B402FC2DEFF0}"/>
                      </a:ext>
                    </a:extLst>
                  </p:cNvPr>
                  <p:cNvSpPr/>
                  <p:nvPr/>
                </p:nvSpPr>
                <p:spPr>
                  <a:xfrm>
                    <a:off x="4471682" y="5098587"/>
                    <a:ext cx="864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100"/>
                      <a:t>Pitch Talks</a:t>
                    </a:r>
                  </a:p>
                </p:txBody>
              </p:sp>
              <p:sp>
                <p:nvSpPr>
                  <p:cNvPr id="102" name="Rectangle: Top Corners Rounded 73">
                    <a:extLst>
                      <a:ext uri="{FF2B5EF4-FFF2-40B4-BE49-F238E27FC236}">
                        <a16:creationId xmlns:a16="http://schemas.microsoft.com/office/drawing/2014/main" id="{1584630A-B5CF-4093-808B-4B0330941E17}"/>
                      </a:ext>
                    </a:extLst>
                  </p:cNvPr>
                  <p:cNvSpPr/>
                  <p:nvPr/>
                </p:nvSpPr>
                <p:spPr>
                  <a:xfrm>
                    <a:off x="5406312" y="5101471"/>
                    <a:ext cx="864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100"/>
                      <a:t>Task Team</a:t>
                    </a:r>
                  </a:p>
                </p:txBody>
              </p:sp>
              <p:sp>
                <p:nvSpPr>
                  <p:cNvPr id="103" name="Rectangle: Top Corners Rounded 73">
                    <a:extLst>
                      <a:ext uri="{FF2B5EF4-FFF2-40B4-BE49-F238E27FC236}">
                        <a16:creationId xmlns:a16="http://schemas.microsoft.com/office/drawing/2014/main" id="{19EBD9FF-5FD8-40F6-B8D3-9D55FB8BAD01}"/>
                      </a:ext>
                    </a:extLst>
                  </p:cNvPr>
                  <p:cNvSpPr/>
                  <p:nvPr/>
                </p:nvSpPr>
                <p:spPr>
                  <a:xfrm>
                    <a:off x="5413725" y="4576465"/>
                    <a:ext cx="864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100"/>
                      <a:t>Task Team</a:t>
                    </a:r>
                  </a:p>
                </p:txBody>
              </p:sp>
              <p:sp>
                <p:nvSpPr>
                  <p:cNvPr id="104" name="Rectangle: Top Corners Rounded 73">
                    <a:extLst>
                      <a:ext uri="{FF2B5EF4-FFF2-40B4-BE49-F238E27FC236}">
                        <a16:creationId xmlns:a16="http://schemas.microsoft.com/office/drawing/2014/main" id="{92813B27-549F-46E4-A176-918DF86C0864}"/>
                      </a:ext>
                    </a:extLst>
                  </p:cNvPr>
                  <p:cNvSpPr/>
                  <p:nvPr/>
                </p:nvSpPr>
                <p:spPr>
                  <a:xfrm>
                    <a:off x="4457908" y="4573852"/>
                    <a:ext cx="864000" cy="432000"/>
                  </a:xfrm>
                  <a:prstGeom prst="round2SameRect">
                    <a:avLst/>
                  </a:prstGeom>
                  <a:solidFill>
                    <a:srgbClr val="8FD3F0"/>
                  </a:solidFill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sz="1400" dirty="0"/>
                      <a:t>Core team</a:t>
                    </a:r>
                  </a:p>
                </p:txBody>
              </p:sp>
            </p:grpSp>
          </p:grpSp>
          <p:sp>
            <p:nvSpPr>
              <p:cNvPr id="97" name="Rectangle: Top Corners Rounded 96">
                <a:extLst>
                  <a:ext uri="{FF2B5EF4-FFF2-40B4-BE49-F238E27FC236}">
                    <a16:creationId xmlns:a16="http://schemas.microsoft.com/office/drawing/2014/main" id="{4095E4EC-DC1D-4FAE-AACE-8E90EBF905B5}"/>
                  </a:ext>
                </a:extLst>
              </p:cNvPr>
              <p:cNvSpPr/>
              <p:nvPr/>
            </p:nvSpPr>
            <p:spPr>
              <a:xfrm>
                <a:off x="2518729" y="4946244"/>
                <a:ext cx="900000" cy="432000"/>
              </a:xfrm>
              <a:prstGeom prst="round2SameRect">
                <a:avLst/>
              </a:prstGeom>
              <a:solidFill>
                <a:srgbClr val="8FD3F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200" dirty="0"/>
                  <a:t>Task Team</a:t>
                </a:r>
              </a:p>
            </p:txBody>
          </p:sp>
        </p:grpSp>
        <p:sp>
          <p:nvSpPr>
            <p:cNvPr id="119" name="Rectangle: Rounded Corners 127">
              <a:extLst>
                <a:ext uri="{FF2B5EF4-FFF2-40B4-BE49-F238E27FC236}">
                  <a16:creationId xmlns:a16="http://schemas.microsoft.com/office/drawing/2014/main" id="{CB85513D-3870-499F-BED8-7F9F5F9DB197}"/>
                </a:ext>
              </a:extLst>
            </p:cNvPr>
            <p:cNvSpPr/>
            <p:nvPr/>
          </p:nvSpPr>
          <p:spPr>
            <a:xfrm>
              <a:off x="2566672" y="1771606"/>
              <a:ext cx="845387" cy="409989"/>
            </a:xfrm>
            <a:prstGeom prst="roundRect">
              <a:avLst/>
            </a:prstGeom>
            <a:solidFill>
              <a:srgbClr val="8FD3F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400" i="1" dirty="0"/>
                <a:t>Pitches</a:t>
              </a: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35D8B80-71E0-7AE5-0570-E6D40614E545}"/>
              </a:ext>
            </a:extLst>
          </p:cNvPr>
          <p:cNvSpPr/>
          <p:nvPr/>
        </p:nvSpPr>
        <p:spPr>
          <a:xfrm flipV="1">
            <a:off x="380986" y="5531751"/>
            <a:ext cx="1800000" cy="900000"/>
          </a:xfrm>
          <a:custGeom>
            <a:avLst/>
            <a:gdLst>
              <a:gd name="connsiteX0" fmla="*/ 0 w 1800000"/>
              <a:gd name="connsiteY0" fmla="*/ 150003 h 900000"/>
              <a:gd name="connsiteX1" fmla="*/ 150003 w 1800000"/>
              <a:gd name="connsiteY1" fmla="*/ 0 h 900000"/>
              <a:gd name="connsiteX2" fmla="*/ 650001 w 1800000"/>
              <a:gd name="connsiteY2" fmla="*/ 0 h 900000"/>
              <a:gd name="connsiteX3" fmla="*/ 1179999 w 1800000"/>
              <a:gd name="connsiteY3" fmla="*/ 0 h 900000"/>
              <a:gd name="connsiteX4" fmla="*/ 1649997 w 1800000"/>
              <a:gd name="connsiteY4" fmla="*/ 0 h 900000"/>
              <a:gd name="connsiteX5" fmla="*/ 1800000 w 1800000"/>
              <a:gd name="connsiteY5" fmla="*/ 150003 h 900000"/>
              <a:gd name="connsiteX6" fmla="*/ 1800000 w 1800000"/>
              <a:gd name="connsiteY6" fmla="*/ 749997 h 900000"/>
              <a:gd name="connsiteX7" fmla="*/ 1649997 w 1800000"/>
              <a:gd name="connsiteY7" fmla="*/ 900000 h 900000"/>
              <a:gd name="connsiteX8" fmla="*/ 1164999 w 1800000"/>
              <a:gd name="connsiteY8" fmla="*/ 900000 h 900000"/>
              <a:gd name="connsiteX9" fmla="*/ 680001 w 1800000"/>
              <a:gd name="connsiteY9" fmla="*/ 900000 h 900000"/>
              <a:gd name="connsiteX10" fmla="*/ 150003 w 1800000"/>
              <a:gd name="connsiteY10" fmla="*/ 900000 h 900000"/>
              <a:gd name="connsiteX11" fmla="*/ 0 w 1800000"/>
              <a:gd name="connsiteY11" fmla="*/ 749997 h 900000"/>
              <a:gd name="connsiteX12" fmla="*/ 0 w 1800000"/>
              <a:gd name="connsiteY12" fmla="*/ 150003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0000" h="900000" extrusionOk="0">
                <a:moveTo>
                  <a:pt x="0" y="150003"/>
                </a:moveTo>
                <a:cubicBezTo>
                  <a:pt x="-2023" y="70708"/>
                  <a:pt x="45563" y="-8918"/>
                  <a:pt x="150003" y="0"/>
                </a:cubicBezTo>
                <a:cubicBezTo>
                  <a:pt x="289084" y="-52937"/>
                  <a:pt x="490852" y="11695"/>
                  <a:pt x="650001" y="0"/>
                </a:cubicBezTo>
                <a:cubicBezTo>
                  <a:pt x="809150" y="-11695"/>
                  <a:pt x="978723" y="50605"/>
                  <a:pt x="1179999" y="0"/>
                </a:cubicBezTo>
                <a:cubicBezTo>
                  <a:pt x="1381275" y="-50605"/>
                  <a:pt x="1436058" y="52200"/>
                  <a:pt x="1649997" y="0"/>
                </a:cubicBezTo>
                <a:cubicBezTo>
                  <a:pt x="1733705" y="10152"/>
                  <a:pt x="1798251" y="50596"/>
                  <a:pt x="1800000" y="150003"/>
                </a:cubicBezTo>
                <a:cubicBezTo>
                  <a:pt x="1854154" y="374610"/>
                  <a:pt x="1735187" y="575711"/>
                  <a:pt x="1800000" y="749997"/>
                </a:cubicBezTo>
                <a:cubicBezTo>
                  <a:pt x="1813946" y="834863"/>
                  <a:pt x="1710835" y="889957"/>
                  <a:pt x="1649997" y="900000"/>
                </a:cubicBezTo>
                <a:cubicBezTo>
                  <a:pt x="1452714" y="937066"/>
                  <a:pt x="1271828" y="896547"/>
                  <a:pt x="1164999" y="900000"/>
                </a:cubicBezTo>
                <a:cubicBezTo>
                  <a:pt x="1058170" y="903453"/>
                  <a:pt x="855590" y="888808"/>
                  <a:pt x="680001" y="900000"/>
                </a:cubicBezTo>
                <a:cubicBezTo>
                  <a:pt x="504412" y="911192"/>
                  <a:pt x="366624" y="859037"/>
                  <a:pt x="150003" y="900000"/>
                </a:cubicBezTo>
                <a:cubicBezTo>
                  <a:pt x="66527" y="903241"/>
                  <a:pt x="-1939" y="841656"/>
                  <a:pt x="0" y="749997"/>
                </a:cubicBezTo>
                <a:cubicBezTo>
                  <a:pt x="-8350" y="462706"/>
                  <a:pt x="3737" y="377087"/>
                  <a:pt x="0" y="150003"/>
                </a:cubicBezTo>
                <a:close/>
              </a:path>
            </a:pathLst>
          </a:custGeom>
          <a:noFill/>
          <a:ln w="76200">
            <a:solidFill>
              <a:srgbClr val="F7931D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6533574-A1F2-86D6-844B-EA3FC2450DDB}"/>
              </a:ext>
            </a:extLst>
          </p:cNvPr>
          <p:cNvSpPr/>
          <p:nvPr/>
        </p:nvSpPr>
        <p:spPr>
          <a:xfrm flipV="1">
            <a:off x="3241650" y="5531751"/>
            <a:ext cx="1800000" cy="900000"/>
          </a:xfrm>
          <a:custGeom>
            <a:avLst/>
            <a:gdLst>
              <a:gd name="connsiteX0" fmla="*/ 0 w 1800000"/>
              <a:gd name="connsiteY0" fmla="*/ 150003 h 900000"/>
              <a:gd name="connsiteX1" fmla="*/ 150003 w 1800000"/>
              <a:gd name="connsiteY1" fmla="*/ 0 h 900000"/>
              <a:gd name="connsiteX2" fmla="*/ 650001 w 1800000"/>
              <a:gd name="connsiteY2" fmla="*/ 0 h 900000"/>
              <a:gd name="connsiteX3" fmla="*/ 1179999 w 1800000"/>
              <a:gd name="connsiteY3" fmla="*/ 0 h 900000"/>
              <a:gd name="connsiteX4" fmla="*/ 1649997 w 1800000"/>
              <a:gd name="connsiteY4" fmla="*/ 0 h 900000"/>
              <a:gd name="connsiteX5" fmla="*/ 1800000 w 1800000"/>
              <a:gd name="connsiteY5" fmla="*/ 150003 h 900000"/>
              <a:gd name="connsiteX6" fmla="*/ 1800000 w 1800000"/>
              <a:gd name="connsiteY6" fmla="*/ 749997 h 900000"/>
              <a:gd name="connsiteX7" fmla="*/ 1649997 w 1800000"/>
              <a:gd name="connsiteY7" fmla="*/ 900000 h 900000"/>
              <a:gd name="connsiteX8" fmla="*/ 1164999 w 1800000"/>
              <a:gd name="connsiteY8" fmla="*/ 900000 h 900000"/>
              <a:gd name="connsiteX9" fmla="*/ 680001 w 1800000"/>
              <a:gd name="connsiteY9" fmla="*/ 900000 h 900000"/>
              <a:gd name="connsiteX10" fmla="*/ 150003 w 1800000"/>
              <a:gd name="connsiteY10" fmla="*/ 900000 h 900000"/>
              <a:gd name="connsiteX11" fmla="*/ 0 w 1800000"/>
              <a:gd name="connsiteY11" fmla="*/ 749997 h 900000"/>
              <a:gd name="connsiteX12" fmla="*/ 0 w 1800000"/>
              <a:gd name="connsiteY12" fmla="*/ 150003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0000" h="900000" extrusionOk="0">
                <a:moveTo>
                  <a:pt x="0" y="150003"/>
                </a:moveTo>
                <a:cubicBezTo>
                  <a:pt x="-8494" y="82061"/>
                  <a:pt x="58353" y="-3636"/>
                  <a:pt x="150003" y="0"/>
                </a:cubicBezTo>
                <a:cubicBezTo>
                  <a:pt x="289084" y="22063"/>
                  <a:pt x="490852" y="-23305"/>
                  <a:pt x="650001" y="0"/>
                </a:cubicBezTo>
                <a:cubicBezTo>
                  <a:pt x="809150" y="23305"/>
                  <a:pt x="978723" y="24105"/>
                  <a:pt x="1179999" y="0"/>
                </a:cubicBezTo>
                <a:cubicBezTo>
                  <a:pt x="1381275" y="-24105"/>
                  <a:pt x="1436058" y="-18300"/>
                  <a:pt x="1649997" y="0"/>
                </a:cubicBezTo>
                <a:cubicBezTo>
                  <a:pt x="1733840" y="11738"/>
                  <a:pt x="1799503" y="62448"/>
                  <a:pt x="1800000" y="150003"/>
                </a:cubicBezTo>
                <a:cubicBezTo>
                  <a:pt x="1812155" y="374610"/>
                  <a:pt x="1813186" y="575711"/>
                  <a:pt x="1800000" y="749997"/>
                </a:cubicBezTo>
                <a:cubicBezTo>
                  <a:pt x="1803410" y="833335"/>
                  <a:pt x="1730528" y="898944"/>
                  <a:pt x="1649997" y="900000"/>
                </a:cubicBezTo>
                <a:cubicBezTo>
                  <a:pt x="1452714" y="893417"/>
                  <a:pt x="1271828" y="920797"/>
                  <a:pt x="1164999" y="900000"/>
                </a:cubicBezTo>
                <a:cubicBezTo>
                  <a:pt x="1058170" y="879203"/>
                  <a:pt x="855590" y="922758"/>
                  <a:pt x="680001" y="900000"/>
                </a:cubicBezTo>
                <a:cubicBezTo>
                  <a:pt x="504412" y="877242"/>
                  <a:pt x="366624" y="885537"/>
                  <a:pt x="150003" y="900000"/>
                </a:cubicBezTo>
                <a:cubicBezTo>
                  <a:pt x="65444" y="908802"/>
                  <a:pt x="-2869" y="845884"/>
                  <a:pt x="0" y="749997"/>
                </a:cubicBezTo>
                <a:cubicBezTo>
                  <a:pt x="-2350" y="462706"/>
                  <a:pt x="-14263" y="377087"/>
                  <a:pt x="0" y="150003"/>
                </a:cubicBezTo>
                <a:close/>
              </a:path>
            </a:pathLst>
          </a:custGeom>
          <a:noFill/>
          <a:ln w="76200">
            <a:solidFill>
              <a:srgbClr val="F7931D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39912C-244E-E922-DBBB-F1B4468FA3FE}"/>
              </a:ext>
            </a:extLst>
          </p:cNvPr>
          <p:cNvSpPr/>
          <p:nvPr/>
        </p:nvSpPr>
        <p:spPr>
          <a:xfrm flipV="1">
            <a:off x="6478345" y="5467425"/>
            <a:ext cx="1800000" cy="900000"/>
          </a:xfrm>
          <a:custGeom>
            <a:avLst/>
            <a:gdLst>
              <a:gd name="connsiteX0" fmla="*/ 0 w 1800000"/>
              <a:gd name="connsiteY0" fmla="*/ 150003 h 900000"/>
              <a:gd name="connsiteX1" fmla="*/ 150003 w 1800000"/>
              <a:gd name="connsiteY1" fmla="*/ 0 h 900000"/>
              <a:gd name="connsiteX2" fmla="*/ 1649997 w 1800000"/>
              <a:gd name="connsiteY2" fmla="*/ 0 h 900000"/>
              <a:gd name="connsiteX3" fmla="*/ 1800000 w 1800000"/>
              <a:gd name="connsiteY3" fmla="*/ 150003 h 900000"/>
              <a:gd name="connsiteX4" fmla="*/ 1800000 w 1800000"/>
              <a:gd name="connsiteY4" fmla="*/ 749997 h 900000"/>
              <a:gd name="connsiteX5" fmla="*/ 1649997 w 1800000"/>
              <a:gd name="connsiteY5" fmla="*/ 900000 h 900000"/>
              <a:gd name="connsiteX6" fmla="*/ 150003 w 1800000"/>
              <a:gd name="connsiteY6" fmla="*/ 900000 h 900000"/>
              <a:gd name="connsiteX7" fmla="*/ 0 w 1800000"/>
              <a:gd name="connsiteY7" fmla="*/ 749997 h 900000"/>
              <a:gd name="connsiteX8" fmla="*/ 0 w 1800000"/>
              <a:gd name="connsiteY8" fmla="*/ 150003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0000" h="900000" extrusionOk="0">
                <a:moveTo>
                  <a:pt x="0" y="150003"/>
                </a:moveTo>
                <a:cubicBezTo>
                  <a:pt x="-3821" y="73863"/>
                  <a:pt x="65438" y="-711"/>
                  <a:pt x="150003" y="0"/>
                </a:cubicBezTo>
                <a:cubicBezTo>
                  <a:pt x="895797" y="49595"/>
                  <a:pt x="1143179" y="-103595"/>
                  <a:pt x="1649997" y="0"/>
                </a:cubicBezTo>
                <a:cubicBezTo>
                  <a:pt x="1720410" y="4155"/>
                  <a:pt x="1799297" y="67990"/>
                  <a:pt x="1800000" y="150003"/>
                </a:cubicBezTo>
                <a:cubicBezTo>
                  <a:pt x="1817108" y="328306"/>
                  <a:pt x="1818810" y="635315"/>
                  <a:pt x="1800000" y="749997"/>
                </a:cubicBezTo>
                <a:cubicBezTo>
                  <a:pt x="1801286" y="831619"/>
                  <a:pt x="1739772" y="900457"/>
                  <a:pt x="1649997" y="900000"/>
                </a:cubicBezTo>
                <a:cubicBezTo>
                  <a:pt x="1095894" y="767600"/>
                  <a:pt x="598151" y="904745"/>
                  <a:pt x="150003" y="900000"/>
                </a:cubicBezTo>
                <a:cubicBezTo>
                  <a:pt x="83155" y="902320"/>
                  <a:pt x="-6071" y="830071"/>
                  <a:pt x="0" y="749997"/>
                </a:cubicBezTo>
                <a:cubicBezTo>
                  <a:pt x="38688" y="595848"/>
                  <a:pt x="-35216" y="319348"/>
                  <a:pt x="0" y="150003"/>
                </a:cubicBezTo>
                <a:close/>
              </a:path>
            </a:pathLst>
          </a:custGeom>
          <a:noFill/>
          <a:ln w="76200">
            <a:solidFill>
              <a:srgbClr val="F7931D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1105FDD-10CC-AED1-7DA9-2BF46FE64C36}"/>
              </a:ext>
            </a:extLst>
          </p:cNvPr>
          <p:cNvSpPr/>
          <p:nvPr/>
        </p:nvSpPr>
        <p:spPr>
          <a:xfrm flipV="1">
            <a:off x="8588803" y="5553106"/>
            <a:ext cx="1800000" cy="900000"/>
          </a:xfrm>
          <a:custGeom>
            <a:avLst/>
            <a:gdLst>
              <a:gd name="connsiteX0" fmla="*/ 0 w 1800000"/>
              <a:gd name="connsiteY0" fmla="*/ 150003 h 900000"/>
              <a:gd name="connsiteX1" fmla="*/ 150003 w 1800000"/>
              <a:gd name="connsiteY1" fmla="*/ 0 h 900000"/>
              <a:gd name="connsiteX2" fmla="*/ 650001 w 1800000"/>
              <a:gd name="connsiteY2" fmla="*/ 0 h 900000"/>
              <a:gd name="connsiteX3" fmla="*/ 1179999 w 1800000"/>
              <a:gd name="connsiteY3" fmla="*/ 0 h 900000"/>
              <a:gd name="connsiteX4" fmla="*/ 1649997 w 1800000"/>
              <a:gd name="connsiteY4" fmla="*/ 0 h 900000"/>
              <a:gd name="connsiteX5" fmla="*/ 1800000 w 1800000"/>
              <a:gd name="connsiteY5" fmla="*/ 150003 h 900000"/>
              <a:gd name="connsiteX6" fmla="*/ 1800000 w 1800000"/>
              <a:gd name="connsiteY6" fmla="*/ 749997 h 900000"/>
              <a:gd name="connsiteX7" fmla="*/ 1649997 w 1800000"/>
              <a:gd name="connsiteY7" fmla="*/ 900000 h 900000"/>
              <a:gd name="connsiteX8" fmla="*/ 1164999 w 1800000"/>
              <a:gd name="connsiteY8" fmla="*/ 900000 h 900000"/>
              <a:gd name="connsiteX9" fmla="*/ 680001 w 1800000"/>
              <a:gd name="connsiteY9" fmla="*/ 900000 h 900000"/>
              <a:gd name="connsiteX10" fmla="*/ 150003 w 1800000"/>
              <a:gd name="connsiteY10" fmla="*/ 900000 h 900000"/>
              <a:gd name="connsiteX11" fmla="*/ 0 w 1800000"/>
              <a:gd name="connsiteY11" fmla="*/ 749997 h 900000"/>
              <a:gd name="connsiteX12" fmla="*/ 0 w 1800000"/>
              <a:gd name="connsiteY12" fmla="*/ 150003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0000" h="900000" extrusionOk="0">
                <a:moveTo>
                  <a:pt x="0" y="150003"/>
                </a:moveTo>
                <a:cubicBezTo>
                  <a:pt x="-2023" y="70708"/>
                  <a:pt x="45563" y="-8918"/>
                  <a:pt x="150003" y="0"/>
                </a:cubicBezTo>
                <a:cubicBezTo>
                  <a:pt x="289084" y="-52937"/>
                  <a:pt x="490852" y="11695"/>
                  <a:pt x="650001" y="0"/>
                </a:cubicBezTo>
                <a:cubicBezTo>
                  <a:pt x="809150" y="-11695"/>
                  <a:pt x="978723" y="50605"/>
                  <a:pt x="1179999" y="0"/>
                </a:cubicBezTo>
                <a:cubicBezTo>
                  <a:pt x="1381275" y="-50605"/>
                  <a:pt x="1436058" y="52200"/>
                  <a:pt x="1649997" y="0"/>
                </a:cubicBezTo>
                <a:cubicBezTo>
                  <a:pt x="1733705" y="10152"/>
                  <a:pt x="1798251" y="50596"/>
                  <a:pt x="1800000" y="150003"/>
                </a:cubicBezTo>
                <a:cubicBezTo>
                  <a:pt x="1854154" y="374610"/>
                  <a:pt x="1735187" y="575711"/>
                  <a:pt x="1800000" y="749997"/>
                </a:cubicBezTo>
                <a:cubicBezTo>
                  <a:pt x="1813946" y="834863"/>
                  <a:pt x="1710835" y="889957"/>
                  <a:pt x="1649997" y="900000"/>
                </a:cubicBezTo>
                <a:cubicBezTo>
                  <a:pt x="1452714" y="937066"/>
                  <a:pt x="1271828" y="896547"/>
                  <a:pt x="1164999" y="900000"/>
                </a:cubicBezTo>
                <a:cubicBezTo>
                  <a:pt x="1058170" y="903453"/>
                  <a:pt x="855590" y="888808"/>
                  <a:pt x="680001" y="900000"/>
                </a:cubicBezTo>
                <a:cubicBezTo>
                  <a:pt x="504412" y="911192"/>
                  <a:pt x="366624" y="859037"/>
                  <a:pt x="150003" y="900000"/>
                </a:cubicBezTo>
                <a:cubicBezTo>
                  <a:pt x="66527" y="903241"/>
                  <a:pt x="-1939" y="841656"/>
                  <a:pt x="0" y="749997"/>
                </a:cubicBezTo>
                <a:cubicBezTo>
                  <a:pt x="-8350" y="462706"/>
                  <a:pt x="3737" y="377087"/>
                  <a:pt x="0" y="150003"/>
                </a:cubicBezTo>
                <a:close/>
              </a:path>
            </a:pathLst>
          </a:custGeom>
          <a:noFill/>
          <a:ln w="76200">
            <a:solidFill>
              <a:srgbClr val="F7931D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83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3A5D1-7F52-437F-AD8F-758E68706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83765" y="63706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DE0FCC-CF48-445D-95E7-D66B166247A4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328C15-5C2B-4237-B906-72E4AAEAF01C}"/>
              </a:ext>
            </a:extLst>
          </p:cNvPr>
          <p:cNvGrpSpPr/>
          <p:nvPr/>
        </p:nvGrpSpPr>
        <p:grpSpPr>
          <a:xfrm>
            <a:off x="381000" y="1072110"/>
            <a:ext cx="2608864" cy="4983732"/>
            <a:chOff x="392663" y="821532"/>
            <a:chExt cx="2605720" cy="498373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095EDDF-EFE8-416C-AD08-3BA139E1E674}"/>
                </a:ext>
              </a:extLst>
            </p:cNvPr>
            <p:cNvGrpSpPr/>
            <p:nvPr/>
          </p:nvGrpSpPr>
          <p:grpSpPr>
            <a:xfrm>
              <a:off x="392663" y="821532"/>
              <a:ext cx="2595053" cy="4983732"/>
              <a:chOff x="392663" y="821532"/>
              <a:chExt cx="2595053" cy="4983732"/>
            </a:xfrm>
          </p:grpSpPr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87F4FBD9-AC34-405D-87F2-3A85BD509951}"/>
                  </a:ext>
                </a:extLst>
              </p:cNvPr>
              <p:cNvSpPr/>
              <p:nvPr/>
            </p:nvSpPr>
            <p:spPr>
              <a:xfrm>
                <a:off x="392663" y="821532"/>
                <a:ext cx="1800000" cy="4976142"/>
              </a:xfrm>
              <a:prstGeom prst="roundRect">
                <a:avLst/>
              </a:prstGeom>
              <a:solidFill>
                <a:srgbClr val="00A388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b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Official Statistics Community</a:t>
                </a:r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DAD4BA7B-BE6B-4B9B-BD54-3A50AD302E5C}"/>
                  </a:ext>
                </a:extLst>
              </p:cNvPr>
              <p:cNvSpPr/>
              <p:nvPr/>
            </p:nvSpPr>
            <p:spPr>
              <a:xfrm>
                <a:off x="392880" y="829122"/>
                <a:ext cx="1800000" cy="4976142"/>
              </a:xfrm>
              <a:prstGeom prst="roundRect">
                <a:avLst/>
              </a:prstGeom>
              <a:noFill/>
              <a:ln w="57150">
                <a:solidFill>
                  <a:srgbClr val="00B050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0FA5362E-6E76-451F-AFCD-0CEAA3874C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87716" y="2249370"/>
                <a:ext cx="900000" cy="540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00A388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FEE84DA-7C45-450A-8C05-4C2EED66A298}"/>
                </a:ext>
              </a:extLst>
            </p:cNvPr>
            <p:cNvGrpSpPr/>
            <p:nvPr/>
          </p:nvGrpSpPr>
          <p:grpSpPr>
            <a:xfrm>
              <a:off x="479708" y="4688384"/>
              <a:ext cx="2515602" cy="551052"/>
              <a:chOff x="479708" y="4688384"/>
              <a:chExt cx="2515602" cy="551052"/>
            </a:xfrm>
          </p:grpSpPr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27170704-0002-465D-948F-F252EAEE67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9708" y="4688384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t">
                <a:normAutofit lnSpcReduction="10000"/>
              </a:bodyPr>
              <a:lstStyle/>
              <a:p>
                <a:pPr marL="0" indent="0" algn="ctr">
                  <a:lnSpc>
                    <a:spcPct val="90000"/>
                  </a:lnSpc>
                  <a:buNone/>
                </a:pPr>
                <a:r>
                  <a:rPr lang="en-US" sz="1600" dirty="0" err="1">
                    <a:solidFill>
                      <a:schemeClr val="tx1"/>
                    </a:solidFill>
                  </a:rPr>
                  <a:t>ModernStats</a:t>
                </a:r>
                <a:r>
                  <a:rPr lang="en-US" sz="1600" dirty="0">
                    <a:solidFill>
                      <a:schemeClr val="tx1"/>
                    </a:solidFill>
                  </a:rPr>
                  <a:t> World </a:t>
                </a:r>
                <a:r>
                  <a:rPr lang="en-US" sz="1400" dirty="0">
                    <a:solidFill>
                      <a:schemeClr val="tx1"/>
                    </a:solidFill>
                  </a:rPr>
                  <a:t>WS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Flowchart: Connector 149">
                <a:extLst>
                  <a:ext uri="{FF2B5EF4-FFF2-40B4-BE49-F238E27FC236}">
                    <a16:creationId xmlns:a16="http://schemas.microsoft.com/office/drawing/2014/main" id="{62548CF3-7324-4F25-BF19-E3EEBA2ACF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12970" y="5059436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7" name="Arrow: Left-Right 136">
                <a:extLst>
                  <a:ext uri="{FF2B5EF4-FFF2-40B4-BE49-F238E27FC236}">
                    <a16:creationId xmlns:a16="http://schemas.microsoft.com/office/drawing/2014/main" id="{5FC72BB9-5656-4FAF-8047-7385656E634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095310" y="4767739"/>
                <a:ext cx="900000" cy="432000"/>
              </a:xfrm>
              <a:prstGeom prst="leftRightArrow">
                <a:avLst/>
              </a:prstGeom>
              <a:gradFill>
                <a:gsLst>
                  <a:gs pos="0">
                    <a:srgbClr val="8CC63E"/>
                  </a:gs>
                  <a:gs pos="100000">
                    <a:srgbClr val="27A9E1"/>
                  </a:gs>
                </a:gsLst>
                <a:lin ang="10800000" scaled="1"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6A4B0C2-0265-47F7-9273-01F31FDFBC9E}"/>
                </a:ext>
              </a:extLst>
            </p:cNvPr>
            <p:cNvGrpSpPr/>
            <p:nvPr/>
          </p:nvGrpSpPr>
          <p:grpSpPr>
            <a:xfrm>
              <a:off x="495289" y="4095898"/>
              <a:ext cx="2503094" cy="551397"/>
              <a:chOff x="495289" y="4095898"/>
              <a:chExt cx="2503094" cy="551397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C6BC0E8-58A9-419D-84A3-C36CD1A6F71E}"/>
                  </a:ext>
                </a:extLst>
              </p:cNvPr>
              <p:cNvSpPr/>
              <p:nvPr/>
            </p:nvSpPr>
            <p:spPr>
              <a:xfrm>
                <a:off x="495289" y="4095898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chemeClr val="tx1"/>
                    </a:solidFill>
                  </a:rPr>
                  <a:t>HRMT </a:t>
                </a:r>
                <a:r>
                  <a:rPr lang="en-US" sz="1400" dirty="0">
                    <a:solidFill>
                      <a:schemeClr val="tx1"/>
                    </a:solidFill>
                  </a:rPr>
                  <a:t>Workshop</a:t>
                </a:r>
              </a:p>
            </p:txBody>
          </p:sp>
          <p:sp>
            <p:nvSpPr>
              <p:cNvPr id="149" name="Flowchart: Connector 148">
                <a:extLst>
                  <a:ext uri="{FF2B5EF4-FFF2-40B4-BE49-F238E27FC236}">
                    <a16:creationId xmlns:a16="http://schemas.microsoft.com/office/drawing/2014/main" id="{45CED4B7-1EB8-4AAD-B35A-56BE17E97F31}"/>
                  </a:ext>
                </a:extLst>
              </p:cNvPr>
              <p:cNvSpPr/>
              <p:nvPr/>
            </p:nvSpPr>
            <p:spPr>
              <a:xfrm>
                <a:off x="1845261" y="4467295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8" name="Arrow: Left-Right 137">
                <a:extLst>
                  <a:ext uri="{FF2B5EF4-FFF2-40B4-BE49-F238E27FC236}">
                    <a16:creationId xmlns:a16="http://schemas.microsoft.com/office/drawing/2014/main" id="{A32EA6AB-DBB4-4593-B462-25E451042EA8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123269" y="4170319"/>
                <a:ext cx="875114" cy="360000"/>
              </a:xfrm>
              <a:prstGeom prst="leftRightArrow">
                <a:avLst/>
              </a:prstGeom>
              <a:gradFill>
                <a:gsLst>
                  <a:gs pos="0">
                    <a:srgbClr val="8CC63E"/>
                  </a:gs>
                  <a:gs pos="100000">
                    <a:srgbClr val="27A9E1"/>
                  </a:gs>
                </a:gsLst>
                <a:lin ang="10800000" scaled="1"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BEA95C9-6557-4203-9F5F-00681FC4B471}"/>
                </a:ext>
              </a:extLst>
            </p:cNvPr>
            <p:cNvGrpSpPr/>
            <p:nvPr/>
          </p:nvGrpSpPr>
          <p:grpSpPr>
            <a:xfrm>
              <a:off x="476992" y="3127099"/>
              <a:ext cx="2503094" cy="917138"/>
              <a:chOff x="476992" y="3127099"/>
              <a:chExt cx="2503094" cy="917138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CBC0CE5-A0FF-4812-90B6-B38D04552B28}"/>
                  </a:ext>
                </a:extLst>
              </p:cNvPr>
              <p:cNvSpPr/>
              <p:nvPr/>
            </p:nvSpPr>
            <p:spPr>
              <a:xfrm>
                <a:off x="476992" y="3127099"/>
                <a:ext cx="1620000" cy="917138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Dissemination  Communication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  <a:endParaRPr lang="en-US" sz="1600" dirty="0">
                  <a:solidFill>
                    <a:srgbClr val="1B270C"/>
                  </a:solidFill>
                </a:endParaRPr>
              </a:p>
            </p:txBody>
          </p:sp>
          <p:sp>
            <p:nvSpPr>
              <p:cNvPr id="148" name="Flowchart: Connector 147">
                <a:extLst>
                  <a:ext uri="{FF2B5EF4-FFF2-40B4-BE49-F238E27FC236}">
                    <a16:creationId xmlns:a16="http://schemas.microsoft.com/office/drawing/2014/main" id="{899EF77B-579A-435F-8E52-69E221BB9581}"/>
                  </a:ext>
                </a:extLst>
              </p:cNvPr>
              <p:cNvSpPr/>
              <p:nvPr/>
            </p:nvSpPr>
            <p:spPr>
              <a:xfrm>
                <a:off x="1851499" y="3853241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6" name="Arrow: Left-Right 135">
                <a:extLst>
                  <a:ext uri="{FF2B5EF4-FFF2-40B4-BE49-F238E27FC236}">
                    <a16:creationId xmlns:a16="http://schemas.microsoft.com/office/drawing/2014/main" id="{8F6DEBDE-66C2-456E-A9BC-F70397F1B0A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073336" y="3648718"/>
                <a:ext cx="906750" cy="360000"/>
              </a:xfrm>
              <a:prstGeom prst="leftRightArrow">
                <a:avLst/>
              </a:prstGeom>
              <a:gradFill>
                <a:gsLst>
                  <a:gs pos="0">
                    <a:srgbClr val="8CC63E"/>
                  </a:gs>
                  <a:gs pos="100000">
                    <a:srgbClr val="27A9E1"/>
                  </a:gs>
                </a:gsLst>
                <a:lin ang="10800000" scaled="1"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13" name="Arrow: Right 112">
                <a:extLst>
                  <a:ext uri="{FF2B5EF4-FFF2-40B4-BE49-F238E27FC236}">
                    <a16:creationId xmlns:a16="http://schemas.microsoft.com/office/drawing/2014/main" id="{79024427-5BD4-4E61-BFC6-B9026E88F8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66740" y="3193299"/>
                <a:ext cx="896808" cy="288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8CC63E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D84C7D2-3391-4F80-B368-8B3C2FE6C213}"/>
                </a:ext>
              </a:extLst>
            </p:cNvPr>
            <p:cNvGrpSpPr/>
            <p:nvPr/>
          </p:nvGrpSpPr>
          <p:grpSpPr>
            <a:xfrm>
              <a:off x="461296" y="1126735"/>
              <a:ext cx="2530230" cy="1909458"/>
              <a:chOff x="461296" y="1126735"/>
              <a:chExt cx="2530230" cy="1909458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0EEB0DD-2823-48ED-B1FB-CCF0691BC3A1}"/>
                  </a:ext>
                </a:extLst>
              </p:cNvPr>
              <p:cNvSpPr/>
              <p:nvPr/>
            </p:nvSpPr>
            <p:spPr>
              <a:xfrm>
                <a:off x="461296" y="1126735"/>
                <a:ext cx="1620000" cy="729556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Data Editing </a:t>
                </a:r>
                <a:r>
                  <a:rPr lang="en-US" sz="1400" dirty="0">
                    <a:solidFill>
                      <a:srgbClr val="002060"/>
                    </a:solidFill>
                  </a:rPr>
                  <a:t>Expert Meeting</a:t>
                </a:r>
              </a:p>
            </p:txBody>
          </p:sp>
          <p:sp>
            <p:nvSpPr>
              <p:cNvPr id="27" name="Arrow: Right 26">
                <a:extLst>
                  <a:ext uri="{FF2B5EF4-FFF2-40B4-BE49-F238E27FC236}">
                    <a16:creationId xmlns:a16="http://schemas.microsoft.com/office/drawing/2014/main" id="{2F55D5F5-3AB8-46A0-9A21-90D61439973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1206" y="2748193"/>
                <a:ext cx="900320" cy="288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8CC63E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47" name="Flowchart: Connector 146">
                <a:extLst>
                  <a:ext uri="{FF2B5EF4-FFF2-40B4-BE49-F238E27FC236}">
                    <a16:creationId xmlns:a16="http://schemas.microsoft.com/office/drawing/2014/main" id="{64189A3B-4FDF-4CFF-89F0-6AD6DDB4CE5E}"/>
                  </a:ext>
                </a:extLst>
              </p:cNvPr>
              <p:cNvSpPr/>
              <p:nvPr/>
            </p:nvSpPr>
            <p:spPr>
              <a:xfrm>
                <a:off x="1889987" y="1512280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A6F6B90-0CF6-4CFA-AFDD-695DC9C8D8E9}"/>
                </a:ext>
              </a:extLst>
            </p:cNvPr>
            <p:cNvGrpSpPr/>
            <p:nvPr/>
          </p:nvGrpSpPr>
          <p:grpSpPr>
            <a:xfrm>
              <a:off x="505615" y="1915429"/>
              <a:ext cx="2485631" cy="540000"/>
              <a:chOff x="505615" y="1915429"/>
              <a:chExt cx="2485631" cy="540000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E00F3398-9C80-4242-9C32-63A6C69797E6}"/>
                  </a:ext>
                </a:extLst>
              </p:cNvPr>
              <p:cNvSpPr/>
              <p:nvPr/>
            </p:nvSpPr>
            <p:spPr>
              <a:xfrm>
                <a:off x="505615" y="1915429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Data Collection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</a:p>
            </p:txBody>
          </p:sp>
          <p:sp>
            <p:nvSpPr>
              <p:cNvPr id="146" name="Flowchart: Connector 145">
                <a:extLst>
                  <a:ext uri="{FF2B5EF4-FFF2-40B4-BE49-F238E27FC236}">
                    <a16:creationId xmlns:a16="http://schemas.microsoft.com/office/drawing/2014/main" id="{34E91786-C1F6-4310-A9D9-D2212D6CFF6A}"/>
                  </a:ext>
                </a:extLst>
              </p:cNvPr>
              <p:cNvSpPr/>
              <p:nvPr/>
            </p:nvSpPr>
            <p:spPr>
              <a:xfrm>
                <a:off x="1895296" y="2251139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BA3EF9C7-4EF3-4B28-A437-AE1A4A8E41C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1246" y="1953054"/>
                <a:ext cx="900000" cy="288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8CC63E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A1550FC-8D04-4A9B-BE0F-ECF39771537B}"/>
                </a:ext>
              </a:extLst>
            </p:cNvPr>
            <p:cNvGrpSpPr/>
            <p:nvPr/>
          </p:nvGrpSpPr>
          <p:grpSpPr>
            <a:xfrm>
              <a:off x="492179" y="1231493"/>
              <a:ext cx="2490900" cy="1850619"/>
              <a:chOff x="492179" y="1231493"/>
              <a:chExt cx="2490900" cy="1850619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43192737-BD84-40B1-BAFA-D65C81AFEBF1}"/>
                  </a:ext>
                </a:extLst>
              </p:cNvPr>
              <p:cNvSpPr/>
              <p:nvPr/>
            </p:nvSpPr>
            <p:spPr>
              <a:xfrm>
                <a:off x="492179" y="2525966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Confidentiality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</a:p>
            </p:txBody>
          </p:sp>
          <p:sp>
            <p:nvSpPr>
              <p:cNvPr id="145" name="Flowchart: Connector 144">
                <a:extLst>
                  <a:ext uri="{FF2B5EF4-FFF2-40B4-BE49-F238E27FC236}">
                    <a16:creationId xmlns:a16="http://schemas.microsoft.com/office/drawing/2014/main" id="{5D7C9DC3-49F7-43EB-A223-7646301FAEC5}"/>
                  </a:ext>
                </a:extLst>
              </p:cNvPr>
              <p:cNvSpPr/>
              <p:nvPr/>
            </p:nvSpPr>
            <p:spPr>
              <a:xfrm>
                <a:off x="1882421" y="2902112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21" name="Arrow: Right 120">
                <a:extLst>
                  <a:ext uri="{FF2B5EF4-FFF2-40B4-BE49-F238E27FC236}">
                    <a16:creationId xmlns:a16="http://schemas.microsoft.com/office/drawing/2014/main" id="{B04EFBA6-CC96-4E18-B0CB-CD1A1ED21AE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83079" y="1231493"/>
                <a:ext cx="900000" cy="288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8CC63E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A75A496-59EF-4E17-BCD4-2F4DAC5301AF}"/>
              </a:ext>
            </a:extLst>
          </p:cNvPr>
          <p:cNvGrpSpPr/>
          <p:nvPr/>
        </p:nvGrpSpPr>
        <p:grpSpPr>
          <a:xfrm>
            <a:off x="5843873" y="1072110"/>
            <a:ext cx="3058741" cy="4759427"/>
            <a:chOff x="5843873" y="1072110"/>
            <a:chExt cx="3058741" cy="475942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C99414D-2798-4230-91CE-7AA637832D33}"/>
                </a:ext>
              </a:extLst>
            </p:cNvPr>
            <p:cNvSpPr/>
            <p:nvPr/>
          </p:nvSpPr>
          <p:spPr>
            <a:xfrm>
              <a:off x="5843873" y="1072110"/>
              <a:ext cx="2204220" cy="4759427"/>
            </a:xfrm>
            <a:prstGeom prst="rect">
              <a:avLst/>
            </a:prstGeom>
            <a:solidFill>
              <a:srgbClr val="F1613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HLG-MOS Executive Board</a:t>
              </a:r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F09F27DA-32A8-40CF-B936-449418344AA1}"/>
                </a:ext>
              </a:extLst>
            </p:cNvPr>
            <p:cNvSpPr/>
            <p:nvPr/>
          </p:nvSpPr>
          <p:spPr>
            <a:xfrm rot="16200000">
              <a:off x="5174972" y="3121366"/>
              <a:ext cx="4102639" cy="998648"/>
            </a:xfrm>
            <a:prstGeom prst="roundRect">
              <a:avLst/>
            </a:prstGeom>
            <a:solidFill>
              <a:srgbClr val="8CC63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rgbClr val="1B270C"/>
                  </a:solidFill>
                </a:rPr>
                <a:t>HLG-MOS </a:t>
              </a:r>
              <a:r>
                <a:rPr lang="en-US" dirty="0" err="1">
                  <a:solidFill>
                    <a:srgbClr val="1B270C"/>
                  </a:solidFill>
                </a:rPr>
                <a:t>Modernisation</a:t>
              </a:r>
              <a:r>
                <a:rPr lang="en-US" dirty="0">
                  <a:solidFill>
                    <a:srgbClr val="1B270C"/>
                  </a:solidFill>
                </a:rPr>
                <a:t> Workshop</a:t>
              </a:r>
            </a:p>
          </p:txBody>
        </p:sp>
        <p:sp>
          <p:nvSpPr>
            <p:cNvPr id="126" name="Arrow: Left-Right 125">
              <a:extLst>
                <a:ext uri="{FF2B5EF4-FFF2-40B4-BE49-F238E27FC236}">
                  <a16:creationId xmlns:a16="http://schemas.microsoft.com/office/drawing/2014/main" id="{8953B093-FD67-49C9-8324-CC42A62F2E2F}"/>
                </a:ext>
              </a:extLst>
            </p:cNvPr>
            <p:cNvSpPr/>
            <p:nvPr/>
          </p:nvSpPr>
          <p:spPr>
            <a:xfrm>
              <a:off x="8061223" y="2685051"/>
              <a:ext cx="841391" cy="54000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F1613D"/>
                </a:gs>
              </a:gsLst>
              <a:lin ang="10800000" scaled="1"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27" name="Arrow: Left-Right 126">
              <a:extLst>
                <a:ext uri="{FF2B5EF4-FFF2-40B4-BE49-F238E27FC236}">
                  <a16:creationId xmlns:a16="http://schemas.microsoft.com/office/drawing/2014/main" id="{A4729899-AB51-467C-A31E-8F689658FE4C}"/>
                </a:ext>
              </a:extLst>
            </p:cNvPr>
            <p:cNvSpPr/>
            <p:nvPr/>
          </p:nvSpPr>
          <p:spPr>
            <a:xfrm>
              <a:off x="8032598" y="1187016"/>
              <a:ext cx="841391" cy="324000"/>
            </a:xfrm>
            <a:prstGeom prst="leftRightArrow">
              <a:avLst/>
            </a:prstGeom>
            <a:gradFill>
              <a:gsLst>
                <a:gs pos="0">
                  <a:srgbClr val="C00000"/>
                </a:gs>
                <a:gs pos="100000">
                  <a:srgbClr val="F1613D"/>
                </a:gs>
              </a:gsLst>
              <a:lin ang="10800000" scaled="1"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28" name="Arrow: Left-Right 127">
              <a:extLst>
                <a:ext uri="{FF2B5EF4-FFF2-40B4-BE49-F238E27FC236}">
                  <a16:creationId xmlns:a16="http://schemas.microsoft.com/office/drawing/2014/main" id="{BE7420C8-D4A5-4837-9532-9020DDFD2949}"/>
                </a:ext>
              </a:extLst>
            </p:cNvPr>
            <p:cNvSpPr/>
            <p:nvPr/>
          </p:nvSpPr>
          <p:spPr>
            <a:xfrm>
              <a:off x="8029949" y="4283384"/>
              <a:ext cx="841391" cy="54000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F1613D"/>
                </a:gs>
              </a:gsLst>
              <a:lin ang="10800000" scaled="1"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2C712DF-DF6E-44E1-9680-4DC107C17605}"/>
              </a:ext>
            </a:extLst>
          </p:cNvPr>
          <p:cNvSpPr/>
          <p:nvPr/>
        </p:nvSpPr>
        <p:spPr>
          <a:xfrm>
            <a:off x="2974487" y="4854251"/>
            <a:ext cx="1980000" cy="851809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Supporting Standards Group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6DD304-CC32-4366-BAED-A3B66ABB3153}"/>
              </a:ext>
            </a:extLst>
          </p:cNvPr>
          <p:cNvSpPr/>
          <p:nvPr/>
        </p:nvSpPr>
        <p:spPr>
          <a:xfrm>
            <a:off x="2966225" y="1836521"/>
            <a:ext cx="1980000" cy="1953539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</a:rPr>
              <a:t>Blue Skies Thinking Network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691F7E-F7A3-46F2-9798-C0CC6D950F8A}"/>
              </a:ext>
            </a:extLst>
          </p:cNvPr>
          <p:cNvSpPr/>
          <p:nvPr/>
        </p:nvSpPr>
        <p:spPr>
          <a:xfrm>
            <a:off x="2983256" y="3842426"/>
            <a:ext cx="1980000" cy="928657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Capability and Communication  Group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26DED767-7994-463F-AA59-7E01FE2CA9E4}"/>
              </a:ext>
            </a:extLst>
          </p:cNvPr>
          <p:cNvSpPr/>
          <p:nvPr/>
        </p:nvSpPr>
        <p:spPr>
          <a:xfrm>
            <a:off x="4924514" y="1349016"/>
            <a:ext cx="942885" cy="360000"/>
          </a:xfrm>
          <a:prstGeom prst="rightArrow">
            <a:avLst/>
          </a:prstGeom>
          <a:gradFill flip="none" rotWithShape="1">
            <a:gsLst>
              <a:gs pos="0">
                <a:srgbClr val="F1613D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A94BC9C-D94E-4139-B437-C159634DB205}"/>
              </a:ext>
            </a:extLst>
          </p:cNvPr>
          <p:cNvSpPr/>
          <p:nvPr/>
        </p:nvSpPr>
        <p:spPr>
          <a:xfrm rot="10800000">
            <a:off x="4950690" y="3005926"/>
            <a:ext cx="932684" cy="360000"/>
          </a:xfrm>
          <a:prstGeom prst="rightArrow">
            <a:avLst/>
          </a:prstGeom>
          <a:gradFill flip="none" rotWithShape="1"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7" name="Arrow: Left-Right 36">
            <a:extLst>
              <a:ext uri="{FF2B5EF4-FFF2-40B4-BE49-F238E27FC236}">
                <a16:creationId xmlns:a16="http://schemas.microsoft.com/office/drawing/2014/main" id="{B705D0B3-D470-40A8-9127-2FB3DE94C280}"/>
              </a:ext>
            </a:extLst>
          </p:cNvPr>
          <p:cNvSpPr/>
          <p:nvPr/>
        </p:nvSpPr>
        <p:spPr>
          <a:xfrm rot="10800000">
            <a:off x="4924514" y="1846283"/>
            <a:ext cx="974170" cy="432000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8" name="Arrow: Left-Right 37">
            <a:extLst>
              <a:ext uri="{FF2B5EF4-FFF2-40B4-BE49-F238E27FC236}">
                <a16:creationId xmlns:a16="http://schemas.microsoft.com/office/drawing/2014/main" id="{A72DC4CE-E7CD-4EF6-A1BF-964F8FEB7C75}"/>
              </a:ext>
            </a:extLst>
          </p:cNvPr>
          <p:cNvSpPr/>
          <p:nvPr/>
        </p:nvSpPr>
        <p:spPr>
          <a:xfrm rot="10800000">
            <a:off x="4975719" y="3872989"/>
            <a:ext cx="900000" cy="359999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16" name="Arrow: Left-Right 115">
            <a:extLst>
              <a:ext uri="{FF2B5EF4-FFF2-40B4-BE49-F238E27FC236}">
                <a16:creationId xmlns:a16="http://schemas.microsoft.com/office/drawing/2014/main" id="{61A786B2-A3BE-44AD-8491-89E1A7230EF7}"/>
              </a:ext>
            </a:extLst>
          </p:cNvPr>
          <p:cNvSpPr/>
          <p:nvPr/>
        </p:nvSpPr>
        <p:spPr>
          <a:xfrm rot="10800000">
            <a:off x="4933950" y="4913476"/>
            <a:ext cx="945612" cy="359999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1" name="Flowchart: Connector 150">
            <a:extLst>
              <a:ext uri="{FF2B5EF4-FFF2-40B4-BE49-F238E27FC236}">
                <a16:creationId xmlns:a16="http://schemas.microsoft.com/office/drawing/2014/main" id="{855634CF-CBB8-4D74-8B34-033677E38264}"/>
              </a:ext>
            </a:extLst>
          </p:cNvPr>
          <p:cNvSpPr/>
          <p:nvPr/>
        </p:nvSpPr>
        <p:spPr>
          <a:xfrm>
            <a:off x="4731365" y="322217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2" name="Flowchart: Connector 151">
            <a:extLst>
              <a:ext uri="{FF2B5EF4-FFF2-40B4-BE49-F238E27FC236}">
                <a16:creationId xmlns:a16="http://schemas.microsoft.com/office/drawing/2014/main" id="{CB1BD9D6-48DF-4AD8-B182-6A6A6FBC8B57}"/>
              </a:ext>
            </a:extLst>
          </p:cNvPr>
          <p:cNvSpPr/>
          <p:nvPr/>
        </p:nvSpPr>
        <p:spPr>
          <a:xfrm>
            <a:off x="4722508" y="429640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3" name="Flowchart: Connector 152">
            <a:extLst>
              <a:ext uri="{FF2B5EF4-FFF2-40B4-BE49-F238E27FC236}">
                <a16:creationId xmlns:a16="http://schemas.microsoft.com/office/drawing/2014/main" id="{28D8DDEB-3B2C-423A-9118-0A1BE4B5E162}"/>
              </a:ext>
            </a:extLst>
          </p:cNvPr>
          <p:cNvSpPr/>
          <p:nvPr/>
        </p:nvSpPr>
        <p:spPr>
          <a:xfrm>
            <a:off x="4722508" y="519268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4" name="Arrow: Right 123">
            <a:extLst>
              <a:ext uri="{FF2B5EF4-FFF2-40B4-BE49-F238E27FC236}">
                <a16:creationId xmlns:a16="http://schemas.microsoft.com/office/drawing/2014/main" id="{86F95788-FA8B-4CF1-AEE1-7EEBE0494CFE}"/>
              </a:ext>
            </a:extLst>
          </p:cNvPr>
          <p:cNvSpPr/>
          <p:nvPr/>
        </p:nvSpPr>
        <p:spPr>
          <a:xfrm>
            <a:off x="4932046" y="4297271"/>
            <a:ext cx="1785848" cy="360000"/>
          </a:xfrm>
          <a:prstGeom prst="rightArrow">
            <a:avLst/>
          </a:prstGeom>
          <a:gradFill flip="none" rotWithShape="1">
            <a:gsLst>
              <a:gs pos="49700">
                <a:srgbClr val="F1613D"/>
              </a:gs>
              <a:gs pos="0">
                <a:srgbClr val="8CC63E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5" name="Arrow: Right 124">
            <a:extLst>
              <a:ext uri="{FF2B5EF4-FFF2-40B4-BE49-F238E27FC236}">
                <a16:creationId xmlns:a16="http://schemas.microsoft.com/office/drawing/2014/main" id="{40922591-EBB0-4E26-9227-A857B57C92D2}"/>
              </a:ext>
            </a:extLst>
          </p:cNvPr>
          <p:cNvSpPr/>
          <p:nvPr/>
        </p:nvSpPr>
        <p:spPr>
          <a:xfrm>
            <a:off x="4931591" y="5311684"/>
            <a:ext cx="1785848" cy="360000"/>
          </a:xfrm>
          <a:prstGeom prst="rightArrow">
            <a:avLst/>
          </a:prstGeom>
          <a:gradFill flip="none" rotWithShape="1">
            <a:gsLst>
              <a:gs pos="49700">
                <a:srgbClr val="F1613D"/>
              </a:gs>
              <a:gs pos="0">
                <a:srgbClr val="8CC63E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3" name="Arrow: Right 122">
            <a:extLst>
              <a:ext uri="{FF2B5EF4-FFF2-40B4-BE49-F238E27FC236}">
                <a16:creationId xmlns:a16="http://schemas.microsoft.com/office/drawing/2014/main" id="{3D53C55C-0861-4274-9375-572D9A918FE7}"/>
              </a:ext>
            </a:extLst>
          </p:cNvPr>
          <p:cNvSpPr/>
          <p:nvPr/>
        </p:nvSpPr>
        <p:spPr>
          <a:xfrm>
            <a:off x="4931591" y="2296557"/>
            <a:ext cx="1785848" cy="360000"/>
          </a:xfrm>
          <a:prstGeom prst="rightArrow">
            <a:avLst/>
          </a:prstGeom>
          <a:gradFill flip="none" rotWithShape="1">
            <a:gsLst>
              <a:gs pos="49700">
                <a:srgbClr val="F1613D"/>
              </a:gs>
              <a:gs pos="0">
                <a:srgbClr val="8CC63E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699D4D5-1D7F-44AC-BEF8-B925B822655E}"/>
              </a:ext>
            </a:extLst>
          </p:cNvPr>
          <p:cNvGrpSpPr/>
          <p:nvPr/>
        </p:nvGrpSpPr>
        <p:grpSpPr>
          <a:xfrm>
            <a:off x="8873988" y="1098399"/>
            <a:ext cx="3118532" cy="4778873"/>
            <a:chOff x="8873988" y="1098399"/>
            <a:chExt cx="3118532" cy="4778873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604DFB7-6BE2-4AA7-999C-63158F57037D}"/>
                </a:ext>
              </a:extLst>
            </p:cNvPr>
            <p:cNvSpPr/>
            <p:nvPr/>
          </p:nvSpPr>
          <p:spPr>
            <a:xfrm>
              <a:off x="8873988" y="1098399"/>
              <a:ext cx="1481693" cy="540000"/>
            </a:xfrm>
            <a:prstGeom prst="rect">
              <a:avLst/>
            </a:prstGeom>
            <a:solidFill>
              <a:srgbClr val="C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CES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Bureau</a:t>
              </a:r>
            </a:p>
          </p:txBody>
        </p:sp>
        <p:sp>
          <p:nvSpPr>
            <p:cNvPr id="112" name="Arrow: Right 111">
              <a:extLst>
                <a:ext uri="{FF2B5EF4-FFF2-40B4-BE49-F238E27FC236}">
                  <a16:creationId xmlns:a16="http://schemas.microsoft.com/office/drawing/2014/main" id="{9C616514-BA39-445B-A7B8-85B63F5C8EE5}"/>
                </a:ext>
              </a:extLst>
            </p:cNvPr>
            <p:cNvSpPr/>
            <p:nvPr/>
          </p:nvSpPr>
          <p:spPr>
            <a:xfrm rot="5400000">
              <a:off x="9365429" y="1730168"/>
              <a:ext cx="520094" cy="336556"/>
            </a:xfrm>
            <a:prstGeom prst="rightArrow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E51ACB91-DE24-48AF-B86D-1002AD4DC3C0}"/>
                </a:ext>
              </a:extLst>
            </p:cNvPr>
            <p:cNvSpPr/>
            <p:nvPr/>
          </p:nvSpPr>
          <p:spPr>
            <a:xfrm>
              <a:off x="8888300" y="2158493"/>
              <a:ext cx="1474350" cy="3699332"/>
            </a:xfrm>
            <a:prstGeom prst="rect">
              <a:avLst/>
            </a:prstGeom>
            <a:solidFill>
              <a:srgbClr val="ED1C24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HLG-MOS</a:t>
              </a:r>
            </a:p>
          </p:txBody>
        </p:sp>
        <p:sp>
          <p:nvSpPr>
            <p:cNvPr id="155" name="Rectangle: Diagonal Corners Rounded 154">
              <a:extLst>
                <a:ext uri="{FF2B5EF4-FFF2-40B4-BE49-F238E27FC236}">
                  <a16:creationId xmlns:a16="http://schemas.microsoft.com/office/drawing/2014/main" id="{56C576C7-3461-4D7B-9A28-195A4DD5F4EE}"/>
                </a:ext>
              </a:extLst>
            </p:cNvPr>
            <p:cNvSpPr/>
            <p:nvPr/>
          </p:nvSpPr>
          <p:spPr>
            <a:xfrm>
              <a:off x="10893071" y="1098399"/>
              <a:ext cx="1099449" cy="4778873"/>
            </a:xfrm>
            <a:prstGeom prst="round2DiagRect">
              <a:avLst/>
            </a:prstGeom>
            <a:solidFill>
              <a:srgbClr val="9E1E6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/>
                <a:t>2022 Work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/>
                <a:t>Programme</a:t>
              </a:r>
              <a:endParaRPr lang="en-GB" dirty="0" err="1"/>
            </a:p>
          </p:txBody>
        </p:sp>
        <p:sp>
          <p:nvSpPr>
            <p:cNvPr id="156" name="Arrow: Right 155">
              <a:extLst>
                <a:ext uri="{FF2B5EF4-FFF2-40B4-BE49-F238E27FC236}">
                  <a16:creationId xmlns:a16="http://schemas.microsoft.com/office/drawing/2014/main" id="{C6D4DF1E-9541-48FD-BDA3-17AD30F25151}"/>
                </a:ext>
              </a:extLst>
            </p:cNvPr>
            <p:cNvSpPr/>
            <p:nvPr/>
          </p:nvSpPr>
          <p:spPr>
            <a:xfrm>
              <a:off x="10344472" y="3257869"/>
              <a:ext cx="612000" cy="900000"/>
            </a:xfrm>
            <a:prstGeom prst="rightArrow">
              <a:avLst/>
            </a:prstGeom>
            <a:gradFill flip="none" rotWithShape="1">
              <a:gsLst>
                <a:gs pos="50000">
                  <a:srgbClr val="BF1441"/>
                </a:gs>
                <a:gs pos="0">
                  <a:srgbClr val="9E1E62"/>
                </a:gs>
                <a:gs pos="100000">
                  <a:srgbClr val="FF0000"/>
                </a:gs>
              </a:gsLst>
              <a:lin ang="10800000" scaled="1"/>
              <a:tileRect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6A5E9FF2-E988-48B1-97FA-379A32380945}"/>
              </a:ext>
            </a:extLst>
          </p:cNvPr>
          <p:cNvSpPr txBox="1"/>
          <p:nvPr/>
        </p:nvSpPr>
        <p:spPr>
          <a:xfrm>
            <a:off x="505615" y="62007"/>
            <a:ext cx="10450857" cy="4289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</a:rPr>
              <a:t>HLG-MOS Innovation Pipeline 2022</a:t>
            </a:r>
            <a:endParaRPr lang="en-GB" sz="3200" b="1" dirty="0" err="1">
              <a:solidFill>
                <a:srgbClr val="0070C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07872C8-256A-427A-9F9A-4667B84415BE}"/>
              </a:ext>
            </a:extLst>
          </p:cNvPr>
          <p:cNvSpPr/>
          <p:nvPr/>
        </p:nvSpPr>
        <p:spPr>
          <a:xfrm>
            <a:off x="2964995" y="939884"/>
            <a:ext cx="1980000" cy="863652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Data Science and Modern Methods Group</a:t>
            </a:r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B5AF9854-8B27-484D-89F9-8164CBBBD7A9}"/>
              </a:ext>
            </a:extLst>
          </p:cNvPr>
          <p:cNvSpPr/>
          <p:nvPr/>
        </p:nvSpPr>
        <p:spPr>
          <a:xfrm>
            <a:off x="4941117" y="3406220"/>
            <a:ext cx="1785848" cy="360000"/>
          </a:xfrm>
          <a:prstGeom prst="rightArrow">
            <a:avLst/>
          </a:prstGeom>
          <a:gradFill flip="none" rotWithShape="1">
            <a:gsLst>
              <a:gs pos="49700">
                <a:srgbClr val="F1613D"/>
              </a:gs>
              <a:gs pos="0">
                <a:srgbClr val="8CC63E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875AF5EE-8FD4-418C-A4D8-E5F374F5F75B}"/>
              </a:ext>
            </a:extLst>
          </p:cNvPr>
          <p:cNvSpPr>
            <a:spLocks/>
          </p:cNvSpPr>
          <p:nvPr/>
        </p:nvSpPr>
        <p:spPr>
          <a:xfrm>
            <a:off x="2061890" y="1812372"/>
            <a:ext cx="900000" cy="288000"/>
          </a:xfrm>
          <a:prstGeom prst="rightArrow">
            <a:avLst/>
          </a:prstGeom>
          <a:gradFill flip="none" rotWithShape="1">
            <a:gsLst>
              <a:gs pos="0">
                <a:srgbClr val="27A9E1"/>
              </a:gs>
              <a:gs pos="100000">
                <a:srgbClr val="8CC63E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C664F7-8D8F-6D57-2D3B-2074B70505A1}"/>
              </a:ext>
            </a:extLst>
          </p:cNvPr>
          <p:cNvSpPr/>
          <p:nvPr/>
        </p:nvSpPr>
        <p:spPr>
          <a:xfrm>
            <a:off x="113017" y="862018"/>
            <a:ext cx="2215989" cy="3614390"/>
          </a:xfrm>
          <a:custGeom>
            <a:avLst/>
            <a:gdLst>
              <a:gd name="connsiteX0" fmla="*/ 0 w 2215989"/>
              <a:gd name="connsiteY0" fmla="*/ 369339 h 3614390"/>
              <a:gd name="connsiteX1" fmla="*/ 369339 w 2215989"/>
              <a:gd name="connsiteY1" fmla="*/ 0 h 3614390"/>
              <a:gd name="connsiteX2" fmla="*/ 1846650 w 2215989"/>
              <a:gd name="connsiteY2" fmla="*/ 0 h 3614390"/>
              <a:gd name="connsiteX3" fmla="*/ 2215989 w 2215989"/>
              <a:gd name="connsiteY3" fmla="*/ 369339 h 3614390"/>
              <a:gd name="connsiteX4" fmla="*/ 2215989 w 2215989"/>
              <a:gd name="connsiteY4" fmla="*/ 3245051 h 3614390"/>
              <a:gd name="connsiteX5" fmla="*/ 1846650 w 2215989"/>
              <a:gd name="connsiteY5" fmla="*/ 3614390 h 3614390"/>
              <a:gd name="connsiteX6" fmla="*/ 369339 w 2215989"/>
              <a:gd name="connsiteY6" fmla="*/ 3614390 h 3614390"/>
              <a:gd name="connsiteX7" fmla="*/ 0 w 2215989"/>
              <a:gd name="connsiteY7" fmla="*/ 3245051 h 3614390"/>
              <a:gd name="connsiteX8" fmla="*/ 0 w 2215989"/>
              <a:gd name="connsiteY8" fmla="*/ 369339 h 3614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5989" h="3614390" extrusionOk="0">
                <a:moveTo>
                  <a:pt x="0" y="369339"/>
                </a:moveTo>
                <a:cubicBezTo>
                  <a:pt x="-2043" y="168944"/>
                  <a:pt x="130191" y="-14522"/>
                  <a:pt x="369339" y="0"/>
                </a:cubicBezTo>
                <a:cubicBezTo>
                  <a:pt x="748075" y="-46455"/>
                  <a:pt x="1126885" y="92328"/>
                  <a:pt x="1846650" y="0"/>
                </a:cubicBezTo>
                <a:cubicBezTo>
                  <a:pt x="2033347" y="5777"/>
                  <a:pt x="2198887" y="185582"/>
                  <a:pt x="2215989" y="369339"/>
                </a:cubicBezTo>
                <a:cubicBezTo>
                  <a:pt x="2240441" y="1464815"/>
                  <a:pt x="2283652" y="2272907"/>
                  <a:pt x="2215989" y="3245051"/>
                </a:cubicBezTo>
                <a:cubicBezTo>
                  <a:pt x="2223885" y="3441526"/>
                  <a:pt x="2091276" y="3617072"/>
                  <a:pt x="1846650" y="3614390"/>
                </a:cubicBezTo>
                <a:cubicBezTo>
                  <a:pt x="1238307" y="3545029"/>
                  <a:pt x="924526" y="3576143"/>
                  <a:pt x="369339" y="3614390"/>
                </a:cubicBezTo>
                <a:cubicBezTo>
                  <a:pt x="204689" y="3620093"/>
                  <a:pt x="-28302" y="3436115"/>
                  <a:pt x="0" y="3245051"/>
                </a:cubicBezTo>
                <a:cubicBezTo>
                  <a:pt x="152408" y="1873017"/>
                  <a:pt x="73868" y="1543931"/>
                  <a:pt x="0" y="369339"/>
                </a:cubicBezTo>
                <a:close/>
              </a:path>
            </a:pathLst>
          </a:custGeom>
          <a:noFill/>
          <a:ln w="76200">
            <a:solidFill>
              <a:srgbClr val="FFC000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11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3A5D1-7F52-437F-AD8F-758E68706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83765" y="63706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DE0FCC-CF48-445D-95E7-D66B166247A4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328C15-5C2B-4237-B906-72E4AAEAF01C}"/>
              </a:ext>
            </a:extLst>
          </p:cNvPr>
          <p:cNvGrpSpPr/>
          <p:nvPr/>
        </p:nvGrpSpPr>
        <p:grpSpPr>
          <a:xfrm>
            <a:off x="381000" y="1072110"/>
            <a:ext cx="2608864" cy="4983732"/>
            <a:chOff x="392663" y="821532"/>
            <a:chExt cx="2605720" cy="498373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095EDDF-EFE8-416C-AD08-3BA139E1E674}"/>
                </a:ext>
              </a:extLst>
            </p:cNvPr>
            <p:cNvGrpSpPr/>
            <p:nvPr/>
          </p:nvGrpSpPr>
          <p:grpSpPr>
            <a:xfrm>
              <a:off x="392663" y="821532"/>
              <a:ext cx="2595053" cy="4983732"/>
              <a:chOff x="392663" y="821532"/>
              <a:chExt cx="2595053" cy="4983732"/>
            </a:xfrm>
          </p:grpSpPr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87F4FBD9-AC34-405D-87F2-3A85BD509951}"/>
                  </a:ext>
                </a:extLst>
              </p:cNvPr>
              <p:cNvSpPr/>
              <p:nvPr/>
            </p:nvSpPr>
            <p:spPr>
              <a:xfrm>
                <a:off x="392663" y="821532"/>
                <a:ext cx="1800000" cy="4976142"/>
              </a:xfrm>
              <a:prstGeom prst="roundRect">
                <a:avLst/>
              </a:prstGeom>
              <a:solidFill>
                <a:srgbClr val="00A388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b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Official Statistics Community</a:t>
                </a:r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DAD4BA7B-BE6B-4B9B-BD54-3A50AD302E5C}"/>
                  </a:ext>
                </a:extLst>
              </p:cNvPr>
              <p:cNvSpPr/>
              <p:nvPr/>
            </p:nvSpPr>
            <p:spPr>
              <a:xfrm>
                <a:off x="392880" y="829122"/>
                <a:ext cx="1800000" cy="4976142"/>
              </a:xfrm>
              <a:prstGeom prst="roundRect">
                <a:avLst/>
              </a:prstGeom>
              <a:noFill/>
              <a:ln w="57150">
                <a:solidFill>
                  <a:srgbClr val="00B050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0FA5362E-6E76-451F-AFCD-0CEAA3874C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87716" y="2249370"/>
                <a:ext cx="900000" cy="540000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7A9E1"/>
                  </a:gs>
                  <a:gs pos="100000">
                    <a:srgbClr val="00A388"/>
                  </a:gs>
                </a:gsLst>
                <a:lin ang="10800000" scaled="1"/>
                <a:tileRect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FEE84DA-7C45-450A-8C05-4C2EED66A298}"/>
                </a:ext>
              </a:extLst>
            </p:cNvPr>
            <p:cNvGrpSpPr/>
            <p:nvPr/>
          </p:nvGrpSpPr>
          <p:grpSpPr>
            <a:xfrm>
              <a:off x="479708" y="4688384"/>
              <a:ext cx="2515602" cy="551052"/>
              <a:chOff x="479708" y="4688384"/>
              <a:chExt cx="2515602" cy="551052"/>
            </a:xfrm>
          </p:grpSpPr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27170704-0002-465D-948F-F252EAEE67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9708" y="4688384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t">
                <a:normAutofit lnSpcReduction="10000"/>
              </a:bodyPr>
              <a:lstStyle/>
              <a:p>
                <a:pPr marL="0" indent="0" algn="ctr">
                  <a:lnSpc>
                    <a:spcPct val="90000"/>
                  </a:lnSpc>
                  <a:buNone/>
                </a:pPr>
                <a:r>
                  <a:rPr lang="en-US" sz="1600" dirty="0" err="1">
                    <a:solidFill>
                      <a:schemeClr val="tx1"/>
                    </a:solidFill>
                  </a:rPr>
                  <a:t>ModernStats</a:t>
                </a:r>
                <a:r>
                  <a:rPr lang="en-US" sz="1600" dirty="0">
                    <a:solidFill>
                      <a:schemeClr val="tx1"/>
                    </a:solidFill>
                  </a:rPr>
                  <a:t> World </a:t>
                </a:r>
                <a:r>
                  <a:rPr lang="en-US" sz="1400" dirty="0">
                    <a:solidFill>
                      <a:schemeClr val="tx1"/>
                    </a:solidFill>
                  </a:rPr>
                  <a:t>WS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Flowchart: Connector 149">
                <a:extLst>
                  <a:ext uri="{FF2B5EF4-FFF2-40B4-BE49-F238E27FC236}">
                    <a16:creationId xmlns:a16="http://schemas.microsoft.com/office/drawing/2014/main" id="{62548CF3-7324-4F25-BF19-E3EEBA2ACF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12970" y="5059436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7" name="Arrow: Left-Right 136">
                <a:extLst>
                  <a:ext uri="{FF2B5EF4-FFF2-40B4-BE49-F238E27FC236}">
                    <a16:creationId xmlns:a16="http://schemas.microsoft.com/office/drawing/2014/main" id="{5FC72BB9-5656-4FAF-8047-7385656E634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095310" y="4767739"/>
                <a:ext cx="900000" cy="432000"/>
              </a:xfrm>
              <a:prstGeom prst="leftRightArrow">
                <a:avLst/>
              </a:prstGeom>
              <a:gradFill>
                <a:gsLst>
                  <a:gs pos="0">
                    <a:srgbClr val="8CC63E"/>
                  </a:gs>
                  <a:gs pos="100000">
                    <a:srgbClr val="27A9E1"/>
                  </a:gs>
                </a:gsLst>
                <a:lin ang="10800000" scaled="1"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6A4B0C2-0265-47F7-9273-01F31FDFBC9E}"/>
                </a:ext>
              </a:extLst>
            </p:cNvPr>
            <p:cNvGrpSpPr/>
            <p:nvPr/>
          </p:nvGrpSpPr>
          <p:grpSpPr>
            <a:xfrm>
              <a:off x="495289" y="4095898"/>
              <a:ext cx="2503094" cy="551397"/>
              <a:chOff x="495289" y="4095898"/>
              <a:chExt cx="2503094" cy="551397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8C6BC0E8-58A9-419D-84A3-C36CD1A6F71E}"/>
                  </a:ext>
                </a:extLst>
              </p:cNvPr>
              <p:cNvSpPr/>
              <p:nvPr/>
            </p:nvSpPr>
            <p:spPr>
              <a:xfrm>
                <a:off x="495289" y="4095898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chemeClr val="tx1"/>
                    </a:solidFill>
                  </a:rPr>
                  <a:t>HRMT </a:t>
                </a:r>
                <a:r>
                  <a:rPr lang="en-US" sz="1400" dirty="0">
                    <a:solidFill>
                      <a:schemeClr val="tx1"/>
                    </a:solidFill>
                  </a:rPr>
                  <a:t>Workshop</a:t>
                </a:r>
              </a:p>
            </p:txBody>
          </p:sp>
          <p:sp>
            <p:nvSpPr>
              <p:cNvPr id="149" name="Flowchart: Connector 148">
                <a:extLst>
                  <a:ext uri="{FF2B5EF4-FFF2-40B4-BE49-F238E27FC236}">
                    <a16:creationId xmlns:a16="http://schemas.microsoft.com/office/drawing/2014/main" id="{45CED4B7-1EB8-4AAD-B35A-56BE17E97F31}"/>
                  </a:ext>
                </a:extLst>
              </p:cNvPr>
              <p:cNvSpPr/>
              <p:nvPr/>
            </p:nvSpPr>
            <p:spPr>
              <a:xfrm>
                <a:off x="1845261" y="4467295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8" name="Arrow: Left-Right 137">
                <a:extLst>
                  <a:ext uri="{FF2B5EF4-FFF2-40B4-BE49-F238E27FC236}">
                    <a16:creationId xmlns:a16="http://schemas.microsoft.com/office/drawing/2014/main" id="{A32EA6AB-DBB4-4593-B462-25E451042EA8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123269" y="4170319"/>
                <a:ext cx="875114" cy="360000"/>
              </a:xfrm>
              <a:prstGeom prst="leftRightArrow">
                <a:avLst/>
              </a:prstGeom>
              <a:gradFill>
                <a:gsLst>
                  <a:gs pos="0">
                    <a:srgbClr val="8CC63E"/>
                  </a:gs>
                  <a:gs pos="100000">
                    <a:srgbClr val="27A9E1"/>
                  </a:gs>
                </a:gsLst>
                <a:lin ang="10800000" scaled="1"/>
              </a:gra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BEA95C9-6557-4203-9F5F-00681FC4B471}"/>
                </a:ext>
              </a:extLst>
            </p:cNvPr>
            <p:cNvGrpSpPr/>
            <p:nvPr/>
          </p:nvGrpSpPr>
          <p:grpSpPr>
            <a:xfrm>
              <a:off x="476992" y="3127099"/>
              <a:ext cx="2503094" cy="917138"/>
              <a:chOff x="476992" y="3127099"/>
              <a:chExt cx="2503094" cy="917138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CBC0CE5-A0FF-4812-90B6-B38D04552B28}"/>
                  </a:ext>
                </a:extLst>
              </p:cNvPr>
              <p:cNvSpPr/>
              <p:nvPr/>
            </p:nvSpPr>
            <p:spPr>
              <a:xfrm>
                <a:off x="476992" y="3127099"/>
                <a:ext cx="1620000" cy="917138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Dissemination  Communication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  <a:endParaRPr lang="en-US" sz="1600" dirty="0">
                  <a:solidFill>
                    <a:srgbClr val="1B270C"/>
                  </a:solidFill>
                </a:endParaRPr>
              </a:p>
            </p:txBody>
          </p:sp>
          <p:sp>
            <p:nvSpPr>
              <p:cNvPr id="148" name="Flowchart: Connector 147">
                <a:extLst>
                  <a:ext uri="{FF2B5EF4-FFF2-40B4-BE49-F238E27FC236}">
                    <a16:creationId xmlns:a16="http://schemas.microsoft.com/office/drawing/2014/main" id="{899EF77B-579A-435F-8E52-69E221BB9581}"/>
                  </a:ext>
                </a:extLst>
              </p:cNvPr>
              <p:cNvSpPr/>
              <p:nvPr/>
            </p:nvSpPr>
            <p:spPr>
              <a:xfrm>
                <a:off x="1851499" y="3853241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36" name="Arrow: Left-Right 135">
                <a:extLst>
                  <a:ext uri="{FF2B5EF4-FFF2-40B4-BE49-F238E27FC236}">
                    <a16:creationId xmlns:a16="http://schemas.microsoft.com/office/drawing/2014/main" id="{8F6DEBDE-66C2-456E-A9BC-F70397F1B0AF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2073336" y="3648718"/>
                <a:ext cx="906750" cy="360000"/>
              </a:xfrm>
              <a:prstGeom prst="leftRightArrow">
                <a:avLst/>
              </a:prstGeom>
              <a:solidFill>
                <a:srgbClr val="F7931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13" name="Arrow: Right 112">
                <a:extLst>
                  <a:ext uri="{FF2B5EF4-FFF2-40B4-BE49-F238E27FC236}">
                    <a16:creationId xmlns:a16="http://schemas.microsoft.com/office/drawing/2014/main" id="{79024427-5BD4-4E61-BFC6-B9026E88F8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66740" y="3193299"/>
                <a:ext cx="896808" cy="288000"/>
              </a:xfrm>
              <a:prstGeom prst="rightArrow">
                <a:avLst/>
              </a:prstGeom>
              <a:solidFill>
                <a:srgbClr val="F7931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D84C7D2-3391-4F80-B368-8B3C2FE6C213}"/>
                </a:ext>
              </a:extLst>
            </p:cNvPr>
            <p:cNvGrpSpPr/>
            <p:nvPr/>
          </p:nvGrpSpPr>
          <p:grpSpPr>
            <a:xfrm>
              <a:off x="461296" y="1126735"/>
              <a:ext cx="2530230" cy="1909458"/>
              <a:chOff x="461296" y="1126735"/>
              <a:chExt cx="2530230" cy="1909458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0EEB0DD-2823-48ED-B1FB-CCF0691BC3A1}"/>
                  </a:ext>
                </a:extLst>
              </p:cNvPr>
              <p:cNvSpPr/>
              <p:nvPr/>
            </p:nvSpPr>
            <p:spPr>
              <a:xfrm>
                <a:off x="461296" y="1126735"/>
                <a:ext cx="1620000" cy="729556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Data Editing </a:t>
                </a:r>
                <a:r>
                  <a:rPr lang="en-US" sz="1400" dirty="0">
                    <a:solidFill>
                      <a:srgbClr val="002060"/>
                    </a:solidFill>
                  </a:rPr>
                  <a:t>Expert Meeting</a:t>
                </a:r>
              </a:p>
            </p:txBody>
          </p:sp>
          <p:sp>
            <p:nvSpPr>
              <p:cNvPr id="27" name="Arrow: Right 26">
                <a:extLst>
                  <a:ext uri="{FF2B5EF4-FFF2-40B4-BE49-F238E27FC236}">
                    <a16:creationId xmlns:a16="http://schemas.microsoft.com/office/drawing/2014/main" id="{2F55D5F5-3AB8-46A0-9A21-90D61439973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1206" y="2748193"/>
                <a:ext cx="900320" cy="288000"/>
              </a:xfrm>
              <a:prstGeom prst="rightArrow">
                <a:avLst/>
              </a:prstGeom>
              <a:solidFill>
                <a:srgbClr val="F7931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47" name="Flowchart: Connector 146">
                <a:extLst>
                  <a:ext uri="{FF2B5EF4-FFF2-40B4-BE49-F238E27FC236}">
                    <a16:creationId xmlns:a16="http://schemas.microsoft.com/office/drawing/2014/main" id="{64189A3B-4FDF-4CFF-89F0-6AD6DDB4CE5E}"/>
                  </a:ext>
                </a:extLst>
              </p:cNvPr>
              <p:cNvSpPr/>
              <p:nvPr/>
            </p:nvSpPr>
            <p:spPr>
              <a:xfrm>
                <a:off x="1889987" y="1512280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A6F6B90-0CF6-4CFA-AFDD-695DC9C8D8E9}"/>
                </a:ext>
              </a:extLst>
            </p:cNvPr>
            <p:cNvGrpSpPr/>
            <p:nvPr/>
          </p:nvGrpSpPr>
          <p:grpSpPr>
            <a:xfrm>
              <a:off x="505615" y="1915429"/>
              <a:ext cx="2485631" cy="540000"/>
              <a:chOff x="505615" y="1915429"/>
              <a:chExt cx="2485631" cy="540000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E00F3398-9C80-4242-9C32-63A6C69797E6}"/>
                  </a:ext>
                </a:extLst>
              </p:cNvPr>
              <p:cNvSpPr/>
              <p:nvPr/>
            </p:nvSpPr>
            <p:spPr>
              <a:xfrm>
                <a:off x="505615" y="1915429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Data Collection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</a:p>
            </p:txBody>
          </p:sp>
          <p:sp>
            <p:nvSpPr>
              <p:cNvPr id="146" name="Flowchart: Connector 145">
                <a:extLst>
                  <a:ext uri="{FF2B5EF4-FFF2-40B4-BE49-F238E27FC236}">
                    <a16:creationId xmlns:a16="http://schemas.microsoft.com/office/drawing/2014/main" id="{34E91786-C1F6-4310-A9D9-D2212D6CFF6A}"/>
                  </a:ext>
                </a:extLst>
              </p:cNvPr>
              <p:cNvSpPr/>
              <p:nvPr/>
            </p:nvSpPr>
            <p:spPr>
              <a:xfrm>
                <a:off x="1895296" y="2251139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BA3EF9C7-4EF3-4B28-A437-AE1A4A8E41C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1246" y="1953054"/>
                <a:ext cx="900000" cy="288000"/>
              </a:xfrm>
              <a:prstGeom prst="rightArrow">
                <a:avLst/>
              </a:prstGeom>
              <a:solidFill>
                <a:srgbClr val="F7931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A1550FC-8D04-4A9B-BE0F-ECF39771537B}"/>
                </a:ext>
              </a:extLst>
            </p:cNvPr>
            <p:cNvGrpSpPr/>
            <p:nvPr/>
          </p:nvGrpSpPr>
          <p:grpSpPr>
            <a:xfrm>
              <a:off x="492179" y="1231493"/>
              <a:ext cx="2490900" cy="1850619"/>
              <a:chOff x="492179" y="1231493"/>
              <a:chExt cx="2490900" cy="1850619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43192737-BD84-40B1-BAFA-D65C81AFEBF1}"/>
                  </a:ext>
                </a:extLst>
              </p:cNvPr>
              <p:cNvSpPr/>
              <p:nvPr/>
            </p:nvSpPr>
            <p:spPr>
              <a:xfrm>
                <a:off x="492179" y="2525966"/>
                <a:ext cx="1620000" cy="540000"/>
              </a:xfrm>
              <a:prstGeom prst="roundRect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US" sz="1600" dirty="0">
                    <a:solidFill>
                      <a:srgbClr val="1B270C"/>
                    </a:solidFill>
                  </a:rPr>
                  <a:t>Confidentiality </a:t>
                </a:r>
                <a:r>
                  <a:rPr lang="en-US" sz="1400" dirty="0">
                    <a:solidFill>
                      <a:srgbClr val="1B270C"/>
                    </a:solidFill>
                  </a:rPr>
                  <a:t>Expert Meeting</a:t>
                </a:r>
              </a:p>
            </p:txBody>
          </p:sp>
          <p:sp>
            <p:nvSpPr>
              <p:cNvPr id="145" name="Flowchart: Connector 144">
                <a:extLst>
                  <a:ext uri="{FF2B5EF4-FFF2-40B4-BE49-F238E27FC236}">
                    <a16:creationId xmlns:a16="http://schemas.microsoft.com/office/drawing/2014/main" id="{5D7C9DC3-49F7-43EB-A223-7646301FAEC5}"/>
                  </a:ext>
                </a:extLst>
              </p:cNvPr>
              <p:cNvSpPr/>
              <p:nvPr/>
            </p:nvSpPr>
            <p:spPr>
              <a:xfrm>
                <a:off x="1882421" y="2902112"/>
                <a:ext cx="180000" cy="180000"/>
              </a:xfrm>
              <a:prstGeom prst="flowChartConnector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  <p:sp>
            <p:nvSpPr>
              <p:cNvPr id="121" name="Arrow: Right 120">
                <a:extLst>
                  <a:ext uri="{FF2B5EF4-FFF2-40B4-BE49-F238E27FC236}">
                    <a16:creationId xmlns:a16="http://schemas.microsoft.com/office/drawing/2014/main" id="{B04EFBA6-CC96-4E18-B0CB-CD1A1ED21AE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83079" y="1231493"/>
                <a:ext cx="900000" cy="288000"/>
              </a:xfrm>
              <a:prstGeom prst="rightArrow">
                <a:avLst/>
              </a:prstGeom>
              <a:solidFill>
                <a:srgbClr val="F7931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dirty="0" err="1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A75A496-59EF-4E17-BCD4-2F4DAC5301AF}"/>
              </a:ext>
            </a:extLst>
          </p:cNvPr>
          <p:cNvGrpSpPr/>
          <p:nvPr/>
        </p:nvGrpSpPr>
        <p:grpSpPr>
          <a:xfrm>
            <a:off x="5843873" y="1072110"/>
            <a:ext cx="3058741" cy="4759427"/>
            <a:chOff x="5843873" y="1072110"/>
            <a:chExt cx="3058741" cy="475942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C99414D-2798-4230-91CE-7AA637832D33}"/>
                </a:ext>
              </a:extLst>
            </p:cNvPr>
            <p:cNvSpPr/>
            <p:nvPr/>
          </p:nvSpPr>
          <p:spPr>
            <a:xfrm>
              <a:off x="5843873" y="1072110"/>
              <a:ext cx="2204220" cy="4759427"/>
            </a:xfrm>
            <a:prstGeom prst="rect">
              <a:avLst/>
            </a:prstGeom>
            <a:solidFill>
              <a:srgbClr val="F1613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HLG-MOS Executive Board</a:t>
              </a:r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F09F27DA-32A8-40CF-B936-449418344AA1}"/>
                </a:ext>
              </a:extLst>
            </p:cNvPr>
            <p:cNvSpPr/>
            <p:nvPr/>
          </p:nvSpPr>
          <p:spPr>
            <a:xfrm rot="16200000">
              <a:off x="5174972" y="3121366"/>
              <a:ext cx="4102639" cy="998648"/>
            </a:xfrm>
            <a:prstGeom prst="roundRect">
              <a:avLst/>
            </a:prstGeom>
            <a:solidFill>
              <a:srgbClr val="8CC63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36000" tIns="36000" rIns="36000" bIns="3600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rgbClr val="1B270C"/>
                  </a:solidFill>
                </a:rPr>
                <a:t>HLG-MOS </a:t>
              </a:r>
              <a:r>
                <a:rPr lang="en-US" dirty="0" err="1">
                  <a:solidFill>
                    <a:srgbClr val="1B270C"/>
                  </a:solidFill>
                </a:rPr>
                <a:t>Modernisation</a:t>
              </a:r>
              <a:r>
                <a:rPr lang="en-US" dirty="0">
                  <a:solidFill>
                    <a:srgbClr val="1B270C"/>
                  </a:solidFill>
                </a:rPr>
                <a:t> Workshop</a:t>
              </a:r>
            </a:p>
          </p:txBody>
        </p:sp>
        <p:sp>
          <p:nvSpPr>
            <p:cNvPr id="126" name="Arrow: Left-Right 125">
              <a:extLst>
                <a:ext uri="{FF2B5EF4-FFF2-40B4-BE49-F238E27FC236}">
                  <a16:creationId xmlns:a16="http://schemas.microsoft.com/office/drawing/2014/main" id="{8953B093-FD67-49C9-8324-CC42A62F2E2F}"/>
                </a:ext>
              </a:extLst>
            </p:cNvPr>
            <p:cNvSpPr/>
            <p:nvPr/>
          </p:nvSpPr>
          <p:spPr>
            <a:xfrm>
              <a:off x="8061223" y="2685051"/>
              <a:ext cx="841391" cy="540000"/>
            </a:xfrm>
            <a:prstGeom prst="leftRightArrow">
              <a:avLst/>
            </a:prstGeom>
            <a:solidFill>
              <a:srgbClr val="F7931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27" name="Arrow: Left-Right 126">
              <a:extLst>
                <a:ext uri="{FF2B5EF4-FFF2-40B4-BE49-F238E27FC236}">
                  <a16:creationId xmlns:a16="http://schemas.microsoft.com/office/drawing/2014/main" id="{A4729899-AB51-467C-A31E-8F689658FE4C}"/>
                </a:ext>
              </a:extLst>
            </p:cNvPr>
            <p:cNvSpPr/>
            <p:nvPr/>
          </p:nvSpPr>
          <p:spPr>
            <a:xfrm>
              <a:off x="8032598" y="1187016"/>
              <a:ext cx="841391" cy="324000"/>
            </a:xfrm>
            <a:prstGeom prst="leftRightArrow">
              <a:avLst/>
            </a:prstGeom>
            <a:gradFill>
              <a:gsLst>
                <a:gs pos="0">
                  <a:srgbClr val="C00000"/>
                </a:gs>
                <a:gs pos="100000">
                  <a:srgbClr val="F1613D"/>
                </a:gs>
              </a:gsLst>
              <a:lin ang="10800000" scaled="1"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28" name="Arrow: Left-Right 127">
              <a:extLst>
                <a:ext uri="{FF2B5EF4-FFF2-40B4-BE49-F238E27FC236}">
                  <a16:creationId xmlns:a16="http://schemas.microsoft.com/office/drawing/2014/main" id="{BE7420C8-D4A5-4837-9532-9020DDFD2949}"/>
                </a:ext>
              </a:extLst>
            </p:cNvPr>
            <p:cNvSpPr/>
            <p:nvPr/>
          </p:nvSpPr>
          <p:spPr>
            <a:xfrm>
              <a:off x="8029949" y="4283384"/>
              <a:ext cx="841391" cy="54000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F1613D"/>
                </a:gs>
              </a:gsLst>
              <a:lin ang="10800000" scaled="1"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2C712DF-DF6E-44E1-9680-4DC107C17605}"/>
              </a:ext>
            </a:extLst>
          </p:cNvPr>
          <p:cNvSpPr/>
          <p:nvPr/>
        </p:nvSpPr>
        <p:spPr>
          <a:xfrm>
            <a:off x="2974487" y="4854251"/>
            <a:ext cx="1980000" cy="851809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Supporting Standards Group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6DD304-CC32-4366-BAED-A3B66ABB3153}"/>
              </a:ext>
            </a:extLst>
          </p:cNvPr>
          <p:cNvSpPr/>
          <p:nvPr/>
        </p:nvSpPr>
        <p:spPr>
          <a:xfrm>
            <a:off x="2966225" y="1836521"/>
            <a:ext cx="1980000" cy="1953539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</a:rPr>
              <a:t>Blue Skies Thinking Network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691F7E-F7A3-46F2-9798-C0CC6D950F8A}"/>
              </a:ext>
            </a:extLst>
          </p:cNvPr>
          <p:cNvSpPr/>
          <p:nvPr/>
        </p:nvSpPr>
        <p:spPr>
          <a:xfrm>
            <a:off x="2983256" y="3842426"/>
            <a:ext cx="1980000" cy="928657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Capability and Communication  Group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26DED767-7994-463F-AA59-7E01FE2CA9E4}"/>
              </a:ext>
            </a:extLst>
          </p:cNvPr>
          <p:cNvSpPr/>
          <p:nvPr/>
        </p:nvSpPr>
        <p:spPr>
          <a:xfrm>
            <a:off x="4924514" y="1349016"/>
            <a:ext cx="942885" cy="360000"/>
          </a:xfrm>
          <a:prstGeom prst="rightArrow">
            <a:avLst/>
          </a:prstGeom>
          <a:solidFill>
            <a:srgbClr val="F7931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A94BC9C-D94E-4139-B437-C159634DB205}"/>
              </a:ext>
            </a:extLst>
          </p:cNvPr>
          <p:cNvSpPr/>
          <p:nvPr/>
        </p:nvSpPr>
        <p:spPr>
          <a:xfrm rot="10800000">
            <a:off x="4950690" y="3005926"/>
            <a:ext cx="932684" cy="360000"/>
          </a:xfrm>
          <a:prstGeom prst="rightArrow">
            <a:avLst/>
          </a:prstGeom>
          <a:gradFill flip="none" rotWithShape="1"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7" name="Arrow: Left-Right 36">
            <a:extLst>
              <a:ext uri="{FF2B5EF4-FFF2-40B4-BE49-F238E27FC236}">
                <a16:creationId xmlns:a16="http://schemas.microsoft.com/office/drawing/2014/main" id="{B705D0B3-D470-40A8-9127-2FB3DE94C280}"/>
              </a:ext>
            </a:extLst>
          </p:cNvPr>
          <p:cNvSpPr/>
          <p:nvPr/>
        </p:nvSpPr>
        <p:spPr>
          <a:xfrm rot="10800000">
            <a:off x="4924514" y="1846283"/>
            <a:ext cx="974170" cy="432000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38" name="Arrow: Left-Right 37">
            <a:extLst>
              <a:ext uri="{FF2B5EF4-FFF2-40B4-BE49-F238E27FC236}">
                <a16:creationId xmlns:a16="http://schemas.microsoft.com/office/drawing/2014/main" id="{A72DC4CE-E7CD-4EF6-A1BF-964F8FEB7C75}"/>
              </a:ext>
            </a:extLst>
          </p:cNvPr>
          <p:cNvSpPr/>
          <p:nvPr/>
        </p:nvSpPr>
        <p:spPr>
          <a:xfrm rot="10800000">
            <a:off x="4975719" y="3872989"/>
            <a:ext cx="900000" cy="359999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16" name="Arrow: Left-Right 115">
            <a:extLst>
              <a:ext uri="{FF2B5EF4-FFF2-40B4-BE49-F238E27FC236}">
                <a16:creationId xmlns:a16="http://schemas.microsoft.com/office/drawing/2014/main" id="{61A786B2-A3BE-44AD-8491-89E1A7230EF7}"/>
              </a:ext>
            </a:extLst>
          </p:cNvPr>
          <p:cNvSpPr/>
          <p:nvPr/>
        </p:nvSpPr>
        <p:spPr>
          <a:xfrm rot="10800000">
            <a:off x="4933950" y="4913476"/>
            <a:ext cx="945612" cy="359999"/>
          </a:xfrm>
          <a:prstGeom prst="leftRightArrow">
            <a:avLst/>
          </a:prstGeom>
          <a:gradFill>
            <a:gsLst>
              <a:gs pos="0">
                <a:srgbClr val="27A9E1"/>
              </a:gs>
              <a:gs pos="100000">
                <a:srgbClr val="F1613D"/>
              </a:gs>
            </a:gsLst>
            <a:lin ang="108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1" name="Flowchart: Connector 150">
            <a:extLst>
              <a:ext uri="{FF2B5EF4-FFF2-40B4-BE49-F238E27FC236}">
                <a16:creationId xmlns:a16="http://schemas.microsoft.com/office/drawing/2014/main" id="{855634CF-CBB8-4D74-8B34-033677E38264}"/>
              </a:ext>
            </a:extLst>
          </p:cNvPr>
          <p:cNvSpPr/>
          <p:nvPr/>
        </p:nvSpPr>
        <p:spPr>
          <a:xfrm>
            <a:off x="4731365" y="322217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2" name="Flowchart: Connector 151">
            <a:extLst>
              <a:ext uri="{FF2B5EF4-FFF2-40B4-BE49-F238E27FC236}">
                <a16:creationId xmlns:a16="http://schemas.microsoft.com/office/drawing/2014/main" id="{CB1BD9D6-48DF-4AD8-B182-6A6A6FBC8B57}"/>
              </a:ext>
            </a:extLst>
          </p:cNvPr>
          <p:cNvSpPr/>
          <p:nvPr/>
        </p:nvSpPr>
        <p:spPr>
          <a:xfrm>
            <a:off x="4722508" y="429640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53" name="Flowchart: Connector 152">
            <a:extLst>
              <a:ext uri="{FF2B5EF4-FFF2-40B4-BE49-F238E27FC236}">
                <a16:creationId xmlns:a16="http://schemas.microsoft.com/office/drawing/2014/main" id="{28D8DDEB-3B2C-423A-9118-0A1BE4B5E162}"/>
              </a:ext>
            </a:extLst>
          </p:cNvPr>
          <p:cNvSpPr/>
          <p:nvPr/>
        </p:nvSpPr>
        <p:spPr>
          <a:xfrm>
            <a:off x="4722508" y="5192688"/>
            <a:ext cx="180000" cy="180000"/>
          </a:xfrm>
          <a:prstGeom prst="flowChartConnector">
            <a:avLst/>
          </a:prstGeom>
          <a:solidFill>
            <a:srgbClr val="F1613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4" name="Arrow: Right 123">
            <a:extLst>
              <a:ext uri="{FF2B5EF4-FFF2-40B4-BE49-F238E27FC236}">
                <a16:creationId xmlns:a16="http://schemas.microsoft.com/office/drawing/2014/main" id="{86F95788-FA8B-4CF1-AEE1-7EEBE0494CFE}"/>
              </a:ext>
            </a:extLst>
          </p:cNvPr>
          <p:cNvSpPr/>
          <p:nvPr/>
        </p:nvSpPr>
        <p:spPr>
          <a:xfrm>
            <a:off x="4932046" y="4297271"/>
            <a:ext cx="1785848" cy="360000"/>
          </a:xfrm>
          <a:prstGeom prst="rightArrow">
            <a:avLst/>
          </a:prstGeom>
          <a:solidFill>
            <a:srgbClr val="F7931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5" name="Arrow: Right 124">
            <a:extLst>
              <a:ext uri="{FF2B5EF4-FFF2-40B4-BE49-F238E27FC236}">
                <a16:creationId xmlns:a16="http://schemas.microsoft.com/office/drawing/2014/main" id="{40922591-EBB0-4E26-9227-A857B57C92D2}"/>
              </a:ext>
            </a:extLst>
          </p:cNvPr>
          <p:cNvSpPr/>
          <p:nvPr/>
        </p:nvSpPr>
        <p:spPr>
          <a:xfrm>
            <a:off x="4931591" y="5311684"/>
            <a:ext cx="1785848" cy="360000"/>
          </a:xfrm>
          <a:prstGeom prst="rightArrow">
            <a:avLst/>
          </a:prstGeom>
          <a:gradFill flip="none" rotWithShape="1">
            <a:gsLst>
              <a:gs pos="49700">
                <a:srgbClr val="F1613D"/>
              </a:gs>
              <a:gs pos="0">
                <a:srgbClr val="8CC63E"/>
              </a:gs>
              <a:gs pos="100000">
                <a:srgbClr val="27A9E1"/>
              </a:gs>
            </a:gsLst>
            <a:lin ang="10800000" scaled="1"/>
            <a:tileRect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123" name="Arrow: Right 122">
            <a:extLst>
              <a:ext uri="{FF2B5EF4-FFF2-40B4-BE49-F238E27FC236}">
                <a16:creationId xmlns:a16="http://schemas.microsoft.com/office/drawing/2014/main" id="{3D53C55C-0861-4274-9375-572D9A918FE7}"/>
              </a:ext>
            </a:extLst>
          </p:cNvPr>
          <p:cNvSpPr/>
          <p:nvPr/>
        </p:nvSpPr>
        <p:spPr>
          <a:xfrm>
            <a:off x="4931591" y="2296557"/>
            <a:ext cx="1785848" cy="360000"/>
          </a:xfrm>
          <a:prstGeom prst="rightArrow">
            <a:avLst/>
          </a:prstGeom>
          <a:solidFill>
            <a:srgbClr val="F7931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699D4D5-1D7F-44AC-BEF8-B925B822655E}"/>
              </a:ext>
            </a:extLst>
          </p:cNvPr>
          <p:cNvGrpSpPr/>
          <p:nvPr/>
        </p:nvGrpSpPr>
        <p:grpSpPr>
          <a:xfrm>
            <a:off x="8873988" y="1098399"/>
            <a:ext cx="3118532" cy="4778873"/>
            <a:chOff x="8873988" y="1098399"/>
            <a:chExt cx="3118532" cy="4778873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604DFB7-6BE2-4AA7-999C-63158F57037D}"/>
                </a:ext>
              </a:extLst>
            </p:cNvPr>
            <p:cNvSpPr/>
            <p:nvPr/>
          </p:nvSpPr>
          <p:spPr>
            <a:xfrm>
              <a:off x="8873988" y="1098399"/>
              <a:ext cx="1481693" cy="540000"/>
            </a:xfrm>
            <a:prstGeom prst="rect">
              <a:avLst/>
            </a:prstGeom>
            <a:solidFill>
              <a:srgbClr val="C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CES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Bureau</a:t>
              </a:r>
            </a:p>
          </p:txBody>
        </p:sp>
        <p:sp>
          <p:nvSpPr>
            <p:cNvPr id="112" name="Arrow: Right 111">
              <a:extLst>
                <a:ext uri="{FF2B5EF4-FFF2-40B4-BE49-F238E27FC236}">
                  <a16:creationId xmlns:a16="http://schemas.microsoft.com/office/drawing/2014/main" id="{9C616514-BA39-445B-A7B8-85B63F5C8EE5}"/>
                </a:ext>
              </a:extLst>
            </p:cNvPr>
            <p:cNvSpPr/>
            <p:nvPr/>
          </p:nvSpPr>
          <p:spPr>
            <a:xfrm rot="5400000">
              <a:off x="9365429" y="1730168"/>
              <a:ext cx="520094" cy="336556"/>
            </a:xfrm>
            <a:prstGeom prst="rightArrow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E51ACB91-DE24-48AF-B86D-1002AD4DC3C0}"/>
                </a:ext>
              </a:extLst>
            </p:cNvPr>
            <p:cNvSpPr/>
            <p:nvPr/>
          </p:nvSpPr>
          <p:spPr>
            <a:xfrm>
              <a:off x="8888300" y="2158493"/>
              <a:ext cx="1474350" cy="3699332"/>
            </a:xfrm>
            <a:prstGeom prst="rect">
              <a:avLst/>
            </a:prstGeom>
            <a:solidFill>
              <a:srgbClr val="ED1C24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HLG-MOS</a:t>
              </a:r>
            </a:p>
          </p:txBody>
        </p:sp>
        <p:sp>
          <p:nvSpPr>
            <p:cNvPr id="155" name="Rectangle: Diagonal Corners Rounded 154">
              <a:extLst>
                <a:ext uri="{FF2B5EF4-FFF2-40B4-BE49-F238E27FC236}">
                  <a16:creationId xmlns:a16="http://schemas.microsoft.com/office/drawing/2014/main" id="{56C576C7-3461-4D7B-9A28-195A4DD5F4EE}"/>
                </a:ext>
              </a:extLst>
            </p:cNvPr>
            <p:cNvSpPr/>
            <p:nvPr/>
          </p:nvSpPr>
          <p:spPr>
            <a:xfrm>
              <a:off x="10893071" y="1098399"/>
              <a:ext cx="1099449" cy="4778873"/>
            </a:xfrm>
            <a:prstGeom prst="round2DiagRect">
              <a:avLst/>
            </a:prstGeom>
            <a:solidFill>
              <a:srgbClr val="9E1E6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dirty="0"/>
                <a:t>2022 Work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/>
                <a:t>Programme</a:t>
              </a:r>
              <a:endParaRPr lang="en-GB" dirty="0" err="1"/>
            </a:p>
          </p:txBody>
        </p:sp>
        <p:sp>
          <p:nvSpPr>
            <p:cNvPr id="156" name="Arrow: Right 155">
              <a:extLst>
                <a:ext uri="{FF2B5EF4-FFF2-40B4-BE49-F238E27FC236}">
                  <a16:creationId xmlns:a16="http://schemas.microsoft.com/office/drawing/2014/main" id="{C6D4DF1E-9541-48FD-BDA3-17AD30F25151}"/>
                </a:ext>
              </a:extLst>
            </p:cNvPr>
            <p:cNvSpPr/>
            <p:nvPr/>
          </p:nvSpPr>
          <p:spPr>
            <a:xfrm>
              <a:off x="10344472" y="3257869"/>
              <a:ext cx="612000" cy="900000"/>
            </a:xfrm>
            <a:prstGeom prst="rightArrow">
              <a:avLst/>
            </a:prstGeom>
            <a:solidFill>
              <a:srgbClr val="F7931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en-GB" dirty="0" err="1"/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6A5E9FF2-E988-48B1-97FA-379A32380945}"/>
              </a:ext>
            </a:extLst>
          </p:cNvPr>
          <p:cNvSpPr txBox="1"/>
          <p:nvPr/>
        </p:nvSpPr>
        <p:spPr>
          <a:xfrm>
            <a:off x="505615" y="62007"/>
            <a:ext cx="10450857" cy="4289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</a:rPr>
              <a:t>HLG-MOS Innovation Pipeline 2022</a:t>
            </a:r>
            <a:endParaRPr lang="en-GB" sz="3200" b="1" dirty="0" err="1">
              <a:solidFill>
                <a:srgbClr val="0070C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07872C8-256A-427A-9F9A-4667B84415BE}"/>
              </a:ext>
            </a:extLst>
          </p:cNvPr>
          <p:cNvSpPr/>
          <p:nvPr/>
        </p:nvSpPr>
        <p:spPr>
          <a:xfrm>
            <a:off x="2964995" y="939884"/>
            <a:ext cx="1980000" cy="863652"/>
          </a:xfrm>
          <a:prstGeom prst="rect">
            <a:avLst/>
          </a:prstGeom>
          <a:solidFill>
            <a:srgbClr val="27A9E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Data Science and Modern Methods Group</a:t>
            </a:r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B5AF9854-8B27-484D-89F9-8164CBBBD7A9}"/>
              </a:ext>
            </a:extLst>
          </p:cNvPr>
          <p:cNvSpPr/>
          <p:nvPr/>
        </p:nvSpPr>
        <p:spPr>
          <a:xfrm>
            <a:off x="4941117" y="3406220"/>
            <a:ext cx="1785848" cy="360000"/>
          </a:xfrm>
          <a:prstGeom prst="rightArrow">
            <a:avLst/>
          </a:prstGeom>
          <a:solidFill>
            <a:srgbClr val="F7931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875AF5EE-8FD4-418C-A4D8-E5F374F5F75B}"/>
              </a:ext>
            </a:extLst>
          </p:cNvPr>
          <p:cNvSpPr>
            <a:spLocks/>
          </p:cNvSpPr>
          <p:nvPr/>
        </p:nvSpPr>
        <p:spPr>
          <a:xfrm>
            <a:off x="2061890" y="1812372"/>
            <a:ext cx="900000" cy="288000"/>
          </a:xfrm>
          <a:prstGeom prst="rightArrow">
            <a:avLst/>
          </a:prstGeom>
          <a:solidFill>
            <a:srgbClr val="F7931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C664F7-8D8F-6D57-2D3B-2074B70505A1}"/>
              </a:ext>
            </a:extLst>
          </p:cNvPr>
          <p:cNvSpPr/>
          <p:nvPr/>
        </p:nvSpPr>
        <p:spPr>
          <a:xfrm>
            <a:off x="113017" y="862018"/>
            <a:ext cx="2215989" cy="3614390"/>
          </a:xfrm>
          <a:custGeom>
            <a:avLst/>
            <a:gdLst>
              <a:gd name="connsiteX0" fmla="*/ 0 w 2215989"/>
              <a:gd name="connsiteY0" fmla="*/ 369339 h 3614390"/>
              <a:gd name="connsiteX1" fmla="*/ 369339 w 2215989"/>
              <a:gd name="connsiteY1" fmla="*/ 0 h 3614390"/>
              <a:gd name="connsiteX2" fmla="*/ 1846650 w 2215989"/>
              <a:gd name="connsiteY2" fmla="*/ 0 h 3614390"/>
              <a:gd name="connsiteX3" fmla="*/ 2215989 w 2215989"/>
              <a:gd name="connsiteY3" fmla="*/ 369339 h 3614390"/>
              <a:gd name="connsiteX4" fmla="*/ 2215989 w 2215989"/>
              <a:gd name="connsiteY4" fmla="*/ 3245051 h 3614390"/>
              <a:gd name="connsiteX5" fmla="*/ 1846650 w 2215989"/>
              <a:gd name="connsiteY5" fmla="*/ 3614390 h 3614390"/>
              <a:gd name="connsiteX6" fmla="*/ 369339 w 2215989"/>
              <a:gd name="connsiteY6" fmla="*/ 3614390 h 3614390"/>
              <a:gd name="connsiteX7" fmla="*/ 0 w 2215989"/>
              <a:gd name="connsiteY7" fmla="*/ 3245051 h 3614390"/>
              <a:gd name="connsiteX8" fmla="*/ 0 w 2215989"/>
              <a:gd name="connsiteY8" fmla="*/ 369339 h 3614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5989" h="3614390" extrusionOk="0">
                <a:moveTo>
                  <a:pt x="0" y="369339"/>
                </a:moveTo>
                <a:cubicBezTo>
                  <a:pt x="-2043" y="168944"/>
                  <a:pt x="130191" y="-14522"/>
                  <a:pt x="369339" y="0"/>
                </a:cubicBezTo>
                <a:cubicBezTo>
                  <a:pt x="748075" y="-46455"/>
                  <a:pt x="1126885" y="92328"/>
                  <a:pt x="1846650" y="0"/>
                </a:cubicBezTo>
                <a:cubicBezTo>
                  <a:pt x="2033347" y="5777"/>
                  <a:pt x="2198887" y="185582"/>
                  <a:pt x="2215989" y="369339"/>
                </a:cubicBezTo>
                <a:cubicBezTo>
                  <a:pt x="2240441" y="1464815"/>
                  <a:pt x="2283652" y="2272907"/>
                  <a:pt x="2215989" y="3245051"/>
                </a:cubicBezTo>
                <a:cubicBezTo>
                  <a:pt x="2223885" y="3441526"/>
                  <a:pt x="2091276" y="3617072"/>
                  <a:pt x="1846650" y="3614390"/>
                </a:cubicBezTo>
                <a:cubicBezTo>
                  <a:pt x="1238307" y="3545029"/>
                  <a:pt x="924526" y="3576143"/>
                  <a:pt x="369339" y="3614390"/>
                </a:cubicBezTo>
                <a:cubicBezTo>
                  <a:pt x="204689" y="3620093"/>
                  <a:pt x="-28302" y="3436115"/>
                  <a:pt x="0" y="3245051"/>
                </a:cubicBezTo>
                <a:cubicBezTo>
                  <a:pt x="152408" y="1873017"/>
                  <a:pt x="73868" y="1543931"/>
                  <a:pt x="0" y="369339"/>
                </a:cubicBezTo>
                <a:close/>
              </a:path>
            </a:pathLst>
          </a:custGeom>
          <a:noFill/>
          <a:ln w="76200">
            <a:solidFill>
              <a:srgbClr val="FFC000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7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1EFCD-967B-4EF5-9B4F-84BEBFE1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0"/>
            <a:ext cx="11191713" cy="706106"/>
          </a:xfrm>
        </p:spPr>
        <p:txBody>
          <a:bodyPr anchor="ctr"/>
          <a:lstStyle/>
          <a:p>
            <a:r>
              <a:rPr lang="en-GB" sz="2800">
                <a:solidFill>
                  <a:srgbClr val="1B75BB"/>
                </a:solidFill>
              </a:rPr>
              <a:t>Purpose/Objectives HLG-MOS expert meetings and workshops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F4186-891C-4AC1-8BC2-27923C178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543" y="795285"/>
            <a:ext cx="7679804" cy="5679236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8CC63E"/>
              </a:buClr>
            </a:pPr>
            <a:r>
              <a:rPr lang="en-GB" sz="2600"/>
              <a:t>Platforms for experts to:</a:t>
            </a:r>
          </a:p>
          <a:p>
            <a:pPr lvl="1">
              <a:buClr>
                <a:srgbClr val="F1613D"/>
              </a:buClr>
            </a:pPr>
            <a:r>
              <a:rPr lang="en-GB"/>
              <a:t>Present innovative practices</a:t>
            </a:r>
          </a:p>
          <a:p>
            <a:pPr lvl="1">
              <a:buClr>
                <a:srgbClr val="F1613D"/>
              </a:buClr>
            </a:pPr>
            <a:r>
              <a:rPr lang="en-GB"/>
              <a:t>Enable/Encourage collaboration</a:t>
            </a:r>
          </a:p>
          <a:p>
            <a:pPr lvl="1">
              <a:buClr>
                <a:srgbClr val="F1613D"/>
              </a:buClr>
            </a:pPr>
            <a:r>
              <a:rPr lang="en-GB"/>
              <a:t>Identify common future areas of work</a:t>
            </a:r>
          </a:p>
          <a:p>
            <a:pPr lvl="1">
              <a:buClr>
                <a:srgbClr val="F1613D"/>
              </a:buClr>
            </a:pPr>
            <a:r>
              <a:rPr lang="en-GB"/>
              <a:t>Share experiences</a:t>
            </a:r>
          </a:p>
          <a:p>
            <a:pPr>
              <a:buClr>
                <a:srgbClr val="00A388"/>
              </a:buClr>
            </a:pPr>
            <a:r>
              <a:rPr lang="en-GB" sz="2600"/>
              <a:t>Elements:</a:t>
            </a:r>
            <a:endParaRPr lang="en-GB"/>
          </a:p>
          <a:p>
            <a:pPr lvl="1">
              <a:buClr>
                <a:srgbClr val="9E1E62"/>
              </a:buClr>
            </a:pPr>
            <a:r>
              <a:rPr lang="en-GB"/>
              <a:t>Presentations</a:t>
            </a:r>
          </a:p>
          <a:p>
            <a:pPr lvl="1">
              <a:buClr>
                <a:srgbClr val="9E1E62"/>
              </a:buClr>
            </a:pPr>
            <a:r>
              <a:rPr lang="en-GB"/>
              <a:t>Small group discussions</a:t>
            </a:r>
          </a:p>
          <a:p>
            <a:pPr lvl="1">
              <a:buClr>
                <a:srgbClr val="9E1E62"/>
              </a:buClr>
            </a:pPr>
            <a:r>
              <a:rPr lang="en-GB"/>
              <a:t>Interactive sessions</a:t>
            </a:r>
          </a:p>
          <a:p>
            <a:pPr lvl="1">
              <a:buClr>
                <a:srgbClr val="9E1E62"/>
              </a:buClr>
            </a:pPr>
            <a:r>
              <a:rPr lang="en-GB"/>
              <a:t>Prioritization of future work</a:t>
            </a:r>
          </a:p>
          <a:p>
            <a:pPr>
              <a:buClr>
                <a:srgbClr val="1B75BB"/>
              </a:buClr>
            </a:pPr>
            <a:r>
              <a:rPr lang="en-GB" sz="2600"/>
              <a:t>Audience:</a:t>
            </a:r>
            <a:endParaRPr lang="en-GB"/>
          </a:p>
          <a:p>
            <a:pPr lvl="1">
              <a:buClr>
                <a:srgbClr val="27A9E1"/>
              </a:buClr>
            </a:pPr>
            <a:r>
              <a:rPr lang="en-GB"/>
              <a:t>High-mid level mangers</a:t>
            </a:r>
          </a:p>
          <a:p>
            <a:pPr lvl="1">
              <a:buClr>
                <a:srgbClr val="27A9E1"/>
              </a:buClr>
            </a:pPr>
            <a:r>
              <a:rPr lang="en-GB"/>
              <a:t>Substantive experts</a:t>
            </a:r>
          </a:p>
          <a:p>
            <a:pPr lvl="1">
              <a:buClr>
                <a:srgbClr val="27A9E1"/>
              </a:buClr>
            </a:pPr>
            <a:r>
              <a:rPr lang="en-GB"/>
              <a:t>NSSs (NSOs/Central Banks etc), Academia &amp; relevant private sector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DCB7F7-FD31-4E1B-9841-40013964B401}"/>
              </a:ext>
            </a:extLst>
          </p:cNvPr>
          <p:cNvGrpSpPr/>
          <p:nvPr/>
        </p:nvGrpSpPr>
        <p:grpSpPr>
          <a:xfrm>
            <a:off x="7176120" y="630334"/>
            <a:ext cx="3780000" cy="5760000"/>
            <a:chOff x="8048600" y="296750"/>
            <a:chExt cx="3487194" cy="537633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6C1B385-7E73-4A06-B8FF-625656A7AB3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48600" y="296750"/>
              <a:ext cx="2052000" cy="2052000"/>
              <a:chOff x="1763688" y="1268760"/>
              <a:chExt cx="1656184" cy="1656184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1141110-4B7B-4C81-A3FE-3D717E293D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63688" y="1268760"/>
                <a:ext cx="1656184" cy="1656184"/>
              </a:xfrm>
              <a:prstGeom prst="ellipse">
                <a:avLst/>
              </a:prstGeom>
              <a:solidFill>
                <a:srgbClr val="27A9E1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err="1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827429-E297-4E30-9DDD-1BF23F5D2BCD}"/>
                  </a:ext>
                </a:extLst>
              </p:cNvPr>
              <p:cNvSpPr txBox="1"/>
              <p:nvPr/>
            </p:nvSpPr>
            <p:spPr>
              <a:xfrm>
                <a:off x="1763688" y="1592796"/>
                <a:ext cx="1620179" cy="100811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GB" sz="2400">
                    <a:solidFill>
                      <a:srgbClr val="06212D"/>
                    </a:solidFill>
                  </a:rPr>
                  <a:t>Innovative Practices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F683C9-C15C-49FB-B0AF-FB92BBF477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663794" y="1042185"/>
              <a:ext cx="1872000" cy="1872000"/>
              <a:chOff x="1763688" y="1268760"/>
              <a:chExt cx="1656184" cy="1656184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CAD2EE2-6A7E-425C-8F39-F1B3CDB8BE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63688" y="1268760"/>
                <a:ext cx="1656184" cy="1656184"/>
              </a:xfrm>
              <a:prstGeom prst="ellipse">
                <a:avLst/>
              </a:prstGeom>
              <a:solidFill>
                <a:srgbClr val="9E1E62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err="1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43EC6-B8CB-4428-AC93-EC0B31BA746C}"/>
                  </a:ext>
                </a:extLst>
              </p:cNvPr>
              <p:cNvSpPr txBox="1"/>
              <p:nvPr/>
            </p:nvSpPr>
            <p:spPr>
              <a:xfrm>
                <a:off x="1763688" y="1592796"/>
                <a:ext cx="1620179" cy="100811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GB" sz="2400">
                    <a:solidFill>
                      <a:srgbClr val="FBD4E7"/>
                    </a:solidFill>
                  </a:rPr>
                  <a:t>Foster Collaboration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F80E599-837E-4431-912D-CD3F580A265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632740" y="2393213"/>
              <a:ext cx="1691812" cy="1692000"/>
              <a:chOff x="3499636" y="1245760"/>
              <a:chExt cx="1440000" cy="1440000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1E26E7D-C4B6-486D-BE18-2BC1C075C8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99636" y="1245760"/>
                <a:ext cx="1440000" cy="1440000"/>
              </a:xfrm>
              <a:prstGeom prst="ellipse">
                <a:avLst/>
              </a:prstGeom>
              <a:solidFill>
                <a:srgbClr val="8CC63E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err="1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4B7473-021A-46CD-93E2-283B1B2E7C5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507022" y="1558574"/>
                <a:ext cx="1408695" cy="87652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GB" sz="2200">
                    <a:solidFill>
                      <a:srgbClr val="1B270C"/>
                    </a:solidFill>
                  </a:rPr>
                  <a:t>Future Work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6C2F217-9621-4166-9527-F57684B255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90790" y="3285168"/>
              <a:ext cx="1512000" cy="1512000"/>
              <a:chOff x="1763688" y="1268760"/>
              <a:chExt cx="1656184" cy="1656184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ED6D20A3-D38B-4A59-929E-FAC97B4D15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63688" y="1268760"/>
                <a:ext cx="1656184" cy="1656184"/>
              </a:xfrm>
              <a:prstGeom prst="ellipse">
                <a:avLst/>
              </a:prstGeom>
              <a:solidFill>
                <a:srgbClr val="F1613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err="1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C67C8D7-20BE-481E-A082-EE54F4B88C55}"/>
                  </a:ext>
                </a:extLst>
              </p:cNvPr>
              <p:cNvSpPr txBox="1"/>
              <p:nvPr/>
            </p:nvSpPr>
            <p:spPr>
              <a:xfrm>
                <a:off x="1763688" y="1592796"/>
                <a:ext cx="1620179" cy="100811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GB" sz="2000">
                    <a:solidFill>
                      <a:srgbClr val="300C03"/>
                    </a:solidFill>
                  </a:rPr>
                  <a:t>Exchange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2000">
                    <a:solidFill>
                      <a:srgbClr val="300C03"/>
                    </a:solidFill>
                  </a:rPr>
                  <a:t>Experiences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EDD9DED-3DF0-4598-B447-BD37BEC6C9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074600" y="4341086"/>
              <a:ext cx="1332000" cy="1332000"/>
              <a:chOff x="1763688" y="1268760"/>
              <a:chExt cx="1656184" cy="1656184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F667D99-F6E4-4353-93C6-2A759A2198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63688" y="1268760"/>
                <a:ext cx="1656184" cy="1656184"/>
              </a:xfrm>
              <a:prstGeom prst="ellipse">
                <a:avLst/>
              </a:prstGeom>
              <a:solidFill>
                <a:srgbClr val="00A388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endParaRPr lang="en-GB" err="1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CBEDD59-447E-4E60-B00A-4F775FC51F42}"/>
                  </a:ext>
                </a:extLst>
              </p:cNvPr>
              <p:cNvSpPr txBox="1"/>
              <p:nvPr/>
            </p:nvSpPr>
            <p:spPr>
              <a:xfrm>
                <a:off x="1763688" y="1592796"/>
                <a:ext cx="1620179" cy="100811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GB" sz="2000">
                    <a:solidFill>
                      <a:srgbClr val="00332B"/>
                    </a:solidFill>
                  </a:rPr>
                  <a:t>Interactive</a:t>
                </a:r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7C00A31-E7D1-4230-AC10-EE3B00F523A2}"/>
              </a:ext>
            </a:extLst>
          </p:cNvPr>
          <p:cNvSpPr txBox="1"/>
          <p:nvPr/>
        </p:nvSpPr>
        <p:spPr>
          <a:xfrm>
            <a:off x="4727848" y="2580659"/>
            <a:ext cx="2643386" cy="2108489"/>
          </a:xfrm>
          <a:prstGeom prst="rect">
            <a:avLst/>
          </a:prstGeom>
          <a:solidFill>
            <a:srgbClr val="FCD8CF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GB" sz="2400">
                <a:solidFill>
                  <a:srgbClr val="9E1E62"/>
                </a:solidFill>
              </a:rPr>
              <a:t>2021 onward: Every 24 Month in-person, in-between years shorter and more focused online meetings/webinars</a:t>
            </a:r>
          </a:p>
        </p:txBody>
      </p:sp>
    </p:spTree>
    <p:extLst>
      <p:ext uri="{BB962C8B-B14F-4D97-AF65-F5344CB8AC3E}">
        <p14:creationId xmlns:p14="http://schemas.microsoft.com/office/powerpoint/2010/main" val="349977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43960"/>
            <a:ext cx="11449271" cy="747936"/>
          </a:xfrm>
          <a:solidFill>
            <a:srgbClr val="27A9E1"/>
          </a:solidFill>
        </p:spPr>
        <p:txBody>
          <a:bodyPr anchor="ctr"/>
          <a:lstStyle/>
          <a:p>
            <a:pPr algn="ctr"/>
            <a:r>
              <a:rPr lang="en-GB" sz="3200" dirty="0">
                <a:solidFill>
                  <a:srgbClr val="E6FFFB"/>
                </a:solidFill>
              </a:rPr>
              <a:t>Expert Meetings, Workshops, Webinars and Sprints 2022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20931C5-1EFA-41F7-9E2A-2209834561D1}"/>
              </a:ext>
            </a:extLst>
          </p:cNvPr>
          <p:cNvSpPr/>
          <p:nvPr/>
        </p:nvSpPr>
        <p:spPr>
          <a:xfrm>
            <a:off x="335360" y="791896"/>
            <a:ext cx="11449271" cy="5453456"/>
          </a:xfrm>
          <a:custGeom>
            <a:avLst/>
            <a:gdLst>
              <a:gd name="connsiteX0" fmla="*/ 0 w 2642281"/>
              <a:gd name="connsiteY0" fmla="*/ 0 h 3304025"/>
              <a:gd name="connsiteX1" fmla="*/ 2642281 w 2642281"/>
              <a:gd name="connsiteY1" fmla="*/ 0 h 3304025"/>
              <a:gd name="connsiteX2" fmla="*/ 2642281 w 2642281"/>
              <a:gd name="connsiteY2" fmla="*/ 3304025 h 3304025"/>
              <a:gd name="connsiteX3" fmla="*/ 0 w 2642281"/>
              <a:gd name="connsiteY3" fmla="*/ 3304025 h 3304025"/>
              <a:gd name="connsiteX4" fmla="*/ 0 w 2642281"/>
              <a:gd name="connsiteY4" fmla="*/ 0 h 330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2281" h="3304025">
                <a:moveTo>
                  <a:pt x="0" y="0"/>
                </a:moveTo>
                <a:lnTo>
                  <a:pt x="2642281" y="0"/>
                </a:lnTo>
                <a:lnTo>
                  <a:pt x="2642281" y="3304025"/>
                </a:lnTo>
                <a:lnTo>
                  <a:pt x="0" y="3304025"/>
                </a:lnTo>
                <a:lnTo>
                  <a:pt x="0" y="0"/>
                </a:lnTo>
                <a:close/>
              </a:path>
            </a:pathLst>
          </a:custGeom>
          <a:solidFill>
            <a:srgbClr val="D2EDF9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HLG-MOS and Chief Statisticians’ Sprint, 10 March 2022, online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Synthetic Data Challenge, 24-28 January 2022, online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ModernStats World Workshop, 27-29 June 2022, Belgrade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BSTN Cloud for Statistics Workshop, 29 June 2022, Belgrade</a:t>
            </a:r>
            <a:endParaRPr lang="en-US" sz="2400" i="1" dirty="0">
              <a:solidFill>
                <a:srgbClr val="1B75BB"/>
              </a:solidFill>
              <a:latin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ONS International Data Science Meeting, 12-14 July, Newport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ONS/UNECE Machine Learning Group sprint sessions 12-14 July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HLG-MOS Blue Skies Thinking Network sprint sessions 12-13 July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HLG-MOS Implementing Data Science and Modern Methods sprint sessions 13-14 July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b="1" dirty="0">
                <a:solidFill>
                  <a:srgbClr val="1B75BB"/>
                </a:solidFill>
                <a:latin typeface="Calibri"/>
              </a:rPr>
              <a:t>Expert Meeting on Dissemination and Communication of Statistics, 13-15 Sept., online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b="1" dirty="0">
                <a:solidFill>
                  <a:srgbClr val="1B75BB"/>
                </a:solidFill>
                <a:latin typeface="Calibri"/>
              </a:rPr>
              <a:t>Expert Meeting on Statistical Data Editing, 3-5 October 2022, online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Workshop on Human Resource Management and Training, 11-13 October, Brussels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b="1" dirty="0">
                <a:solidFill>
                  <a:srgbClr val="1B75BB"/>
                </a:solidFill>
                <a:latin typeface="Calibri"/>
              </a:rPr>
              <a:t>Expert Meeting on Statistical Data Collection </a:t>
            </a:r>
            <a:r>
              <a:rPr lang="en-US" sz="2200" b="1" dirty="0">
                <a:solidFill>
                  <a:srgbClr val="1B75BB"/>
                </a:solidFill>
                <a:latin typeface="Calibri"/>
              </a:rPr>
              <a:t>'Towards a New Normal?'</a:t>
            </a:r>
            <a:r>
              <a:rPr lang="en-US" sz="2400" b="1" dirty="0">
                <a:solidFill>
                  <a:srgbClr val="1B75BB"/>
                </a:solidFill>
                <a:latin typeface="Calibri"/>
              </a:rPr>
              <a:t>, 26-28 Oct. Rome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rgbClr val="1B75BB"/>
                </a:solidFill>
                <a:latin typeface="Calibri"/>
              </a:rPr>
              <a:t>HLG-MOS Modernisation of Official Statistics Workshop, 22-23 November 2022, Geneva</a:t>
            </a:r>
            <a:endParaRPr lang="en-US" sz="2800" i="1" dirty="0">
              <a:solidFill>
                <a:srgbClr val="1B75BB"/>
              </a:solidFill>
              <a:latin typeface="Calibri"/>
            </a:endParaRP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Meta Academy Seminar 24 November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i="1" dirty="0">
                <a:solidFill>
                  <a:srgbClr val="1B75BB"/>
                </a:solidFill>
                <a:latin typeface="Calibri"/>
              </a:rPr>
              <a:t>Input Privacy-Preservation Techniques Seminar 24 November</a:t>
            </a:r>
            <a:endParaRPr lang="en-US" sz="2800" i="1" dirty="0">
              <a:solidFill>
                <a:srgbClr val="1B75BB"/>
              </a:solidFill>
              <a:latin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39CBCB-5CB9-4AF8-8FA8-A2BB1D526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7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D1CE7CD-DB64-4BB4-A6A6-E4658281C93F}"/>
              </a:ext>
            </a:extLst>
          </p:cNvPr>
          <p:cNvSpPr/>
          <p:nvPr/>
        </p:nvSpPr>
        <p:spPr>
          <a:xfrm>
            <a:off x="557573" y="122237"/>
            <a:ext cx="11076851" cy="861363"/>
          </a:xfrm>
          <a:custGeom>
            <a:avLst/>
            <a:gdLst>
              <a:gd name="connsiteX0" fmla="*/ 0 w 2603740"/>
              <a:gd name="connsiteY0" fmla="*/ 0 h 1004335"/>
              <a:gd name="connsiteX1" fmla="*/ 2603740 w 2603740"/>
              <a:gd name="connsiteY1" fmla="*/ 0 h 1004335"/>
              <a:gd name="connsiteX2" fmla="*/ 2603740 w 2603740"/>
              <a:gd name="connsiteY2" fmla="*/ 1004335 h 1004335"/>
              <a:gd name="connsiteX3" fmla="*/ 0 w 2603740"/>
              <a:gd name="connsiteY3" fmla="*/ 1004335 h 1004335"/>
              <a:gd name="connsiteX4" fmla="*/ 0 w 2603740"/>
              <a:gd name="connsiteY4" fmla="*/ 0 h 100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1004335">
                <a:moveTo>
                  <a:pt x="0" y="0"/>
                </a:moveTo>
                <a:lnTo>
                  <a:pt x="2603740" y="0"/>
                </a:lnTo>
                <a:lnTo>
                  <a:pt x="2603740" y="1004335"/>
                </a:lnTo>
                <a:lnTo>
                  <a:pt x="0" y="1004335"/>
                </a:lnTo>
                <a:lnTo>
                  <a:pt x="0" y="0"/>
                </a:lnTo>
                <a:close/>
              </a:path>
            </a:pathLst>
          </a:custGeom>
          <a:solidFill>
            <a:srgbClr val="8CC63E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3200">
                <a:solidFill>
                  <a:sysClr val="windowText" lastClr="000000"/>
                </a:solidFill>
                <a:latin typeface="Calibri"/>
              </a:rPr>
              <a:t>Expert Meeting on Statistical Data Collection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FEDF7E4-0D7C-426C-9860-1915E0BBF159}"/>
              </a:ext>
            </a:extLst>
          </p:cNvPr>
          <p:cNvSpPr/>
          <p:nvPr/>
        </p:nvSpPr>
        <p:spPr>
          <a:xfrm>
            <a:off x="557573" y="1016732"/>
            <a:ext cx="11076851" cy="5220580"/>
          </a:xfrm>
          <a:custGeom>
            <a:avLst/>
            <a:gdLst>
              <a:gd name="connsiteX0" fmla="*/ 0 w 2603740"/>
              <a:gd name="connsiteY0" fmla="*/ 0 h 3304025"/>
              <a:gd name="connsiteX1" fmla="*/ 2603740 w 2603740"/>
              <a:gd name="connsiteY1" fmla="*/ 0 h 3304025"/>
              <a:gd name="connsiteX2" fmla="*/ 2603740 w 2603740"/>
              <a:gd name="connsiteY2" fmla="*/ 3304025 h 3304025"/>
              <a:gd name="connsiteX3" fmla="*/ 0 w 2603740"/>
              <a:gd name="connsiteY3" fmla="*/ 3304025 h 3304025"/>
              <a:gd name="connsiteX4" fmla="*/ 0 w 2603740"/>
              <a:gd name="connsiteY4" fmla="*/ 0 h 330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3304025">
                <a:moveTo>
                  <a:pt x="0" y="0"/>
                </a:moveTo>
                <a:lnTo>
                  <a:pt x="2603740" y="0"/>
                </a:lnTo>
                <a:lnTo>
                  <a:pt x="2603740" y="3304025"/>
                </a:lnTo>
                <a:lnTo>
                  <a:pt x="0" y="3304025"/>
                </a:lnTo>
                <a:lnTo>
                  <a:pt x="0" y="0"/>
                </a:lnTo>
                <a:close/>
              </a:path>
            </a:pathLst>
          </a:custGeom>
          <a:solidFill>
            <a:srgbClr val="E7F3D8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2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latin typeface="Calibri"/>
              </a:rPr>
              <a:t>26-28 October 2022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10</a:t>
            </a:r>
            <a:r>
              <a:rPr lang="en-US" sz="2400" baseline="30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th</a:t>
            </a: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Edition (since 2012)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54 in person participants representing 24 organizations and about 70 online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33 presentations (62 submitted)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Sessions: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Managing Multimode and Rapid Data Collection 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Respondents Care - communication, improving response, reduce response burden, web portals and automated data collection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Responsive Design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Steering Committee: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Ian O'Sullivan, chair (ONS, United Kingdom)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latin typeface="Calibri"/>
              </a:rPr>
              <a:t>Lise </a:t>
            </a:r>
            <a:r>
              <a:rPr lang="en-US" sz="2400" dirty="0" err="1">
                <a:latin typeface="Calibri"/>
              </a:rPr>
              <a:t>Rivais</a:t>
            </a:r>
            <a:r>
              <a:rPr lang="en-US" sz="2400" dirty="0">
                <a:latin typeface="Calibri"/>
              </a:rPr>
              <a:t> (Statistics Canada)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 err="1">
                <a:latin typeface="Calibri"/>
                <a:cs typeface="Calibri"/>
              </a:rPr>
              <a:t>Pasuale</a:t>
            </a:r>
            <a:r>
              <a:rPr lang="en-US" sz="2400" dirty="0">
                <a:latin typeface="Calibri"/>
                <a:cs typeface="Calibri"/>
              </a:rPr>
              <a:t> Papa (Istat, Italy)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nl-NL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Susan Oudshoorn &amp; Leonne Hollanders (</a:t>
            </a:r>
            <a:r>
              <a:rPr lang="nl-NL" sz="24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Statistics</a:t>
            </a:r>
            <a:r>
              <a:rPr lang="nl-NL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Netherlands)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nl-NL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Paulo </a:t>
            </a:r>
            <a:r>
              <a:rPr lang="nl-NL" sz="24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Saraiva</a:t>
            </a:r>
            <a:r>
              <a:rPr lang="nl-NL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(</a:t>
            </a:r>
            <a:r>
              <a:rPr lang="nl-NL" sz="24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Statistics</a:t>
            </a:r>
            <a:r>
              <a:rPr lang="nl-NL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Portugal)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latin typeface="Calibri"/>
              </a:rPr>
              <a:t>Ahmet Sari (Turkish Statistical Institute)</a:t>
            </a:r>
            <a:endParaRPr lang="en-US" sz="2400" dirty="0">
              <a:latin typeface="Calibri"/>
              <a:cs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i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Andrea </a:t>
            </a:r>
            <a:r>
              <a:rPr lang="en-US" sz="2400" i="1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Ascheri</a:t>
            </a:r>
            <a:r>
              <a:rPr lang="en-US" sz="2400" i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</a:t>
            </a:r>
            <a:r>
              <a:rPr lang="en-US" sz="24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(Eurostat)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400" dirty="0">
                <a:latin typeface="Calibri"/>
              </a:rPr>
              <a:t>Taeke Gjaltema &amp; Wai Kit Si Tou (UNECE)</a:t>
            </a:r>
            <a:endParaRPr lang="en-US" sz="2400" dirty="0">
              <a:latin typeface="Calibri"/>
              <a:cs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864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8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D1CE7CD-DB64-4BB4-A6A6-E4658281C93F}"/>
              </a:ext>
            </a:extLst>
          </p:cNvPr>
          <p:cNvSpPr/>
          <p:nvPr/>
        </p:nvSpPr>
        <p:spPr>
          <a:xfrm>
            <a:off x="557574" y="202063"/>
            <a:ext cx="11076851" cy="861363"/>
          </a:xfrm>
          <a:custGeom>
            <a:avLst/>
            <a:gdLst>
              <a:gd name="connsiteX0" fmla="*/ 0 w 2603740"/>
              <a:gd name="connsiteY0" fmla="*/ 0 h 1004335"/>
              <a:gd name="connsiteX1" fmla="*/ 2603740 w 2603740"/>
              <a:gd name="connsiteY1" fmla="*/ 0 h 1004335"/>
              <a:gd name="connsiteX2" fmla="*/ 2603740 w 2603740"/>
              <a:gd name="connsiteY2" fmla="*/ 1004335 h 1004335"/>
              <a:gd name="connsiteX3" fmla="*/ 0 w 2603740"/>
              <a:gd name="connsiteY3" fmla="*/ 1004335 h 1004335"/>
              <a:gd name="connsiteX4" fmla="*/ 0 w 2603740"/>
              <a:gd name="connsiteY4" fmla="*/ 0 h 100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1004335">
                <a:moveTo>
                  <a:pt x="0" y="0"/>
                </a:moveTo>
                <a:lnTo>
                  <a:pt x="2603740" y="0"/>
                </a:lnTo>
                <a:lnTo>
                  <a:pt x="2603740" y="1004335"/>
                </a:lnTo>
                <a:lnTo>
                  <a:pt x="0" y="1004335"/>
                </a:lnTo>
                <a:lnTo>
                  <a:pt x="0" y="0"/>
                </a:lnTo>
                <a:close/>
              </a:path>
            </a:pathLst>
          </a:custGeom>
          <a:solidFill>
            <a:srgbClr val="8CC63E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3200" dirty="0">
                <a:solidFill>
                  <a:sysClr val="windowText" lastClr="000000"/>
                </a:solidFill>
                <a:latin typeface="Calibri"/>
              </a:rPr>
              <a:t>Expert Meeting on Statistical Data Collection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FEDF7E4-0D7C-426C-9860-1915E0BBF159}"/>
              </a:ext>
            </a:extLst>
          </p:cNvPr>
          <p:cNvSpPr/>
          <p:nvPr/>
        </p:nvSpPr>
        <p:spPr>
          <a:xfrm>
            <a:off x="557574" y="1063426"/>
            <a:ext cx="11076851" cy="5029870"/>
          </a:xfrm>
          <a:custGeom>
            <a:avLst/>
            <a:gdLst>
              <a:gd name="connsiteX0" fmla="*/ 0 w 2603740"/>
              <a:gd name="connsiteY0" fmla="*/ 0 h 3304025"/>
              <a:gd name="connsiteX1" fmla="*/ 2603740 w 2603740"/>
              <a:gd name="connsiteY1" fmla="*/ 0 h 3304025"/>
              <a:gd name="connsiteX2" fmla="*/ 2603740 w 2603740"/>
              <a:gd name="connsiteY2" fmla="*/ 3304025 h 3304025"/>
              <a:gd name="connsiteX3" fmla="*/ 0 w 2603740"/>
              <a:gd name="connsiteY3" fmla="*/ 3304025 h 3304025"/>
              <a:gd name="connsiteX4" fmla="*/ 0 w 2603740"/>
              <a:gd name="connsiteY4" fmla="*/ 0 h 330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740" h="3304025">
                <a:moveTo>
                  <a:pt x="0" y="0"/>
                </a:moveTo>
                <a:lnTo>
                  <a:pt x="2603740" y="0"/>
                </a:lnTo>
                <a:lnTo>
                  <a:pt x="2603740" y="3304025"/>
                </a:lnTo>
                <a:lnTo>
                  <a:pt x="0" y="3304025"/>
                </a:lnTo>
                <a:lnTo>
                  <a:pt x="0" y="0"/>
                </a:lnTo>
                <a:close/>
              </a:path>
            </a:pathLst>
          </a:custGeom>
          <a:solidFill>
            <a:srgbClr val="E7F3D8">
              <a:alpha val="89804"/>
            </a:srgb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Respondents as assets (paradigm shift): how to get their feedback; what we need to do to get them responding; building confidence; return of results to data providers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Use of </a:t>
            </a:r>
            <a:r>
              <a:rPr lang="en-US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paradata</a:t>
            </a: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: how to use </a:t>
            </a:r>
            <a:r>
              <a:rPr lang="en-US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paradata</a:t>
            </a: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to improve response and measurement bias (including legal issues about usage)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Depend less on survey data: how to use new techniques and more administrative and other non-survey sources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Use of adaptive techniques and flexible solutions: how to use adaptive and flexible solutions to improve response and reduce costs and bias from selective non-response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Improve social licensing: how to improve public awareness of what NSOs are doing and the value of survey data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Differentiation in communication strategies: share experiences, e.g., use of apps and links sent by SMS to reach students or generation specific channels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System-to-system data communication systems</a:t>
            </a:r>
            <a:endParaRPr lang="en-US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Mobile first approach: how to design mobile first questionnaire and use censor data and other smartphone capabilities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Changing role of field interviewers: how can their role be changed to help us</a:t>
            </a:r>
            <a:endParaRPr lang="en-US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Applying clever methods: how to combine probabilistic and non-probabilistic approaches and other shifts in how we collect data and accept risks of breaking time-series</a:t>
            </a:r>
            <a:endParaRPr lang="en-GB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172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8F3CCEE-A58C-43E4-A1CA-7EF96D84E320}"/>
              </a:ext>
            </a:extLst>
          </p:cNvPr>
          <p:cNvGrpSpPr/>
          <p:nvPr/>
        </p:nvGrpSpPr>
        <p:grpSpPr>
          <a:xfrm>
            <a:off x="407368" y="188640"/>
            <a:ext cx="11377264" cy="5976664"/>
            <a:chOff x="4439816" y="969509"/>
            <a:chExt cx="3420000" cy="540112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C81EE9-BEA4-434A-818F-14EE0B5C7B43}"/>
                </a:ext>
              </a:extLst>
            </p:cNvPr>
            <p:cNvSpPr/>
            <p:nvPr/>
          </p:nvSpPr>
          <p:spPr>
            <a:xfrm>
              <a:off x="4439816" y="969509"/>
              <a:ext cx="3420000" cy="900000"/>
            </a:xfrm>
            <a:custGeom>
              <a:avLst/>
              <a:gdLst>
                <a:gd name="connsiteX0" fmla="*/ 0 w 3299996"/>
                <a:gd name="connsiteY0" fmla="*/ 0 h 1275730"/>
                <a:gd name="connsiteX1" fmla="*/ 3299996 w 3299996"/>
                <a:gd name="connsiteY1" fmla="*/ 0 h 1275730"/>
                <a:gd name="connsiteX2" fmla="*/ 3299996 w 3299996"/>
                <a:gd name="connsiteY2" fmla="*/ 1275730 h 1275730"/>
                <a:gd name="connsiteX3" fmla="*/ 0 w 3299996"/>
                <a:gd name="connsiteY3" fmla="*/ 1275730 h 1275730"/>
                <a:gd name="connsiteX4" fmla="*/ 0 w 3299996"/>
                <a:gd name="connsiteY4" fmla="*/ 0 h 127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9996" h="1275730">
                  <a:moveTo>
                    <a:pt x="0" y="0"/>
                  </a:moveTo>
                  <a:lnTo>
                    <a:pt x="3299996" y="0"/>
                  </a:lnTo>
                  <a:lnTo>
                    <a:pt x="3299996" y="1275730"/>
                  </a:lnTo>
                  <a:lnTo>
                    <a:pt x="0" y="127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1E62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200" b="1" kern="1200">
                  <a:solidFill>
                    <a:srgbClr val="FBEAF3"/>
                  </a:solidFill>
                  <a:latin typeface="Calibri"/>
                  <a:ea typeface="+mn-ea"/>
                  <a:cs typeface="+mn-cs"/>
                </a:rPr>
                <a:t>Expert Meeting on Statistical Data Confidentiality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CE82934-6847-4E82-AEEF-17E2F3CA8CFF}"/>
                </a:ext>
              </a:extLst>
            </p:cNvPr>
            <p:cNvSpPr/>
            <p:nvPr/>
          </p:nvSpPr>
          <p:spPr>
            <a:xfrm>
              <a:off x="4439816" y="1869509"/>
              <a:ext cx="3420000" cy="4501129"/>
            </a:xfrm>
            <a:custGeom>
              <a:avLst/>
              <a:gdLst>
                <a:gd name="connsiteX0" fmla="*/ 0 w 3283412"/>
                <a:gd name="connsiteY0" fmla="*/ 0 h 3059884"/>
                <a:gd name="connsiteX1" fmla="*/ 3283412 w 3283412"/>
                <a:gd name="connsiteY1" fmla="*/ 0 h 3059884"/>
                <a:gd name="connsiteX2" fmla="*/ 3283412 w 3283412"/>
                <a:gd name="connsiteY2" fmla="*/ 3059884 h 3059884"/>
                <a:gd name="connsiteX3" fmla="*/ 0 w 3283412"/>
                <a:gd name="connsiteY3" fmla="*/ 3059884 h 3059884"/>
                <a:gd name="connsiteX4" fmla="*/ 0 w 3283412"/>
                <a:gd name="connsiteY4" fmla="*/ 0 h 305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3412" h="3059884">
                  <a:moveTo>
                    <a:pt x="0" y="0"/>
                  </a:moveTo>
                  <a:lnTo>
                    <a:pt x="3283412" y="0"/>
                  </a:lnTo>
                  <a:lnTo>
                    <a:pt x="3283412" y="3059884"/>
                  </a:lnTo>
                  <a:lnTo>
                    <a:pt x="0" y="3059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4E7">
                <a:alpha val="89804"/>
              </a:srgbClr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2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1-3 December 2021, Poznan, Poland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12</a:t>
              </a:r>
              <a:r>
                <a:rPr lang="en-GB" sz="2400" kern="1200" baseline="300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th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edition (since 1999, 2-year cycle)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Topics: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Access to microdata;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Microdata protection;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Tabular data;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Risk assessment: Privacy, confidentiality, and disclosure;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Other emerging issues;</a:t>
              </a:r>
            </a:p>
            <a:p>
              <a:pPr marL="685800" lvl="2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Software tools for statistical data confidentiality;</a:t>
              </a: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24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24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2400" b="1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Steering Committee: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Steven Thomas (Statistics Canada)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Janika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Tarkoma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(Statistics Finland)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Sarah	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Giessing</a:t>
              </a:r>
              <a:r>
                <a:rPr lang="en-GB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 (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Destatis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, Germany)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Peter-Paul de Wolf &amp; Eric Schulte-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Nordholt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(Statistics Netherlands)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Josep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	Domingo (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Universitat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Rovira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i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Virgili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Krish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	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Muralidhar</a:t>
              </a:r>
              <a:r>
                <a:rPr lang="en-GB" sz="2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 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(University of Oklahoma)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Aleksandra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Bujnowska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&amp; Wim </a:t>
              </a:r>
              <a:r>
                <a:rPr lang="en-GB" sz="2400" kern="12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Kloek</a:t>
              </a: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(Eurostat)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400" kern="12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Christopher Jones &amp; Taeke Gjaltema (UNECE)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2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EF2A-11D8-45D0-ABE3-6C57E3DB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1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4" ma:contentTypeDescription="Create a new document." ma:contentTypeScope="" ma:versionID="78850f671e0f1ac4c9fd7c06e3544afd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d6e4c6a3a5b75e5aa782f8a7e1d458e6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>
      <Value>489</Value>
      <Value>1206</Value>
      <Value>4740</Value>
      <Value>625</Value>
    </TaxCatchAll>
    <TaxKeywordTaxHTField xmlns="dd774590-caf2-40ff-b04f-1e20d86f2c7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SMMU</TermName>
          <TermId xmlns="http://schemas.microsoft.com/office/infopath/2007/PartnerControls">5e9f697a-141a-4514-921e-ceb815d55e6d</TermId>
        </TermInfo>
        <TermInfo xmlns="http://schemas.microsoft.com/office/infopath/2007/PartnerControls">
          <TermName xmlns="http://schemas.microsoft.com/office/infopath/2007/PartnerControls">HLG2022</TermName>
          <TermId xmlns="http://schemas.microsoft.com/office/infopath/2007/PartnerControls">e03fb760-67d0-4856-b60c-c6220d9fef09</TermId>
        </TermInfo>
        <TermInfo xmlns="http://schemas.microsoft.com/office/infopath/2007/PartnerControls">
          <TermName xmlns="http://schemas.microsoft.com/office/infopath/2007/PartnerControls">modernstats</TermName>
          <TermId xmlns="http://schemas.microsoft.com/office/infopath/2007/PartnerControls">94b70401-9829-4e65-9ad6-1fa04469d1b3</TermId>
        </TermInfo>
        <TermInfo xmlns="http://schemas.microsoft.com/office/infopath/2007/PartnerControls">
          <TermName xmlns="http://schemas.microsoft.com/office/infopath/2007/PartnerControls">HLG-MOS</TermName>
          <TermId xmlns="http://schemas.microsoft.com/office/infopath/2007/PartnerControls">2caec514-c0c0-4ef0-b0cf-2286cde95eb0</TermId>
        </TermInfo>
      </Terms>
    </TaxKeywordTaxHTField>
    <lcf76f155ced4ddcb4097134ff3c332f xmlns="c39ac8e3-0f08-4b7d-bd41-28055cb5e62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D85F31C-6098-45AD-87F1-1F60C12FF0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01365E-03BD-4B2A-A574-82775713B0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E316A5-C4C3-4BB9-AA21-DE72C901A1CB}">
  <ds:schemaRefs>
    <ds:schemaRef ds:uri="http://purl.org/dc/terms/"/>
    <ds:schemaRef ds:uri="http://schemas.microsoft.com/office/2006/documentManagement/types"/>
    <ds:schemaRef ds:uri="c39ac8e3-0f08-4b7d-bd41-28055cb5e628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985ec44e-1bab-4c0b-9df0-6ba128686fc9"/>
    <ds:schemaRef ds:uri="dd774590-caf2-40ff-b04f-1e20d86f2c7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3631</TotalTime>
  <Words>1548</Words>
  <Application>Microsoft Office PowerPoint</Application>
  <PresentationFormat>Widescreen</PresentationFormat>
  <Paragraphs>274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HP Simplified</vt:lpstr>
      <vt:lpstr>Arial</vt:lpstr>
      <vt:lpstr>Calibri</vt:lpstr>
      <vt:lpstr>UNECE_POTX_4x3</vt:lpstr>
      <vt:lpstr>HLG-MOS Modernisation Workshop 2022 . 2022 HLG-MOS Expert Meetings</vt:lpstr>
      <vt:lpstr>ModernStats World 2022</vt:lpstr>
      <vt:lpstr>PowerPoint Presentation</vt:lpstr>
      <vt:lpstr>PowerPoint Presentation</vt:lpstr>
      <vt:lpstr>Purpose/Objectives HLG-MOS expert meetings and workshops</vt:lpstr>
      <vt:lpstr>Expert Meetings, Workshops, Webinars and Sprints 2022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Outcome 2022 HLG-MOS Expert Meeetings</dc:title>
  <dc:creator>Taeke Gjaltema</dc:creator>
  <cp:keywords>HLG-MOS; ModernStats; SMMU ; HLG2022</cp:keywords>
  <dc:description>Presentation by the Chair of the HLG-MOS, Anil Arora (Statistics Canada)</dc:description>
  <cp:lastModifiedBy>Taeke Anton Gjaltema</cp:lastModifiedBy>
  <cp:revision>21</cp:revision>
  <cp:lastPrinted>2020-11-10T20:21:03Z</cp:lastPrinted>
  <dcterms:created xsi:type="dcterms:W3CDTF">2020-11-08T14:16:33Z</dcterms:created>
  <dcterms:modified xsi:type="dcterms:W3CDTF">2022-11-23T07:28:53Z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_AdHocReviewCycleID">
    <vt:i4>-341851805</vt:i4>
  </property>
  <property fmtid="{D5CDD505-2E9C-101B-9397-08002B2CF9AE}" pid="4" name="_NewReviewCycle">
    <vt:lpwstr/>
  </property>
  <property fmtid="{D5CDD505-2E9C-101B-9397-08002B2CF9AE}" pid="5" name="_EmailSubject">
    <vt:lpwstr>Annual HLG-MOS Workshop Pre-Brief with Chair (Anil)</vt:lpwstr>
  </property>
  <property fmtid="{D5CDD505-2E9C-101B-9397-08002B2CF9AE}" pid="6" name="_AuthorEmail">
    <vt:lpwstr>brent.dean@statcan.gc.ca</vt:lpwstr>
  </property>
  <property fmtid="{D5CDD505-2E9C-101B-9397-08002B2CF9AE}" pid="7" name="_AuthorEmailDisplayName">
    <vt:lpwstr>Dean, Brent - CPRD/DPRC</vt:lpwstr>
  </property>
  <property fmtid="{D5CDD505-2E9C-101B-9397-08002B2CF9AE}" pid="8" name="_PreviousAdHocReviewCycleID">
    <vt:i4>-807765660</vt:i4>
  </property>
  <property fmtid="{D5CDD505-2E9C-101B-9397-08002B2CF9AE}" pid="9" name="MediaServiceImageTags">
    <vt:lpwstr/>
  </property>
  <property fmtid="{D5CDD505-2E9C-101B-9397-08002B2CF9AE}" pid="10" name="TaxKeyword">
    <vt:lpwstr>489;#SMMU|5e9f697a-141a-4514-921e-ceb815d55e6d;#4740;#HLG2022|e03fb760-67d0-4856-b60c-c6220d9fef09;#1206;#modernstats|94b70401-9829-4e65-9ad6-1fa04469d1b3;#625;#HLG-MOS|2caec514-c0c0-4ef0-b0cf-2286cde95eb0</vt:lpwstr>
  </property>
</Properties>
</file>