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09" r:id="rId2"/>
    <p:sldId id="311" r:id="rId3"/>
    <p:sldId id="310" r:id="rId4"/>
    <p:sldId id="312" r:id="rId5"/>
    <p:sldId id="315" r:id="rId6"/>
    <p:sldId id="314" r:id="rId7"/>
    <p:sldId id="313" r:id="rId8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816">
          <p15:clr>
            <a:srgbClr val="A4A3A4"/>
          </p15:clr>
        </p15:guide>
        <p15:guide id="3" orient="horz" pos="3840">
          <p15:clr>
            <a:srgbClr val="A4A3A4"/>
          </p15:clr>
        </p15:guide>
        <p15:guide id="4" orient="horz" pos="1056">
          <p15:clr>
            <a:srgbClr val="A4A3A4"/>
          </p15:clr>
        </p15:guide>
        <p15:guide id="5" pos="2880">
          <p15:clr>
            <a:srgbClr val="A4A3A4"/>
          </p15:clr>
        </p15:guide>
        <p15:guide id="6" pos="288">
          <p15:clr>
            <a:srgbClr val="A4A3A4"/>
          </p15:clr>
        </p15:guide>
        <p15:guide id="7" pos="54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lchmann Daniel BFS" initials="KDB" lastIdx="3" clrIdx="0">
    <p:extLst>
      <p:ext uri="{19B8F6BF-5375-455C-9EA6-DF929625EA0E}">
        <p15:presenceInfo xmlns:p15="http://schemas.microsoft.com/office/powerpoint/2012/main" userId="Kilchmann Daniel BF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2E6D"/>
    <a:srgbClr val="0A1F5A"/>
    <a:srgbClr val="0A3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255" autoAdjust="0"/>
  </p:normalViewPr>
  <p:slideViewPr>
    <p:cSldViewPr>
      <p:cViewPr varScale="1">
        <p:scale>
          <a:sx n="101" d="100"/>
          <a:sy n="101" d="100"/>
        </p:scale>
        <p:origin x="1836" y="114"/>
      </p:cViewPr>
      <p:guideLst>
        <p:guide orient="horz" pos="2160"/>
        <p:guide orient="horz" pos="816"/>
        <p:guide orient="horz" pos="3840"/>
        <p:guide orient="horz" pos="1056"/>
        <p:guide pos="2880"/>
        <p:guide pos="288"/>
        <p:guide pos="54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2" d="100"/>
          <a:sy n="92" d="100"/>
        </p:scale>
        <p:origin x="-378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C02A0-C947-4278-96D1-0DB9C063DF55}" type="datetimeFigureOut">
              <a:rPr lang="en-US" smtClean="0">
                <a:latin typeface="Arial"/>
              </a:rPr>
              <a:t>23-Nov-22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3FAA7-9DA0-4163-8828-B20FAF1EB063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1062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381000"/>
            <a:ext cx="3432175" cy="2573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3124200"/>
            <a:ext cx="6096000" cy="533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1000" y="8686800"/>
            <a:ext cx="48768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10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67400" y="8686800"/>
            <a:ext cx="6096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1000">
                <a:latin typeface="Arial"/>
              </a:defRPr>
            </a:lvl1pPr>
          </a:lstStyle>
          <a:p>
            <a:fld id="{8547E1EE-0039-4797-B978-F453418260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46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600"/>
      </a:spcBef>
      <a:defRPr sz="1100" kern="1200">
        <a:solidFill>
          <a:schemeClr val="tx1"/>
        </a:solidFill>
        <a:latin typeface="Arial"/>
        <a:ea typeface="+mn-ea"/>
        <a:cs typeface="+mn-cs"/>
      </a:defRPr>
    </a:lvl1pPr>
    <a:lvl2pPr marL="182880" indent="-137160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1050" kern="1200">
        <a:solidFill>
          <a:schemeClr val="tx1"/>
        </a:solidFill>
        <a:latin typeface="Arial"/>
        <a:ea typeface="+mn-ea"/>
        <a:cs typeface="+mn-cs"/>
      </a:defRPr>
    </a:lvl2pPr>
    <a:lvl3pPr marL="339725" indent="-1047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1000" kern="1200">
        <a:solidFill>
          <a:schemeClr val="tx1"/>
        </a:solidFill>
        <a:latin typeface="Arial"/>
        <a:ea typeface="+mn-ea"/>
        <a:cs typeface="+mn-cs"/>
      </a:defRPr>
    </a:lvl3pPr>
    <a:lvl4pPr marL="515938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900" kern="1200">
        <a:solidFill>
          <a:schemeClr val="tx1"/>
        </a:solidFill>
        <a:latin typeface="Arial"/>
        <a:ea typeface="+mn-ea"/>
        <a:cs typeface="+mn-cs"/>
      </a:defRPr>
    </a:lvl4pPr>
    <a:lvl5pPr marL="633413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8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763520"/>
            <a:ext cx="6858000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19600"/>
            <a:ext cx="6858000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5" name="copyright"/>
          <p:cNvSpPr txBox="1"/>
          <p:nvPr userDrawn="1"/>
        </p:nvSpPr>
        <p:spPr>
          <a:xfrm>
            <a:off x="457200" y="6482536"/>
            <a:ext cx="2819400" cy="22306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5910070"/>
            <a:ext cx="2593853" cy="7955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22" y="1124744"/>
            <a:ext cx="4585512" cy="9251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884" y="5910070"/>
            <a:ext cx="2602426" cy="7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7174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760720" y="1295400"/>
            <a:ext cx="2926080" cy="4800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5244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4700016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>
          <a:xfrm>
            <a:off x="4700016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210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>
          <a:xfrm>
            <a:off x="329184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idx="16"/>
          </p:nvPr>
        </p:nvSpPr>
        <p:spPr>
          <a:xfrm>
            <a:off x="612648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329184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8"/>
          </p:nvPr>
        </p:nvSpPr>
        <p:spPr>
          <a:xfrm>
            <a:off x="612648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611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8pPr>
              <a:defRPr/>
            </a:lvl8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 </a:t>
            </a:r>
          </a:p>
        </p:txBody>
      </p:sp>
    </p:spTree>
    <p:extLst>
      <p:ext uri="{BB962C8B-B14F-4D97-AF65-F5344CB8AC3E}">
        <p14:creationId xmlns:p14="http://schemas.microsoft.com/office/powerpoint/2010/main" val="270921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858000" cy="1828800"/>
          </a:xfrm>
        </p:spPr>
        <p:txBody>
          <a:bodyPr anchor="t"/>
          <a:lstStyle>
            <a:lvl1pPr algn="l">
              <a:defRPr sz="4000" b="1" cap="none" spc="-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419600"/>
            <a:ext cx="6858000" cy="1188720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920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 </a:t>
            </a:r>
          </a:p>
        </p:txBody>
      </p:sp>
    </p:spTree>
    <p:extLst>
      <p:ext uri="{BB962C8B-B14F-4D97-AF65-F5344CB8AC3E}">
        <p14:creationId xmlns:p14="http://schemas.microsoft.com/office/powerpoint/2010/main" val="225010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743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399"/>
            <a:ext cx="8229600" cy="441960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5215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rgbClr val="0A1F5A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4493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6956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, Subtitle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00016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l</a:t>
            </a:r>
          </a:p>
        </p:txBody>
      </p:sp>
    </p:spTree>
    <p:extLst>
      <p:ext uri="{BB962C8B-B14F-4D97-AF65-F5344CB8AC3E}">
        <p14:creationId xmlns:p14="http://schemas.microsoft.com/office/powerpoint/2010/main" val="112992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5715000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2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00" y="1295400"/>
            <a:ext cx="228600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280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60720" y="1295400"/>
            <a:ext cx="292608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82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20" y="304800"/>
            <a:ext cx="8640960" cy="7479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295400"/>
            <a:ext cx="8640960" cy="49836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7" name="Picture 11" descr="C:\Users\Gjaltema\Pictures\ModernStats.jp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309320"/>
            <a:ext cx="221845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6279028"/>
            <a:ext cx="1512168" cy="46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47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1" r:id="rId2"/>
    <p:sldLayoutId id="2147483650" r:id="rId3"/>
    <p:sldLayoutId id="2147483663" r:id="rId4"/>
    <p:sldLayoutId id="2147483665" r:id="rId5"/>
    <p:sldLayoutId id="2147483652" r:id="rId6"/>
    <p:sldLayoutId id="2147483666" r:id="rId7"/>
    <p:sldLayoutId id="2147483656" r:id="rId8"/>
    <p:sldLayoutId id="2147483657" r:id="rId9"/>
    <p:sldLayoutId id="2147483670" r:id="rId10"/>
    <p:sldLayoutId id="2147483671" r:id="rId11"/>
    <p:sldLayoutId id="2147483672" r:id="rId12"/>
    <p:sldLayoutId id="2147483658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HP Simplified" panose="020B0604020204020204" pitchFamily="34" charset="0"/>
        <a:buChar char="•"/>
        <a:defRPr sz="2800" kern="1200">
          <a:solidFill>
            <a:schemeClr val="tx1"/>
          </a:solidFill>
          <a:latin typeface="Arial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54864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2800" kern="1200">
          <a:solidFill>
            <a:schemeClr val="tx1"/>
          </a:solidFill>
          <a:latin typeface="Arial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4pPr>
      <a:lvl5pPr marL="8686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Arial"/>
          <a:ea typeface="+mn-ea"/>
          <a:cs typeface="+mn-cs"/>
        </a:defRPr>
      </a:lvl5pPr>
      <a:lvl6pPr marL="105156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statswiki.unece.org/display/sde/UNECE+Expert+Meeting+on+Statistical+Data+Editing+2022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tatswiki.unece.org/display/sde/GSDEM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37231" y="2564904"/>
            <a:ext cx="8435280" cy="2267664"/>
          </a:xfrm>
        </p:spPr>
        <p:txBody>
          <a:bodyPr/>
          <a:lstStyle/>
          <a:p>
            <a:pPr algn="ctr"/>
            <a:r>
              <a:rPr lang="en-GB" sz="4000" dirty="0"/>
              <a:t>HLG-MOS Workshop on the Modernization of Official Statistics</a:t>
            </a:r>
            <a:br>
              <a:rPr lang="en-GB" sz="4000" dirty="0"/>
            </a:br>
            <a:br>
              <a:rPr lang="en-GB" dirty="0"/>
            </a:br>
            <a:r>
              <a:rPr lang="en-GB" sz="2200" dirty="0"/>
              <a:t>Summary of the </a:t>
            </a:r>
            <a:r>
              <a:rPr lang="en-US" sz="2200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UNECE Expert Meeting on Statistical Data Editing 2022</a:t>
            </a:r>
            <a:endParaRPr lang="en-GB" sz="2200" b="0" dirty="0">
              <a:solidFill>
                <a:srgbClr val="0070C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37231" y="5085184"/>
            <a:ext cx="8435280" cy="1188720"/>
          </a:xfrm>
        </p:spPr>
        <p:txBody>
          <a:bodyPr/>
          <a:lstStyle/>
          <a:p>
            <a:pPr algn="ctr"/>
            <a:r>
              <a:rPr lang="en-GB" sz="2000" dirty="0"/>
              <a:t>Geneva, 22-25.11.2022</a:t>
            </a:r>
          </a:p>
          <a:p>
            <a:pPr algn="ctr"/>
            <a:r>
              <a:rPr lang="en-GB" sz="2000" dirty="0"/>
              <a:t>Daniel Kilchmann, Swiss Federal Statistical Office</a:t>
            </a:r>
          </a:p>
          <a:p>
            <a:pPr algn="ctr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3602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878160"/>
          </a:xfrm>
        </p:spPr>
        <p:txBody>
          <a:bodyPr/>
          <a:lstStyle/>
          <a:p>
            <a:r>
              <a:rPr lang="en-GB" sz="3200" dirty="0"/>
              <a:t>SDE2022 – expert meeting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295400"/>
            <a:ext cx="8640960" cy="5013920"/>
          </a:xfrm>
        </p:spPr>
        <p:txBody>
          <a:bodyPr>
            <a:normAutofit lnSpcReduction="10000"/>
          </a:bodyPr>
          <a:lstStyle/>
          <a:p>
            <a:r>
              <a:rPr lang="en-US" sz="2400" b="1" dirty="0"/>
              <a:t>What remained (nearly) constant w.r.t. SDE2020?</a:t>
            </a:r>
            <a:r>
              <a:rPr lang="en-US" dirty="0"/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Theme: </a:t>
            </a:r>
            <a:r>
              <a:rPr lang="en-US" sz="2400" b="1" dirty="0"/>
              <a:t>Statistical Data Editing</a:t>
            </a:r>
            <a:r>
              <a:rPr lang="en-US" sz="2400" dirty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Support (and OC): UNECE – Christopher Jones, Taeke Gjaltema, Wai Kit Si Tou, </a:t>
            </a:r>
            <a:r>
              <a:rPr lang="en-US" sz="2400" dirty="0" err="1"/>
              <a:t>InKyung</a:t>
            </a:r>
            <a:r>
              <a:rPr lang="en-US" sz="2400" dirty="0"/>
              <a:t> Choi, etc...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OC: Darren Gray (Canada), Ágnes Andics (Hungary), Simona </a:t>
            </a:r>
            <a:r>
              <a:rPr lang="en-US" sz="2400" dirty="0" err="1"/>
              <a:t>Rosati</a:t>
            </a:r>
            <a:r>
              <a:rPr lang="en-US" sz="2400" dirty="0"/>
              <a:t> (Italy), Sander Scholtus (Netherlands), Pedro Revilla (Spain)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3 co-chairperson (and OC): Alexander Kowarik (Austria), David Salgado (Spain), Daniel Kilchmann (Switzerland)</a:t>
            </a:r>
          </a:p>
          <a:p>
            <a:r>
              <a:rPr lang="en-US" sz="2400" b="1" dirty="0"/>
              <a:t>Who was the keynote speaker?</a:t>
            </a:r>
            <a:endParaRPr lang="en-US" dirty="0"/>
          </a:p>
          <a:p>
            <a:pPr marL="228600" lvl="1" indent="0" algn="ctr">
              <a:buNone/>
            </a:pPr>
            <a:r>
              <a:rPr lang="en-US" sz="2400" b="1" dirty="0"/>
              <a:t>Prof. David </a:t>
            </a:r>
            <a:r>
              <a:rPr lang="en-US" sz="2400" b="1" dirty="0" err="1"/>
              <a:t>Haziza</a:t>
            </a:r>
            <a:r>
              <a:rPr lang="en-US" sz="2400" dirty="0"/>
              <a:t> (University of Ottawa)</a:t>
            </a:r>
            <a:endParaRPr lang="en-US" sz="2400" b="1" dirty="0"/>
          </a:p>
          <a:p>
            <a:r>
              <a:rPr lang="en-US" sz="2400" b="1" dirty="0"/>
              <a:t>What was different</a:t>
            </a:r>
            <a:r>
              <a:rPr lang="en-US" sz="2400" dirty="0"/>
              <a:t>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Lightning talks / software demonstrations.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2041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878160"/>
          </a:xfrm>
        </p:spPr>
        <p:txBody>
          <a:bodyPr/>
          <a:lstStyle/>
          <a:p>
            <a:r>
              <a:rPr lang="en-GB" sz="3200" dirty="0"/>
              <a:t>SDE2022 – General purpose and figures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295400"/>
            <a:ext cx="8640960" cy="5013920"/>
          </a:xfrm>
        </p:spPr>
        <p:txBody>
          <a:bodyPr>
            <a:normAutofit/>
          </a:bodyPr>
          <a:lstStyle/>
          <a:p>
            <a:r>
              <a:rPr lang="en-GB" sz="2400" dirty="0"/>
              <a:t>Identify new methods that can improve quality and efficiency of E&amp;I;</a:t>
            </a:r>
            <a:endParaRPr lang="de-CH" sz="2400" dirty="0"/>
          </a:p>
          <a:p>
            <a:r>
              <a:rPr lang="en-GB" sz="2400" dirty="0"/>
              <a:t>Investigate statistical quality risks arising from using new methods/data sources and how to address them;</a:t>
            </a:r>
            <a:endParaRPr lang="de-CH" sz="2400" dirty="0"/>
          </a:p>
          <a:p>
            <a:r>
              <a:rPr lang="en-GB" sz="2400" dirty="0"/>
              <a:t>Develop approaches to standardizing and implementing statistical editing functionalities;</a:t>
            </a:r>
            <a:endParaRPr lang="de-CH" sz="2400" dirty="0"/>
          </a:p>
          <a:p>
            <a:r>
              <a:rPr lang="en-GB" sz="2400" dirty="0"/>
              <a:t>Facilitate the sharing of experiences, ideas and tools for modernizing statistical data E&amp;I process’. </a:t>
            </a:r>
            <a:endParaRPr lang="de-CH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157 participants, 27 countries + UNECE, UNECLAC + 3 academic institutions.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62% of the respondents voted for very useful meeting.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General quality of the meeting: 100% very good / good.</a:t>
            </a:r>
          </a:p>
        </p:txBody>
      </p:sp>
    </p:spTree>
    <p:extLst>
      <p:ext uri="{BB962C8B-B14F-4D97-AF65-F5344CB8AC3E}">
        <p14:creationId xmlns:p14="http://schemas.microsoft.com/office/powerpoint/2010/main" val="55718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878160"/>
          </a:xfrm>
        </p:spPr>
        <p:txBody>
          <a:bodyPr/>
          <a:lstStyle/>
          <a:p>
            <a:r>
              <a:rPr lang="en-GB" sz="3200" dirty="0"/>
              <a:t>SDE2022 – key discussion items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295400"/>
            <a:ext cx="8640960" cy="50139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Modernization of data editing and statistical production</a:t>
            </a:r>
            <a:br>
              <a:rPr lang="en-US" sz="2400" dirty="0"/>
            </a:br>
            <a:r>
              <a:rPr lang="en-US" sz="2400" dirty="0"/>
              <a:t>  - Sharing of standardization initiatives.</a:t>
            </a:r>
            <a:br>
              <a:rPr lang="en-US" sz="2400" dirty="0"/>
            </a:br>
            <a:r>
              <a:rPr lang="en-US" sz="2400" dirty="0"/>
              <a:t>  - Implementation of GSDEM </a:t>
            </a:r>
            <a:r>
              <a:rPr lang="de-CH" sz="2400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GSDEM - UNECE </a:t>
            </a:r>
            <a:r>
              <a:rPr lang="de-CH" sz="2400" dirty="0" err="1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Statswiki</a:t>
            </a:r>
            <a:endParaRPr lang="en-US" sz="24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ML/AI for editing and imputation</a:t>
            </a:r>
            <a:br>
              <a:rPr lang="en-US" sz="2400" dirty="0"/>
            </a:br>
            <a:r>
              <a:rPr lang="en-US" sz="2400" dirty="0"/>
              <a:t>  - Use of ML algorithms throughout the production process.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Use of administrative data for E&amp;I</a:t>
            </a:r>
            <a:br>
              <a:rPr lang="en-US" sz="2400" dirty="0"/>
            </a:br>
            <a:r>
              <a:rPr lang="en-US" sz="2400" dirty="0"/>
              <a:t>  - Property floor area stats, economic census.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Quality</a:t>
            </a:r>
            <a:br>
              <a:rPr lang="en-US" sz="2400" dirty="0"/>
            </a:br>
            <a:r>
              <a:rPr lang="en-US" sz="2400" dirty="0"/>
              <a:t>  - Experimental STS, variance estimation, selective editing.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New and emerging methods</a:t>
            </a:r>
            <a:br>
              <a:rPr lang="en-US" sz="2400" dirty="0"/>
            </a:br>
            <a:r>
              <a:rPr lang="en-US" sz="2400" dirty="0"/>
              <a:t>  - ML, calibrated imputation, anomaly detection, validation.</a:t>
            </a:r>
          </a:p>
        </p:txBody>
      </p:sp>
    </p:spTree>
    <p:extLst>
      <p:ext uri="{BB962C8B-B14F-4D97-AF65-F5344CB8AC3E}">
        <p14:creationId xmlns:p14="http://schemas.microsoft.com/office/powerpoint/2010/main" val="2869458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878160"/>
          </a:xfrm>
        </p:spPr>
        <p:txBody>
          <a:bodyPr/>
          <a:lstStyle/>
          <a:p>
            <a:r>
              <a:rPr lang="en-GB" sz="3200" dirty="0"/>
              <a:t>SDE2022 – Future work priorities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295400"/>
            <a:ext cx="8640960" cy="501392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de-CH" sz="2400" b="1" i="1" dirty="0"/>
              <a:t>Methods</a:t>
            </a:r>
            <a:r>
              <a:rPr lang="de-CH" sz="2400" dirty="0"/>
              <a:t> </a:t>
            </a:r>
            <a:r>
              <a:rPr lang="de-CH" sz="2400" dirty="0" err="1"/>
              <a:t>for</a:t>
            </a:r>
            <a:r>
              <a:rPr lang="de-CH" sz="2400" dirty="0"/>
              <a:t> </a:t>
            </a:r>
            <a:r>
              <a:rPr lang="de-CH" sz="2400" dirty="0" err="1"/>
              <a:t>new</a:t>
            </a:r>
            <a:r>
              <a:rPr lang="de-CH" sz="2400" dirty="0"/>
              <a:t> </a:t>
            </a:r>
            <a:r>
              <a:rPr lang="de-CH" sz="2400" dirty="0" err="1"/>
              <a:t>data</a:t>
            </a:r>
            <a:r>
              <a:rPr lang="de-CH" sz="2400" dirty="0"/>
              <a:t> </a:t>
            </a:r>
            <a:r>
              <a:rPr lang="de-CH" sz="2400" dirty="0" err="1"/>
              <a:t>sources</a:t>
            </a:r>
            <a:r>
              <a:rPr lang="de-CH" sz="2400" dirty="0"/>
              <a:t>: </a:t>
            </a:r>
            <a:r>
              <a:rPr lang="de-CH" sz="2400" dirty="0" err="1"/>
              <a:t>admin</a:t>
            </a:r>
            <a:r>
              <a:rPr lang="de-CH" sz="2400" dirty="0"/>
              <a:t>, web-</a:t>
            </a:r>
            <a:r>
              <a:rPr lang="de-CH" sz="2400" dirty="0" err="1"/>
              <a:t>scraped</a:t>
            </a:r>
            <a:r>
              <a:rPr lang="de-CH" sz="2400" dirty="0"/>
              <a:t>, smart...</a:t>
            </a:r>
            <a:endParaRPr lang="en-US" sz="20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b="1" i="1" dirty="0"/>
              <a:t>Synthetic data</a:t>
            </a:r>
            <a:r>
              <a:rPr lang="en-US" sz="2400" dirty="0"/>
              <a:t>: assessment of data editing methods.</a:t>
            </a:r>
            <a:endParaRPr lang="en-US" sz="2400" b="1" i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b="1" i="1" dirty="0"/>
              <a:t>Software tools</a:t>
            </a:r>
            <a:r>
              <a:rPr lang="en-US" sz="2400" dirty="0"/>
              <a:t>, incl. ML: awesome list, standardized methodology.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b="1" i="1" dirty="0"/>
              <a:t>New frameworks</a:t>
            </a:r>
            <a:r>
              <a:rPr lang="en-US" sz="2400" dirty="0"/>
              <a:t>/common approaches for dealing with ML and New Data Sources: GSDEM for new data sources, input quality.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b="1" i="1" dirty="0"/>
              <a:t>Production</a:t>
            </a:r>
            <a:r>
              <a:rPr lang="en-US" sz="2400" dirty="0"/>
              <a:t>: identification of efficiency improvements, implementation of new approaches (ML/AI).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b="1" i="1" dirty="0"/>
              <a:t>Organizational Aspects</a:t>
            </a:r>
            <a:r>
              <a:rPr lang="en-US" sz="2400" dirty="0"/>
              <a:t>: organizational culture / training to embrace new tools and methods.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b="1" i="1" dirty="0"/>
              <a:t>Miscellaneous</a:t>
            </a:r>
            <a:r>
              <a:rPr lang="en-US" sz="2400" dirty="0"/>
              <a:t>: E.g., Data editing in the context of falling survey response rates, etc.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71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878160"/>
          </a:xfrm>
        </p:spPr>
        <p:txBody>
          <a:bodyPr/>
          <a:lstStyle/>
          <a:p>
            <a:r>
              <a:rPr lang="en-GB" sz="3200" dirty="0"/>
              <a:t>SDE – Link to HLG-MOS work program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295400"/>
            <a:ext cx="8640960" cy="50139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SDE meetings foster the sharing of experiences of</a:t>
            </a:r>
            <a:br>
              <a:rPr lang="en-US" sz="2400" dirty="0"/>
            </a:br>
            <a:r>
              <a:rPr lang="en-US" sz="2400" dirty="0"/>
              <a:t>  operational outcomes from different HLG-MOS initiatives:</a:t>
            </a:r>
            <a:br>
              <a:rPr lang="en-US" sz="2400" dirty="0"/>
            </a:br>
            <a:r>
              <a:rPr lang="en-US" sz="2400" dirty="0"/>
              <a:t>  GSBPM, ML, GSDEM, etc.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Link to </a:t>
            </a:r>
            <a:r>
              <a:rPr lang="en-US" sz="2400" dirty="0" err="1"/>
              <a:t>ADSaMM</a:t>
            </a:r>
            <a:r>
              <a:rPr lang="en-US" sz="2400" dirty="0"/>
              <a:t> group?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i="1" dirty="0"/>
              <a:t>…</a:t>
            </a:r>
            <a:r>
              <a:rPr lang="en-US" sz="2400" dirty="0"/>
              <a:t> </a:t>
            </a:r>
            <a:r>
              <a:rPr lang="en-US" sz="2400" i="1" dirty="0"/>
              <a:t>we promote efficiencies and innovative ways to tackle</a:t>
            </a:r>
            <a:br>
              <a:rPr lang="en-US" sz="2400" i="1" dirty="0"/>
            </a:br>
            <a:r>
              <a:rPr lang="en-US" sz="2400" i="1" dirty="0"/>
              <a:t>  persistent and emerging challenges in official statistics.</a:t>
            </a:r>
            <a:r>
              <a:rPr lang="en-US" sz="2400" dirty="0"/>
              <a:t>:</a:t>
            </a:r>
            <a:br>
              <a:rPr lang="en-US" sz="2400" dirty="0"/>
            </a:br>
            <a:r>
              <a:rPr lang="en-US" sz="2400" dirty="0"/>
              <a:t>  Unique occasion for NSO practitioners to exchange about </a:t>
            </a:r>
            <a:br>
              <a:rPr lang="en-US" sz="2400" dirty="0"/>
            </a:br>
            <a:r>
              <a:rPr lang="en-US" sz="2400" dirty="0"/>
              <a:t>  (in-)efficiency and innovation </a:t>
            </a:r>
            <a:r>
              <a:rPr lang="en-US" sz="2400" dirty="0" err="1"/>
              <a:t>w.r.t.</a:t>
            </a:r>
            <a:r>
              <a:rPr lang="en-US" sz="2400" dirty="0"/>
              <a:t> statistical data editing.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91B70CC8-6921-4F97-A738-BF9026C03179}"/>
              </a:ext>
            </a:extLst>
          </p:cNvPr>
          <p:cNvSpPr txBox="1">
            <a:spLocks/>
          </p:cNvSpPr>
          <p:nvPr/>
        </p:nvSpPr>
        <p:spPr>
          <a:xfrm>
            <a:off x="401704" y="4264509"/>
            <a:ext cx="8712968" cy="87816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GB" sz="3200" dirty="0"/>
              <a:t>SDE2024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006235A-4565-4653-A480-8FAA86DE65D0}"/>
              </a:ext>
            </a:extLst>
          </p:cNvPr>
          <p:cNvSpPr txBox="1"/>
          <p:nvPr/>
        </p:nvSpPr>
        <p:spPr>
          <a:xfrm>
            <a:off x="401704" y="5310496"/>
            <a:ext cx="82279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dirty="0">
                <a:latin typeface="Arial"/>
              </a:rPr>
              <a:t>Subject</a:t>
            </a:r>
            <a:r>
              <a:rPr lang="en-US" sz="1800" dirty="0"/>
              <a:t> </a:t>
            </a:r>
            <a:r>
              <a:rPr lang="en-US" sz="2400" dirty="0">
                <a:latin typeface="Arial"/>
              </a:rPr>
              <a:t>to approval from UNECE HLG-MOS and CES: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Arial"/>
              </a:rPr>
              <a:t> </a:t>
            </a:r>
            <a:r>
              <a:rPr lang="en-GB" sz="2400" dirty="0">
                <a:latin typeface="Arial"/>
              </a:rPr>
              <a:t>Statistics Austria volunteered to host the SDE 2024.</a:t>
            </a:r>
          </a:p>
        </p:txBody>
      </p:sp>
    </p:spTree>
    <p:extLst>
      <p:ext uri="{BB962C8B-B14F-4D97-AF65-F5344CB8AC3E}">
        <p14:creationId xmlns:p14="http://schemas.microsoft.com/office/powerpoint/2010/main" val="140103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295400"/>
            <a:ext cx="8640960" cy="50139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CH" sz="2400" dirty="0"/>
          </a:p>
          <a:p>
            <a:pPr marL="0" indent="0">
              <a:buNone/>
            </a:pPr>
            <a:endParaRPr lang="de-CH" sz="2400" dirty="0"/>
          </a:p>
          <a:p>
            <a:pPr marL="0" indent="0">
              <a:buNone/>
            </a:pPr>
            <a:endParaRPr lang="de-CH" sz="2400" dirty="0"/>
          </a:p>
          <a:p>
            <a:pPr marL="0" indent="0">
              <a:buNone/>
            </a:pPr>
            <a:endParaRPr lang="de-CH" sz="2400" dirty="0"/>
          </a:p>
          <a:p>
            <a:pPr marL="0" indent="0" algn="ctr">
              <a:buNone/>
            </a:pPr>
            <a:r>
              <a:rPr lang="de-CH" sz="3600" b="1" dirty="0" err="1"/>
              <a:t>Thank</a:t>
            </a:r>
            <a:r>
              <a:rPr lang="de-CH" sz="3600" b="1" dirty="0"/>
              <a:t> </a:t>
            </a:r>
            <a:r>
              <a:rPr lang="de-CH" sz="3600" b="1" dirty="0" err="1"/>
              <a:t>you</a:t>
            </a:r>
            <a:r>
              <a:rPr lang="de-CH" sz="3600" b="1" dirty="0"/>
              <a:t> vor </a:t>
            </a:r>
            <a:r>
              <a:rPr lang="de-CH" sz="3600" b="1" dirty="0" err="1"/>
              <a:t>your</a:t>
            </a:r>
            <a:r>
              <a:rPr lang="de-CH" sz="3600" b="1" dirty="0"/>
              <a:t> </a:t>
            </a:r>
            <a:r>
              <a:rPr lang="de-CH" sz="3600" b="1" dirty="0" err="1"/>
              <a:t>attention</a:t>
            </a:r>
            <a:r>
              <a:rPr lang="de-CH" sz="3600" b="1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46221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UNECE_POTX_4x3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noFill/>
          <a:miter lim="800000"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2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3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UNECE_POTX_4x3</Template>
  <TotalTime>0</TotalTime>
  <Words>594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HP Simplified</vt:lpstr>
      <vt:lpstr>Arial</vt:lpstr>
      <vt:lpstr>Wingdings</vt:lpstr>
      <vt:lpstr>UNECE_POTX_4x3</vt:lpstr>
      <vt:lpstr>HLG-MOS Workshop on the Modernization of Official Statistics  Summary of the UNECE Expert Meeting on Statistical Data Editing 2022</vt:lpstr>
      <vt:lpstr>SDE2022 – expert meeting</vt:lpstr>
      <vt:lpstr>SDE2022 – General purpose and figures </vt:lpstr>
      <vt:lpstr>SDE2022 – key discussion items</vt:lpstr>
      <vt:lpstr>SDE2022 – Future work priorities</vt:lpstr>
      <vt:lpstr>SDE – Link to HLG-MOS work program</vt:lpstr>
      <vt:lpstr>PowerPoint Presentation</vt:lpstr>
    </vt:vector>
  </TitlesOfParts>
  <Company>ECE-SMM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ModernStats presentation SDE</dc:title>
  <dc:creator>UNECE-SMM</dc:creator>
  <cp:keywords>UNECE; ModernStats;HLG2022;SDE</cp:keywords>
  <dc:description>ModernStats Master slides</dc:description>
  <cp:lastModifiedBy>Taeke Anton Gjaltema</cp:lastModifiedBy>
  <cp:revision>25</cp:revision>
  <dcterms:created xsi:type="dcterms:W3CDTF">2015-05-13T14:05:37Z</dcterms:created>
  <dcterms:modified xsi:type="dcterms:W3CDTF">2022-11-23T07:19:46Z</dcterms:modified>
  <cp:category>presentation</cp:category>
  <dc:language>English</dc:language>
  <cp:version>1.0</cp:version>
</cp:coreProperties>
</file>