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notesMasterIdLst>
    <p:notesMasterId r:id="rId13"/>
  </p:notesMasterIdLst>
  <p:sldIdLst>
    <p:sldId id="264" r:id="rId7"/>
    <p:sldId id="267" r:id="rId8"/>
    <p:sldId id="282" r:id="rId9"/>
    <p:sldId id="273" r:id="rId10"/>
    <p:sldId id="276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09C3F1A-EFBB-0E7F-9A18-64241057B96D}" name="Stevenson, Kathryn - INS/SIN" initials="SI" userId="S::kathryn.stevenson@statcan.gc.ca::ac876b3f-5531-41f1-9548-b239d381f3b7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VAR Eric, SDD/SDPS" initials="AES" lastIdx="21" clrIdx="0">
    <p:extLst>
      <p:ext uri="{19B8F6BF-5375-455C-9EA6-DF929625EA0E}">
        <p15:presenceInfo xmlns:p15="http://schemas.microsoft.com/office/powerpoint/2012/main" userId="S-1-5-21-2146598497-832928401-1254845835-483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CCD94B-9D84-D385-609B-B40F917C5F2A}" v="55" dt="2022-11-03T12:31:39.063"/>
    <p1510:client id="{85C75291-0269-F854-4649-5B37924F95A3}" v="4" dt="2022-10-26T14:49:31.135"/>
    <p1510:client id="{9623EE5D-30D8-EEE7-6BE4-5E322016EDDB}" v="4" dt="2022-11-16T13:49:15.9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123" autoAdjust="0"/>
  </p:normalViewPr>
  <p:slideViewPr>
    <p:cSldViewPr snapToGrid="0">
      <p:cViewPr varScale="1">
        <p:scale>
          <a:sx n="98" d="100"/>
          <a:sy n="98" d="100"/>
        </p:scale>
        <p:origin x="9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F4ED10-2E01-4285-907A-6E3729D3B8E9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D2453996-4B27-408F-ADDC-103FAF692C4B}">
      <dgm:prSet phldrT="[Text]"/>
      <dgm:spPr/>
      <dgm:t>
        <a:bodyPr/>
        <a:lstStyle/>
        <a:p>
          <a:pPr rtl="0">
            <a:lnSpc>
              <a:spcPct val="100000"/>
            </a:lnSpc>
            <a:defRPr b="1"/>
          </a:pPr>
          <a:r>
            <a:rPr lang="en-CA" dirty="0"/>
            <a:t>M</a:t>
          </a:r>
          <a:r>
            <a:rPr lang="en-CA" b="1" dirty="0"/>
            <a:t>ethodology</a:t>
          </a:r>
          <a:r>
            <a:rPr lang="en-CA" b="1" dirty="0">
              <a:latin typeface="Calibri Light" panose="020F0302020204030204"/>
            </a:rPr>
            <a:t> to (co)create quality training</a:t>
          </a:r>
          <a:endParaRPr lang="en-CA" b="1" dirty="0"/>
        </a:p>
      </dgm:t>
    </dgm:pt>
    <dgm:pt modelId="{0109C6FC-B2B4-47D7-A4D2-A8AC3A42458B}" type="parTrans" cxnId="{A6D9DC4A-7482-4581-8EDA-C15A8C1D645B}">
      <dgm:prSet/>
      <dgm:spPr/>
      <dgm:t>
        <a:bodyPr/>
        <a:lstStyle/>
        <a:p>
          <a:endParaRPr lang="en-CA"/>
        </a:p>
      </dgm:t>
    </dgm:pt>
    <dgm:pt modelId="{A59EF05A-C951-4B0E-A987-A185681AC4B6}" type="sibTrans" cxnId="{A6D9DC4A-7482-4581-8EDA-C15A8C1D645B}">
      <dgm:prSet/>
      <dgm:spPr/>
      <dgm:t>
        <a:bodyPr/>
        <a:lstStyle/>
        <a:p>
          <a:endParaRPr lang="en-CA"/>
        </a:p>
      </dgm:t>
    </dgm:pt>
    <dgm:pt modelId="{B1BC0F98-4BCF-47E9-834A-CBC982A75543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CA" dirty="0"/>
            <a:t>The Carpentries have a standard Lesson Program Incubation to create new training</a:t>
          </a:r>
        </a:p>
      </dgm:t>
    </dgm:pt>
    <dgm:pt modelId="{E51B587F-0EF7-4164-AC7F-B5AE30924123}" type="parTrans" cxnId="{3EDEEB46-86A8-4F0C-80EC-77DE6803D149}">
      <dgm:prSet/>
      <dgm:spPr/>
      <dgm:t>
        <a:bodyPr/>
        <a:lstStyle/>
        <a:p>
          <a:endParaRPr lang="en-CA"/>
        </a:p>
      </dgm:t>
    </dgm:pt>
    <dgm:pt modelId="{EC724799-894C-495E-A365-85478CE89D4B}" type="sibTrans" cxnId="{3EDEEB46-86A8-4F0C-80EC-77DE6803D149}">
      <dgm:prSet/>
      <dgm:spPr/>
      <dgm:t>
        <a:bodyPr/>
        <a:lstStyle/>
        <a:p>
          <a:endParaRPr lang="en-CA"/>
        </a:p>
      </dgm:t>
    </dgm:pt>
    <dgm:pt modelId="{D568A8A4-2CCA-438B-8364-57E736E5D722}">
      <dgm:prSet phldrT="[Text]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CA" dirty="0"/>
            <a:t>Forum for trainers </a:t>
          </a:r>
        </a:p>
      </dgm:t>
    </dgm:pt>
    <dgm:pt modelId="{FE81C621-E35A-40A4-B606-4622C061255F}" type="parTrans" cxnId="{ADF91D06-6E19-41C4-AC84-5EBB667E4277}">
      <dgm:prSet/>
      <dgm:spPr/>
      <dgm:t>
        <a:bodyPr/>
        <a:lstStyle/>
        <a:p>
          <a:endParaRPr lang="en-CA"/>
        </a:p>
      </dgm:t>
    </dgm:pt>
    <dgm:pt modelId="{A34C65E9-0AB8-4DF7-B38D-6AE16915FB8D}" type="sibTrans" cxnId="{ADF91D06-6E19-41C4-AC84-5EBB667E4277}">
      <dgm:prSet/>
      <dgm:spPr/>
      <dgm:t>
        <a:bodyPr/>
        <a:lstStyle/>
        <a:p>
          <a:endParaRPr lang="en-CA"/>
        </a:p>
      </dgm:t>
    </dgm:pt>
    <dgm:pt modelId="{09C9611F-A146-43C2-B369-7786E2BA6DBD}">
      <dgm:prSet phldrT="[Text]"/>
      <dgm:spPr/>
      <dgm:t>
        <a:bodyPr/>
        <a:lstStyle/>
        <a:p>
          <a:pPr rtl="0">
            <a:lnSpc>
              <a:spcPct val="100000"/>
            </a:lnSpc>
          </a:pPr>
          <a:r>
            <a:rPr lang="en-GB" dirty="0"/>
            <a:t>‘Train the trainers’ programme and mentoring groups results in the development of a consistently skilled network of trainers</a:t>
          </a:r>
          <a:r>
            <a:rPr lang="en-GB" dirty="0">
              <a:latin typeface="Calibri Light" panose="020F0302020204030204"/>
            </a:rPr>
            <a:t> </a:t>
          </a:r>
          <a:endParaRPr lang="en-CA" dirty="0"/>
        </a:p>
      </dgm:t>
    </dgm:pt>
    <dgm:pt modelId="{726976F2-81B2-449E-A484-0EAB1347805A}" type="parTrans" cxnId="{B6E7B9EE-2CAF-45A2-ADD2-D0AE04D8FC2B}">
      <dgm:prSet/>
      <dgm:spPr/>
      <dgm:t>
        <a:bodyPr/>
        <a:lstStyle/>
        <a:p>
          <a:endParaRPr lang="en-CA"/>
        </a:p>
      </dgm:t>
    </dgm:pt>
    <dgm:pt modelId="{9C0F9CE2-BD37-43AA-9521-B6D784A04971}" type="sibTrans" cxnId="{B6E7B9EE-2CAF-45A2-ADD2-D0AE04D8FC2B}">
      <dgm:prSet/>
      <dgm:spPr/>
      <dgm:t>
        <a:bodyPr/>
        <a:lstStyle/>
        <a:p>
          <a:endParaRPr lang="en-CA"/>
        </a:p>
      </dgm:t>
    </dgm:pt>
    <dgm:pt modelId="{BE43390D-B743-4FD7-B8E0-75356A55AE1E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CA" dirty="0" err="1"/>
            <a:t>ModernStats</a:t>
          </a:r>
          <a:r>
            <a:rPr lang="en-CA" dirty="0"/>
            <a:t> trainers would be added to an existing network of 4000 trainers</a:t>
          </a:r>
        </a:p>
      </dgm:t>
    </dgm:pt>
    <dgm:pt modelId="{B55DE96F-2FBB-40F2-96D6-F4FF924B3A68}" type="parTrans" cxnId="{3C5C5DF9-A0A4-4C9C-9F90-E8A507B288A8}">
      <dgm:prSet/>
      <dgm:spPr/>
      <dgm:t>
        <a:bodyPr/>
        <a:lstStyle/>
        <a:p>
          <a:endParaRPr lang="en-CA"/>
        </a:p>
      </dgm:t>
    </dgm:pt>
    <dgm:pt modelId="{72F8C25B-7286-4A55-9085-DB76BA97E2BB}" type="sibTrans" cxnId="{3C5C5DF9-A0A4-4C9C-9F90-E8A507B288A8}">
      <dgm:prSet/>
      <dgm:spPr/>
      <dgm:t>
        <a:bodyPr/>
        <a:lstStyle/>
        <a:p>
          <a:endParaRPr lang="en-CA"/>
        </a:p>
      </dgm:t>
    </dgm:pt>
    <dgm:pt modelId="{F61575F0-8FC0-41D0-B86F-08FF59371F63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CA" dirty="0"/>
            <a:t>Their model </a:t>
          </a:r>
          <a:r>
            <a:rPr lang="en-AU" dirty="0"/>
            <a:t>emphasizes quality assurance of lessons, through an iterative approach based on experience gained with the other Carpentries initiatives;</a:t>
          </a:r>
          <a:endParaRPr lang="en-CA" dirty="0"/>
        </a:p>
      </dgm:t>
    </dgm:pt>
    <dgm:pt modelId="{620C38B1-D7A0-47FA-B6D4-4D65CC001E44}" type="parTrans" cxnId="{16F5FFFF-43AC-410A-95CC-2D9F81DF5692}">
      <dgm:prSet/>
      <dgm:spPr/>
      <dgm:t>
        <a:bodyPr/>
        <a:lstStyle/>
        <a:p>
          <a:endParaRPr lang="en-CA"/>
        </a:p>
      </dgm:t>
    </dgm:pt>
    <dgm:pt modelId="{9C283E6B-BEBF-449A-9686-B8132113E82A}" type="sibTrans" cxnId="{16F5FFFF-43AC-410A-95CC-2D9F81DF5692}">
      <dgm:prSet/>
      <dgm:spPr/>
      <dgm:t>
        <a:bodyPr/>
        <a:lstStyle/>
        <a:p>
          <a:endParaRPr lang="en-CA"/>
        </a:p>
      </dgm:t>
    </dgm:pt>
    <dgm:pt modelId="{6D21C155-C564-4B54-A1B5-ACE1B4F37458}">
      <dgm:prSet phldrT="[Text]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CA" dirty="0"/>
            <a:t>Evolve with the industry</a:t>
          </a:r>
        </a:p>
      </dgm:t>
    </dgm:pt>
    <dgm:pt modelId="{EBA6B08F-EA4C-4E86-BD60-707C26A73AFD}" type="parTrans" cxnId="{4D1C0280-DD48-43F7-B57D-50C921FBFFEB}">
      <dgm:prSet/>
      <dgm:spPr/>
      <dgm:t>
        <a:bodyPr/>
        <a:lstStyle/>
        <a:p>
          <a:endParaRPr lang="en-CA"/>
        </a:p>
      </dgm:t>
    </dgm:pt>
    <dgm:pt modelId="{70428180-3956-4E9B-9C8E-EDC602049286}" type="sibTrans" cxnId="{4D1C0280-DD48-43F7-B57D-50C921FBFFEB}">
      <dgm:prSet/>
      <dgm:spPr/>
      <dgm:t>
        <a:bodyPr/>
        <a:lstStyle/>
        <a:p>
          <a:endParaRPr lang="en-CA"/>
        </a:p>
      </dgm:t>
    </dgm:pt>
    <dgm:pt modelId="{36950539-7619-46C2-8F50-FE1A68F32D5E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Through the community of trainers and maintainers that includes academia and industry partners</a:t>
          </a:r>
          <a:endParaRPr lang="en-CA" dirty="0"/>
        </a:p>
      </dgm:t>
    </dgm:pt>
    <dgm:pt modelId="{FFA012A6-ECB0-4759-BBBF-D91C07CBCACA}" type="parTrans" cxnId="{59BD5E4A-7535-43AD-85A5-56E6F46D38B5}">
      <dgm:prSet/>
      <dgm:spPr/>
      <dgm:t>
        <a:bodyPr/>
        <a:lstStyle/>
        <a:p>
          <a:endParaRPr lang="en-CA"/>
        </a:p>
      </dgm:t>
    </dgm:pt>
    <dgm:pt modelId="{86F5FA8B-19DC-420C-83B6-93EABE81BC6B}" type="sibTrans" cxnId="{59BD5E4A-7535-43AD-85A5-56E6F46D38B5}">
      <dgm:prSet/>
      <dgm:spPr/>
      <dgm:t>
        <a:bodyPr/>
        <a:lstStyle/>
        <a:p>
          <a:endParaRPr lang="en-CA"/>
        </a:p>
      </dgm:t>
    </dgm:pt>
    <dgm:pt modelId="{7FA6D306-6C8A-418C-BF9E-D01EE65B4773}">
      <dgm:prSet phldrT="[Text]"/>
      <dgm:spPr/>
      <dgm:t>
        <a:bodyPr/>
        <a:lstStyle/>
        <a:p>
          <a:pPr rtl="0">
            <a:lnSpc>
              <a:spcPct val="100000"/>
            </a:lnSpc>
          </a:pPr>
          <a:r>
            <a:rPr lang="en-GB" dirty="0"/>
            <a:t>The Carpentries has a requirement and method for training to be kept up to date</a:t>
          </a:r>
          <a:r>
            <a:rPr lang="en-GB" dirty="0">
              <a:latin typeface="Calibri Light" panose="020F0302020204030204"/>
            </a:rPr>
            <a:t> </a:t>
          </a:r>
          <a:endParaRPr lang="en-CA" dirty="0"/>
        </a:p>
      </dgm:t>
    </dgm:pt>
    <dgm:pt modelId="{D0AEF2CF-D785-4A1E-B160-A69C40D5669B}" type="parTrans" cxnId="{FBEABF8B-64AE-434B-9CA2-8A0B7234B45C}">
      <dgm:prSet/>
      <dgm:spPr/>
      <dgm:t>
        <a:bodyPr/>
        <a:lstStyle/>
        <a:p>
          <a:endParaRPr lang="en-CA"/>
        </a:p>
      </dgm:t>
    </dgm:pt>
    <dgm:pt modelId="{92C15761-3761-40A2-9E6A-D0D3A642E6CB}" type="sibTrans" cxnId="{FBEABF8B-64AE-434B-9CA2-8A0B7234B45C}">
      <dgm:prSet/>
      <dgm:spPr/>
      <dgm:t>
        <a:bodyPr/>
        <a:lstStyle/>
        <a:p>
          <a:endParaRPr lang="en-CA"/>
        </a:p>
      </dgm:t>
    </dgm:pt>
    <dgm:pt modelId="{070BF336-F50C-466B-B033-588F80C72CBF}" type="pres">
      <dgm:prSet presAssocID="{8FF4ED10-2E01-4285-907A-6E3729D3B8E9}" presName="root" presStyleCnt="0">
        <dgm:presLayoutVars>
          <dgm:dir/>
          <dgm:resizeHandles val="exact"/>
        </dgm:presLayoutVars>
      </dgm:prSet>
      <dgm:spPr/>
    </dgm:pt>
    <dgm:pt modelId="{70000203-50D8-48DF-B494-B407F120D46F}" type="pres">
      <dgm:prSet presAssocID="{D2453996-4B27-408F-ADDC-103FAF692C4B}" presName="compNode" presStyleCnt="0"/>
      <dgm:spPr/>
    </dgm:pt>
    <dgm:pt modelId="{303356FE-DCCC-40EA-B483-A9434284125C}" type="pres">
      <dgm:prSet presAssocID="{D2453996-4B27-408F-ADDC-103FAF692C4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06EC3C7A-62F4-4A1A-AFC3-B6496899AA9B}" type="pres">
      <dgm:prSet presAssocID="{D2453996-4B27-408F-ADDC-103FAF692C4B}" presName="iconSpace" presStyleCnt="0"/>
      <dgm:spPr/>
    </dgm:pt>
    <dgm:pt modelId="{DAACA7A0-984A-48B4-9089-A12E998A92AB}" type="pres">
      <dgm:prSet presAssocID="{D2453996-4B27-408F-ADDC-103FAF692C4B}" presName="parTx" presStyleLbl="revTx" presStyleIdx="0" presStyleCnt="6">
        <dgm:presLayoutVars>
          <dgm:chMax val="0"/>
          <dgm:chPref val="0"/>
        </dgm:presLayoutVars>
      </dgm:prSet>
      <dgm:spPr/>
    </dgm:pt>
    <dgm:pt modelId="{E7B4C589-F1AC-426A-BC64-2171A600D821}" type="pres">
      <dgm:prSet presAssocID="{D2453996-4B27-408F-ADDC-103FAF692C4B}" presName="txSpace" presStyleCnt="0"/>
      <dgm:spPr/>
    </dgm:pt>
    <dgm:pt modelId="{9E480B19-DDA7-48D2-ABCC-060B362BC29F}" type="pres">
      <dgm:prSet presAssocID="{D2453996-4B27-408F-ADDC-103FAF692C4B}" presName="desTx" presStyleLbl="revTx" presStyleIdx="1" presStyleCnt="6">
        <dgm:presLayoutVars/>
      </dgm:prSet>
      <dgm:spPr/>
    </dgm:pt>
    <dgm:pt modelId="{7714A87A-3F94-4A15-B91F-860B3320E8A2}" type="pres">
      <dgm:prSet presAssocID="{A59EF05A-C951-4B0E-A987-A185681AC4B6}" presName="sibTrans" presStyleCnt="0"/>
      <dgm:spPr/>
    </dgm:pt>
    <dgm:pt modelId="{F98B1D64-EA79-4B67-B4AC-B2071307F1E6}" type="pres">
      <dgm:prSet presAssocID="{D568A8A4-2CCA-438B-8364-57E736E5D722}" presName="compNode" presStyleCnt="0"/>
      <dgm:spPr/>
    </dgm:pt>
    <dgm:pt modelId="{94737456-4DA2-4483-9BE2-5AA3B1536DD4}" type="pres">
      <dgm:prSet presAssocID="{D568A8A4-2CCA-438B-8364-57E736E5D7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495D762D-2C38-4C7D-B2D3-7C936662FCB2}" type="pres">
      <dgm:prSet presAssocID="{D568A8A4-2CCA-438B-8364-57E736E5D722}" presName="iconSpace" presStyleCnt="0"/>
      <dgm:spPr/>
    </dgm:pt>
    <dgm:pt modelId="{A5431231-9727-4A0E-9191-0CB9BA6E5F03}" type="pres">
      <dgm:prSet presAssocID="{D568A8A4-2CCA-438B-8364-57E736E5D722}" presName="parTx" presStyleLbl="revTx" presStyleIdx="2" presStyleCnt="6">
        <dgm:presLayoutVars>
          <dgm:chMax val="0"/>
          <dgm:chPref val="0"/>
        </dgm:presLayoutVars>
      </dgm:prSet>
      <dgm:spPr/>
    </dgm:pt>
    <dgm:pt modelId="{9E84796E-A79A-46A3-A61B-CCE53E370D92}" type="pres">
      <dgm:prSet presAssocID="{D568A8A4-2CCA-438B-8364-57E736E5D722}" presName="txSpace" presStyleCnt="0"/>
      <dgm:spPr/>
    </dgm:pt>
    <dgm:pt modelId="{6BDAA868-F617-4E51-9DE4-5296CA5720DD}" type="pres">
      <dgm:prSet presAssocID="{D568A8A4-2CCA-438B-8364-57E736E5D722}" presName="desTx" presStyleLbl="revTx" presStyleIdx="3" presStyleCnt="6">
        <dgm:presLayoutVars/>
      </dgm:prSet>
      <dgm:spPr/>
    </dgm:pt>
    <dgm:pt modelId="{C70A8387-57BC-44A5-B58D-24D483FEC1EC}" type="pres">
      <dgm:prSet presAssocID="{A34C65E9-0AB8-4DF7-B38D-6AE16915FB8D}" presName="sibTrans" presStyleCnt="0"/>
      <dgm:spPr/>
    </dgm:pt>
    <dgm:pt modelId="{9ED21733-CEB6-4A7D-917D-D14DF1DA0B46}" type="pres">
      <dgm:prSet presAssocID="{6D21C155-C564-4B54-A1B5-ACE1B4F37458}" presName="compNode" presStyleCnt="0"/>
      <dgm:spPr/>
    </dgm:pt>
    <dgm:pt modelId="{9009A609-54B6-40FC-B4A2-927960706AFC}" type="pres">
      <dgm:prSet presAssocID="{6D21C155-C564-4B54-A1B5-ACE1B4F3745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18891796-9740-40A1-B938-22AF57D07B05}" type="pres">
      <dgm:prSet presAssocID="{6D21C155-C564-4B54-A1B5-ACE1B4F37458}" presName="iconSpace" presStyleCnt="0"/>
      <dgm:spPr/>
    </dgm:pt>
    <dgm:pt modelId="{E7861A3E-5BA5-4BA4-ACD2-87212790CFD4}" type="pres">
      <dgm:prSet presAssocID="{6D21C155-C564-4B54-A1B5-ACE1B4F37458}" presName="parTx" presStyleLbl="revTx" presStyleIdx="4" presStyleCnt="6">
        <dgm:presLayoutVars>
          <dgm:chMax val="0"/>
          <dgm:chPref val="0"/>
        </dgm:presLayoutVars>
      </dgm:prSet>
      <dgm:spPr/>
    </dgm:pt>
    <dgm:pt modelId="{29C99A5E-F1DE-4289-969A-935F1CAD4475}" type="pres">
      <dgm:prSet presAssocID="{6D21C155-C564-4B54-A1B5-ACE1B4F37458}" presName="txSpace" presStyleCnt="0"/>
      <dgm:spPr/>
    </dgm:pt>
    <dgm:pt modelId="{6C7521E8-AE62-4A5A-B2AF-53ED690AEA59}" type="pres">
      <dgm:prSet presAssocID="{6D21C155-C564-4B54-A1B5-ACE1B4F37458}" presName="desTx" presStyleLbl="revTx" presStyleIdx="5" presStyleCnt="6">
        <dgm:presLayoutVars/>
      </dgm:prSet>
      <dgm:spPr/>
    </dgm:pt>
  </dgm:ptLst>
  <dgm:cxnLst>
    <dgm:cxn modelId="{EA3B7F03-4DF2-417D-A0FD-DBD1791C273B}" type="presOf" srcId="{7FA6D306-6C8A-418C-BF9E-D01EE65B4773}" destId="{6C7521E8-AE62-4A5A-B2AF-53ED690AEA59}" srcOrd="0" destOrd="1" presId="urn:microsoft.com/office/officeart/2018/2/layout/IconLabelDescriptionList"/>
    <dgm:cxn modelId="{ADF91D06-6E19-41C4-AC84-5EBB667E4277}" srcId="{8FF4ED10-2E01-4285-907A-6E3729D3B8E9}" destId="{D568A8A4-2CCA-438B-8364-57E736E5D722}" srcOrd="1" destOrd="0" parTransId="{FE81C621-E35A-40A4-B606-4622C061255F}" sibTransId="{A34C65E9-0AB8-4DF7-B38D-6AE16915FB8D}"/>
    <dgm:cxn modelId="{E4C5D20E-49B2-4DD3-8AB0-A3CF4C42821A}" type="presOf" srcId="{8FF4ED10-2E01-4285-907A-6E3729D3B8E9}" destId="{070BF336-F50C-466B-B033-588F80C72CBF}" srcOrd="0" destOrd="0" presId="urn:microsoft.com/office/officeart/2018/2/layout/IconLabelDescriptionList"/>
    <dgm:cxn modelId="{3EDEEB46-86A8-4F0C-80EC-77DE6803D149}" srcId="{D2453996-4B27-408F-ADDC-103FAF692C4B}" destId="{B1BC0F98-4BCF-47E9-834A-CBC982A75543}" srcOrd="0" destOrd="0" parTransId="{E51B587F-0EF7-4164-AC7F-B5AE30924123}" sibTransId="{EC724799-894C-495E-A365-85478CE89D4B}"/>
    <dgm:cxn modelId="{63A2A267-0E48-455E-AACC-54A7F9CC1D4E}" type="presOf" srcId="{F61575F0-8FC0-41D0-B86F-08FF59371F63}" destId="{9E480B19-DDA7-48D2-ABCC-060B362BC29F}" srcOrd="0" destOrd="1" presId="urn:microsoft.com/office/officeart/2018/2/layout/IconLabelDescriptionList"/>
    <dgm:cxn modelId="{7543C067-81E1-412E-9A25-2EEBB027C84F}" type="presOf" srcId="{09C9611F-A146-43C2-B369-7786E2BA6DBD}" destId="{6BDAA868-F617-4E51-9DE4-5296CA5720DD}" srcOrd="0" destOrd="0" presId="urn:microsoft.com/office/officeart/2018/2/layout/IconLabelDescriptionList"/>
    <dgm:cxn modelId="{59BD5E4A-7535-43AD-85A5-56E6F46D38B5}" srcId="{6D21C155-C564-4B54-A1B5-ACE1B4F37458}" destId="{36950539-7619-46C2-8F50-FE1A68F32D5E}" srcOrd="0" destOrd="0" parTransId="{FFA012A6-ECB0-4759-BBBF-D91C07CBCACA}" sibTransId="{86F5FA8B-19DC-420C-83B6-93EABE81BC6B}"/>
    <dgm:cxn modelId="{A6D9DC4A-7482-4581-8EDA-C15A8C1D645B}" srcId="{8FF4ED10-2E01-4285-907A-6E3729D3B8E9}" destId="{D2453996-4B27-408F-ADDC-103FAF692C4B}" srcOrd="0" destOrd="0" parTransId="{0109C6FC-B2B4-47D7-A4D2-A8AC3A42458B}" sibTransId="{A59EF05A-C951-4B0E-A987-A185681AC4B6}"/>
    <dgm:cxn modelId="{9E770A4E-C61F-45FB-83B3-ACAC88A590E8}" type="presOf" srcId="{D2453996-4B27-408F-ADDC-103FAF692C4B}" destId="{DAACA7A0-984A-48B4-9089-A12E998A92AB}" srcOrd="0" destOrd="0" presId="urn:microsoft.com/office/officeart/2018/2/layout/IconLabelDescriptionList"/>
    <dgm:cxn modelId="{4D1C0280-DD48-43F7-B57D-50C921FBFFEB}" srcId="{8FF4ED10-2E01-4285-907A-6E3729D3B8E9}" destId="{6D21C155-C564-4B54-A1B5-ACE1B4F37458}" srcOrd="2" destOrd="0" parTransId="{EBA6B08F-EA4C-4E86-BD60-707C26A73AFD}" sibTransId="{70428180-3956-4E9B-9C8E-EDC602049286}"/>
    <dgm:cxn modelId="{FBEABF8B-64AE-434B-9CA2-8A0B7234B45C}" srcId="{6D21C155-C564-4B54-A1B5-ACE1B4F37458}" destId="{7FA6D306-6C8A-418C-BF9E-D01EE65B4773}" srcOrd="1" destOrd="0" parTransId="{D0AEF2CF-D785-4A1E-B160-A69C40D5669B}" sibTransId="{92C15761-3761-40A2-9E6A-D0D3A642E6CB}"/>
    <dgm:cxn modelId="{C4EF1B9D-2257-44E5-AC06-7CAED06C658C}" type="presOf" srcId="{6D21C155-C564-4B54-A1B5-ACE1B4F37458}" destId="{E7861A3E-5BA5-4BA4-ACD2-87212790CFD4}" srcOrd="0" destOrd="0" presId="urn:microsoft.com/office/officeart/2018/2/layout/IconLabelDescriptionList"/>
    <dgm:cxn modelId="{950BC3A1-5A1C-4B9D-9D03-10B1AE43DE76}" type="presOf" srcId="{D568A8A4-2CCA-438B-8364-57E736E5D722}" destId="{A5431231-9727-4A0E-9191-0CB9BA6E5F03}" srcOrd="0" destOrd="0" presId="urn:microsoft.com/office/officeart/2018/2/layout/IconLabelDescriptionList"/>
    <dgm:cxn modelId="{52BB8FAD-B10D-45B4-8BD0-2BD64188B2E8}" type="presOf" srcId="{BE43390D-B743-4FD7-B8E0-75356A55AE1E}" destId="{6BDAA868-F617-4E51-9DE4-5296CA5720DD}" srcOrd="0" destOrd="1" presId="urn:microsoft.com/office/officeart/2018/2/layout/IconLabelDescriptionList"/>
    <dgm:cxn modelId="{20D749C4-A8D7-4FBD-9F13-2B9110EB8C00}" type="presOf" srcId="{36950539-7619-46C2-8F50-FE1A68F32D5E}" destId="{6C7521E8-AE62-4A5A-B2AF-53ED690AEA59}" srcOrd="0" destOrd="0" presId="urn:microsoft.com/office/officeart/2018/2/layout/IconLabelDescriptionList"/>
    <dgm:cxn modelId="{018A97E0-9A3D-4425-B7BA-E016E5E80073}" type="presOf" srcId="{B1BC0F98-4BCF-47E9-834A-CBC982A75543}" destId="{9E480B19-DDA7-48D2-ABCC-060B362BC29F}" srcOrd="0" destOrd="0" presId="urn:microsoft.com/office/officeart/2018/2/layout/IconLabelDescriptionList"/>
    <dgm:cxn modelId="{B6E7B9EE-2CAF-45A2-ADD2-D0AE04D8FC2B}" srcId="{D568A8A4-2CCA-438B-8364-57E736E5D722}" destId="{09C9611F-A146-43C2-B369-7786E2BA6DBD}" srcOrd="0" destOrd="0" parTransId="{726976F2-81B2-449E-A484-0EAB1347805A}" sibTransId="{9C0F9CE2-BD37-43AA-9521-B6D784A04971}"/>
    <dgm:cxn modelId="{3C5C5DF9-A0A4-4C9C-9F90-E8A507B288A8}" srcId="{D568A8A4-2CCA-438B-8364-57E736E5D722}" destId="{BE43390D-B743-4FD7-B8E0-75356A55AE1E}" srcOrd="1" destOrd="0" parTransId="{B55DE96F-2FBB-40F2-96D6-F4FF924B3A68}" sibTransId="{72F8C25B-7286-4A55-9085-DB76BA97E2BB}"/>
    <dgm:cxn modelId="{16F5FFFF-43AC-410A-95CC-2D9F81DF5692}" srcId="{D2453996-4B27-408F-ADDC-103FAF692C4B}" destId="{F61575F0-8FC0-41D0-B86F-08FF59371F63}" srcOrd="1" destOrd="0" parTransId="{620C38B1-D7A0-47FA-B6D4-4D65CC001E44}" sibTransId="{9C283E6B-BEBF-449A-9686-B8132113E82A}"/>
    <dgm:cxn modelId="{2685E331-B79C-4C11-AE59-61283045E091}" type="presParOf" srcId="{070BF336-F50C-466B-B033-588F80C72CBF}" destId="{70000203-50D8-48DF-B494-B407F120D46F}" srcOrd="0" destOrd="0" presId="urn:microsoft.com/office/officeart/2018/2/layout/IconLabelDescriptionList"/>
    <dgm:cxn modelId="{9E408785-64E9-406D-9028-BFB8A49AE0E4}" type="presParOf" srcId="{70000203-50D8-48DF-B494-B407F120D46F}" destId="{303356FE-DCCC-40EA-B483-A9434284125C}" srcOrd="0" destOrd="0" presId="urn:microsoft.com/office/officeart/2018/2/layout/IconLabelDescriptionList"/>
    <dgm:cxn modelId="{2C89767A-144C-40B2-B234-6815B3863A11}" type="presParOf" srcId="{70000203-50D8-48DF-B494-B407F120D46F}" destId="{06EC3C7A-62F4-4A1A-AFC3-B6496899AA9B}" srcOrd="1" destOrd="0" presId="urn:microsoft.com/office/officeart/2018/2/layout/IconLabelDescriptionList"/>
    <dgm:cxn modelId="{F131D94F-E5FD-4F95-AC19-D485EFF15E57}" type="presParOf" srcId="{70000203-50D8-48DF-B494-B407F120D46F}" destId="{DAACA7A0-984A-48B4-9089-A12E998A92AB}" srcOrd="2" destOrd="0" presId="urn:microsoft.com/office/officeart/2018/2/layout/IconLabelDescriptionList"/>
    <dgm:cxn modelId="{7F9C0CC1-967E-4461-8204-383FF8113B62}" type="presParOf" srcId="{70000203-50D8-48DF-B494-B407F120D46F}" destId="{E7B4C589-F1AC-426A-BC64-2171A600D821}" srcOrd="3" destOrd="0" presId="urn:microsoft.com/office/officeart/2018/2/layout/IconLabelDescriptionList"/>
    <dgm:cxn modelId="{DF780932-57B5-4212-9A0C-F45EE3663363}" type="presParOf" srcId="{70000203-50D8-48DF-B494-B407F120D46F}" destId="{9E480B19-DDA7-48D2-ABCC-060B362BC29F}" srcOrd="4" destOrd="0" presId="urn:microsoft.com/office/officeart/2018/2/layout/IconLabelDescriptionList"/>
    <dgm:cxn modelId="{FF42874F-02F9-4E6C-92E3-5BCB41294CED}" type="presParOf" srcId="{070BF336-F50C-466B-B033-588F80C72CBF}" destId="{7714A87A-3F94-4A15-B91F-860B3320E8A2}" srcOrd="1" destOrd="0" presId="urn:microsoft.com/office/officeart/2018/2/layout/IconLabelDescriptionList"/>
    <dgm:cxn modelId="{D14121ED-BAA7-4FBC-AE9A-3C1F9B6ADF05}" type="presParOf" srcId="{070BF336-F50C-466B-B033-588F80C72CBF}" destId="{F98B1D64-EA79-4B67-B4AC-B2071307F1E6}" srcOrd="2" destOrd="0" presId="urn:microsoft.com/office/officeart/2018/2/layout/IconLabelDescriptionList"/>
    <dgm:cxn modelId="{158F903B-FBE4-4BF6-B9DA-BA0F8DA4CDB8}" type="presParOf" srcId="{F98B1D64-EA79-4B67-B4AC-B2071307F1E6}" destId="{94737456-4DA2-4483-9BE2-5AA3B1536DD4}" srcOrd="0" destOrd="0" presId="urn:microsoft.com/office/officeart/2018/2/layout/IconLabelDescriptionList"/>
    <dgm:cxn modelId="{D18854D7-74EE-43D9-859E-87CA6DB06C3C}" type="presParOf" srcId="{F98B1D64-EA79-4B67-B4AC-B2071307F1E6}" destId="{495D762D-2C38-4C7D-B2D3-7C936662FCB2}" srcOrd="1" destOrd="0" presId="urn:microsoft.com/office/officeart/2018/2/layout/IconLabelDescriptionList"/>
    <dgm:cxn modelId="{B46DA07E-7013-4CC3-981B-4AC91DD15C49}" type="presParOf" srcId="{F98B1D64-EA79-4B67-B4AC-B2071307F1E6}" destId="{A5431231-9727-4A0E-9191-0CB9BA6E5F03}" srcOrd="2" destOrd="0" presId="urn:microsoft.com/office/officeart/2018/2/layout/IconLabelDescriptionList"/>
    <dgm:cxn modelId="{E9CF094D-27CF-426F-B74F-0B7C3168FF5C}" type="presParOf" srcId="{F98B1D64-EA79-4B67-B4AC-B2071307F1E6}" destId="{9E84796E-A79A-46A3-A61B-CCE53E370D92}" srcOrd="3" destOrd="0" presId="urn:microsoft.com/office/officeart/2018/2/layout/IconLabelDescriptionList"/>
    <dgm:cxn modelId="{4457E224-B5AE-4962-8D0D-7AAE831C66A4}" type="presParOf" srcId="{F98B1D64-EA79-4B67-B4AC-B2071307F1E6}" destId="{6BDAA868-F617-4E51-9DE4-5296CA5720DD}" srcOrd="4" destOrd="0" presId="urn:microsoft.com/office/officeart/2018/2/layout/IconLabelDescriptionList"/>
    <dgm:cxn modelId="{F6F3E6CF-57DE-4B6F-A8AA-C775EBBD55D2}" type="presParOf" srcId="{070BF336-F50C-466B-B033-588F80C72CBF}" destId="{C70A8387-57BC-44A5-B58D-24D483FEC1EC}" srcOrd="3" destOrd="0" presId="urn:microsoft.com/office/officeart/2018/2/layout/IconLabelDescriptionList"/>
    <dgm:cxn modelId="{0621FC89-C541-4031-AC0E-5FF00EB6775C}" type="presParOf" srcId="{070BF336-F50C-466B-B033-588F80C72CBF}" destId="{9ED21733-CEB6-4A7D-917D-D14DF1DA0B46}" srcOrd="4" destOrd="0" presId="urn:microsoft.com/office/officeart/2018/2/layout/IconLabelDescriptionList"/>
    <dgm:cxn modelId="{C5571F54-7C6C-4899-8DB0-DB9A40C090B3}" type="presParOf" srcId="{9ED21733-CEB6-4A7D-917D-D14DF1DA0B46}" destId="{9009A609-54B6-40FC-B4A2-927960706AFC}" srcOrd="0" destOrd="0" presId="urn:microsoft.com/office/officeart/2018/2/layout/IconLabelDescriptionList"/>
    <dgm:cxn modelId="{E245589E-54AF-4CE4-B9F9-54CB043CDF3F}" type="presParOf" srcId="{9ED21733-CEB6-4A7D-917D-D14DF1DA0B46}" destId="{18891796-9740-40A1-B938-22AF57D07B05}" srcOrd="1" destOrd="0" presId="urn:microsoft.com/office/officeart/2018/2/layout/IconLabelDescriptionList"/>
    <dgm:cxn modelId="{990D2F67-3C2F-4641-9718-5E720799A932}" type="presParOf" srcId="{9ED21733-CEB6-4A7D-917D-D14DF1DA0B46}" destId="{E7861A3E-5BA5-4BA4-ACD2-87212790CFD4}" srcOrd="2" destOrd="0" presId="urn:microsoft.com/office/officeart/2018/2/layout/IconLabelDescriptionList"/>
    <dgm:cxn modelId="{680601BC-1A57-4D5A-833F-1727B4424CA2}" type="presParOf" srcId="{9ED21733-CEB6-4A7D-917D-D14DF1DA0B46}" destId="{29C99A5E-F1DE-4289-969A-935F1CAD4475}" srcOrd="3" destOrd="0" presId="urn:microsoft.com/office/officeart/2018/2/layout/IconLabelDescriptionList"/>
    <dgm:cxn modelId="{A5860E0A-49F3-40DA-A2B7-BC34312F0C8E}" type="presParOf" srcId="{9ED21733-CEB6-4A7D-917D-D14DF1DA0B46}" destId="{6C7521E8-AE62-4A5A-B2AF-53ED690AEA59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034C7C-DFD5-4139-B9C0-95E7766278EE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F6F5DDD-6878-4E66-ACD2-F2FA4C32EDBB}">
      <dgm:prSet/>
      <dgm:spPr/>
      <dgm:t>
        <a:bodyPr/>
        <a:lstStyle/>
        <a:p>
          <a:pPr rtl="0"/>
          <a:r>
            <a:rPr lang="en-CA" dirty="0"/>
            <a:t>Part 1:</a:t>
          </a:r>
          <a:r>
            <a:rPr lang="en-CA" dirty="0">
              <a:latin typeface="Calibri Light" panose="020F0302020204030204"/>
            </a:rPr>
            <a:t> Creating Lesson Program</a:t>
          </a:r>
          <a:endParaRPr lang="en-US" dirty="0"/>
        </a:p>
      </dgm:t>
    </dgm:pt>
    <dgm:pt modelId="{F4AAD27F-53DD-4C29-AA44-271B425938DE}" type="parTrans" cxnId="{B633DDA2-B738-4952-87E7-8DB949A36388}">
      <dgm:prSet/>
      <dgm:spPr/>
      <dgm:t>
        <a:bodyPr/>
        <a:lstStyle/>
        <a:p>
          <a:endParaRPr lang="en-US"/>
        </a:p>
      </dgm:t>
    </dgm:pt>
    <dgm:pt modelId="{3A7AFC0C-5C83-4FA6-AC52-2A609883827E}" type="sibTrans" cxnId="{B633DDA2-B738-4952-87E7-8DB949A36388}">
      <dgm:prSet/>
      <dgm:spPr/>
      <dgm:t>
        <a:bodyPr/>
        <a:lstStyle/>
        <a:p>
          <a:endParaRPr lang="en-US"/>
        </a:p>
      </dgm:t>
    </dgm:pt>
    <dgm:pt modelId="{7FDC9D1B-8CA0-4D54-8D59-397537FDD617}">
      <dgm:prSet/>
      <dgm:spPr/>
      <dgm:t>
        <a:bodyPr/>
        <a:lstStyle/>
        <a:p>
          <a:pPr rtl="0"/>
          <a:r>
            <a:rPr lang="en-AU" dirty="0"/>
            <a:t>A repurposing of existing Carpentries content for a NSO specific persona within statistical agencies.</a:t>
          </a:r>
          <a:r>
            <a:rPr lang="en-AU" dirty="0">
              <a:latin typeface="Calibri Light" panose="020F0302020204030204"/>
            </a:rPr>
            <a:t> </a:t>
          </a:r>
          <a:endParaRPr lang="en-US" dirty="0"/>
        </a:p>
      </dgm:t>
    </dgm:pt>
    <dgm:pt modelId="{1ACF4E6C-03E9-4B16-82A4-E3DE5A50BC54}" type="parTrans" cxnId="{12EDF331-9C45-48CA-B368-E5556DF830A9}">
      <dgm:prSet/>
      <dgm:spPr/>
      <dgm:t>
        <a:bodyPr/>
        <a:lstStyle/>
        <a:p>
          <a:endParaRPr lang="en-US"/>
        </a:p>
      </dgm:t>
    </dgm:pt>
    <dgm:pt modelId="{A84B0C5D-2753-4C5D-BC54-932794F5C3C9}" type="sibTrans" cxnId="{12EDF331-9C45-48CA-B368-E5556DF830A9}">
      <dgm:prSet/>
      <dgm:spPr/>
      <dgm:t>
        <a:bodyPr/>
        <a:lstStyle/>
        <a:p>
          <a:endParaRPr lang="en-US"/>
        </a:p>
      </dgm:t>
    </dgm:pt>
    <dgm:pt modelId="{AD2F1DC6-3D74-4106-BD1C-EFFC403A8CC1}">
      <dgm:prSet/>
      <dgm:spPr/>
      <dgm:t>
        <a:bodyPr/>
        <a:lstStyle/>
        <a:p>
          <a:pPr rtl="0"/>
          <a:r>
            <a:rPr lang="en-AU" dirty="0"/>
            <a:t>This content will then be translated into French (and other languages based on country participation) in order to demonstrate the international outreach and applicability of the Carpentries curriculum.</a:t>
          </a:r>
          <a:r>
            <a:rPr lang="en-AU" dirty="0">
              <a:latin typeface="Calibri Light" panose="020F0302020204030204"/>
            </a:rPr>
            <a:t>  </a:t>
          </a:r>
          <a:endParaRPr lang="en-US" dirty="0"/>
        </a:p>
      </dgm:t>
    </dgm:pt>
    <dgm:pt modelId="{11FC2D56-2B41-4C39-A720-439AF0F98F93}" type="parTrans" cxnId="{B2FDDCAD-6814-4CC3-97E9-5D37B6688CEB}">
      <dgm:prSet/>
      <dgm:spPr/>
      <dgm:t>
        <a:bodyPr/>
        <a:lstStyle/>
        <a:p>
          <a:endParaRPr lang="en-US"/>
        </a:p>
      </dgm:t>
    </dgm:pt>
    <dgm:pt modelId="{2ABF190C-BF04-4500-8226-AD5F0584988F}" type="sibTrans" cxnId="{B2FDDCAD-6814-4CC3-97E9-5D37B6688CEB}">
      <dgm:prSet/>
      <dgm:spPr/>
      <dgm:t>
        <a:bodyPr/>
        <a:lstStyle/>
        <a:p>
          <a:endParaRPr lang="en-US"/>
        </a:p>
      </dgm:t>
    </dgm:pt>
    <dgm:pt modelId="{B653F3B9-337A-4628-A4F4-42794DC13DB8}">
      <dgm:prSet/>
      <dgm:spPr/>
      <dgm:t>
        <a:bodyPr/>
        <a:lstStyle/>
        <a:p>
          <a:pPr rtl="0"/>
          <a:r>
            <a:rPr lang="en-AU" dirty="0"/>
            <a:t>This work package will explore putting a traditional official stats course (like price indexes or GDP) into the Carpentries model.</a:t>
          </a:r>
          <a:r>
            <a:rPr lang="en-AU" dirty="0">
              <a:latin typeface="Calibri Light" panose="020F0302020204030204"/>
            </a:rPr>
            <a:t> </a:t>
          </a:r>
          <a:endParaRPr lang="en-US" dirty="0"/>
        </a:p>
      </dgm:t>
    </dgm:pt>
    <dgm:pt modelId="{77216DAE-C89B-4A8D-9A50-87EC5208966D}" type="parTrans" cxnId="{D9D45D6C-D0D4-4644-B5BB-EF5229EBF250}">
      <dgm:prSet/>
      <dgm:spPr/>
      <dgm:t>
        <a:bodyPr/>
        <a:lstStyle/>
        <a:p>
          <a:endParaRPr lang="en-US"/>
        </a:p>
      </dgm:t>
    </dgm:pt>
    <dgm:pt modelId="{CBA94C81-CF60-4244-962F-2ADB1501969B}" type="sibTrans" cxnId="{D9D45D6C-D0D4-4644-B5BB-EF5229EBF250}">
      <dgm:prSet/>
      <dgm:spPr/>
      <dgm:t>
        <a:bodyPr/>
        <a:lstStyle/>
        <a:p>
          <a:endParaRPr lang="en-US"/>
        </a:p>
      </dgm:t>
    </dgm:pt>
    <dgm:pt modelId="{52B04866-3365-4AD1-9FB8-9204213CBE70}">
      <dgm:prSet/>
      <dgm:spPr/>
      <dgm:t>
        <a:bodyPr/>
        <a:lstStyle/>
        <a:p>
          <a:pPr rtl="0"/>
          <a:r>
            <a:rPr lang="en-CA" dirty="0"/>
            <a:t>Part 2:</a:t>
          </a:r>
          <a:r>
            <a:rPr lang="en-CA" dirty="0">
              <a:latin typeface="Calibri Light" panose="020F0302020204030204"/>
            </a:rPr>
            <a:t> Establish Business Model</a:t>
          </a:r>
          <a:endParaRPr lang="en-US" dirty="0"/>
        </a:p>
      </dgm:t>
    </dgm:pt>
    <dgm:pt modelId="{197FE268-E36B-47FA-8014-0FD41FE813EB}" type="parTrans" cxnId="{527A465A-7755-4BC9-9FFC-9867FB87E6E5}">
      <dgm:prSet/>
      <dgm:spPr/>
      <dgm:t>
        <a:bodyPr/>
        <a:lstStyle/>
        <a:p>
          <a:endParaRPr lang="en-US"/>
        </a:p>
      </dgm:t>
    </dgm:pt>
    <dgm:pt modelId="{AEB571A1-F713-4CBF-A71D-6388AABF4430}" type="sibTrans" cxnId="{527A465A-7755-4BC9-9FFC-9867FB87E6E5}">
      <dgm:prSet/>
      <dgm:spPr/>
      <dgm:t>
        <a:bodyPr/>
        <a:lstStyle/>
        <a:p>
          <a:endParaRPr lang="en-US"/>
        </a:p>
      </dgm:t>
    </dgm:pt>
    <dgm:pt modelId="{A9615C85-CF37-4B28-A7CA-1A8B5A80D71C}">
      <dgm:prSet/>
      <dgm:spPr/>
      <dgm:t>
        <a:bodyPr/>
        <a:lstStyle/>
        <a:p>
          <a:pPr rtl="0"/>
          <a:r>
            <a:rPr lang="en-GB" dirty="0"/>
            <a:t>To determine a cost effective and sustainable business model for the HLG-MOS and its members to benefit from the Carpentries model and products in the HLG MOS context.</a:t>
          </a:r>
          <a:r>
            <a:rPr lang="en-GB" dirty="0">
              <a:latin typeface="Calibri Light" panose="020F0302020204030204"/>
            </a:rPr>
            <a:t> </a:t>
          </a:r>
          <a:endParaRPr lang="en-US" dirty="0"/>
        </a:p>
      </dgm:t>
    </dgm:pt>
    <dgm:pt modelId="{61662861-98A1-4A62-B631-237CD7F65B48}" type="parTrans" cxnId="{DC528D47-ECE6-4883-AA7A-FFBD7CF63CCC}">
      <dgm:prSet/>
      <dgm:spPr/>
      <dgm:t>
        <a:bodyPr/>
        <a:lstStyle/>
        <a:p>
          <a:endParaRPr lang="en-US"/>
        </a:p>
      </dgm:t>
    </dgm:pt>
    <dgm:pt modelId="{D6F5F197-120E-4E08-B211-E67515090518}" type="sibTrans" cxnId="{DC528D47-ECE6-4883-AA7A-FFBD7CF63CCC}">
      <dgm:prSet/>
      <dgm:spPr/>
      <dgm:t>
        <a:bodyPr/>
        <a:lstStyle/>
        <a:p>
          <a:endParaRPr lang="en-US"/>
        </a:p>
      </dgm:t>
    </dgm:pt>
    <dgm:pt modelId="{C7C66A93-57E6-43BA-AC96-F86D1614F368}" type="pres">
      <dgm:prSet presAssocID="{69034C7C-DFD5-4139-B9C0-95E7766278EE}" presName="linear" presStyleCnt="0">
        <dgm:presLayoutVars>
          <dgm:dir/>
          <dgm:animLvl val="lvl"/>
          <dgm:resizeHandles val="exact"/>
        </dgm:presLayoutVars>
      </dgm:prSet>
      <dgm:spPr/>
    </dgm:pt>
    <dgm:pt modelId="{29EFDA7E-325B-4752-B69E-CA3B257F36EB}" type="pres">
      <dgm:prSet presAssocID="{CF6F5DDD-6878-4E66-ACD2-F2FA4C32EDBB}" presName="parentLin" presStyleCnt="0"/>
      <dgm:spPr/>
    </dgm:pt>
    <dgm:pt modelId="{51B5FE4F-365B-433A-AF08-07D0BBBE2121}" type="pres">
      <dgm:prSet presAssocID="{CF6F5DDD-6878-4E66-ACD2-F2FA4C32EDBB}" presName="parentLeftMargin" presStyleLbl="node1" presStyleIdx="0" presStyleCnt="2"/>
      <dgm:spPr/>
    </dgm:pt>
    <dgm:pt modelId="{8584E7FE-D859-4545-A45A-C70ED78B54E0}" type="pres">
      <dgm:prSet presAssocID="{CF6F5DDD-6878-4E66-ACD2-F2FA4C32EDBB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BDEE869-9056-48AC-B7EA-0D1A47AF7713}" type="pres">
      <dgm:prSet presAssocID="{CF6F5DDD-6878-4E66-ACD2-F2FA4C32EDBB}" presName="negativeSpace" presStyleCnt="0"/>
      <dgm:spPr/>
    </dgm:pt>
    <dgm:pt modelId="{F6C8E97A-D5B9-4A01-A032-CD0FE105BEA1}" type="pres">
      <dgm:prSet presAssocID="{CF6F5DDD-6878-4E66-ACD2-F2FA4C32EDBB}" presName="childText" presStyleLbl="conFgAcc1" presStyleIdx="0" presStyleCnt="2" custScaleY="98213">
        <dgm:presLayoutVars>
          <dgm:bulletEnabled val="1"/>
        </dgm:presLayoutVars>
      </dgm:prSet>
      <dgm:spPr/>
    </dgm:pt>
    <dgm:pt modelId="{24B16B08-D8D1-4EB7-8E79-9D2B9A78E196}" type="pres">
      <dgm:prSet presAssocID="{3A7AFC0C-5C83-4FA6-AC52-2A609883827E}" presName="spaceBetweenRectangles" presStyleCnt="0"/>
      <dgm:spPr/>
    </dgm:pt>
    <dgm:pt modelId="{E99A2513-436D-4ADA-A8AB-AB1D6F805538}" type="pres">
      <dgm:prSet presAssocID="{52B04866-3365-4AD1-9FB8-9204213CBE70}" presName="parentLin" presStyleCnt="0"/>
      <dgm:spPr/>
    </dgm:pt>
    <dgm:pt modelId="{ED3CE522-21BB-4FDF-AD61-6C570C21BBB5}" type="pres">
      <dgm:prSet presAssocID="{52B04866-3365-4AD1-9FB8-9204213CBE70}" presName="parentLeftMargin" presStyleLbl="node1" presStyleIdx="0" presStyleCnt="2"/>
      <dgm:spPr/>
    </dgm:pt>
    <dgm:pt modelId="{998611E6-DF12-4D09-AE3E-6916E5D3686E}" type="pres">
      <dgm:prSet presAssocID="{52B04866-3365-4AD1-9FB8-9204213CBE70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247A99E-3532-4B96-939C-89AA9D23F5F3}" type="pres">
      <dgm:prSet presAssocID="{52B04866-3365-4AD1-9FB8-9204213CBE70}" presName="negativeSpace" presStyleCnt="0"/>
      <dgm:spPr/>
    </dgm:pt>
    <dgm:pt modelId="{82EC801C-8B82-49DB-9C12-F3EC073E9800}" type="pres">
      <dgm:prSet presAssocID="{52B04866-3365-4AD1-9FB8-9204213CBE70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F8ACA707-C360-467B-8929-693FEA82C0B1}" type="presOf" srcId="{CF6F5DDD-6878-4E66-ACD2-F2FA4C32EDBB}" destId="{51B5FE4F-365B-433A-AF08-07D0BBBE2121}" srcOrd="0" destOrd="0" presId="urn:microsoft.com/office/officeart/2005/8/layout/list1"/>
    <dgm:cxn modelId="{12EDF331-9C45-48CA-B368-E5556DF830A9}" srcId="{CF6F5DDD-6878-4E66-ACD2-F2FA4C32EDBB}" destId="{7FDC9D1B-8CA0-4D54-8D59-397537FDD617}" srcOrd="0" destOrd="0" parTransId="{1ACF4E6C-03E9-4B16-82A4-E3DE5A50BC54}" sibTransId="{A84B0C5D-2753-4C5D-BC54-932794F5C3C9}"/>
    <dgm:cxn modelId="{E8ED8446-26D0-42E1-B8DC-5AD08AA66E09}" type="presOf" srcId="{52B04866-3365-4AD1-9FB8-9204213CBE70}" destId="{ED3CE522-21BB-4FDF-AD61-6C570C21BBB5}" srcOrd="0" destOrd="0" presId="urn:microsoft.com/office/officeart/2005/8/layout/list1"/>
    <dgm:cxn modelId="{DC528D47-ECE6-4883-AA7A-FFBD7CF63CCC}" srcId="{52B04866-3365-4AD1-9FB8-9204213CBE70}" destId="{A9615C85-CF37-4B28-A7CA-1A8B5A80D71C}" srcOrd="0" destOrd="0" parTransId="{61662861-98A1-4A62-B631-237CD7F65B48}" sibTransId="{D6F5F197-120E-4E08-B211-E67515090518}"/>
    <dgm:cxn modelId="{D9D45D6C-D0D4-4644-B5BB-EF5229EBF250}" srcId="{CF6F5DDD-6878-4E66-ACD2-F2FA4C32EDBB}" destId="{B653F3B9-337A-4628-A4F4-42794DC13DB8}" srcOrd="2" destOrd="0" parTransId="{77216DAE-C89B-4A8D-9A50-87EC5208966D}" sibTransId="{CBA94C81-CF60-4244-962F-2ADB1501969B}"/>
    <dgm:cxn modelId="{527A465A-7755-4BC9-9FFC-9867FB87E6E5}" srcId="{69034C7C-DFD5-4139-B9C0-95E7766278EE}" destId="{52B04866-3365-4AD1-9FB8-9204213CBE70}" srcOrd="1" destOrd="0" parTransId="{197FE268-E36B-47FA-8014-0FD41FE813EB}" sibTransId="{AEB571A1-F713-4CBF-A71D-6388AABF4430}"/>
    <dgm:cxn modelId="{67BE998B-686C-406B-A52A-B0A47147B01D}" type="presOf" srcId="{52B04866-3365-4AD1-9FB8-9204213CBE70}" destId="{998611E6-DF12-4D09-AE3E-6916E5D3686E}" srcOrd="1" destOrd="0" presId="urn:microsoft.com/office/officeart/2005/8/layout/list1"/>
    <dgm:cxn modelId="{48DAB090-2A54-4C26-A14F-060036C1B84B}" type="presOf" srcId="{CF6F5DDD-6878-4E66-ACD2-F2FA4C32EDBB}" destId="{8584E7FE-D859-4545-A45A-C70ED78B54E0}" srcOrd="1" destOrd="0" presId="urn:microsoft.com/office/officeart/2005/8/layout/list1"/>
    <dgm:cxn modelId="{441D1B96-83BE-4E3E-939B-5E89A5EFF3DD}" type="presOf" srcId="{AD2F1DC6-3D74-4106-BD1C-EFFC403A8CC1}" destId="{F6C8E97A-D5B9-4A01-A032-CD0FE105BEA1}" srcOrd="0" destOrd="1" presId="urn:microsoft.com/office/officeart/2005/8/layout/list1"/>
    <dgm:cxn modelId="{B633DDA2-B738-4952-87E7-8DB949A36388}" srcId="{69034C7C-DFD5-4139-B9C0-95E7766278EE}" destId="{CF6F5DDD-6878-4E66-ACD2-F2FA4C32EDBB}" srcOrd="0" destOrd="0" parTransId="{F4AAD27F-53DD-4C29-AA44-271B425938DE}" sibTransId="{3A7AFC0C-5C83-4FA6-AC52-2A609883827E}"/>
    <dgm:cxn modelId="{EF7C2BA5-3F80-4B07-B656-37F206FAAAA9}" type="presOf" srcId="{69034C7C-DFD5-4139-B9C0-95E7766278EE}" destId="{C7C66A93-57E6-43BA-AC96-F86D1614F368}" srcOrd="0" destOrd="0" presId="urn:microsoft.com/office/officeart/2005/8/layout/list1"/>
    <dgm:cxn modelId="{B2FDDCAD-6814-4CC3-97E9-5D37B6688CEB}" srcId="{CF6F5DDD-6878-4E66-ACD2-F2FA4C32EDBB}" destId="{AD2F1DC6-3D74-4106-BD1C-EFFC403A8CC1}" srcOrd="1" destOrd="0" parTransId="{11FC2D56-2B41-4C39-A720-439AF0F98F93}" sibTransId="{2ABF190C-BF04-4500-8226-AD5F0584988F}"/>
    <dgm:cxn modelId="{F7C76AD2-4DE3-4EAB-9432-C2AE31A0E043}" type="presOf" srcId="{B653F3B9-337A-4628-A4F4-42794DC13DB8}" destId="{F6C8E97A-D5B9-4A01-A032-CD0FE105BEA1}" srcOrd="0" destOrd="2" presId="urn:microsoft.com/office/officeart/2005/8/layout/list1"/>
    <dgm:cxn modelId="{A6643DE3-EEC7-4948-85A7-A86C616B7AB7}" type="presOf" srcId="{7FDC9D1B-8CA0-4D54-8D59-397537FDD617}" destId="{F6C8E97A-D5B9-4A01-A032-CD0FE105BEA1}" srcOrd="0" destOrd="0" presId="urn:microsoft.com/office/officeart/2005/8/layout/list1"/>
    <dgm:cxn modelId="{406724F7-1E23-4A9D-95D4-112C932CB011}" type="presOf" srcId="{A9615C85-CF37-4B28-A7CA-1A8B5A80D71C}" destId="{82EC801C-8B82-49DB-9C12-F3EC073E9800}" srcOrd="0" destOrd="0" presId="urn:microsoft.com/office/officeart/2005/8/layout/list1"/>
    <dgm:cxn modelId="{119003A6-4FB1-4FDC-9A51-C0067F208ECE}" type="presParOf" srcId="{C7C66A93-57E6-43BA-AC96-F86D1614F368}" destId="{29EFDA7E-325B-4752-B69E-CA3B257F36EB}" srcOrd="0" destOrd="0" presId="urn:microsoft.com/office/officeart/2005/8/layout/list1"/>
    <dgm:cxn modelId="{DE3C09FE-75CB-4106-88F6-68C4DEE035EA}" type="presParOf" srcId="{29EFDA7E-325B-4752-B69E-CA3B257F36EB}" destId="{51B5FE4F-365B-433A-AF08-07D0BBBE2121}" srcOrd="0" destOrd="0" presId="urn:microsoft.com/office/officeart/2005/8/layout/list1"/>
    <dgm:cxn modelId="{1903B882-CF90-4716-94A4-FC760DD85387}" type="presParOf" srcId="{29EFDA7E-325B-4752-B69E-CA3B257F36EB}" destId="{8584E7FE-D859-4545-A45A-C70ED78B54E0}" srcOrd="1" destOrd="0" presId="urn:microsoft.com/office/officeart/2005/8/layout/list1"/>
    <dgm:cxn modelId="{F330A76D-D7A3-4EE7-A3D1-27C2809D8897}" type="presParOf" srcId="{C7C66A93-57E6-43BA-AC96-F86D1614F368}" destId="{CBDEE869-9056-48AC-B7EA-0D1A47AF7713}" srcOrd="1" destOrd="0" presId="urn:microsoft.com/office/officeart/2005/8/layout/list1"/>
    <dgm:cxn modelId="{00761863-69FD-4430-8475-4CB0EDA0A301}" type="presParOf" srcId="{C7C66A93-57E6-43BA-AC96-F86D1614F368}" destId="{F6C8E97A-D5B9-4A01-A032-CD0FE105BEA1}" srcOrd="2" destOrd="0" presId="urn:microsoft.com/office/officeart/2005/8/layout/list1"/>
    <dgm:cxn modelId="{E536AF8F-51B3-47DB-87E7-1E350B8C3BF0}" type="presParOf" srcId="{C7C66A93-57E6-43BA-AC96-F86D1614F368}" destId="{24B16B08-D8D1-4EB7-8E79-9D2B9A78E196}" srcOrd="3" destOrd="0" presId="urn:microsoft.com/office/officeart/2005/8/layout/list1"/>
    <dgm:cxn modelId="{855E533C-02B1-4548-A07B-06719D98C787}" type="presParOf" srcId="{C7C66A93-57E6-43BA-AC96-F86D1614F368}" destId="{E99A2513-436D-4ADA-A8AB-AB1D6F805538}" srcOrd="4" destOrd="0" presId="urn:microsoft.com/office/officeart/2005/8/layout/list1"/>
    <dgm:cxn modelId="{7F962D69-ECE3-4293-88EB-29A5ACDC40DF}" type="presParOf" srcId="{E99A2513-436D-4ADA-A8AB-AB1D6F805538}" destId="{ED3CE522-21BB-4FDF-AD61-6C570C21BBB5}" srcOrd="0" destOrd="0" presId="urn:microsoft.com/office/officeart/2005/8/layout/list1"/>
    <dgm:cxn modelId="{CF18132D-3B31-4AB4-8EE2-4D57B7CBEDDE}" type="presParOf" srcId="{E99A2513-436D-4ADA-A8AB-AB1D6F805538}" destId="{998611E6-DF12-4D09-AE3E-6916E5D3686E}" srcOrd="1" destOrd="0" presId="urn:microsoft.com/office/officeart/2005/8/layout/list1"/>
    <dgm:cxn modelId="{6166438A-D20A-46A4-B2D8-5A38382C7DBC}" type="presParOf" srcId="{C7C66A93-57E6-43BA-AC96-F86D1614F368}" destId="{4247A99E-3532-4B96-939C-89AA9D23F5F3}" srcOrd="5" destOrd="0" presId="urn:microsoft.com/office/officeart/2005/8/layout/list1"/>
    <dgm:cxn modelId="{44368CBB-0647-469D-A007-0CD4154358A7}" type="presParOf" srcId="{C7C66A93-57E6-43BA-AC96-F86D1614F368}" destId="{82EC801C-8B82-49DB-9C12-F3EC073E9800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E155B96-284C-4523-8FCE-D0755D16EC5C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459FBBA6-35E2-4765-AADB-620B81339031}">
      <dgm:prSet/>
      <dgm:spPr/>
      <dgm:t>
        <a:bodyPr/>
        <a:lstStyle/>
        <a:p>
          <a:pPr rtl="0"/>
          <a:r>
            <a:rPr lang="en-CA" dirty="0"/>
            <a:t>This is an innovative approach to thinking and working with training across international borders.</a:t>
          </a:r>
          <a:r>
            <a:rPr lang="en-CA" dirty="0">
              <a:latin typeface="Calibri Light" panose="020F0302020204030204"/>
            </a:rPr>
            <a:t> </a:t>
          </a:r>
          <a:endParaRPr lang="en-US" dirty="0"/>
        </a:p>
      </dgm:t>
    </dgm:pt>
    <dgm:pt modelId="{F0BBADB4-FE38-468C-A85A-403F3821DEAC}" type="parTrans" cxnId="{803F355E-4254-456D-B78E-2D7C2BD9038F}">
      <dgm:prSet/>
      <dgm:spPr/>
      <dgm:t>
        <a:bodyPr/>
        <a:lstStyle/>
        <a:p>
          <a:endParaRPr lang="en-US"/>
        </a:p>
      </dgm:t>
    </dgm:pt>
    <dgm:pt modelId="{E57DE14E-47FC-4E78-A3D1-B558916DCBE6}" type="sibTrans" cxnId="{803F355E-4254-456D-B78E-2D7C2BD9038F}">
      <dgm:prSet phldrT="01"/>
      <dgm:spPr/>
      <dgm:t>
        <a:bodyPr/>
        <a:lstStyle/>
        <a:p>
          <a:r>
            <a:rPr lang="en-US"/>
            <a:t>01</a:t>
          </a:r>
        </a:p>
      </dgm:t>
    </dgm:pt>
    <dgm:pt modelId="{C92AD3D9-053C-4A2A-A021-CE5226F171BD}">
      <dgm:prSet/>
      <dgm:spPr/>
      <dgm:t>
        <a:bodyPr/>
        <a:lstStyle/>
        <a:p>
          <a:r>
            <a:rPr lang="en-CA" dirty="0"/>
            <a:t>Can create efficiencies in the development of high quality, standardized training within and across NSOs</a:t>
          </a:r>
          <a:endParaRPr lang="en-US" dirty="0"/>
        </a:p>
      </dgm:t>
    </dgm:pt>
    <dgm:pt modelId="{C8C94C24-2725-417F-B347-A1C31CCFBCFC}" type="parTrans" cxnId="{3032E84B-7834-456A-B6AC-249A6A4C4456}">
      <dgm:prSet/>
      <dgm:spPr/>
      <dgm:t>
        <a:bodyPr/>
        <a:lstStyle/>
        <a:p>
          <a:endParaRPr lang="en-US"/>
        </a:p>
      </dgm:t>
    </dgm:pt>
    <dgm:pt modelId="{5C576298-96DF-4EB1-9AB1-94C788424AFF}" type="sibTrans" cxnId="{3032E84B-7834-456A-B6AC-249A6A4C4456}">
      <dgm:prSet phldrT="02"/>
      <dgm:spPr/>
      <dgm:t>
        <a:bodyPr/>
        <a:lstStyle/>
        <a:p>
          <a:r>
            <a:rPr lang="en-US"/>
            <a:t>02</a:t>
          </a:r>
        </a:p>
      </dgm:t>
    </dgm:pt>
    <dgm:pt modelId="{2DBD4C86-CAD3-45D6-9B39-FC3FDFE14C04}">
      <dgm:prSet/>
      <dgm:spPr/>
      <dgm:t>
        <a:bodyPr/>
        <a:lstStyle/>
        <a:p>
          <a:r>
            <a:rPr lang="en-CA" dirty="0"/>
            <a:t>There are short and long term efficiencies and unleash the creation and use of open training assets across NSOs.</a:t>
          </a:r>
          <a:endParaRPr lang="en-US" dirty="0"/>
        </a:p>
      </dgm:t>
    </dgm:pt>
    <dgm:pt modelId="{9572BE99-0C70-456D-96E2-D2A429CF6BD0}" type="parTrans" cxnId="{6AA2B584-F7FB-4BA0-B417-C6EB7CFDC49A}">
      <dgm:prSet/>
      <dgm:spPr/>
      <dgm:t>
        <a:bodyPr/>
        <a:lstStyle/>
        <a:p>
          <a:endParaRPr lang="en-US"/>
        </a:p>
      </dgm:t>
    </dgm:pt>
    <dgm:pt modelId="{00D91AC9-3792-4E20-943C-A48EFB34FB70}" type="sibTrans" cxnId="{6AA2B584-F7FB-4BA0-B417-C6EB7CFDC49A}">
      <dgm:prSet phldrT="03"/>
      <dgm:spPr/>
      <dgm:t>
        <a:bodyPr/>
        <a:lstStyle/>
        <a:p>
          <a:r>
            <a:rPr lang="en-US"/>
            <a:t>03</a:t>
          </a:r>
        </a:p>
      </dgm:t>
    </dgm:pt>
    <dgm:pt modelId="{87EF1911-B6B8-42CE-9943-ECEE550CB1E6}" type="pres">
      <dgm:prSet presAssocID="{3E155B96-284C-4523-8FCE-D0755D16EC5C}" presName="Name0" presStyleCnt="0">
        <dgm:presLayoutVars>
          <dgm:animLvl val="lvl"/>
          <dgm:resizeHandles val="exact"/>
        </dgm:presLayoutVars>
      </dgm:prSet>
      <dgm:spPr/>
    </dgm:pt>
    <dgm:pt modelId="{78C3BA4B-1563-47B9-801C-7DCA21AC4DE4}" type="pres">
      <dgm:prSet presAssocID="{459FBBA6-35E2-4765-AADB-620B81339031}" presName="compositeNode" presStyleCnt="0">
        <dgm:presLayoutVars>
          <dgm:bulletEnabled val="1"/>
        </dgm:presLayoutVars>
      </dgm:prSet>
      <dgm:spPr/>
    </dgm:pt>
    <dgm:pt modelId="{115D9D57-E1F9-435F-8BAA-653D8B07D11D}" type="pres">
      <dgm:prSet presAssocID="{459FBBA6-35E2-4765-AADB-620B81339031}" presName="bgRect" presStyleLbl="alignNode1" presStyleIdx="0" presStyleCnt="3"/>
      <dgm:spPr/>
    </dgm:pt>
    <dgm:pt modelId="{C8CD0E8F-E3D1-41D1-AF01-742FC4C47E45}" type="pres">
      <dgm:prSet presAssocID="{E57DE14E-47FC-4E78-A3D1-B558916DCBE6}" presName="sibTransNodeRect" presStyleLbl="alignNode1" presStyleIdx="0" presStyleCnt="3">
        <dgm:presLayoutVars>
          <dgm:chMax val="0"/>
          <dgm:bulletEnabled val="1"/>
        </dgm:presLayoutVars>
      </dgm:prSet>
      <dgm:spPr/>
    </dgm:pt>
    <dgm:pt modelId="{1E258EFA-4978-4699-B428-0691090B829A}" type="pres">
      <dgm:prSet presAssocID="{459FBBA6-35E2-4765-AADB-620B81339031}" presName="nodeRect" presStyleLbl="alignNode1" presStyleIdx="0" presStyleCnt="3">
        <dgm:presLayoutVars>
          <dgm:bulletEnabled val="1"/>
        </dgm:presLayoutVars>
      </dgm:prSet>
      <dgm:spPr/>
    </dgm:pt>
    <dgm:pt modelId="{F3C7E652-9131-4CF0-9795-F93832E76666}" type="pres">
      <dgm:prSet presAssocID="{E57DE14E-47FC-4E78-A3D1-B558916DCBE6}" presName="sibTrans" presStyleCnt="0"/>
      <dgm:spPr/>
    </dgm:pt>
    <dgm:pt modelId="{A47E5410-1991-4E39-8E62-1AB4E9A04436}" type="pres">
      <dgm:prSet presAssocID="{C92AD3D9-053C-4A2A-A021-CE5226F171BD}" presName="compositeNode" presStyleCnt="0">
        <dgm:presLayoutVars>
          <dgm:bulletEnabled val="1"/>
        </dgm:presLayoutVars>
      </dgm:prSet>
      <dgm:spPr/>
    </dgm:pt>
    <dgm:pt modelId="{07E4B073-925A-4B13-9ACA-FF7DFE0FB5C3}" type="pres">
      <dgm:prSet presAssocID="{C92AD3D9-053C-4A2A-A021-CE5226F171BD}" presName="bgRect" presStyleLbl="alignNode1" presStyleIdx="1" presStyleCnt="3"/>
      <dgm:spPr/>
    </dgm:pt>
    <dgm:pt modelId="{6BA166D3-2F9C-45D1-9C13-CCB34C4C9FF9}" type="pres">
      <dgm:prSet presAssocID="{5C576298-96DF-4EB1-9AB1-94C788424AFF}" presName="sibTransNodeRect" presStyleLbl="alignNode1" presStyleIdx="1" presStyleCnt="3">
        <dgm:presLayoutVars>
          <dgm:chMax val="0"/>
          <dgm:bulletEnabled val="1"/>
        </dgm:presLayoutVars>
      </dgm:prSet>
      <dgm:spPr/>
    </dgm:pt>
    <dgm:pt modelId="{FA94316E-47DA-4442-81F7-DBAF551C99FB}" type="pres">
      <dgm:prSet presAssocID="{C92AD3D9-053C-4A2A-A021-CE5226F171BD}" presName="nodeRect" presStyleLbl="alignNode1" presStyleIdx="1" presStyleCnt="3">
        <dgm:presLayoutVars>
          <dgm:bulletEnabled val="1"/>
        </dgm:presLayoutVars>
      </dgm:prSet>
      <dgm:spPr/>
    </dgm:pt>
    <dgm:pt modelId="{B9175BFD-5FE0-4901-8C55-7704356D1CC3}" type="pres">
      <dgm:prSet presAssocID="{5C576298-96DF-4EB1-9AB1-94C788424AFF}" presName="sibTrans" presStyleCnt="0"/>
      <dgm:spPr/>
    </dgm:pt>
    <dgm:pt modelId="{E1F0F517-D190-491C-9953-EA8BC42BD0D3}" type="pres">
      <dgm:prSet presAssocID="{2DBD4C86-CAD3-45D6-9B39-FC3FDFE14C04}" presName="compositeNode" presStyleCnt="0">
        <dgm:presLayoutVars>
          <dgm:bulletEnabled val="1"/>
        </dgm:presLayoutVars>
      </dgm:prSet>
      <dgm:spPr/>
    </dgm:pt>
    <dgm:pt modelId="{2B1CA126-DA67-499B-AFD0-46AEAD2CB7EB}" type="pres">
      <dgm:prSet presAssocID="{2DBD4C86-CAD3-45D6-9B39-FC3FDFE14C04}" presName="bgRect" presStyleLbl="alignNode1" presStyleIdx="2" presStyleCnt="3"/>
      <dgm:spPr/>
    </dgm:pt>
    <dgm:pt modelId="{821A203F-0534-4B7F-AF58-011A5D41244B}" type="pres">
      <dgm:prSet presAssocID="{00D91AC9-3792-4E20-943C-A48EFB34FB70}" presName="sibTransNodeRect" presStyleLbl="alignNode1" presStyleIdx="2" presStyleCnt="3">
        <dgm:presLayoutVars>
          <dgm:chMax val="0"/>
          <dgm:bulletEnabled val="1"/>
        </dgm:presLayoutVars>
      </dgm:prSet>
      <dgm:spPr/>
    </dgm:pt>
    <dgm:pt modelId="{BBE14EA5-D84A-4FF8-8532-63D6A94577D1}" type="pres">
      <dgm:prSet presAssocID="{2DBD4C86-CAD3-45D6-9B39-FC3FDFE14C04}" presName="nodeRect" presStyleLbl="alignNode1" presStyleIdx="2" presStyleCnt="3">
        <dgm:presLayoutVars>
          <dgm:bulletEnabled val="1"/>
        </dgm:presLayoutVars>
      </dgm:prSet>
      <dgm:spPr/>
    </dgm:pt>
  </dgm:ptLst>
  <dgm:cxnLst>
    <dgm:cxn modelId="{FEB7ED01-4101-4860-9521-CCAD1FC688B8}" type="presOf" srcId="{C92AD3D9-053C-4A2A-A021-CE5226F171BD}" destId="{07E4B073-925A-4B13-9ACA-FF7DFE0FB5C3}" srcOrd="0" destOrd="0" presId="urn:microsoft.com/office/officeart/2016/7/layout/LinearBlockProcessNumbered"/>
    <dgm:cxn modelId="{1B4B8409-F49C-4901-8529-735443DEA267}" type="presOf" srcId="{E57DE14E-47FC-4E78-A3D1-B558916DCBE6}" destId="{C8CD0E8F-E3D1-41D1-AF01-742FC4C47E45}" srcOrd="0" destOrd="0" presId="urn:microsoft.com/office/officeart/2016/7/layout/LinearBlockProcessNumbered"/>
    <dgm:cxn modelId="{B4D62F2A-B643-4F09-9437-9ED3A9066554}" type="presOf" srcId="{459FBBA6-35E2-4765-AADB-620B81339031}" destId="{1E258EFA-4978-4699-B428-0691090B829A}" srcOrd="1" destOrd="0" presId="urn:microsoft.com/office/officeart/2016/7/layout/LinearBlockProcessNumbered"/>
    <dgm:cxn modelId="{133A8236-22DA-4BE8-BABE-E6EC39E6E6F0}" type="presOf" srcId="{2DBD4C86-CAD3-45D6-9B39-FC3FDFE14C04}" destId="{2B1CA126-DA67-499B-AFD0-46AEAD2CB7EB}" srcOrd="0" destOrd="0" presId="urn:microsoft.com/office/officeart/2016/7/layout/LinearBlockProcessNumbered"/>
    <dgm:cxn modelId="{803F355E-4254-456D-B78E-2D7C2BD9038F}" srcId="{3E155B96-284C-4523-8FCE-D0755D16EC5C}" destId="{459FBBA6-35E2-4765-AADB-620B81339031}" srcOrd="0" destOrd="0" parTransId="{F0BBADB4-FE38-468C-A85A-403F3821DEAC}" sibTransId="{E57DE14E-47FC-4E78-A3D1-B558916DCBE6}"/>
    <dgm:cxn modelId="{9E860B66-1B42-4601-80D0-B48FEF74FEC6}" type="presOf" srcId="{00D91AC9-3792-4E20-943C-A48EFB34FB70}" destId="{821A203F-0534-4B7F-AF58-011A5D41244B}" srcOrd="0" destOrd="0" presId="urn:microsoft.com/office/officeart/2016/7/layout/LinearBlockProcessNumbered"/>
    <dgm:cxn modelId="{3032E84B-7834-456A-B6AC-249A6A4C4456}" srcId="{3E155B96-284C-4523-8FCE-D0755D16EC5C}" destId="{C92AD3D9-053C-4A2A-A021-CE5226F171BD}" srcOrd="1" destOrd="0" parTransId="{C8C94C24-2725-417F-B347-A1C31CCFBCFC}" sibTransId="{5C576298-96DF-4EB1-9AB1-94C788424AFF}"/>
    <dgm:cxn modelId="{6AA2B584-F7FB-4BA0-B417-C6EB7CFDC49A}" srcId="{3E155B96-284C-4523-8FCE-D0755D16EC5C}" destId="{2DBD4C86-CAD3-45D6-9B39-FC3FDFE14C04}" srcOrd="2" destOrd="0" parTransId="{9572BE99-0C70-456D-96E2-D2A429CF6BD0}" sibTransId="{00D91AC9-3792-4E20-943C-A48EFB34FB70}"/>
    <dgm:cxn modelId="{5034FAC7-C998-4D5D-BC8D-7410CE830015}" type="presOf" srcId="{459FBBA6-35E2-4765-AADB-620B81339031}" destId="{115D9D57-E1F9-435F-8BAA-653D8B07D11D}" srcOrd="0" destOrd="0" presId="urn:microsoft.com/office/officeart/2016/7/layout/LinearBlockProcessNumbered"/>
    <dgm:cxn modelId="{FBB7BDCC-7C4F-49B0-A86E-163AC7CC069C}" type="presOf" srcId="{2DBD4C86-CAD3-45D6-9B39-FC3FDFE14C04}" destId="{BBE14EA5-D84A-4FF8-8532-63D6A94577D1}" srcOrd="1" destOrd="0" presId="urn:microsoft.com/office/officeart/2016/7/layout/LinearBlockProcessNumbered"/>
    <dgm:cxn modelId="{AC8350CD-1376-4408-BCEB-8F1F84936AFC}" type="presOf" srcId="{C92AD3D9-053C-4A2A-A021-CE5226F171BD}" destId="{FA94316E-47DA-4442-81F7-DBAF551C99FB}" srcOrd="1" destOrd="0" presId="urn:microsoft.com/office/officeart/2016/7/layout/LinearBlockProcessNumbered"/>
    <dgm:cxn modelId="{A5F10ED9-705B-4AAD-B2E2-E9A304DBE1D1}" type="presOf" srcId="{5C576298-96DF-4EB1-9AB1-94C788424AFF}" destId="{6BA166D3-2F9C-45D1-9C13-CCB34C4C9FF9}" srcOrd="0" destOrd="0" presId="urn:microsoft.com/office/officeart/2016/7/layout/LinearBlockProcessNumbered"/>
    <dgm:cxn modelId="{6FD7DAF8-CAD0-4902-A229-C9082F9991D2}" type="presOf" srcId="{3E155B96-284C-4523-8FCE-D0755D16EC5C}" destId="{87EF1911-B6B8-42CE-9943-ECEE550CB1E6}" srcOrd="0" destOrd="0" presId="urn:microsoft.com/office/officeart/2016/7/layout/LinearBlockProcessNumbered"/>
    <dgm:cxn modelId="{98300D84-C19C-4A1B-B133-750D429A04E3}" type="presParOf" srcId="{87EF1911-B6B8-42CE-9943-ECEE550CB1E6}" destId="{78C3BA4B-1563-47B9-801C-7DCA21AC4DE4}" srcOrd="0" destOrd="0" presId="urn:microsoft.com/office/officeart/2016/7/layout/LinearBlockProcessNumbered"/>
    <dgm:cxn modelId="{B8D1F271-63AC-4BCB-ABFA-47749DB5151C}" type="presParOf" srcId="{78C3BA4B-1563-47B9-801C-7DCA21AC4DE4}" destId="{115D9D57-E1F9-435F-8BAA-653D8B07D11D}" srcOrd="0" destOrd="0" presId="urn:microsoft.com/office/officeart/2016/7/layout/LinearBlockProcessNumbered"/>
    <dgm:cxn modelId="{6A54AAB2-CCC6-4AF0-9C04-F01240DB82B9}" type="presParOf" srcId="{78C3BA4B-1563-47B9-801C-7DCA21AC4DE4}" destId="{C8CD0E8F-E3D1-41D1-AF01-742FC4C47E45}" srcOrd="1" destOrd="0" presId="urn:microsoft.com/office/officeart/2016/7/layout/LinearBlockProcessNumbered"/>
    <dgm:cxn modelId="{F37E5128-8EE4-4690-815A-CA21117F37A0}" type="presParOf" srcId="{78C3BA4B-1563-47B9-801C-7DCA21AC4DE4}" destId="{1E258EFA-4978-4699-B428-0691090B829A}" srcOrd="2" destOrd="0" presId="urn:microsoft.com/office/officeart/2016/7/layout/LinearBlockProcessNumbered"/>
    <dgm:cxn modelId="{75DC9DA6-C928-4417-BD2E-4A780269D4F0}" type="presParOf" srcId="{87EF1911-B6B8-42CE-9943-ECEE550CB1E6}" destId="{F3C7E652-9131-4CF0-9795-F93832E76666}" srcOrd="1" destOrd="0" presId="urn:microsoft.com/office/officeart/2016/7/layout/LinearBlockProcessNumbered"/>
    <dgm:cxn modelId="{40FCBF49-C4B6-4561-9A96-69D2DEF9534A}" type="presParOf" srcId="{87EF1911-B6B8-42CE-9943-ECEE550CB1E6}" destId="{A47E5410-1991-4E39-8E62-1AB4E9A04436}" srcOrd="2" destOrd="0" presId="urn:microsoft.com/office/officeart/2016/7/layout/LinearBlockProcessNumbered"/>
    <dgm:cxn modelId="{AB833550-2FC4-42E3-A48C-E695F9DD1EBB}" type="presParOf" srcId="{A47E5410-1991-4E39-8E62-1AB4E9A04436}" destId="{07E4B073-925A-4B13-9ACA-FF7DFE0FB5C3}" srcOrd="0" destOrd="0" presId="urn:microsoft.com/office/officeart/2016/7/layout/LinearBlockProcessNumbered"/>
    <dgm:cxn modelId="{A14FB596-1DD6-42A6-8172-A00DE3F56F7A}" type="presParOf" srcId="{A47E5410-1991-4E39-8E62-1AB4E9A04436}" destId="{6BA166D3-2F9C-45D1-9C13-CCB34C4C9FF9}" srcOrd="1" destOrd="0" presId="urn:microsoft.com/office/officeart/2016/7/layout/LinearBlockProcessNumbered"/>
    <dgm:cxn modelId="{898084D1-6A43-4916-ABE3-ABD6D1E4B523}" type="presParOf" srcId="{A47E5410-1991-4E39-8E62-1AB4E9A04436}" destId="{FA94316E-47DA-4442-81F7-DBAF551C99FB}" srcOrd="2" destOrd="0" presId="urn:microsoft.com/office/officeart/2016/7/layout/LinearBlockProcessNumbered"/>
    <dgm:cxn modelId="{D22EE62B-2AA1-480F-A48C-CBD3C5F95F5D}" type="presParOf" srcId="{87EF1911-B6B8-42CE-9943-ECEE550CB1E6}" destId="{B9175BFD-5FE0-4901-8C55-7704356D1CC3}" srcOrd="3" destOrd="0" presId="urn:microsoft.com/office/officeart/2016/7/layout/LinearBlockProcessNumbered"/>
    <dgm:cxn modelId="{841F27FF-50A3-40B6-99AA-F3D7DE17F7D9}" type="presParOf" srcId="{87EF1911-B6B8-42CE-9943-ECEE550CB1E6}" destId="{E1F0F517-D190-491C-9953-EA8BC42BD0D3}" srcOrd="4" destOrd="0" presId="urn:microsoft.com/office/officeart/2016/7/layout/LinearBlockProcessNumbered"/>
    <dgm:cxn modelId="{6221D972-07F7-4220-8563-A4DF8BD5CBDF}" type="presParOf" srcId="{E1F0F517-D190-491C-9953-EA8BC42BD0D3}" destId="{2B1CA126-DA67-499B-AFD0-46AEAD2CB7EB}" srcOrd="0" destOrd="0" presId="urn:microsoft.com/office/officeart/2016/7/layout/LinearBlockProcessNumbered"/>
    <dgm:cxn modelId="{ACB8175D-B4D6-446C-977B-0E81187A0EB0}" type="presParOf" srcId="{E1F0F517-D190-491C-9953-EA8BC42BD0D3}" destId="{821A203F-0534-4B7F-AF58-011A5D41244B}" srcOrd="1" destOrd="0" presId="urn:microsoft.com/office/officeart/2016/7/layout/LinearBlockProcessNumbered"/>
    <dgm:cxn modelId="{0E2FF778-8362-4EEF-BAAF-C47D02FD29E1}" type="presParOf" srcId="{E1F0F517-D190-491C-9953-EA8BC42BD0D3}" destId="{BBE14EA5-D84A-4FF8-8532-63D6A94577D1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3356FE-DCCC-40EA-B483-A9434284125C}">
      <dsp:nvSpPr>
        <dsp:cNvPr id="0" name=""/>
        <dsp:cNvSpPr/>
      </dsp:nvSpPr>
      <dsp:spPr>
        <a:xfrm>
          <a:off x="6142" y="1354402"/>
          <a:ext cx="1125140" cy="112514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ACA7A0-984A-48B4-9089-A12E998A92AB}">
      <dsp:nvSpPr>
        <dsp:cNvPr id="0" name=""/>
        <dsp:cNvSpPr/>
      </dsp:nvSpPr>
      <dsp:spPr>
        <a:xfrm>
          <a:off x="6142" y="2596066"/>
          <a:ext cx="3214687" cy="482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667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CA" sz="1500" kern="1200" dirty="0"/>
            <a:t>M</a:t>
          </a:r>
          <a:r>
            <a:rPr lang="en-CA" sz="1500" b="1" kern="1200" dirty="0"/>
            <a:t>ethodology</a:t>
          </a:r>
          <a:r>
            <a:rPr lang="en-CA" sz="1500" b="1" kern="1200" dirty="0">
              <a:latin typeface="Calibri Light" panose="020F0302020204030204"/>
            </a:rPr>
            <a:t> to (co)create quality training</a:t>
          </a:r>
          <a:endParaRPr lang="en-CA" sz="1500" b="1" kern="1200" dirty="0"/>
        </a:p>
      </dsp:txBody>
      <dsp:txXfrm>
        <a:off x="6142" y="2596066"/>
        <a:ext cx="3214687" cy="482203"/>
      </dsp:txXfrm>
    </dsp:sp>
    <dsp:sp modelId="{9E480B19-DDA7-48D2-ABCC-060B362BC29F}">
      <dsp:nvSpPr>
        <dsp:cNvPr id="0" name=""/>
        <dsp:cNvSpPr/>
      </dsp:nvSpPr>
      <dsp:spPr>
        <a:xfrm>
          <a:off x="6142" y="3132467"/>
          <a:ext cx="3214687" cy="9317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 dirty="0"/>
            <a:t>The Carpentries have a standard Lesson Program Incubation to create new training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 dirty="0"/>
            <a:t>Their model </a:t>
          </a:r>
          <a:r>
            <a:rPr lang="en-AU" sz="1100" kern="1200" dirty="0"/>
            <a:t>emphasizes quality assurance of lessons, through an iterative approach based on experience gained with the other Carpentries initiatives;</a:t>
          </a:r>
          <a:endParaRPr lang="en-CA" sz="1100" kern="1200" dirty="0"/>
        </a:p>
      </dsp:txBody>
      <dsp:txXfrm>
        <a:off x="6142" y="3132467"/>
        <a:ext cx="3214687" cy="931797"/>
      </dsp:txXfrm>
    </dsp:sp>
    <dsp:sp modelId="{94737456-4DA2-4483-9BE2-5AA3B1536DD4}">
      <dsp:nvSpPr>
        <dsp:cNvPr id="0" name=""/>
        <dsp:cNvSpPr/>
      </dsp:nvSpPr>
      <dsp:spPr>
        <a:xfrm>
          <a:off x="3783400" y="1354402"/>
          <a:ext cx="1125140" cy="112514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431231-9727-4A0E-9191-0CB9BA6E5F03}">
      <dsp:nvSpPr>
        <dsp:cNvPr id="0" name=""/>
        <dsp:cNvSpPr/>
      </dsp:nvSpPr>
      <dsp:spPr>
        <a:xfrm>
          <a:off x="3783400" y="2596066"/>
          <a:ext cx="3214687" cy="482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CA" sz="1500" kern="1200" dirty="0"/>
            <a:t>Forum for trainers </a:t>
          </a:r>
        </a:p>
      </dsp:txBody>
      <dsp:txXfrm>
        <a:off x="3783400" y="2596066"/>
        <a:ext cx="3214687" cy="482203"/>
      </dsp:txXfrm>
    </dsp:sp>
    <dsp:sp modelId="{6BDAA868-F617-4E51-9DE4-5296CA5720DD}">
      <dsp:nvSpPr>
        <dsp:cNvPr id="0" name=""/>
        <dsp:cNvSpPr/>
      </dsp:nvSpPr>
      <dsp:spPr>
        <a:xfrm>
          <a:off x="3783400" y="3132467"/>
          <a:ext cx="3214687" cy="9317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‘Train the trainers’ programme and mentoring groups results in the development of a consistently skilled network of trainers</a:t>
          </a:r>
          <a:r>
            <a:rPr lang="en-GB" sz="1100" kern="1200" dirty="0">
              <a:latin typeface="Calibri Light" panose="020F0302020204030204"/>
            </a:rPr>
            <a:t> </a:t>
          </a:r>
          <a:endParaRPr lang="en-CA" sz="1100" kern="1200" dirty="0"/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 dirty="0" err="1"/>
            <a:t>ModernStats</a:t>
          </a:r>
          <a:r>
            <a:rPr lang="en-CA" sz="1100" kern="1200" dirty="0"/>
            <a:t> trainers would be added to an existing network of 4000 trainers</a:t>
          </a:r>
        </a:p>
      </dsp:txBody>
      <dsp:txXfrm>
        <a:off x="3783400" y="3132467"/>
        <a:ext cx="3214687" cy="931797"/>
      </dsp:txXfrm>
    </dsp:sp>
    <dsp:sp modelId="{9009A609-54B6-40FC-B4A2-927960706AFC}">
      <dsp:nvSpPr>
        <dsp:cNvPr id="0" name=""/>
        <dsp:cNvSpPr/>
      </dsp:nvSpPr>
      <dsp:spPr>
        <a:xfrm>
          <a:off x="7560658" y="1354402"/>
          <a:ext cx="1125140" cy="112514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861A3E-5BA5-4BA4-ACD2-87212790CFD4}">
      <dsp:nvSpPr>
        <dsp:cNvPr id="0" name=""/>
        <dsp:cNvSpPr/>
      </dsp:nvSpPr>
      <dsp:spPr>
        <a:xfrm>
          <a:off x="7560658" y="2596066"/>
          <a:ext cx="3214687" cy="482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CA" sz="1500" kern="1200" dirty="0"/>
            <a:t>Evolve with the industry</a:t>
          </a:r>
        </a:p>
      </dsp:txBody>
      <dsp:txXfrm>
        <a:off x="7560658" y="2596066"/>
        <a:ext cx="3214687" cy="482203"/>
      </dsp:txXfrm>
    </dsp:sp>
    <dsp:sp modelId="{6C7521E8-AE62-4A5A-B2AF-53ED690AEA59}">
      <dsp:nvSpPr>
        <dsp:cNvPr id="0" name=""/>
        <dsp:cNvSpPr/>
      </dsp:nvSpPr>
      <dsp:spPr>
        <a:xfrm>
          <a:off x="7560658" y="3132467"/>
          <a:ext cx="3214687" cy="9317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Through the community of trainers and maintainers that includes academia and industry partners</a:t>
          </a:r>
          <a:endParaRPr lang="en-CA" sz="1100" kern="1200" dirty="0"/>
        </a:p>
        <a:p>
          <a:pPr marL="0" lvl="0" indent="0" algn="l" defTabSz="4889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The Carpentries has a requirement and method for training to be kept up to date</a:t>
          </a:r>
          <a:r>
            <a:rPr lang="en-GB" sz="1100" kern="1200" dirty="0">
              <a:latin typeface="Calibri Light" panose="020F0302020204030204"/>
            </a:rPr>
            <a:t> </a:t>
          </a:r>
          <a:endParaRPr lang="en-CA" sz="1100" kern="1200" dirty="0"/>
        </a:p>
      </dsp:txBody>
      <dsp:txXfrm>
        <a:off x="7560658" y="3132467"/>
        <a:ext cx="3214687" cy="9317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C8E97A-D5B9-4A01-A032-CD0FE105BEA1}">
      <dsp:nvSpPr>
        <dsp:cNvPr id="0" name=""/>
        <dsp:cNvSpPr/>
      </dsp:nvSpPr>
      <dsp:spPr>
        <a:xfrm>
          <a:off x="0" y="666040"/>
          <a:ext cx="4505437" cy="35763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9672" tIns="333248" rIns="349672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600" kern="1200" dirty="0"/>
            <a:t>A repurposing of existing Carpentries content for a NSO specific persona within statistical agencies.</a:t>
          </a:r>
          <a:r>
            <a:rPr lang="en-AU" sz="1600" kern="1200" dirty="0">
              <a:latin typeface="Calibri Light" panose="020F0302020204030204"/>
            </a:rPr>
            <a:t> 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600" kern="1200" dirty="0"/>
            <a:t>This content will then be translated into French (and other languages based on country participation) in order to demonstrate the international outreach and applicability of the Carpentries curriculum.</a:t>
          </a:r>
          <a:r>
            <a:rPr lang="en-AU" sz="1600" kern="1200" dirty="0">
              <a:latin typeface="Calibri Light" panose="020F0302020204030204"/>
            </a:rPr>
            <a:t>  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600" kern="1200" dirty="0"/>
            <a:t>This work package will explore putting a traditional official stats course (like price indexes or GDP) into the Carpentries model.</a:t>
          </a:r>
          <a:r>
            <a:rPr lang="en-AU" sz="1600" kern="1200" dirty="0">
              <a:latin typeface="Calibri Light" panose="020F0302020204030204"/>
            </a:rPr>
            <a:t> </a:t>
          </a:r>
          <a:endParaRPr lang="en-US" sz="1600" kern="1200" dirty="0"/>
        </a:p>
      </dsp:txBody>
      <dsp:txXfrm>
        <a:off x="0" y="666040"/>
        <a:ext cx="4505437" cy="3576328"/>
      </dsp:txXfrm>
    </dsp:sp>
    <dsp:sp modelId="{8584E7FE-D859-4545-A45A-C70ED78B54E0}">
      <dsp:nvSpPr>
        <dsp:cNvPr id="0" name=""/>
        <dsp:cNvSpPr/>
      </dsp:nvSpPr>
      <dsp:spPr>
        <a:xfrm>
          <a:off x="225271" y="415120"/>
          <a:ext cx="3153805" cy="501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9206" tIns="0" rIns="119206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/>
            <a:t>Part 1:</a:t>
          </a:r>
          <a:r>
            <a:rPr lang="en-CA" sz="1600" kern="1200" dirty="0">
              <a:latin typeface="Calibri Light" panose="020F0302020204030204"/>
            </a:rPr>
            <a:t> Creating Lesson Program</a:t>
          </a:r>
          <a:endParaRPr lang="en-US" sz="1600" kern="1200" dirty="0"/>
        </a:p>
      </dsp:txBody>
      <dsp:txXfrm>
        <a:off x="249769" y="439618"/>
        <a:ext cx="3104809" cy="452844"/>
      </dsp:txXfrm>
    </dsp:sp>
    <dsp:sp modelId="{82EC801C-8B82-49DB-9C12-F3EC073E9800}">
      <dsp:nvSpPr>
        <dsp:cNvPr id="0" name=""/>
        <dsp:cNvSpPr/>
      </dsp:nvSpPr>
      <dsp:spPr>
        <a:xfrm>
          <a:off x="0" y="4585089"/>
          <a:ext cx="4505437" cy="16868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9672" tIns="333248" rIns="349672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To determine a cost effective and sustainable business model for the HLG-MOS and its members to benefit from the Carpentries model and products in the HLG MOS context.</a:t>
          </a:r>
          <a:r>
            <a:rPr lang="en-GB" sz="1600" kern="1200" dirty="0">
              <a:latin typeface="Calibri Light" panose="020F0302020204030204"/>
            </a:rPr>
            <a:t> </a:t>
          </a:r>
          <a:endParaRPr lang="en-US" sz="1600" kern="1200" dirty="0"/>
        </a:p>
      </dsp:txBody>
      <dsp:txXfrm>
        <a:off x="0" y="4585089"/>
        <a:ext cx="4505437" cy="1686825"/>
      </dsp:txXfrm>
    </dsp:sp>
    <dsp:sp modelId="{998611E6-DF12-4D09-AE3E-6916E5D3686E}">
      <dsp:nvSpPr>
        <dsp:cNvPr id="0" name=""/>
        <dsp:cNvSpPr/>
      </dsp:nvSpPr>
      <dsp:spPr>
        <a:xfrm>
          <a:off x="225271" y="4334169"/>
          <a:ext cx="3153805" cy="501840"/>
        </a:xfrm>
        <a:prstGeom prst="roundRect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9206" tIns="0" rIns="119206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/>
            <a:t>Part 2:</a:t>
          </a:r>
          <a:r>
            <a:rPr lang="en-CA" sz="1600" kern="1200" dirty="0">
              <a:latin typeface="Calibri Light" panose="020F0302020204030204"/>
            </a:rPr>
            <a:t> Establish Business Model</a:t>
          </a:r>
          <a:endParaRPr lang="en-US" sz="1600" kern="1200" dirty="0"/>
        </a:p>
      </dsp:txBody>
      <dsp:txXfrm>
        <a:off x="249769" y="4358667"/>
        <a:ext cx="3104809" cy="4528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D9D57-E1F9-435F-8BAA-653D8B07D11D}">
      <dsp:nvSpPr>
        <dsp:cNvPr id="0" name=""/>
        <dsp:cNvSpPr/>
      </dsp:nvSpPr>
      <dsp:spPr>
        <a:xfrm>
          <a:off x="752" y="0"/>
          <a:ext cx="3047972" cy="305154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072" tIns="0" rIns="301072" bIns="330200" numCol="1" spcCol="1270" anchor="t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900" kern="1200" dirty="0"/>
            <a:t>This is an innovative approach to thinking and working with training across international borders.</a:t>
          </a:r>
          <a:r>
            <a:rPr lang="en-CA" sz="1900" kern="1200" dirty="0">
              <a:latin typeface="Calibri Light" panose="020F0302020204030204"/>
            </a:rPr>
            <a:t> </a:t>
          </a:r>
          <a:endParaRPr lang="en-US" sz="1900" kern="1200" dirty="0"/>
        </a:p>
      </dsp:txBody>
      <dsp:txXfrm>
        <a:off x="752" y="1220617"/>
        <a:ext cx="3047972" cy="1830926"/>
      </dsp:txXfrm>
    </dsp:sp>
    <dsp:sp modelId="{C8CD0E8F-E3D1-41D1-AF01-742FC4C47E45}">
      <dsp:nvSpPr>
        <dsp:cNvPr id="0" name=""/>
        <dsp:cNvSpPr/>
      </dsp:nvSpPr>
      <dsp:spPr>
        <a:xfrm>
          <a:off x="752" y="0"/>
          <a:ext cx="3047972" cy="122061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072" tIns="165100" rIns="301072" bIns="165100" numCol="1" spcCol="1270" anchor="ctr" anchorCtr="0">
          <a:noAutofit/>
        </a:bodyPr>
        <a:lstStyle/>
        <a:p>
          <a:pPr marL="0" lvl="0" indent="0" algn="l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kern="1200"/>
            <a:t>01</a:t>
          </a:r>
        </a:p>
      </dsp:txBody>
      <dsp:txXfrm>
        <a:off x="752" y="0"/>
        <a:ext cx="3047972" cy="1220617"/>
      </dsp:txXfrm>
    </dsp:sp>
    <dsp:sp modelId="{07E4B073-925A-4B13-9ACA-FF7DFE0FB5C3}">
      <dsp:nvSpPr>
        <dsp:cNvPr id="0" name=""/>
        <dsp:cNvSpPr/>
      </dsp:nvSpPr>
      <dsp:spPr>
        <a:xfrm>
          <a:off x="3292562" y="0"/>
          <a:ext cx="3047972" cy="3051544"/>
        </a:xfrm>
        <a:prstGeom prst="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072" tIns="0" rIns="301072" bIns="33020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900" kern="1200" dirty="0"/>
            <a:t>Can create efficiencies in the development of high quality, standardized training within and across NSOs</a:t>
          </a:r>
          <a:endParaRPr lang="en-US" sz="1900" kern="1200" dirty="0"/>
        </a:p>
      </dsp:txBody>
      <dsp:txXfrm>
        <a:off x="3292562" y="1220617"/>
        <a:ext cx="3047972" cy="1830926"/>
      </dsp:txXfrm>
    </dsp:sp>
    <dsp:sp modelId="{6BA166D3-2F9C-45D1-9C13-CCB34C4C9FF9}">
      <dsp:nvSpPr>
        <dsp:cNvPr id="0" name=""/>
        <dsp:cNvSpPr/>
      </dsp:nvSpPr>
      <dsp:spPr>
        <a:xfrm>
          <a:off x="3292562" y="0"/>
          <a:ext cx="3047972" cy="122061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072" tIns="165100" rIns="301072" bIns="165100" numCol="1" spcCol="1270" anchor="ctr" anchorCtr="0">
          <a:noAutofit/>
        </a:bodyPr>
        <a:lstStyle/>
        <a:p>
          <a:pPr marL="0" lvl="0" indent="0" algn="l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kern="1200"/>
            <a:t>02</a:t>
          </a:r>
        </a:p>
      </dsp:txBody>
      <dsp:txXfrm>
        <a:off x="3292562" y="0"/>
        <a:ext cx="3047972" cy="1220617"/>
      </dsp:txXfrm>
    </dsp:sp>
    <dsp:sp modelId="{2B1CA126-DA67-499B-AFD0-46AEAD2CB7EB}">
      <dsp:nvSpPr>
        <dsp:cNvPr id="0" name=""/>
        <dsp:cNvSpPr/>
      </dsp:nvSpPr>
      <dsp:spPr>
        <a:xfrm>
          <a:off x="6584373" y="0"/>
          <a:ext cx="3047972" cy="3051544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072" tIns="0" rIns="301072" bIns="33020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900" kern="1200" dirty="0"/>
            <a:t>There are short and long term efficiencies and unleash the creation and use of open training assets across NSOs.</a:t>
          </a:r>
          <a:endParaRPr lang="en-US" sz="1900" kern="1200" dirty="0"/>
        </a:p>
      </dsp:txBody>
      <dsp:txXfrm>
        <a:off x="6584373" y="1220617"/>
        <a:ext cx="3047972" cy="1830926"/>
      </dsp:txXfrm>
    </dsp:sp>
    <dsp:sp modelId="{821A203F-0534-4B7F-AF58-011A5D41244B}">
      <dsp:nvSpPr>
        <dsp:cNvPr id="0" name=""/>
        <dsp:cNvSpPr/>
      </dsp:nvSpPr>
      <dsp:spPr>
        <a:xfrm>
          <a:off x="6584373" y="0"/>
          <a:ext cx="3047972" cy="122061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072" tIns="165100" rIns="301072" bIns="165100" numCol="1" spcCol="1270" anchor="ctr" anchorCtr="0">
          <a:noAutofit/>
        </a:bodyPr>
        <a:lstStyle/>
        <a:p>
          <a:pPr marL="0" lvl="0" indent="0" algn="l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kern="1200"/>
            <a:t>03</a:t>
          </a:r>
        </a:p>
      </dsp:txBody>
      <dsp:txXfrm>
        <a:off x="6584373" y="0"/>
        <a:ext cx="3047972" cy="12206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DC88A-78B3-427A-905B-81BA187BE265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4C553-DD72-4A2E-AB29-462EBBBAFB3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9143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4ABE2-9D2E-4961-8A2E-2964D265FC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756332-C68E-4F43-B7BC-3AAE2752BE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2EDD9-9883-49E5-8274-BCEE462E8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3B4DE-86FC-40DE-A661-17557CDA6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C61FB-F668-47FF-AD2B-934892EA1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3471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CEEA7-5D64-440D-A964-786850372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3C144C-2FA4-4F6D-9600-A592F18886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42381-C800-479B-9145-78E21D90E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96EC7-A601-4876-82B9-6541A4954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AED28-4C0C-4D2B-A487-BED93FF1D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8012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16A3A8-C133-4104-9E12-C0D63B7B8A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A177CA-F954-4CC9-B112-0C7469E41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C31B8-A3C2-40B2-A054-ABA6DD2DB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0761B-77BB-4A3C-A506-E18F5A54D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63B99-39D9-4247-A126-E61FDBFCF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1898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A473B-4C7D-419D-B4F2-217517D3C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56DA9-3132-4ABA-BBDE-F151891F1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D6DAF-DE5F-401E-88F1-2138D7C4D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D84E86-65EE-49CE-9FC9-B54D0846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8211E-E5A3-40FE-A5E1-1C3AD2EEC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8386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68A71-7DD7-43F1-A044-893D5FCEB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D07E50-16DD-4B45-B690-3931EA683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913F2-637D-4B19-9719-BA8E0F9ED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75AC0-BEA7-45F2-9951-07EC75E68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279AB-3E64-47B3-AC6E-3D096C20B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52974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D57DE-A0BA-45E1-9C08-7989F666C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29182-259F-419E-9D6F-E6A6A7D6C2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19848E-BBEC-47C9-82B4-5FC433FA9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C0ADC4-DF54-4F71-8810-6F146DC89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4A4829-1633-498A-92FB-C7167998D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EF26B8-EF5D-4FC9-8642-DC850DC71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2714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5B7BA-5380-4D38-A320-F12184EA7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C3098D-42DE-4F96-8E7A-D33F0567B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F5CDAE-1A53-4F8F-8009-DAE0EE1A08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3EA676-AD8F-4BA7-A9CD-208B0BF1E6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3ABF1A-D334-4BC8-BD0A-54FB22AF52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D78549-0C3A-4762-95E1-45AA56E58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1E48A6-E064-4D05-B8D5-45EE5E931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66106F-1C1E-4C92-8D5C-8057B5D02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8020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3ED78-CCE3-47F6-B5E9-447DDE9AD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622618-F6B2-49F9-8335-D492EA763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8A773F-C307-4BB8-89D1-A68B714DD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959EDD-3012-437D-A3C5-1DE4A9FC8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9245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9FFA17-BF2F-4480-947F-CC2F307EA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C62C74-AE7A-4611-99F6-F4A73B5EE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A92B2D-A84D-4A39-B163-A8DD87C51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5451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AC1A2-71EC-439E-96B3-607DAC8A8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6F6716-F5BB-43D4-9762-36E4156AB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0F4D65-5C9C-4708-B213-B2270261A2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EB3563-D7A8-4EE1-A273-6CDE901C8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8FE66-9F69-420E-A3A4-D25CB8070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65E95-A052-41D9-BB3C-9D0D9D6D5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2474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36D4C-FDBB-4620-93F4-EB794E343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AFCA25-FF69-4D28-B847-7F4CA62BCC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A7BAF5-8641-424B-AD90-011DA58095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FD8816-37EB-4A49-A6A0-9032E653F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2DC4A6-1B88-4651-84C4-0A2172DDF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14B4B-E2C0-482C-9C16-D5A2D61A7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522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E5A819-8E64-48A0-AA39-E9FDAE04D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B592FA-6D3B-412E-A095-25C6C6F22F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F78E0-FAF6-4487-9123-3AC40DBB33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0F7E4-19D4-4CBF-A21D-5BFE4ACE7840}" type="datetimeFigureOut">
              <a:rPr lang="en-CA" smtClean="0"/>
              <a:t>2022-11-21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D0FA0-07FF-4519-9E38-7D63ACD86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2FCF2-93A4-4424-8553-5521C640AB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7FD19-D43E-48DE-B846-CD58721766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6828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C4E4288A-DFC8-40A2-90E5-70E851A93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B63C2D82-D4FA-4A37-BB01-1E7B21E4F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5199" y="634058"/>
            <a:ext cx="1128382" cy="847206"/>
            <a:chOff x="5307830" y="325570"/>
            <a:chExt cx="1128382" cy="847206"/>
          </a:xfrm>
        </p:grpSpPr>
        <p:sp>
          <p:nvSpPr>
            <p:cNvPr id="81" name="Freeform 5">
              <a:extLst>
                <a:ext uri="{FF2B5EF4-FFF2-40B4-BE49-F238E27FC236}">
                  <a16:creationId xmlns:a16="http://schemas.microsoft.com/office/drawing/2014/main" id="{C94E7FEF-0CE9-4AC2-94BB-02230C6DC0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07830" y="577396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">
              <a:extLst>
                <a:ext uri="{FF2B5EF4-FFF2-40B4-BE49-F238E27FC236}">
                  <a16:creationId xmlns:a16="http://schemas.microsoft.com/office/drawing/2014/main" id="{EB546CC0-C1BC-48D2-8DA9-4B6028316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5720" y="325570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1533EA2-07D4-4DF0-B712-5822E189F0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1317" y="1733090"/>
            <a:ext cx="4787331" cy="157433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l"/>
            <a:r>
              <a:rPr lang="en-US" sz="4000" dirty="0"/>
              <a:t>Unleashing international training potential with a </a:t>
            </a:r>
            <a:r>
              <a:rPr lang="en-US" sz="4000" i="1" dirty="0" err="1"/>
              <a:t>ModernStats</a:t>
            </a:r>
            <a:r>
              <a:rPr lang="en-US" sz="4000" i="1" dirty="0"/>
              <a:t> Carpentry</a:t>
            </a: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A9456821-26B9-4181-B181-305FB820DC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9641" y="2134209"/>
            <a:ext cx="4840399" cy="4290450"/>
          </a:xfrm>
          <a:custGeom>
            <a:avLst/>
            <a:gdLst>
              <a:gd name="connsiteX0" fmla="*/ 853538 w 2991693"/>
              <a:gd name="connsiteY0" fmla="*/ 0 h 2651787"/>
              <a:gd name="connsiteX1" fmla="*/ 2141030 w 2991693"/>
              <a:gd name="connsiteY1" fmla="*/ 0 h 2651787"/>
              <a:gd name="connsiteX2" fmla="*/ 2324957 w 2991693"/>
              <a:gd name="connsiteY2" fmla="*/ 103466 h 2651787"/>
              <a:gd name="connsiteX3" fmla="*/ 2968702 w 2991693"/>
              <a:gd name="connsiteY3" fmla="*/ 1218596 h 2651787"/>
              <a:gd name="connsiteX4" fmla="*/ 2968702 w 2991693"/>
              <a:gd name="connsiteY4" fmla="*/ 1433192 h 2651787"/>
              <a:gd name="connsiteX5" fmla="*/ 2324957 w 2991693"/>
              <a:gd name="connsiteY5" fmla="*/ 2548321 h 2651787"/>
              <a:gd name="connsiteX6" fmla="*/ 2141030 w 2991693"/>
              <a:gd name="connsiteY6" fmla="*/ 2651787 h 2651787"/>
              <a:gd name="connsiteX7" fmla="*/ 853538 w 2991693"/>
              <a:gd name="connsiteY7" fmla="*/ 2651787 h 2651787"/>
              <a:gd name="connsiteX8" fmla="*/ 669612 w 2991693"/>
              <a:gd name="connsiteY8" fmla="*/ 2548321 h 2651787"/>
              <a:gd name="connsiteX9" fmla="*/ 25866 w 2991693"/>
              <a:gd name="connsiteY9" fmla="*/ 1433192 h 2651787"/>
              <a:gd name="connsiteX10" fmla="*/ 25866 w 2991693"/>
              <a:gd name="connsiteY10" fmla="*/ 1218596 h 2651787"/>
              <a:gd name="connsiteX11" fmla="*/ 669612 w 2991693"/>
              <a:gd name="connsiteY11" fmla="*/ 103466 h 2651787"/>
              <a:gd name="connsiteX12" fmla="*/ 853538 w 2991693"/>
              <a:gd name="connsiteY12" fmla="*/ 0 h 265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91693" h="2651787">
                <a:moveTo>
                  <a:pt x="853538" y="0"/>
                </a:moveTo>
                <a:cubicBezTo>
                  <a:pt x="2141030" y="0"/>
                  <a:pt x="2141030" y="0"/>
                  <a:pt x="2141030" y="0"/>
                </a:cubicBezTo>
                <a:cubicBezTo>
                  <a:pt x="2206170" y="0"/>
                  <a:pt x="2290471" y="45985"/>
                  <a:pt x="2324957" y="103466"/>
                </a:cubicBezTo>
                <a:cubicBezTo>
                  <a:pt x="2968702" y="1218596"/>
                  <a:pt x="2968702" y="1218596"/>
                  <a:pt x="2968702" y="1218596"/>
                </a:cubicBezTo>
                <a:cubicBezTo>
                  <a:pt x="2999357" y="1279909"/>
                  <a:pt x="2999357" y="1371878"/>
                  <a:pt x="2968702" y="1433192"/>
                </a:cubicBezTo>
                <a:cubicBezTo>
                  <a:pt x="2324957" y="2548321"/>
                  <a:pt x="2324957" y="2548321"/>
                  <a:pt x="2324957" y="2548321"/>
                </a:cubicBezTo>
                <a:cubicBezTo>
                  <a:pt x="2290471" y="2605803"/>
                  <a:pt x="2206170" y="2651787"/>
                  <a:pt x="2141030" y="2651787"/>
                </a:cubicBezTo>
                <a:lnTo>
                  <a:pt x="853538" y="2651787"/>
                </a:lnTo>
                <a:cubicBezTo>
                  <a:pt x="784566" y="2651787"/>
                  <a:pt x="700266" y="2605803"/>
                  <a:pt x="669612" y="2548321"/>
                </a:cubicBezTo>
                <a:cubicBezTo>
                  <a:pt x="25866" y="1433192"/>
                  <a:pt x="25866" y="1433192"/>
                  <a:pt x="25866" y="1433192"/>
                </a:cubicBezTo>
                <a:cubicBezTo>
                  <a:pt x="-8621" y="1371878"/>
                  <a:pt x="-8621" y="1279909"/>
                  <a:pt x="25866" y="1218596"/>
                </a:cubicBezTo>
                <a:cubicBezTo>
                  <a:pt x="669612" y="103466"/>
                  <a:pt x="669612" y="103466"/>
                  <a:pt x="669612" y="103466"/>
                </a:cubicBezTo>
                <a:cubicBezTo>
                  <a:pt x="700266" y="45985"/>
                  <a:pt x="784566" y="0"/>
                  <a:pt x="853538" y="0"/>
                </a:cubicBezTo>
                <a:close/>
              </a:path>
            </a:pathLst>
          </a:custGeom>
          <a:noFill/>
          <a:ln w="50800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86" name="Freeform: Shape 85">
            <a:extLst>
              <a:ext uri="{FF2B5EF4-FFF2-40B4-BE49-F238E27FC236}">
                <a16:creationId xmlns:a16="http://schemas.microsoft.com/office/drawing/2014/main" id="{0035D6FE-7FA2-4D67-8767-6F7E98AB1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10608" y="421767"/>
            <a:ext cx="2847251" cy="2523756"/>
          </a:xfrm>
          <a:custGeom>
            <a:avLst/>
            <a:gdLst>
              <a:gd name="connsiteX0" fmla="*/ 853538 w 2991693"/>
              <a:gd name="connsiteY0" fmla="*/ 0 h 2651787"/>
              <a:gd name="connsiteX1" fmla="*/ 2141030 w 2991693"/>
              <a:gd name="connsiteY1" fmla="*/ 0 h 2651787"/>
              <a:gd name="connsiteX2" fmla="*/ 2324957 w 2991693"/>
              <a:gd name="connsiteY2" fmla="*/ 103466 h 2651787"/>
              <a:gd name="connsiteX3" fmla="*/ 2968702 w 2991693"/>
              <a:gd name="connsiteY3" fmla="*/ 1218596 h 2651787"/>
              <a:gd name="connsiteX4" fmla="*/ 2968702 w 2991693"/>
              <a:gd name="connsiteY4" fmla="*/ 1433192 h 2651787"/>
              <a:gd name="connsiteX5" fmla="*/ 2324957 w 2991693"/>
              <a:gd name="connsiteY5" fmla="*/ 2548321 h 2651787"/>
              <a:gd name="connsiteX6" fmla="*/ 2141030 w 2991693"/>
              <a:gd name="connsiteY6" fmla="*/ 2651787 h 2651787"/>
              <a:gd name="connsiteX7" fmla="*/ 853538 w 2991693"/>
              <a:gd name="connsiteY7" fmla="*/ 2651787 h 2651787"/>
              <a:gd name="connsiteX8" fmla="*/ 669612 w 2991693"/>
              <a:gd name="connsiteY8" fmla="*/ 2548321 h 2651787"/>
              <a:gd name="connsiteX9" fmla="*/ 25866 w 2991693"/>
              <a:gd name="connsiteY9" fmla="*/ 1433192 h 2651787"/>
              <a:gd name="connsiteX10" fmla="*/ 25866 w 2991693"/>
              <a:gd name="connsiteY10" fmla="*/ 1218596 h 2651787"/>
              <a:gd name="connsiteX11" fmla="*/ 669612 w 2991693"/>
              <a:gd name="connsiteY11" fmla="*/ 103466 h 2651787"/>
              <a:gd name="connsiteX12" fmla="*/ 853538 w 2991693"/>
              <a:gd name="connsiteY12" fmla="*/ 0 h 265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91693" h="2651787">
                <a:moveTo>
                  <a:pt x="853538" y="0"/>
                </a:moveTo>
                <a:cubicBezTo>
                  <a:pt x="2141030" y="0"/>
                  <a:pt x="2141030" y="0"/>
                  <a:pt x="2141030" y="0"/>
                </a:cubicBezTo>
                <a:cubicBezTo>
                  <a:pt x="2206170" y="0"/>
                  <a:pt x="2290471" y="45985"/>
                  <a:pt x="2324957" y="103466"/>
                </a:cubicBezTo>
                <a:cubicBezTo>
                  <a:pt x="2968702" y="1218596"/>
                  <a:pt x="2968702" y="1218596"/>
                  <a:pt x="2968702" y="1218596"/>
                </a:cubicBezTo>
                <a:cubicBezTo>
                  <a:pt x="2999357" y="1279909"/>
                  <a:pt x="2999357" y="1371878"/>
                  <a:pt x="2968702" y="1433192"/>
                </a:cubicBezTo>
                <a:cubicBezTo>
                  <a:pt x="2324957" y="2548321"/>
                  <a:pt x="2324957" y="2548321"/>
                  <a:pt x="2324957" y="2548321"/>
                </a:cubicBezTo>
                <a:cubicBezTo>
                  <a:pt x="2290471" y="2605803"/>
                  <a:pt x="2206170" y="2651787"/>
                  <a:pt x="2141030" y="2651787"/>
                </a:cubicBezTo>
                <a:lnTo>
                  <a:pt x="853538" y="2651787"/>
                </a:lnTo>
                <a:cubicBezTo>
                  <a:pt x="784566" y="2651787"/>
                  <a:pt x="700266" y="2605803"/>
                  <a:pt x="669612" y="2548321"/>
                </a:cubicBezTo>
                <a:cubicBezTo>
                  <a:pt x="25866" y="1433192"/>
                  <a:pt x="25866" y="1433192"/>
                  <a:pt x="25866" y="1433192"/>
                </a:cubicBezTo>
                <a:cubicBezTo>
                  <a:pt x="-8621" y="1371878"/>
                  <a:pt x="-8621" y="1279909"/>
                  <a:pt x="25866" y="1218596"/>
                </a:cubicBezTo>
                <a:cubicBezTo>
                  <a:pt x="669612" y="103466"/>
                  <a:pt x="669612" y="103466"/>
                  <a:pt x="669612" y="103466"/>
                </a:cubicBezTo>
                <a:cubicBezTo>
                  <a:pt x="700266" y="45985"/>
                  <a:pt x="784566" y="0"/>
                  <a:pt x="853538" y="0"/>
                </a:cubicBezTo>
                <a:close/>
              </a:path>
            </a:pathLst>
          </a:custGeom>
          <a:ln w="50800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C1E0373-5246-48F6-8F77-EFDD7F0B4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247" y="1467298"/>
            <a:ext cx="1703972" cy="432694"/>
          </a:xfrm>
          <a:prstGeom prst="rect">
            <a:avLst/>
          </a:prstGeom>
        </p:spPr>
      </p:pic>
      <p:sp useBgFill="1">
        <p:nvSpPr>
          <p:cNvPr id="88" name="Freeform: Shape 87">
            <a:extLst>
              <a:ext uri="{FF2B5EF4-FFF2-40B4-BE49-F238E27FC236}">
                <a16:creationId xmlns:a16="http://schemas.microsoft.com/office/drawing/2014/main" id="{0381C401-8AFE-4396-B195-C21EA1C7FB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58854" y="4490695"/>
            <a:ext cx="2071275" cy="1835943"/>
          </a:xfrm>
          <a:custGeom>
            <a:avLst/>
            <a:gdLst>
              <a:gd name="connsiteX0" fmla="*/ 853538 w 2991693"/>
              <a:gd name="connsiteY0" fmla="*/ 0 h 2651787"/>
              <a:gd name="connsiteX1" fmla="*/ 2141030 w 2991693"/>
              <a:gd name="connsiteY1" fmla="*/ 0 h 2651787"/>
              <a:gd name="connsiteX2" fmla="*/ 2324957 w 2991693"/>
              <a:gd name="connsiteY2" fmla="*/ 103466 h 2651787"/>
              <a:gd name="connsiteX3" fmla="*/ 2968702 w 2991693"/>
              <a:gd name="connsiteY3" fmla="*/ 1218596 h 2651787"/>
              <a:gd name="connsiteX4" fmla="*/ 2968702 w 2991693"/>
              <a:gd name="connsiteY4" fmla="*/ 1433192 h 2651787"/>
              <a:gd name="connsiteX5" fmla="*/ 2324957 w 2991693"/>
              <a:gd name="connsiteY5" fmla="*/ 2548321 h 2651787"/>
              <a:gd name="connsiteX6" fmla="*/ 2141030 w 2991693"/>
              <a:gd name="connsiteY6" fmla="*/ 2651787 h 2651787"/>
              <a:gd name="connsiteX7" fmla="*/ 853538 w 2991693"/>
              <a:gd name="connsiteY7" fmla="*/ 2651787 h 2651787"/>
              <a:gd name="connsiteX8" fmla="*/ 669612 w 2991693"/>
              <a:gd name="connsiteY8" fmla="*/ 2548321 h 2651787"/>
              <a:gd name="connsiteX9" fmla="*/ 25866 w 2991693"/>
              <a:gd name="connsiteY9" fmla="*/ 1433192 h 2651787"/>
              <a:gd name="connsiteX10" fmla="*/ 25866 w 2991693"/>
              <a:gd name="connsiteY10" fmla="*/ 1218596 h 2651787"/>
              <a:gd name="connsiteX11" fmla="*/ 669612 w 2991693"/>
              <a:gd name="connsiteY11" fmla="*/ 103466 h 2651787"/>
              <a:gd name="connsiteX12" fmla="*/ 853538 w 2991693"/>
              <a:gd name="connsiteY12" fmla="*/ 0 h 265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91693" h="2651787">
                <a:moveTo>
                  <a:pt x="853538" y="0"/>
                </a:moveTo>
                <a:cubicBezTo>
                  <a:pt x="2141030" y="0"/>
                  <a:pt x="2141030" y="0"/>
                  <a:pt x="2141030" y="0"/>
                </a:cubicBezTo>
                <a:cubicBezTo>
                  <a:pt x="2206170" y="0"/>
                  <a:pt x="2290471" y="45985"/>
                  <a:pt x="2324957" y="103466"/>
                </a:cubicBezTo>
                <a:cubicBezTo>
                  <a:pt x="2968702" y="1218596"/>
                  <a:pt x="2968702" y="1218596"/>
                  <a:pt x="2968702" y="1218596"/>
                </a:cubicBezTo>
                <a:cubicBezTo>
                  <a:pt x="2999357" y="1279909"/>
                  <a:pt x="2999357" y="1371878"/>
                  <a:pt x="2968702" y="1433192"/>
                </a:cubicBezTo>
                <a:cubicBezTo>
                  <a:pt x="2324957" y="2548321"/>
                  <a:pt x="2324957" y="2548321"/>
                  <a:pt x="2324957" y="2548321"/>
                </a:cubicBezTo>
                <a:cubicBezTo>
                  <a:pt x="2290471" y="2605803"/>
                  <a:pt x="2206170" y="2651787"/>
                  <a:pt x="2141030" y="2651787"/>
                </a:cubicBezTo>
                <a:lnTo>
                  <a:pt x="853538" y="2651787"/>
                </a:lnTo>
                <a:cubicBezTo>
                  <a:pt x="784566" y="2651787"/>
                  <a:pt x="700266" y="2605803"/>
                  <a:pt x="669612" y="2548321"/>
                </a:cubicBezTo>
                <a:cubicBezTo>
                  <a:pt x="25866" y="1433192"/>
                  <a:pt x="25866" y="1433192"/>
                  <a:pt x="25866" y="1433192"/>
                </a:cubicBezTo>
                <a:cubicBezTo>
                  <a:pt x="-8621" y="1371878"/>
                  <a:pt x="-8621" y="1279909"/>
                  <a:pt x="25866" y="1218596"/>
                </a:cubicBezTo>
                <a:cubicBezTo>
                  <a:pt x="669612" y="103466"/>
                  <a:pt x="669612" y="103466"/>
                  <a:pt x="669612" y="103466"/>
                </a:cubicBezTo>
                <a:cubicBezTo>
                  <a:pt x="700266" y="45985"/>
                  <a:pt x="784566" y="0"/>
                  <a:pt x="853538" y="0"/>
                </a:cubicBezTo>
                <a:close/>
              </a:path>
            </a:pathLst>
          </a:custGeom>
          <a:ln w="50800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2EDCE7-FD85-4127-9C75-D85AB0BA8B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9288" y="3144913"/>
            <a:ext cx="4193655" cy="2927369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endParaRPr lang="en-US" dirty="0">
              <a:cs typeface="Calibri" panose="020F0502020204030204"/>
            </a:endParaRPr>
          </a:p>
          <a:p>
            <a:r>
              <a:rPr lang="en-US" sz="2000" dirty="0"/>
              <a:t>Presented by Eric </a:t>
            </a:r>
            <a:r>
              <a:rPr lang="en-US" sz="2000" dirty="0" err="1"/>
              <a:t>Anvar</a:t>
            </a:r>
            <a:r>
              <a:rPr lang="en-US" sz="2000" dirty="0"/>
              <a:t> (OECD) and Kate Burnett-Isaacs (Statistics Canada)</a:t>
            </a:r>
          </a:p>
          <a:p>
            <a:r>
              <a:rPr lang="en-CA" sz="2000" dirty="0">
                <a:cs typeface="Calibri" panose="020F0502020204030204"/>
              </a:rPr>
              <a:t>2022 Workshop on the Modernisation of Official Statistics</a:t>
            </a:r>
          </a:p>
          <a:p>
            <a:r>
              <a:rPr lang="en-CA" sz="2000" dirty="0">
                <a:cs typeface="Calibri" panose="020F0502020204030204"/>
              </a:rPr>
              <a:t>November 22, 2022</a:t>
            </a:r>
            <a:endParaRPr lang="en-US" sz="2000" dirty="0">
              <a:cs typeface="Calibri" panose="020F0502020204030204"/>
            </a:endParaRPr>
          </a:p>
          <a:p>
            <a:pPr algn="l"/>
            <a:endParaRPr lang="en-US" dirty="0">
              <a:cs typeface="Calibri" panose="020F0502020204030204"/>
            </a:endParaRPr>
          </a:p>
        </p:txBody>
      </p:sp>
      <p:pic>
        <p:nvPicPr>
          <p:cNvPr id="55" name="Graphic 54" descr="Books">
            <a:extLst>
              <a:ext uri="{FF2B5EF4-FFF2-40B4-BE49-F238E27FC236}">
                <a16:creationId xmlns:a16="http://schemas.microsoft.com/office/drawing/2014/main" id="{FD01B150-6AD9-4F15-98F7-72F888E3DD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91163" y="4805338"/>
            <a:ext cx="1206656" cy="1206656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0B9F4F2A-35A7-442A-BAD8-D45A4DF871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8130" y="4203999"/>
            <a:ext cx="2963421" cy="40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903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0" name="Rectangle 78">
            <a:extLst>
              <a:ext uri="{FF2B5EF4-FFF2-40B4-BE49-F238E27FC236}">
                <a16:creationId xmlns:a16="http://schemas.microsoft.com/office/drawing/2014/main" id="{122F9423-F4B1-45D4-8445-E9991ECCB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7DF4DD-2138-4159-91B9-59196F6D8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505" y="787105"/>
            <a:ext cx="10688453" cy="637246"/>
          </a:xfrm>
        </p:spPr>
        <p:txBody>
          <a:bodyPr anchor="b">
            <a:normAutofit/>
          </a:bodyPr>
          <a:lstStyle/>
          <a:p>
            <a:r>
              <a:rPr lang="en-CA" sz="3600" dirty="0"/>
              <a:t>How does </a:t>
            </a:r>
            <a:r>
              <a:rPr lang="en-CA" sz="3600" dirty="0" err="1"/>
              <a:t>ModernStats</a:t>
            </a:r>
            <a:r>
              <a:rPr lang="en-CA" sz="3600" dirty="0"/>
              <a:t> Carpentry help us?</a:t>
            </a:r>
          </a:p>
        </p:txBody>
      </p:sp>
      <p:grpSp>
        <p:nvGrpSpPr>
          <p:cNvPr id="91" name="Group 80">
            <a:extLst>
              <a:ext uri="{FF2B5EF4-FFF2-40B4-BE49-F238E27FC236}">
                <a16:creationId xmlns:a16="http://schemas.microsoft.com/office/drawing/2014/main" id="{770AE191-D2EA-45C9-A44D-830C188F74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72021" y="518649"/>
            <a:ext cx="1128382" cy="847206"/>
            <a:chOff x="8183879" y="1000124"/>
            <a:chExt cx="1562267" cy="1172973"/>
          </a:xfrm>
        </p:grpSpPr>
        <p:sp>
          <p:nvSpPr>
            <p:cNvPr id="82" name="Freeform 5">
              <a:extLst>
                <a:ext uri="{FF2B5EF4-FFF2-40B4-BE49-F238E27FC236}">
                  <a16:creationId xmlns:a16="http://schemas.microsoft.com/office/drawing/2014/main" id="{23A0E4C1-B7A6-4637-AC51-4A5AE3841F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83879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">
              <a:extLst>
                <a:ext uri="{FF2B5EF4-FFF2-40B4-BE49-F238E27FC236}">
                  <a16:creationId xmlns:a16="http://schemas.microsoft.com/office/drawing/2014/main" id="{F4E8C039-CC58-44F3-8A7B-E0A934C1D0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83979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4E9CE27-4AF2-4B73-B322-44E5AB6827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5143971"/>
              </p:ext>
            </p:extLst>
          </p:nvPr>
        </p:nvGraphicFramePr>
        <p:xfrm>
          <a:off x="938491" y="920684"/>
          <a:ext cx="1078148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C2E59DE-0157-4275-A9A7-D277DF1248D9}"/>
              </a:ext>
            </a:extLst>
          </p:cNvPr>
          <p:cNvSpPr txBox="1"/>
          <p:nvPr/>
        </p:nvSpPr>
        <p:spPr>
          <a:xfrm>
            <a:off x="3592732" y="5444314"/>
            <a:ext cx="637676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buNone/>
              <a:defRPr sz="28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/>
              <a:t>Outcome: unlock national </a:t>
            </a:r>
            <a:r>
              <a:rPr lang="en-US" dirty="0" err="1"/>
              <a:t>programmes</a:t>
            </a:r>
            <a:r>
              <a:rPr lang="en-US" dirty="0"/>
              <a:t> and connect them as an open ecosystem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B90FDDF8-8BB4-4D1D-A8E9-2DC5E942E585}"/>
              </a:ext>
            </a:extLst>
          </p:cNvPr>
          <p:cNvSpPr/>
          <p:nvPr/>
        </p:nvSpPr>
        <p:spPr>
          <a:xfrm>
            <a:off x="2126863" y="5375796"/>
            <a:ext cx="1328058" cy="1052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136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7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59C162-496C-4182-87E3-46C93265A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1327438"/>
            <a:ext cx="6247722" cy="1461778"/>
          </a:xfrm>
        </p:spPr>
        <p:txBody>
          <a:bodyPr anchor="t">
            <a:normAutofit/>
          </a:bodyPr>
          <a:lstStyle/>
          <a:p>
            <a:r>
              <a:rPr lang="en-US" dirty="0"/>
              <a:t>Key Notes on the </a:t>
            </a:r>
            <a:r>
              <a:rPr lang="en-US" dirty="0" err="1"/>
              <a:t>ModernStats</a:t>
            </a:r>
            <a:r>
              <a:rPr lang="en-US" dirty="0"/>
              <a:t> Carpentry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7C64A-0B14-4050-B6CF-2E0277B1F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6934" y="2946169"/>
            <a:ext cx="6823868" cy="359067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sz="2000" b="0" i="0" dirty="0">
                <a:effectLst/>
                <a:latin typeface="Arial"/>
                <a:cs typeface="Arial"/>
              </a:rPr>
              <a:t>The </a:t>
            </a:r>
            <a:r>
              <a:rPr lang="en-CA" sz="2000" b="0" i="1" dirty="0" err="1">
                <a:effectLst/>
                <a:latin typeface="Arial"/>
                <a:cs typeface="Arial"/>
              </a:rPr>
              <a:t>ModernStats</a:t>
            </a:r>
            <a:r>
              <a:rPr lang="en-CA" sz="2000" b="0" i="1" dirty="0">
                <a:effectLst/>
                <a:latin typeface="Arial"/>
                <a:cs typeface="Arial"/>
              </a:rPr>
              <a:t> Carpentry </a:t>
            </a:r>
            <a:r>
              <a:rPr lang="en-CA" sz="2000" b="0" i="0" dirty="0">
                <a:effectLst/>
                <a:latin typeface="Arial"/>
                <a:cs typeface="Arial"/>
              </a:rPr>
              <a:t>would be an open marketplace where multi-national and national offerings are visible to each other</a:t>
            </a:r>
          </a:p>
          <a:p>
            <a:r>
              <a:rPr lang="en-CA" sz="2000" dirty="0">
                <a:latin typeface="Arial"/>
                <a:cs typeface="Arial"/>
              </a:rPr>
              <a:t>O</a:t>
            </a:r>
            <a:r>
              <a:rPr lang="en-CA" sz="2000" b="0" i="0" dirty="0">
                <a:effectLst/>
                <a:latin typeface="Arial"/>
                <a:cs typeface="Arial"/>
              </a:rPr>
              <a:t>rganisations can undertake training initiative in a decentralised mode</a:t>
            </a:r>
          </a:p>
          <a:p>
            <a:r>
              <a:rPr lang="en-CA" sz="2000" b="0" i="0" dirty="0">
                <a:effectLst/>
                <a:latin typeface="Arial"/>
                <a:cs typeface="Arial"/>
              </a:rPr>
              <a:t>Given that many HLG-MOS members are leaders in training within the global statistical field, this approach enables opportunities in developing countries’ capacity building cooperation activities</a:t>
            </a:r>
            <a:r>
              <a:rPr lang="en-CA" sz="2000" dirty="0">
                <a:latin typeface="Arial"/>
                <a:cs typeface="Arial"/>
              </a:rPr>
              <a:t> </a:t>
            </a:r>
            <a:endParaRPr lang="en-CA" sz="2000" b="0" i="0" dirty="0">
              <a:effectLst/>
              <a:latin typeface="Arial"/>
              <a:cs typeface="Arial"/>
            </a:endParaRPr>
          </a:p>
        </p:txBody>
      </p:sp>
      <p:sp>
        <p:nvSpPr>
          <p:cNvPr id="21" name="Freeform: Shape 9">
            <a:extLst>
              <a:ext uri="{FF2B5EF4-FFF2-40B4-BE49-F238E27FC236}">
                <a16:creationId xmlns:a16="http://schemas.microsoft.com/office/drawing/2014/main" id="{0F06C9D3-00DF-4B71-AE88-29075022FC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19545" y="1333265"/>
            <a:ext cx="2926988" cy="2594434"/>
          </a:xfrm>
          <a:custGeom>
            <a:avLst/>
            <a:gdLst>
              <a:gd name="connsiteX0" fmla="*/ 853538 w 2991693"/>
              <a:gd name="connsiteY0" fmla="*/ 0 h 2651787"/>
              <a:gd name="connsiteX1" fmla="*/ 2141030 w 2991693"/>
              <a:gd name="connsiteY1" fmla="*/ 0 h 2651787"/>
              <a:gd name="connsiteX2" fmla="*/ 2324957 w 2991693"/>
              <a:gd name="connsiteY2" fmla="*/ 103466 h 2651787"/>
              <a:gd name="connsiteX3" fmla="*/ 2968702 w 2991693"/>
              <a:gd name="connsiteY3" fmla="*/ 1218596 h 2651787"/>
              <a:gd name="connsiteX4" fmla="*/ 2968702 w 2991693"/>
              <a:gd name="connsiteY4" fmla="*/ 1433192 h 2651787"/>
              <a:gd name="connsiteX5" fmla="*/ 2324957 w 2991693"/>
              <a:gd name="connsiteY5" fmla="*/ 2548321 h 2651787"/>
              <a:gd name="connsiteX6" fmla="*/ 2141030 w 2991693"/>
              <a:gd name="connsiteY6" fmla="*/ 2651787 h 2651787"/>
              <a:gd name="connsiteX7" fmla="*/ 853538 w 2991693"/>
              <a:gd name="connsiteY7" fmla="*/ 2651787 h 2651787"/>
              <a:gd name="connsiteX8" fmla="*/ 669612 w 2991693"/>
              <a:gd name="connsiteY8" fmla="*/ 2548321 h 2651787"/>
              <a:gd name="connsiteX9" fmla="*/ 25866 w 2991693"/>
              <a:gd name="connsiteY9" fmla="*/ 1433192 h 2651787"/>
              <a:gd name="connsiteX10" fmla="*/ 25866 w 2991693"/>
              <a:gd name="connsiteY10" fmla="*/ 1218596 h 2651787"/>
              <a:gd name="connsiteX11" fmla="*/ 669612 w 2991693"/>
              <a:gd name="connsiteY11" fmla="*/ 103466 h 2651787"/>
              <a:gd name="connsiteX12" fmla="*/ 853538 w 2991693"/>
              <a:gd name="connsiteY12" fmla="*/ 0 h 265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91693" h="2651787">
                <a:moveTo>
                  <a:pt x="853538" y="0"/>
                </a:moveTo>
                <a:cubicBezTo>
                  <a:pt x="2141030" y="0"/>
                  <a:pt x="2141030" y="0"/>
                  <a:pt x="2141030" y="0"/>
                </a:cubicBezTo>
                <a:cubicBezTo>
                  <a:pt x="2206170" y="0"/>
                  <a:pt x="2290471" y="45985"/>
                  <a:pt x="2324957" y="103466"/>
                </a:cubicBezTo>
                <a:cubicBezTo>
                  <a:pt x="2968702" y="1218596"/>
                  <a:pt x="2968702" y="1218596"/>
                  <a:pt x="2968702" y="1218596"/>
                </a:cubicBezTo>
                <a:cubicBezTo>
                  <a:pt x="2999357" y="1279909"/>
                  <a:pt x="2999357" y="1371878"/>
                  <a:pt x="2968702" y="1433192"/>
                </a:cubicBezTo>
                <a:cubicBezTo>
                  <a:pt x="2324957" y="2548321"/>
                  <a:pt x="2324957" y="2548321"/>
                  <a:pt x="2324957" y="2548321"/>
                </a:cubicBezTo>
                <a:cubicBezTo>
                  <a:pt x="2290471" y="2605803"/>
                  <a:pt x="2206170" y="2651787"/>
                  <a:pt x="2141030" y="2651787"/>
                </a:cubicBezTo>
                <a:lnTo>
                  <a:pt x="853538" y="2651787"/>
                </a:lnTo>
                <a:cubicBezTo>
                  <a:pt x="784566" y="2651787"/>
                  <a:pt x="700266" y="2605803"/>
                  <a:pt x="669612" y="2548321"/>
                </a:cubicBezTo>
                <a:cubicBezTo>
                  <a:pt x="25866" y="1433192"/>
                  <a:pt x="25866" y="1433192"/>
                  <a:pt x="25866" y="1433192"/>
                </a:cubicBezTo>
                <a:cubicBezTo>
                  <a:pt x="-8621" y="1371878"/>
                  <a:pt x="-8621" y="1279909"/>
                  <a:pt x="25866" y="1218596"/>
                </a:cubicBezTo>
                <a:cubicBezTo>
                  <a:pt x="669612" y="103466"/>
                  <a:pt x="669612" y="103466"/>
                  <a:pt x="669612" y="103466"/>
                </a:cubicBezTo>
                <a:cubicBezTo>
                  <a:pt x="700266" y="45985"/>
                  <a:pt x="784566" y="0"/>
                  <a:pt x="853538" y="0"/>
                </a:cubicBezTo>
                <a:close/>
              </a:path>
            </a:pathLst>
          </a:custGeom>
          <a:noFill/>
          <a:ln w="50800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4300F7B2-2FBB-4B65-B588-6331766027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575032" y="1327438"/>
            <a:ext cx="675351" cy="595380"/>
          </a:xfrm>
          <a:custGeom>
            <a:avLst/>
            <a:gdLst>
              <a:gd name="T0" fmla="*/ 225 w 785"/>
              <a:gd name="T1" fmla="*/ 692 h 692"/>
              <a:gd name="T2" fmla="*/ 177 w 785"/>
              <a:gd name="T3" fmla="*/ 665 h 692"/>
              <a:gd name="T4" fmla="*/ 9 w 785"/>
              <a:gd name="T5" fmla="*/ 374 h 692"/>
              <a:gd name="T6" fmla="*/ 9 w 785"/>
              <a:gd name="T7" fmla="*/ 318 h 692"/>
              <a:gd name="T8" fmla="*/ 177 w 785"/>
              <a:gd name="T9" fmla="*/ 27 h 692"/>
              <a:gd name="T10" fmla="*/ 225 w 785"/>
              <a:gd name="T11" fmla="*/ 0 h 692"/>
              <a:gd name="T12" fmla="*/ 561 w 785"/>
              <a:gd name="T13" fmla="*/ 0 h 692"/>
              <a:gd name="T14" fmla="*/ 609 w 785"/>
              <a:gd name="T15" fmla="*/ 27 h 692"/>
              <a:gd name="T16" fmla="*/ 777 w 785"/>
              <a:gd name="T17" fmla="*/ 318 h 692"/>
              <a:gd name="T18" fmla="*/ 777 w 785"/>
              <a:gd name="T19" fmla="*/ 374 h 692"/>
              <a:gd name="T20" fmla="*/ 609 w 785"/>
              <a:gd name="T21" fmla="*/ 665 h 692"/>
              <a:gd name="T22" fmla="*/ 561 w 785"/>
              <a:gd name="T23" fmla="*/ 692 h 692"/>
              <a:gd name="T24" fmla="*/ 225 w 785"/>
              <a:gd name="T25" fmla="*/ 692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5" h="692">
                <a:moveTo>
                  <a:pt x="225" y="692"/>
                </a:moveTo>
                <a:cubicBezTo>
                  <a:pt x="207" y="692"/>
                  <a:pt x="185" y="680"/>
                  <a:pt x="177" y="665"/>
                </a:cubicBezTo>
                <a:cubicBezTo>
                  <a:pt x="9" y="374"/>
                  <a:pt x="9" y="374"/>
                  <a:pt x="9" y="374"/>
                </a:cubicBezTo>
                <a:cubicBezTo>
                  <a:pt x="0" y="358"/>
                  <a:pt x="0" y="334"/>
                  <a:pt x="9" y="318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85" y="12"/>
                  <a:pt x="207" y="0"/>
                  <a:pt x="225" y="0"/>
                </a:cubicBezTo>
                <a:cubicBezTo>
                  <a:pt x="561" y="0"/>
                  <a:pt x="561" y="0"/>
                  <a:pt x="561" y="0"/>
                </a:cubicBezTo>
                <a:cubicBezTo>
                  <a:pt x="578" y="0"/>
                  <a:pt x="600" y="12"/>
                  <a:pt x="609" y="27"/>
                </a:cubicBezTo>
                <a:cubicBezTo>
                  <a:pt x="777" y="318"/>
                  <a:pt x="777" y="318"/>
                  <a:pt x="777" y="318"/>
                </a:cubicBezTo>
                <a:cubicBezTo>
                  <a:pt x="785" y="334"/>
                  <a:pt x="785" y="358"/>
                  <a:pt x="777" y="374"/>
                </a:cubicBezTo>
                <a:cubicBezTo>
                  <a:pt x="609" y="665"/>
                  <a:pt x="609" y="665"/>
                  <a:pt x="609" y="665"/>
                </a:cubicBezTo>
                <a:cubicBezTo>
                  <a:pt x="600" y="680"/>
                  <a:pt x="578" y="692"/>
                  <a:pt x="561" y="692"/>
                </a:cubicBezTo>
                <a:lnTo>
                  <a:pt x="225" y="692"/>
                </a:lnTo>
                <a:close/>
              </a:path>
            </a:pathLst>
          </a:custGeom>
          <a:noFill/>
          <a:ln w="28575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EFA5A327-531A-495C-BCA7-27F04811AF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2922" y="1075612"/>
            <a:ext cx="550492" cy="485306"/>
          </a:xfrm>
          <a:custGeom>
            <a:avLst/>
            <a:gdLst>
              <a:gd name="T0" fmla="*/ 225 w 785"/>
              <a:gd name="T1" fmla="*/ 692 h 692"/>
              <a:gd name="T2" fmla="*/ 177 w 785"/>
              <a:gd name="T3" fmla="*/ 665 h 692"/>
              <a:gd name="T4" fmla="*/ 9 w 785"/>
              <a:gd name="T5" fmla="*/ 374 h 692"/>
              <a:gd name="T6" fmla="*/ 9 w 785"/>
              <a:gd name="T7" fmla="*/ 318 h 692"/>
              <a:gd name="T8" fmla="*/ 177 w 785"/>
              <a:gd name="T9" fmla="*/ 27 h 692"/>
              <a:gd name="T10" fmla="*/ 225 w 785"/>
              <a:gd name="T11" fmla="*/ 0 h 692"/>
              <a:gd name="T12" fmla="*/ 561 w 785"/>
              <a:gd name="T13" fmla="*/ 0 h 692"/>
              <a:gd name="T14" fmla="*/ 609 w 785"/>
              <a:gd name="T15" fmla="*/ 27 h 692"/>
              <a:gd name="T16" fmla="*/ 777 w 785"/>
              <a:gd name="T17" fmla="*/ 318 h 692"/>
              <a:gd name="T18" fmla="*/ 777 w 785"/>
              <a:gd name="T19" fmla="*/ 374 h 692"/>
              <a:gd name="T20" fmla="*/ 609 w 785"/>
              <a:gd name="T21" fmla="*/ 665 h 692"/>
              <a:gd name="T22" fmla="*/ 561 w 785"/>
              <a:gd name="T23" fmla="*/ 692 h 692"/>
              <a:gd name="T24" fmla="*/ 225 w 785"/>
              <a:gd name="T25" fmla="*/ 692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5" h="692">
                <a:moveTo>
                  <a:pt x="225" y="692"/>
                </a:moveTo>
                <a:cubicBezTo>
                  <a:pt x="207" y="692"/>
                  <a:pt x="185" y="680"/>
                  <a:pt x="177" y="665"/>
                </a:cubicBezTo>
                <a:cubicBezTo>
                  <a:pt x="9" y="374"/>
                  <a:pt x="9" y="374"/>
                  <a:pt x="9" y="374"/>
                </a:cubicBezTo>
                <a:cubicBezTo>
                  <a:pt x="0" y="358"/>
                  <a:pt x="0" y="334"/>
                  <a:pt x="9" y="318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85" y="12"/>
                  <a:pt x="207" y="0"/>
                  <a:pt x="225" y="0"/>
                </a:cubicBezTo>
                <a:cubicBezTo>
                  <a:pt x="561" y="0"/>
                  <a:pt x="561" y="0"/>
                  <a:pt x="561" y="0"/>
                </a:cubicBezTo>
                <a:cubicBezTo>
                  <a:pt x="578" y="0"/>
                  <a:pt x="600" y="12"/>
                  <a:pt x="609" y="27"/>
                </a:cubicBezTo>
                <a:cubicBezTo>
                  <a:pt x="777" y="318"/>
                  <a:pt x="777" y="318"/>
                  <a:pt x="777" y="318"/>
                </a:cubicBezTo>
                <a:cubicBezTo>
                  <a:pt x="785" y="334"/>
                  <a:pt x="785" y="358"/>
                  <a:pt x="777" y="374"/>
                </a:cubicBezTo>
                <a:cubicBezTo>
                  <a:pt x="609" y="665"/>
                  <a:pt x="609" y="665"/>
                  <a:pt x="609" y="665"/>
                </a:cubicBezTo>
                <a:cubicBezTo>
                  <a:pt x="600" y="680"/>
                  <a:pt x="578" y="692"/>
                  <a:pt x="561" y="692"/>
                </a:cubicBezTo>
                <a:lnTo>
                  <a:pt x="225" y="692"/>
                </a:lnTo>
                <a:close/>
              </a:path>
            </a:pathLst>
          </a:custGeom>
          <a:noFill/>
          <a:ln w="28575" cmpd="sng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703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A90BCC-BA0E-441F-9B5C-A870CD357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780661"/>
            <a:ext cx="3582073" cy="3196856"/>
          </a:xfrm>
        </p:spPr>
        <p:txBody>
          <a:bodyPr anchor="t">
            <a:normAutofit/>
          </a:bodyPr>
          <a:lstStyle/>
          <a:p>
            <a:r>
              <a:rPr lang="en-CA" sz="4800" dirty="0">
                <a:solidFill>
                  <a:schemeClr val="bg1"/>
                </a:solidFill>
              </a:rPr>
              <a:t>The </a:t>
            </a:r>
            <a:r>
              <a:rPr lang="en-CA" sz="4800" dirty="0" err="1">
                <a:solidFill>
                  <a:schemeClr val="bg1"/>
                </a:solidFill>
              </a:rPr>
              <a:t>ModernStats</a:t>
            </a:r>
            <a:r>
              <a:rPr lang="en-CA" sz="4800" dirty="0">
                <a:solidFill>
                  <a:schemeClr val="bg1"/>
                </a:solidFill>
              </a:rPr>
              <a:t> Pilot in 2023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E8D3CAB-7EDC-2F0D-94CC-663C2B35C9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3036118"/>
              </p:ext>
            </p:extLst>
          </p:nvPr>
        </p:nvGraphicFramePr>
        <p:xfrm>
          <a:off x="4778522" y="12345"/>
          <a:ext cx="4505437" cy="6687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24E193A7-B12A-473D-A7B9-BEE1F97D9EF9}"/>
              </a:ext>
            </a:extLst>
          </p:cNvPr>
          <p:cNvSpPr/>
          <p:nvPr/>
        </p:nvSpPr>
        <p:spPr>
          <a:xfrm>
            <a:off x="9451876" y="672904"/>
            <a:ext cx="2519300" cy="360051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chemeClr val="tx1"/>
                </a:solidFill>
              </a:rPr>
              <a:t>We are looking for participation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Contribute to identifying existing content and make modifications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Participants willing to translate into their national language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 traditional NSO course to adapt to the Carpentries model</a:t>
            </a:r>
            <a:endParaRPr lang="en-CA" sz="16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F69D86-201A-4011-AC16-6CF783F52133}"/>
              </a:ext>
            </a:extLst>
          </p:cNvPr>
          <p:cNvSpPr/>
          <p:nvPr/>
        </p:nvSpPr>
        <p:spPr>
          <a:xfrm>
            <a:off x="9451876" y="4618653"/>
            <a:ext cx="2519300" cy="165462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sz="1600" dirty="0">
                <a:solidFill>
                  <a:schemeClr val="tx1"/>
                </a:solidFill>
              </a:rPr>
              <a:t>We are looking for participation to: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chemeClr val="tx1"/>
                </a:solidFill>
                <a:cs typeface="Calibri"/>
              </a:rPr>
              <a:t>Help identify and plan a cost effective model </a:t>
            </a:r>
          </a:p>
        </p:txBody>
      </p:sp>
    </p:spTree>
    <p:extLst>
      <p:ext uri="{BB962C8B-B14F-4D97-AF65-F5344CB8AC3E}">
        <p14:creationId xmlns:p14="http://schemas.microsoft.com/office/powerpoint/2010/main" val="2765066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062F5-1B52-A135-5F30-F9DE8869F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Key takeaways</a:t>
            </a:r>
            <a:endParaRPr lang="en-US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C3C1560-C497-F83F-D221-0BDA0C478B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3235020"/>
              </p:ext>
            </p:extLst>
          </p:nvPr>
        </p:nvGraphicFramePr>
        <p:xfrm>
          <a:off x="1279451" y="2716620"/>
          <a:ext cx="9633098" cy="3051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9077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6F9E488-0718-4E1E-9D12-26779F606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20AEB5B-DFC7-42B4-9FAA-6B95E01D0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15124" y="0"/>
            <a:ext cx="7476877" cy="6858000"/>
          </a:xfrm>
          <a:custGeom>
            <a:avLst/>
            <a:gdLst>
              <a:gd name="connsiteX0" fmla="*/ 637332 w 7476877"/>
              <a:gd name="connsiteY0" fmla="*/ 4332728 h 6858000"/>
              <a:gd name="connsiteX1" fmla="*/ 1576347 w 7476877"/>
              <a:gd name="connsiteY1" fmla="*/ 4332728 h 6858000"/>
              <a:gd name="connsiteX2" fmla="*/ 1720345 w 7476877"/>
              <a:gd name="connsiteY2" fmla="*/ 4419228 h 6858000"/>
              <a:gd name="connsiteX3" fmla="*/ 2190864 w 7476877"/>
              <a:gd name="connsiteY3" fmla="*/ 5245095 h 6858000"/>
              <a:gd name="connsiteX4" fmla="*/ 2190864 w 7476877"/>
              <a:gd name="connsiteY4" fmla="*/ 5413976 h 6858000"/>
              <a:gd name="connsiteX5" fmla="*/ 1720345 w 7476877"/>
              <a:gd name="connsiteY5" fmla="*/ 6239844 h 6858000"/>
              <a:gd name="connsiteX6" fmla="*/ 1576347 w 7476877"/>
              <a:gd name="connsiteY6" fmla="*/ 6326343 h 6858000"/>
              <a:gd name="connsiteX7" fmla="*/ 637332 w 7476877"/>
              <a:gd name="connsiteY7" fmla="*/ 6326343 h 6858000"/>
              <a:gd name="connsiteX8" fmla="*/ 491309 w 7476877"/>
              <a:gd name="connsiteY8" fmla="*/ 6239844 h 6858000"/>
              <a:gd name="connsiteX9" fmla="*/ 22817 w 7476877"/>
              <a:gd name="connsiteY9" fmla="*/ 5413976 h 6858000"/>
              <a:gd name="connsiteX10" fmla="*/ 22817 w 7476877"/>
              <a:gd name="connsiteY10" fmla="*/ 5245095 h 6858000"/>
              <a:gd name="connsiteX11" fmla="*/ 491309 w 7476877"/>
              <a:gd name="connsiteY11" fmla="*/ 4419228 h 6858000"/>
              <a:gd name="connsiteX12" fmla="*/ 637332 w 7476877"/>
              <a:gd name="connsiteY12" fmla="*/ 4332728 h 6858000"/>
              <a:gd name="connsiteX13" fmla="*/ 3853980 w 7476877"/>
              <a:gd name="connsiteY13" fmla="*/ 0 h 6858000"/>
              <a:gd name="connsiteX14" fmla="*/ 5043644 w 7476877"/>
              <a:gd name="connsiteY14" fmla="*/ 0 h 6858000"/>
              <a:gd name="connsiteX15" fmla="*/ 5083740 w 7476877"/>
              <a:gd name="connsiteY15" fmla="*/ 70378 h 6858000"/>
              <a:gd name="connsiteX16" fmla="*/ 5225307 w 7476877"/>
              <a:gd name="connsiteY16" fmla="*/ 318859 h 6858000"/>
              <a:gd name="connsiteX17" fmla="*/ 5225307 w 7476877"/>
              <a:gd name="connsiteY17" fmla="*/ 577503 h 6858000"/>
              <a:gd name="connsiteX18" fmla="*/ 4504695 w 7476877"/>
              <a:gd name="connsiteY18" fmla="*/ 1842337 h 6858000"/>
              <a:gd name="connsiteX19" fmla="*/ 4284162 w 7476877"/>
              <a:gd name="connsiteY19" fmla="*/ 1974811 h 6858000"/>
              <a:gd name="connsiteX20" fmla="*/ 2846045 w 7476877"/>
              <a:gd name="connsiteY20" fmla="*/ 1974811 h 6858000"/>
              <a:gd name="connsiteX21" fmla="*/ 2778342 w 7476877"/>
              <a:gd name="connsiteY21" fmla="*/ 1965645 h 6858000"/>
              <a:gd name="connsiteX22" fmla="*/ 2731777 w 7476877"/>
              <a:gd name="connsiteY22" fmla="*/ 1945746 h 6858000"/>
              <a:gd name="connsiteX23" fmla="*/ 2760233 w 7476877"/>
              <a:gd name="connsiteY23" fmla="*/ 1895581 h 6858000"/>
              <a:gd name="connsiteX24" fmla="*/ 3768459 w 7476877"/>
              <a:gd name="connsiteY24" fmla="*/ 118263 h 6858000"/>
              <a:gd name="connsiteX25" fmla="*/ 3819932 w 7476877"/>
              <a:gd name="connsiteY25" fmla="*/ 39732 h 6858000"/>
              <a:gd name="connsiteX26" fmla="*/ 1880237 w 7476877"/>
              <a:gd name="connsiteY26" fmla="*/ 0 h 6858000"/>
              <a:gd name="connsiteX27" fmla="*/ 2102124 w 7476877"/>
              <a:gd name="connsiteY27" fmla="*/ 0 h 6858000"/>
              <a:gd name="connsiteX28" fmla="*/ 2086946 w 7476877"/>
              <a:gd name="connsiteY28" fmla="*/ 26756 h 6858000"/>
              <a:gd name="connsiteX29" fmla="*/ 1911773 w 7476877"/>
              <a:gd name="connsiteY29" fmla="*/ 335552 h 6858000"/>
              <a:gd name="connsiteX30" fmla="*/ 1911773 w 7476877"/>
              <a:gd name="connsiteY30" fmla="*/ 594199 h 6858000"/>
              <a:gd name="connsiteX31" fmla="*/ 2629280 w 7476877"/>
              <a:gd name="connsiteY31" fmla="*/ 1859030 h 6858000"/>
              <a:gd name="connsiteX32" fmla="*/ 2723627 w 7476877"/>
              <a:gd name="connsiteY32" fmla="*/ 1956020 h 6858000"/>
              <a:gd name="connsiteX33" fmla="*/ 2734544 w 7476877"/>
              <a:gd name="connsiteY33" fmla="*/ 1960685 h 6858000"/>
              <a:gd name="connsiteX34" fmla="*/ 2676021 w 7476877"/>
              <a:gd name="connsiteY34" fmla="*/ 2063851 h 6858000"/>
              <a:gd name="connsiteX35" fmla="*/ 2632495 w 7476877"/>
              <a:gd name="connsiteY35" fmla="*/ 2140578 h 6858000"/>
              <a:gd name="connsiteX36" fmla="*/ 2677641 w 7476877"/>
              <a:gd name="connsiteY36" fmla="*/ 2159871 h 6858000"/>
              <a:gd name="connsiteX37" fmla="*/ 2754009 w 7476877"/>
              <a:gd name="connsiteY37" fmla="*/ 2170210 h 6858000"/>
              <a:gd name="connsiteX38" fmla="*/ 4376198 w 7476877"/>
              <a:gd name="connsiteY38" fmla="*/ 2170210 h 6858000"/>
              <a:gd name="connsiteX39" fmla="*/ 4624956 w 7476877"/>
              <a:gd name="connsiteY39" fmla="*/ 2020780 h 6858000"/>
              <a:gd name="connsiteX40" fmla="*/ 5437803 w 7476877"/>
              <a:gd name="connsiteY40" fmla="*/ 594055 h 6858000"/>
              <a:gd name="connsiteX41" fmla="*/ 5437803 w 7476877"/>
              <a:gd name="connsiteY41" fmla="*/ 302307 h 6858000"/>
              <a:gd name="connsiteX42" fmla="*/ 5294722 w 7476877"/>
              <a:gd name="connsiteY42" fmla="*/ 51168 h 6858000"/>
              <a:gd name="connsiteX43" fmla="*/ 5265570 w 7476877"/>
              <a:gd name="connsiteY43" fmla="*/ 0 h 6858000"/>
              <a:gd name="connsiteX44" fmla="*/ 7476877 w 7476877"/>
              <a:gd name="connsiteY44" fmla="*/ 0 h 6858000"/>
              <a:gd name="connsiteX45" fmla="*/ 7476877 w 7476877"/>
              <a:gd name="connsiteY45" fmla="*/ 6858000 h 6858000"/>
              <a:gd name="connsiteX46" fmla="*/ 3343303 w 7476877"/>
              <a:gd name="connsiteY46" fmla="*/ 6858000 h 6858000"/>
              <a:gd name="connsiteX47" fmla="*/ 3297958 w 7476877"/>
              <a:gd name="connsiteY47" fmla="*/ 6778065 h 6858000"/>
              <a:gd name="connsiteX48" fmla="*/ 1841286 w 7476877"/>
              <a:gd name="connsiteY48" fmla="*/ 4210218 h 6858000"/>
              <a:gd name="connsiteX49" fmla="*/ 1841286 w 7476877"/>
              <a:gd name="connsiteY49" fmla="*/ 3515516 h 6858000"/>
              <a:gd name="connsiteX50" fmla="*/ 2556859 w 7476877"/>
              <a:gd name="connsiteY50" fmla="*/ 2254092 h 6858000"/>
              <a:gd name="connsiteX51" fmla="*/ 2617166 w 7476877"/>
              <a:gd name="connsiteY51" fmla="*/ 2147787 h 6858000"/>
              <a:gd name="connsiteX52" fmla="*/ 2615044 w 7476877"/>
              <a:gd name="connsiteY52" fmla="*/ 2146880 h 6858000"/>
              <a:gd name="connsiteX53" fmla="*/ 2508620 w 7476877"/>
              <a:gd name="connsiteY53" fmla="*/ 2037473 h 6858000"/>
              <a:gd name="connsiteX54" fmla="*/ 1699276 w 7476877"/>
              <a:gd name="connsiteY54" fmla="*/ 610749 h 6858000"/>
              <a:gd name="connsiteX55" fmla="*/ 1699276 w 7476877"/>
              <a:gd name="connsiteY55" fmla="*/ 319000 h 6858000"/>
              <a:gd name="connsiteX56" fmla="*/ 1843322 w 7476877"/>
              <a:gd name="connsiteY56" fmla="*/ 650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7476877" h="6858000">
                <a:moveTo>
                  <a:pt x="637332" y="4332728"/>
                </a:moveTo>
                <a:cubicBezTo>
                  <a:pt x="637332" y="4332728"/>
                  <a:pt x="637332" y="4332728"/>
                  <a:pt x="1576347" y="4332728"/>
                </a:cubicBezTo>
                <a:cubicBezTo>
                  <a:pt x="1635163" y="4332728"/>
                  <a:pt x="1691949" y="4365681"/>
                  <a:pt x="1720345" y="4419228"/>
                </a:cubicBezTo>
                <a:cubicBezTo>
                  <a:pt x="1720345" y="4419228"/>
                  <a:pt x="1720345" y="4419228"/>
                  <a:pt x="2190864" y="5245095"/>
                </a:cubicBezTo>
                <a:cubicBezTo>
                  <a:pt x="2221287" y="5296583"/>
                  <a:pt x="2221287" y="5362488"/>
                  <a:pt x="2190864" y="5413976"/>
                </a:cubicBezTo>
                <a:cubicBezTo>
                  <a:pt x="2190864" y="5413976"/>
                  <a:pt x="2190864" y="5413976"/>
                  <a:pt x="1720345" y="6239844"/>
                </a:cubicBezTo>
                <a:cubicBezTo>
                  <a:pt x="1691949" y="6293391"/>
                  <a:pt x="1635163" y="6326343"/>
                  <a:pt x="1576347" y="6326343"/>
                </a:cubicBezTo>
                <a:cubicBezTo>
                  <a:pt x="1576347" y="6326343"/>
                  <a:pt x="1576347" y="6326343"/>
                  <a:pt x="637332" y="6326343"/>
                </a:cubicBezTo>
                <a:cubicBezTo>
                  <a:pt x="576490" y="6326343"/>
                  <a:pt x="521732" y="6293391"/>
                  <a:pt x="491309" y="6239844"/>
                </a:cubicBezTo>
                <a:cubicBezTo>
                  <a:pt x="491309" y="6239844"/>
                  <a:pt x="491309" y="6239844"/>
                  <a:pt x="22817" y="5413976"/>
                </a:cubicBezTo>
                <a:cubicBezTo>
                  <a:pt x="-7605" y="5362488"/>
                  <a:pt x="-7605" y="5296583"/>
                  <a:pt x="22817" y="5245095"/>
                </a:cubicBezTo>
                <a:cubicBezTo>
                  <a:pt x="22817" y="5245095"/>
                  <a:pt x="22817" y="5245095"/>
                  <a:pt x="491309" y="4419228"/>
                </a:cubicBezTo>
                <a:cubicBezTo>
                  <a:pt x="521732" y="4365681"/>
                  <a:pt x="576490" y="4332728"/>
                  <a:pt x="637332" y="4332728"/>
                </a:cubicBezTo>
                <a:close/>
                <a:moveTo>
                  <a:pt x="3853980" y="0"/>
                </a:moveTo>
                <a:lnTo>
                  <a:pt x="5043644" y="0"/>
                </a:lnTo>
                <a:lnTo>
                  <a:pt x="5083740" y="70378"/>
                </a:lnTo>
                <a:cubicBezTo>
                  <a:pt x="5127533" y="147245"/>
                  <a:pt x="5174639" y="229925"/>
                  <a:pt x="5225307" y="318859"/>
                </a:cubicBezTo>
                <a:cubicBezTo>
                  <a:pt x="5271897" y="397715"/>
                  <a:pt x="5271897" y="498649"/>
                  <a:pt x="5225307" y="577503"/>
                </a:cubicBezTo>
                <a:cubicBezTo>
                  <a:pt x="5225307" y="577503"/>
                  <a:pt x="5225307" y="577503"/>
                  <a:pt x="4504695" y="1842337"/>
                </a:cubicBezTo>
                <a:cubicBezTo>
                  <a:pt x="4461209" y="1924345"/>
                  <a:pt x="4374239" y="1974811"/>
                  <a:pt x="4284162" y="1974811"/>
                </a:cubicBezTo>
                <a:cubicBezTo>
                  <a:pt x="4284162" y="1974811"/>
                  <a:pt x="4284162" y="1974811"/>
                  <a:pt x="2846045" y="1974811"/>
                </a:cubicBezTo>
                <a:cubicBezTo>
                  <a:pt x="2822750" y="1974811"/>
                  <a:pt x="2800035" y="1971656"/>
                  <a:pt x="2778342" y="1965645"/>
                </a:cubicBezTo>
                <a:lnTo>
                  <a:pt x="2731777" y="1945746"/>
                </a:lnTo>
                <a:lnTo>
                  <a:pt x="2760233" y="1895581"/>
                </a:lnTo>
                <a:cubicBezTo>
                  <a:pt x="3017539" y="1441999"/>
                  <a:pt x="3346890" y="861413"/>
                  <a:pt x="3768459" y="118263"/>
                </a:cubicBezTo>
                <a:cubicBezTo>
                  <a:pt x="3784101" y="90729"/>
                  <a:pt x="3801308" y="64519"/>
                  <a:pt x="3819932" y="39732"/>
                </a:cubicBezTo>
                <a:close/>
                <a:moveTo>
                  <a:pt x="1880237" y="0"/>
                </a:moveTo>
                <a:lnTo>
                  <a:pt x="2102124" y="0"/>
                </a:lnTo>
                <a:lnTo>
                  <a:pt x="2086946" y="26756"/>
                </a:lnTo>
                <a:cubicBezTo>
                  <a:pt x="1911773" y="335552"/>
                  <a:pt x="1911773" y="335552"/>
                  <a:pt x="1911773" y="335552"/>
                </a:cubicBezTo>
                <a:cubicBezTo>
                  <a:pt x="1865182" y="414408"/>
                  <a:pt x="1865182" y="515344"/>
                  <a:pt x="1911773" y="594199"/>
                </a:cubicBezTo>
                <a:cubicBezTo>
                  <a:pt x="2629280" y="1859030"/>
                  <a:pt x="2629280" y="1859030"/>
                  <a:pt x="2629280" y="1859030"/>
                </a:cubicBezTo>
                <a:cubicBezTo>
                  <a:pt x="2652576" y="1900035"/>
                  <a:pt x="2685189" y="1933154"/>
                  <a:pt x="2723627" y="1956020"/>
                </a:cubicBezTo>
                <a:lnTo>
                  <a:pt x="2734544" y="1960685"/>
                </a:lnTo>
                <a:lnTo>
                  <a:pt x="2676021" y="2063851"/>
                </a:lnTo>
                <a:lnTo>
                  <a:pt x="2632495" y="2140578"/>
                </a:lnTo>
                <a:lnTo>
                  <a:pt x="2677641" y="2159871"/>
                </a:lnTo>
                <a:cubicBezTo>
                  <a:pt x="2702113" y="2166652"/>
                  <a:pt x="2727732" y="2170210"/>
                  <a:pt x="2754009" y="2170210"/>
                </a:cubicBezTo>
                <a:cubicBezTo>
                  <a:pt x="4376198" y="2170210"/>
                  <a:pt x="4376198" y="2170210"/>
                  <a:pt x="4376198" y="2170210"/>
                </a:cubicBezTo>
                <a:cubicBezTo>
                  <a:pt x="4477805" y="2170210"/>
                  <a:pt x="4575904" y="2113286"/>
                  <a:pt x="4624956" y="2020780"/>
                </a:cubicBezTo>
                <a:cubicBezTo>
                  <a:pt x="5437803" y="594055"/>
                  <a:pt x="5437803" y="594055"/>
                  <a:pt x="5437803" y="594055"/>
                </a:cubicBezTo>
                <a:cubicBezTo>
                  <a:pt x="5490358" y="505109"/>
                  <a:pt x="5490358" y="391256"/>
                  <a:pt x="5437803" y="302307"/>
                </a:cubicBezTo>
                <a:cubicBezTo>
                  <a:pt x="5387000" y="213137"/>
                  <a:pt x="5339373" y="129540"/>
                  <a:pt x="5294722" y="51168"/>
                </a:cubicBezTo>
                <a:lnTo>
                  <a:pt x="5265570" y="0"/>
                </a:lnTo>
                <a:lnTo>
                  <a:pt x="7476877" y="0"/>
                </a:lnTo>
                <a:lnTo>
                  <a:pt x="7476877" y="6858000"/>
                </a:lnTo>
                <a:lnTo>
                  <a:pt x="3343303" y="6858000"/>
                </a:lnTo>
                <a:lnTo>
                  <a:pt x="3297958" y="6778065"/>
                </a:lnTo>
                <a:cubicBezTo>
                  <a:pt x="3015657" y="6280421"/>
                  <a:pt x="2563976" y="5484189"/>
                  <a:pt x="1841286" y="4210218"/>
                </a:cubicBezTo>
                <a:cubicBezTo>
                  <a:pt x="1716144" y="3998418"/>
                  <a:pt x="1716144" y="3727316"/>
                  <a:pt x="1841286" y="3515516"/>
                </a:cubicBezTo>
                <a:cubicBezTo>
                  <a:pt x="1841286" y="3515516"/>
                  <a:pt x="1841286" y="3515516"/>
                  <a:pt x="2556859" y="2254092"/>
                </a:cubicBezTo>
                <a:lnTo>
                  <a:pt x="2617166" y="2147787"/>
                </a:lnTo>
                <a:lnTo>
                  <a:pt x="2615044" y="2146880"/>
                </a:lnTo>
                <a:cubicBezTo>
                  <a:pt x="2571686" y="2121084"/>
                  <a:pt x="2534897" y="2083728"/>
                  <a:pt x="2508620" y="2037473"/>
                </a:cubicBezTo>
                <a:cubicBezTo>
                  <a:pt x="2508620" y="2037473"/>
                  <a:pt x="2508620" y="2037473"/>
                  <a:pt x="1699276" y="610749"/>
                </a:cubicBezTo>
                <a:cubicBezTo>
                  <a:pt x="1646720" y="521803"/>
                  <a:pt x="1646720" y="407950"/>
                  <a:pt x="1699276" y="319000"/>
                </a:cubicBezTo>
                <a:cubicBezTo>
                  <a:pt x="1699276" y="319000"/>
                  <a:pt x="1699276" y="319000"/>
                  <a:pt x="1843322" y="650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665C2-2E04-46D1-88C8-D9377E156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6919" y="2945524"/>
            <a:ext cx="6457183" cy="227438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7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8EA7E-97F1-48AE-875D-D84BDBFF0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31480" y="1234285"/>
            <a:ext cx="5013661" cy="168329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cs typeface="Calibri"/>
              </a:rPr>
              <a:t>Questions?</a:t>
            </a:r>
            <a:endParaRPr lang="en-US" sz="2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4B93721-934F-4F1E-A868-0B2BA110D3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1960" y="561256"/>
            <a:ext cx="1128382" cy="847206"/>
            <a:chOff x="7393391" y="1075612"/>
            <a:chExt cx="1128382" cy="84720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99494AF8-52DE-4016-B1B9-5D16974BAE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93391" y="1327438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C27115E3-8DBD-460F-8EAD-44E1261741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971281" y="1075612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253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haredContentType xmlns="Microsoft.SharePoint.Taxonomy.ContentTypeSync" SourceId="27ec883c-a62c-444f-a935-fcddb579e39d" ContentTypeId="0x0101008B4DD370EC31429186F3AD49F0D3098F00D44DBCB9EB4F45278CB5C9765BE52995" PreviousValue="false"/>
</file>

<file path=customXml/item2.xml><?xml version="1.0" encoding="utf-8"?>
<?mso-contentType ?>
<CtFieldPriority xmlns="http://www.oecd.org/eshare/projectsentre/CtFieldPriority/" xmlns:i="http://www.w3.org/2001/XMLSchema-instance">
  <PriorityFields xmlns:a="http://schemas.microsoft.com/2003/10/Serialization/Arrays"/>
</CtFieldPriority>
</file>

<file path=customXml/item3.xml><?xml version="1.0" encoding="utf-8"?>
<?mso-contentType ?>
<FormTemplates xmlns="http://schemas.microsoft.com/sharepoint/v3/contenttype/forms">
  <Display>OECDListFormCollapsible</Display>
  <Edit>OECDListFormCollapsible</Edit>
  <New>OECDListFormCollapsible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ECDProjectLookup xmlns="b598d352-c6a7-4aae-83d5-4d74878f8938">39</OECDProjectLookup>
    <OECDCommunityDocumentURL xmlns="b598d352-c6a7-4aae-83d5-4d74878f8938" xsi:nil="true"/>
    <OECDAllRelatedUsers xmlns="b855e8c8-0866-41c2-bf69-0bb389390676">
      <UserInfo>
        <DisplayName/>
        <AccountId xsi:nil="true"/>
        <AccountType/>
      </UserInfo>
    </OECDAllRelatedUsers>
    <OECDKimBussinessContext xmlns="54c4cd27-f286-408f-9ce0-33c1e0f3ab39" xsi:nil="true"/>
    <eShareHorizProjTaxHTField0 xmlns="b855e8c8-0866-41c2-bf69-0bb389390676" xsi:nil="true"/>
    <OECDProjectManager xmlns="b598d352-c6a7-4aae-83d5-4d74878f8938">
      <UserInfo>
        <DisplayName/>
        <AccountId>285</AccountId>
        <AccountType/>
      </UserInfo>
    </OECDProjectManager>
    <eSharePWBTaxHTField0 xmlns="c9f238dd-bb73-4aef-a7a5-d644ad823e52">
      <Terms xmlns="http://schemas.microsoft.com/office/infopath/2007/PartnerControls">
        <TermInfo xmlns="http://schemas.microsoft.com/office/infopath/2007/PartnerControls">
          <TermName xmlns="http://schemas.microsoft.com/office/infopath/2007/PartnerControls">6.2.1 Statistical Co-ordination, Research, Collection and Dissemination</TermName>
          <TermId xmlns="http://schemas.microsoft.com/office/infopath/2007/PartnerControls">784c0fc2-2e55-46ce-a4c3-a7498e82f9e2</TermId>
        </TermInfo>
      </Terms>
    </eSharePWBTaxHTField0>
    <OECDlanguage xmlns="ca82dde9-3436-4d3d-bddd-d31447390034">English</OECDlanguage>
    <IconOverlay xmlns="http://schemas.microsoft.com/sharepoint/v4" xsi:nil="true"/>
    <d0db5dc05a5e404e9147bc85a79f78c9 xmlns="b598d352-c6a7-4aae-83d5-4d74878f8938" xsi:nil="true"/>
    <OECDExpirationDate xmlns="b855e8c8-0866-41c2-bf69-0bb389390676" xsi:nil="true"/>
    <OECDProjectMembers xmlns="b598d352-c6a7-4aae-83d5-4d74878f8938">
      <UserInfo>
        <DisplayName>RITTER Alysia, SDD/MSU</DisplayName>
        <AccountId>100</AccountId>
        <AccountType/>
      </UserInfo>
      <UserInfo>
        <DisplayName>KEANE Stephen, SDD/MSU</DisplayName>
        <AccountId>1540</AccountId>
        <AccountType/>
      </UserInfo>
      <UserInfo>
        <DisplayName>GYOMAI Gyorgy, SDD/SDPS</DisplayName>
        <AccountId>57</AccountId>
        <AccountType/>
      </UserInfo>
      <UserInfo>
        <DisplayName>DOSSÉ Jens, SDD/SDPS</DisplayName>
        <AccountId>939</AccountId>
        <AccountType/>
      </UserInfo>
      <UserInfo>
        <DisplayName>ATOCH Arnaud, SDD/SDPS</DisplayName>
        <AccountId>753</AccountId>
        <AccountType/>
      </UserInfo>
      <UserInfo>
        <DisplayName>BARRACLOUGH David, SDD/SDPS</DisplayName>
        <AccountId>122</AccountId>
        <AccountType/>
      </UserInfo>
      <UserInfo>
        <DisplayName>CHALLENER Jonathan, SDD/SDPS</DisplayName>
        <AccountId>936</AccountId>
        <AccountType/>
      </UserInfo>
      <UserInfo>
        <DisplayName>BLAISE Karen, SDD/MSU</DisplayName>
        <AccountId>135</AccountId>
        <AccountType/>
      </UserInfo>
      <UserInfo>
        <DisplayName>SCHREYER Paul, SDD</DisplayName>
        <AccountId>161</AccountId>
        <AccountType/>
      </UserInfo>
      <UserInfo>
        <DisplayName>DURAND Martine, SDD</DisplayName>
        <AccountId>136</AccountId>
        <AccountType/>
      </UserInfo>
      <UserInfo>
        <DisplayName>MARSON Philippe, SDD/TPS</DisplayName>
        <AccountId>166</AccountId>
        <AccountType/>
      </UserInfo>
      <UserInfo>
        <DisplayName>ELGRABLY Virginie, SDD/NAD</DisplayName>
        <AccountId>144</AccountId>
        <AccountType/>
      </UserInfo>
      <UserInfo>
        <DisplayName>HETHERINGTON Fiona, SDD/MSU</DisplayName>
        <AccountId>1350</AccountId>
        <AccountType/>
      </UserInfo>
    </OECDProjectMembers>
    <OECDSharingStatus xmlns="b598d352-c6a7-4aae-83d5-4d74878f8938" xsi:nil="true"/>
    <OECDMeetingDate xmlns="54c4cd27-f286-408f-9ce0-33c1e0f3ab39" xsi:nil="true"/>
    <eShareCommitteeTaxHTField0 xmlns="c9f238dd-bb73-4aef-a7a5-d644ad823e52">
      <Terms xmlns="http://schemas.microsoft.com/office/infopath/2007/PartnerControls"/>
    </eShareCommitteeTaxHTField0>
    <g7e8a50fa859465b9bf3e8920321b125 xmlns="b598d352-c6a7-4aae-83d5-4d74878f8938">
      <Terms xmlns="http://schemas.microsoft.com/office/infopath/2007/PartnerControls">
        <TermInfo xmlns="http://schemas.microsoft.com/office/infopath/2007/PartnerControls">
          <TermName xmlns="http://schemas.microsoft.com/office/infopath/2007/PartnerControls">SDD/SDPS</TermName>
          <TermId xmlns="http://schemas.microsoft.com/office/infopath/2007/PartnerControls">a347e120-0c14-472d-866f-13325f18fc0c</TermId>
        </TermInfo>
      </Terms>
    </g7e8a50fa859465b9bf3e8920321b125>
    <OECDYear xmlns="54c4cd27-f286-408f-9ce0-33c1e0f3ab39" xsi:nil="true"/>
    <OECDKimProvenance xmlns="54c4cd27-f286-408f-9ce0-33c1e0f3ab39" xsi:nil="true"/>
    <g81a30e168d04bd48fa13367ae60bbde xmlns="b855e8c8-0866-41c2-bf69-0bb389390676">
      <Terms xmlns="http://schemas.microsoft.com/office/infopath/2007/PartnerControls"/>
    </g81a30e168d04bd48fa13367ae60bbde>
    <OECDCommunityDocumentID xmlns="b598d352-c6a7-4aae-83d5-4d74878f8938" xsi:nil="true"/>
    <OECDPinnedBy xmlns="b598d352-c6a7-4aae-83d5-4d74878f8938">
      <UserInfo>
        <DisplayName/>
        <AccountId xsi:nil="true"/>
        <AccountType/>
      </UserInfo>
    </OECDPinnedBy>
    <OECDKimStatus xmlns="54c4cd27-f286-408f-9ce0-33c1e0f3ab39">Draft</OECDKimStatus>
    <OECDMainProject xmlns="b598d352-c6a7-4aae-83d5-4d74878f8938" xsi:nil="true"/>
    <eShareCountryTaxHTField0 xmlns="c9f238dd-bb73-4aef-a7a5-d644ad823e52">
      <Terms xmlns="http://schemas.microsoft.com/office/infopath/2007/PartnerControls"/>
    </eShareCountryTaxHTField0>
    <eShareTopicTaxHTField0 xmlns="c9f238dd-bb73-4aef-a7a5-d644ad823e52">
      <Terms xmlns="http://schemas.microsoft.com/office/infopath/2007/PartnerControls"/>
    </eShareTopicTaxHTField0>
    <OECDTagsCache xmlns="b598d352-c6a7-4aae-83d5-4d74878f8938" xsi:nil="true"/>
    <eShareKeywordsTaxHTField0 xmlns="c9f238dd-bb73-4aef-a7a5-d644ad823e52">
      <Terms xmlns="http://schemas.microsoft.com/office/infopath/2007/PartnerControls"/>
    </eShareKeywordsTaxHTField0>
    <TaxCatchAll xmlns="ca82dde9-3436-4d3d-bddd-d31447390034">
      <Value>637</Value>
      <Value>603</Value>
    </TaxCatchAll>
  </documentManagement>
</p:properti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Working Document" ma:contentTypeID="0x0101008B4DD370EC31429186F3AD49F0D3098F00D44DBCB9EB4F45278CB5C9765BE5299500A4858B360C6A491AA753F8BCA47AA9100069286A3C98319E49AE6127572B185E9B" ma:contentTypeVersion="78" ma:contentTypeDescription="" ma:contentTypeScope="" ma:versionID="e0151d626fabccfb42d66fcc7a8040b9">
  <xsd:schema xmlns:xsd="http://www.w3.org/2001/XMLSchema" xmlns:xs="http://www.w3.org/2001/XMLSchema" xmlns:p="http://schemas.microsoft.com/office/2006/metadata/properties" xmlns:ns1="54c4cd27-f286-408f-9ce0-33c1e0f3ab39" xmlns:ns2="b855e8c8-0866-41c2-bf69-0bb389390676" xmlns:ns3="b598d352-c6a7-4aae-83d5-4d74878f8938" xmlns:ns5="c9f238dd-bb73-4aef-a7a5-d644ad823e52" xmlns:ns6="ca82dde9-3436-4d3d-bddd-d31447390034" xmlns:ns7="http://schemas.microsoft.com/sharepoint/v4" targetNamespace="http://schemas.microsoft.com/office/2006/metadata/properties" ma:root="true" ma:fieldsID="41b0f5606b6d93bf0e6cf714d58ec597" ns1:_="" ns2:_="" ns3:_="" ns5:_="" ns6:_="" ns7:_="">
    <xsd:import namespace="54c4cd27-f286-408f-9ce0-33c1e0f3ab39"/>
    <xsd:import namespace="b855e8c8-0866-41c2-bf69-0bb389390676"/>
    <xsd:import namespace="b598d352-c6a7-4aae-83d5-4d74878f8938"/>
    <xsd:import namespace="c9f238dd-bb73-4aef-a7a5-d644ad823e52"/>
    <xsd:import namespace="ca82dde9-3436-4d3d-bddd-d31447390034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OECDKimStatus" minOccurs="0"/>
                <xsd:element ref="ns1:OECDKimBussinessContext" minOccurs="0"/>
                <xsd:element ref="ns1:OECDKimProvenance" minOccurs="0"/>
                <xsd:element ref="ns2:OECDExpirationDate" minOccurs="0"/>
                <xsd:element ref="ns3:OECDProjectLookup" minOccurs="0"/>
                <xsd:element ref="ns3:OECDProjectManager" minOccurs="0"/>
                <xsd:element ref="ns3:OECDProjectMembers" minOccurs="0"/>
                <xsd:element ref="ns3:OECDMainProject" minOccurs="0"/>
                <xsd:element ref="ns3:OECDPinnedBy" minOccurs="0"/>
                <xsd:element ref="ns5:eShareCountryTaxHTField0" minOccurs="0"/>
                <xsd:element ref="ns5:eShareTopicTaxHTField0" minOccurs="0"/>
                <xsd:element ref="ns5:eShareKeywordsTaxHTField0" minOccurs="0"/>
                <xsd:element ref="ns5:eShareCommitteeTaxHTField0" minOccurs="0"/>
                <xsd:element ref="ns5:eSharePWBTaxHTField0" minOccurs="0"/>
                <xsd:element ref="ns3:d0db5dc05a5e404e9147bc85a79f78c9" minOccurs="0"/>
                <xsd:element ref="ns6:OECDlanguage" minOccurs="0"/>
                <xsd:element ref="ns6:TaxCatchAll" minOccurs="0"/>
                <xsd:element ref="ns6:TaxCatchAllLabel" minOccurs="0"/>
                <xsd:element ref="ns1:OECDMeetingDate" minOccurs="0"/>
                <xsd:element ref="ns2:g81a30e168d04bd48fa13367ae60bbde" minOccurs="0"/>
                <xsd:element ref="ns3:g7e8a50fa859465b9bf3e8920321b125" minOccurs="0"/>
                <xsd:element ref="ns3:OECDSharingStatus" minOccurs="0"/>
                <xsd:element ref="ns3:OECDCommunityDocumentURL" minOccurs="0"/>
                <xsd:element ref="ns3:OECDCommunityDocumentID" minOccurs="0"/>
                <xsd:element ref="ns2:eShareHorizProjTaxHTField0" minOccurs="0"/>
                <xsd:element ref="ns3:OECDTagsCache" minOccurs="0"/>
                <xsd:element ref="ns7:IconOverlay" minOccurs="0"/>
                <xsd:element ref="ns2:OECDAllRelatedUsers" minOccurs="0"/>
                <xsd:element ref="ns3:SharedWithUsers" minOccurs="0"/>
                <xsd:element ref="ns1:OECDYea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4cd27-f286-408f-9ce0-33c1e0f3ab39" elementFormDefault="qualified">
    <xsd:import namespace="http://schemas.microsoft.com/office/2006/documentManagement/types"/>
    <xsd:import namespace="http://schemas.microsoft.com/office/infopath/2007/PartnerControls"/>
    <xsd:element name="OECDKimStatus" ma:index="3" nillable="true" ma:displayName="Kim status" ma:default="Draft" ma:description="" ma:format="Dropdown" ma:hidden="true" ma:internalName="OECDKimStatus" ma:readOnly="false">
      <xsd:simpleType>
        <xsd:restriction base="dms:Choice">
          <xsd:enumeration value="Draft"/>
          <xsd:enumeration value="Final"/>
        </xsd:restriction>
      </xsd:simpleType>
    </xsd:element>
    <xsd:element name="OECDKimBussinessContext" ma:index="4" nillable="true" ma:displayName="Kim bussiness context" ma:description="" ma:hidden="true" ma:internalName="OECDKimBussinessContext" ma:readOnly="false">
      <xsd:simpleType>
        <xsd:restriction base="dms:Text"/>
      </xsd:simpleType>
    </xsd:element>
    <xsd:element name="OECDKimProvenance" ma:index="5" nillable="true" ma:displayName="Kim provenance" ma:description="" ma:hidden="true" ma:internalName="OECDKimProvenance" ma:readOnly="false">
      <xsd:simpleType>
        <xsd:restriction base="dms:Text">
          <xsd:maxLength value="255"/>
        </xsd:restriction>
      </xsd:simpleType>
    </xsd:element>
    <xsd:element name="OECDMeetingDate" ma:index="32" nillable="true" ma:displayName="Meeting Date" ma:default="" ma:format="DateOnly" ma:hidden="true" ma:internalName="OECDMeetingDate">
      <xsd:simpleType>
        <xsd:restriction base="dms:DateTime"/>
      </xsd:simpleType>
    </xsd:element>
    <xsd:element name="OECDYear" ma:index="44" nillable="true" ma:displayName="Year" ma:description="" ma:internalName="OECDYear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55e8c8-0866-41c2-bf69-0bb389390676" elementFormDefault="qualified">
    <xsd:import namespace="http://schemas.microsoft.com/office/2006/documentManagement/types"/>
    <xsd:import namespace="http://schemas.microsoft.com/office/infopath/2007/PartnerControls"/>
    <xsd:element name="OECDExpirationDate" ma:index="8" nillable="true" ma:displayName="Expiration Date" ma:default="" ma:description="" ma:format="DateOnly" ma:hidden="true" ma:indexed="true" ma:internalName="OECDExpirationDate">
      <xsd:simpleType>
        <xsd:restriction base="dms:DateTime"/>
      </xsd:simpleType>
    </xsd:element>
    <xsd:element name="g81a30e168d04bd48fa13367ae60bbde" ma:index="33" nillable="true" ma:taxonomy="true" ma:internalName="g81a30e168d04bd48fa13367ae60bbde" ma:taxonomyFieldName="OECDHorizontalProjects" ma:displayName="Horizontal project" ma:default="" ma:fieldId="{081a30e1-68d0-4bd4-8fa1-3367ae60bbde}" ma:taxonomyMulti="true" ma:sspId="27ec883c-a62c-444f-a935-fcddb579e39d" ma:termSetId="d3ca0e0e-65f9-44bf-9d98-5271504f6d6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ShareHorizProjTaxHTField0" ma:index="38" nillable="true" ma:displayName="OECDHorizontalProjects_0" ma:description="" ma:hidden="true" ma:internalName="eShareHorizProjTaxHTField0">
      <xsd:simpleType>
        <xsd:restriction base="dms:Note"/>
      </xsd:simpleType>
    </xsd:element>
    <xsd:element name="OECDAllRelatedUsers" ma:index="42" nillable="true" ma:displayName="All related users" ma:description="" ma:hidden="true" ma:internalName="OECDAllRelatedUs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98d352-c6a7-4aae-83d5-4d74878f8938" elementFormDefault="qualified">
    <xsd:import namespace="http://schemas.microsoft.com/office/2006/documentManagement/types"/>
    <xsd:import namespace="http://schemas.microsoft.com/office/infopath/2007/PartnerControls"/>
    <xsd:element name="OECDProjectLookup" ma:index="9" nillable="true" ma:displayName="Project" ma:description="" ma:hidden="true" ma:indexed="true" ma:list="28325a2a-103b-489e-b0c4-3caa1ffddb48" ma:internalName="OECDProjectLookup" ma:readOnly="false" ma:showField="OECDShortProjectName" ma:web="b598d352-c6a7-4aae-83d5-4d74878f8938">
      <xsd:simpleType>
        <xsd:restriction base="dms:Lookup"/>
      </xsd:simpleType>
    </xsd:element>
    <xsd:element name="OECDProjectManager" ma:index="10" nillable="true" ma:displayName="Project manager" ma:description="" ma:hidden="true" ma:indexed="true" ma:internalName="OECDProjectManag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OECDProjectMembers" ma:index="11" nillable="true" ma:displayName="Project members" ma:description="" ma:hidden="true" ma:internalName="OECDProjectMembers" ma:readOnly="fals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OECDMainProject" ma:index="14" nillable="true" ma:displayName="Main project" ma:description="" ma:hidden="true" ma:indexed="true" ma:list="28325a2a-103b-489e-b0c4-3caa1ffddb48" ma:internalName="OECDMainProject" ma:readOnly="false" ma:showField="OECDShortProjectName">
      <xsd:simpleType>
        <xsd:restriction base="dms:Lookup"/>
      </xsd:simpleType>
    </xsd:element>
    <xsd:element name="OECDPinnedBy" ma:index="15" nillable="true" ma:displayName="Pinned by" ma:description="" ma:hidden="true" ma:internalName="OECDPinn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0db5dc05a5e404e9147bc85a79f78c9" ma:index="23" nillable="true" ma:displayName="Deliverable owner_0" ma:hidden="true" ma:internalName="d0db5dc05a5e404e9147bc85a79f78c9">
      <xsd:simpleType>
        <xsd:restriction base="dms:Note"/>
      </xsd:simpleType>
    </xsd:element>
    <xsd:element name="g7e8a50fa859465b9bf3e8920321b125" ma:index="34" nillable="true" ma:taxonomy="true" ma:internalName="g7e8a50fa859465b9bf3e8920321b125" ma:taxonomyFieldName="OECDProjectOwnerStructure" ma:displayName="Project owner" ma:readOnly="false" ma:default="" ma:fieldId="07e8a50f-a859-465b-9bf3-e8920321b125" ma:taxonomyMulti="true" ma:sspId="27ec883c-a62c-444f-a935-fcddb579e39d" ma:termSetId="aeec4dcb-19ee-4bc0-941f-681845b568c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ECDSharingStatus" ma:index="35" nillable="true" ma:displayName="O.N.E Document Sharing Status" ma:description="" ma:hidden="true" ma:internalName="OECDSharingStatus">
      <xsd:simpleType>
        <xsd:restriction base="dms:Text"/>
      </xsd:simpleType>
    </xsd:element>
    <xsd:element name="OECDCommunityDocumentURL" ma:index="36" nillable="true" ma:displayName="O.N.E Community Document URL" ma:description="" ma:hidden="true" ma:internalName="OECDCommunityDocumentURL">
      <xsd:simpleType>
        <xsd:restriction base="dms:Text"/>
      </xsd:simpleType>
    </xsd:element>
    <xsd:element name="OECDCommunityDocumentID" ma:index="37" nillable="true" ma:displayName="O.N.E Community Document ID" ma:decimals="0" ma:description="" ma:hidden="true" ma:internalName="OECDCommunityDocumentID">
      <xsd:simpleType>
        <xsd:restriction base="dms:Number"/>
      </xsd:simpleType>
    </xsd:element>
    <xsd:element name="OECDTagsCache" ma:index="40" nillable="true" ma:displayName="Tags cache" ma:description="" ma:hidden="true" ma:internalName="OECDTagsCache">
      <xsd:simpleType>
        <xsd:restriction base="dms:Note"/>
      </xsd:simpleType>
    </xsd:element>
    <xsd:element name="SharedWithUsers" ma:index="43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f238dd-bb73-4aef-a7a5-d644ad823e52" elementFormDefault="qualified">
    <xsd:import namespace="http://schemas.microsoft.com/office/2006/documentManagement/types"/>
    <xsd:import namespace="http://schemas.microsoft.com/office/infopath/2007/PartnerControls"/>
    <xsd:element name="eShareCountryTaxHTField0" ma:index="18" nillable="true" ma:taxonomy="true" ma:internalName="eShareCountryTaxHTField0" ma:taxonomyFieldName="OECDCountry" ma:displayName="Country" ma:readOnly="false" ma:default="" ma:fieldId="{aa366335-bba6-4f71-86c6-f91b1ae503c2}" ma:taxonomyMulti="true" ma:sspId="27ec883c-a62c-444f-a935-fcddb579e39d" ma:termSetId="e1026e78-e24d-4b33-a8f4-6ff75b8e5ad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ShareTopicTaxHTField0" ma:index="19" nillable="true" ma:taxonomy="true" ma:internalName="eShareTopicTaxHTField0" ma:taxonomyFieldName="OECDTopic" ma:displayName="Topic" ma:readOnly="false" ma:default="" ma:fieldId="{9b5335f8-765c-484a-86dd-d10580650a95}" ma:taxonomyMulti="true" ma:sspId="27ec883c-a62c-444f-a935-fcddb579e39d" ma:termSetId="d0043ed9-7fdc-4b21-8641-a864cc50d2b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ShareKeywordsTaxHTField0" ma:index="20" nillable="true" ma:taxonomy="true" ma:internalName="eShareKeywordsTaxHTField0" ma:taxonomyFieldName="OECDKeywords" ma:displayName="Keywords" ma:default="" ma:fieldId="{8a7c3663-990d-467c-b1b8-bb4b775674ad}" ma:taxonomyMulti="true" ma:sspId="27ec883c-a62c-444f-a935-fcddb579e39d" ma:termSetId="f51791ee-8e04-4654-a875-fc747102cd45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eShareCommitteeTaxHTField0" ma:index="21" nillable="true" ma:taxonomy="true" ma:internalName="eShareCommitteeTaxHTField0" ma:taxonomyFieldName="OECDCommittee" ma:displayName="Committee" ma:fieldId="{29494d90-e667-47b5-adc1-d09dfb5832ab}" ma:sspId="27ec883c-a62c-444f-a935-fcddb579e39d" ma:termSetId="87919aae-be42-4481-84cf-2389a5c84ac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SharePWBTaxHTField0" ma:index="22" nillable="true" ma:taxonomy="true" ma:internalName="eSharePWBTaxHTField0" ma:taxonomyFieldName="OECDPWB" ma:displayName="PWB" ma:fieldId="{fe327ce1-b783-48aa-9b0b-52ad26d1c9f6}" ma:sspId="27ec883c-a62c-444f-a935-fcddb579e39d" ma:termSetId="7bc7477d-4ef0-4820-a158-bb7b3cda138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82dde9-3436-4d3d-bddd-d31447390034" elementFormDefault="qualified">
    <xsd:import namespace="http://schemas.microsoft.com/office/2006/documentManagement/types"/>
    <xsd:import namespace="http://schemas.microsoft.com/office/infopath/2007/PartnerControls"/>
    <xsd:element name="OECDlanguage" ma:index="28" nillable="true" ma:displayName="Document language" ma:default="English" ma:description="" ma:format="Dropdown" ma:hidden="true" ma:internalName="OECDlanguage" ma:readOnly="false">
      <xsd:simpleType>
        <xsd:restriction base="dms:Choice">
          <xsd:enumeration value="English"/>
          <xsd:enumeration value="French"/>
        </xsd:restriction>
      </xsd:simpleType>
    </xsd:element>
    <xsd:element name="TaxCatchAll" ma:index="30" nillable="true" ma:displayName="Taxonomy Catch All Column" ma:description="" ma:hidden="true" ma:list="{e32c7df2-3e97-41ed-8365-b4ba9507881a}" ma:internalName="TaxCatchAll" ma:showField="CatchAllData" ma:web="b855e8c8-0866-41c2-bf69-0bb38939067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31" nillable="true" ma:displayName="Taxonomy Catch All Column1" ma:description="" ma:hidden="true" ma:list="{e32c7df2-3e97-41ed-8365-b4ba9507881a}" ma:internalName="TaxCatchAllLabel" ma:readOnly="true" ma:showField="CatchAllDataLabel" ma:web="b855e8c8-0866-41c2-bf69-0bb38939067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41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6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06CC5FF-B688-4E94-84BA-F01599E2C7CA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86782F20-18AC-4EAC-B483-6C1E2C8A13DF}">
  <ds:schemaRefs>
    <ds:schemaRef ds:uri="http://www.oecd.org/eshare/projectsentre/CtFieldPriority/"/>
    <ds:schemaRef ds:uri="http://schemas.microsoft.com/2003/10/Serialization/Arrays"/>
  </ds:schemaRefs>
</ds:datastoreItem>
</file>

<file path=customXml/itemProps3.xml><?xml version="1.0" encoding="utf-8"?>
<ds:datastoreItem xmlns:ds="http://schemas.openxmlformats.org/officeDocument/2006/customXml" ds:itemID="{5BCFFC4A-8B74-40C8-9741-FBE49FFAE58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5C9D0FC-DA0A-4779-BEBA-81CAE0462371}">
  <ds:schemaRefs>
    <ds:schemaRef ds:uri="http://schemas.microsoft.com/office/2006/documentManagement/types"/>
    <ds:schemaRef ds:uri="b598d352-c6a7-4aae-83d5-4d74878f8938"/>
    <ds:schemaRef ds:uri="c9f238dd-bb73-4aef-a7a5-d644ad823e52"/>
    <ds:schemaRef ds:uri="54c4cd27-f286-408f-9ce0-33c1e0f3ab39"/>
    <ds:schemaRef ds:uri="http://www.w3.org/XML/1998/namespace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b855e8c8-0866-41c2-bf69-0bb389390676"/>
    <ds:schemaRef ds:uri="http://schemas.microsoft.com/sharepoint/v4"/>
    <ds:schemaRef ds:uri="ca82dde9-3436-4d3d-bddd-d31447390034"/>
    <ds:schemaRef ds:uri="http://schemas.microsoft.com/office/2006/metadata/properties"/>
  </ds:schemaRefs>
</ds:datastoreItem>
</file>

<file path=customXml/itemProps5.xml><?xml version="1.0" encoding="utf-8"?>
<ds:datastoreItem xmlns:ds="http://schemas.openxmlformats.org/officeDocument/2006/customXml" ds:itemID="{94BA19BE-3F2D-44EE-BCE3-31D8CA982B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c4cd27-f286-408f-9ce0-33c1e0f3ab39"/>
    <ds:schemaRef ds:uri="b855e8c8-0866-41c2-bf69-0bb389390676"/>
    <ds:schemaRef ds:uri="b598d352-c6a7-4aae-83d5-4d74878f8938"/>
    <ds:schemaRef ds:uri="c9f238dd-bb73-4aef-a7a5-d644ad823e52"/>
    <ds:schemaRef ds:uri="ca82dde9-3436-4d3d-bddd-d31447390034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445</Words>
  <Application>Microsoft Office PowerPoint</Application>
  <PresentationFormat>Widescreen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Unleashing international training potential with a ModernStats Carpentry</vt:lpstr>
      <vt:lpstr>How does ModernStats Carpentry help us?</vt:lpstr>
      <vt:lpstr>Key Notes on the ModernStats Carpentry</vt:lpstr>
      <vt:lpstr>The ModernStats Pilot in 2023</vt:lpstr>
      <vt:lpstr>Key takeaways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 Academy</dc:title>
  <dc:subject>Presentation</dc:subject>
  <dc:creator>Burnett-Isaacs, Kate - INS/SIN</dc:creator>
  <cp:keywords>HLG2022; UNECE ModernStats; SMMU; ModernStats</cp:keywords>
  <cp:lastModifiedBy>Christopher Jones</cp:lastModifiedBy>
  <cp:revision>339</cp:revision>
  <dcterms:created xsi:type="dcterms:W3CDTF">2021-11-03T17:39:37Z</dcterms:created>
  <dcterms:modified xsi:type="dcterms:W3CDTF">2022-11-21T12:54:05Z</dcterms:modified>
  <cp:category>presentation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0x0101008B4DD370EC31429186F3AD49F0D3098F00D44DBCB9EB4F45278CB5C9765BE5299500A4858B360C6A491AA753F8BCA47AA9100069286A3C98319E49AE6127572B185E9B</vt:lpwstr>
  </property>
  <property fmtid="{D5CDD505-2E9C-101B-9397-08002B2CF9AE}" pid="4" name="OECDCommittee">
    <vt:lpwstr/>
  </property>
  <property fmtid="{D5CDD505-2E9C-101B-9397-08002B2CF9AE}" pid="5" name="OECDHorizontalProjects">
    <vt:lpwstr/>
  </property>
  <property fmtid="{D5CDD505-2E9C-101B-9397-08002B2CF9AE}" pid="6" name="OECDProjectOwnerStructure">
    <vt:lpwstr>637;#SDD/SDPS|a347e120-0c14-472d-866f-13325f18fc0c</vt:lpwstr>
  </property>
  <property fmtid="{D5CDD505-2E9C-101B-9397-08002B2CF9AE}" pid="7" name="OECDCountry">
    <vt:lpwstr/>
  </property>
  <property fmtid="{D5CDD505-2E9C-101B-9397-08002B2CF9AE}" pid="8" name="OECDTopic">
    <vt:lpwstr/>
  </property>
  <property fmtid="{D5CDD505-2E9C-101B-9397-08002B2CF9AE}" pid="9" name="OECDPWB">
    <vt:lpwstr>603;#6.2.1 Statistical Co-ordination, Research, Collection and Dissemination|784c0fc2-2e55-46ce-a4c3-a7498e82f9e2</vt:lpwstr>
  </property>
  <property fmtid="{D5CDD505-2E9C-101B-9397-08002B2CF9AE}" pid="10" name="OECDKeywords">
    <vt:lpwstr/>
  </property>
  <property fmtid="{D5CDD505-2E9C-101B-9397-08002B2CF9AE}" pid="11" name="eShareOrganisationTaxHTField0">
    <vt:lpwstr/>
  </property>
  <property fmtid="{D5CDD505-2E9C-101B-9397-08002B2CF9AE}" pid="12" name="d0b6f6ac229144c2899590f0436d9385">
    <vt:lpwstr/>
  </property>
  <property fmtid="{D5CDD505-2E9C-101B-9397-08002B2CF9AE}" pid="13" name="OECDProject">
    <vt:lpwstr/>
  </property>
  <property fmtid="{D5CDD505-2E9C-101B-9397-08002B2CF9AE}" pid="14" name="OECDOrganisation">
    <vt:lpwstr/>
  </property>
  <property fmtid="{D5CDD505-2E9C-101B-9397-08002B2CF9AE}" pid="15" name="_AdHocReviewCycleID">
    <vt:i4>-719194337</vt:i4>
  </property>
  <property fmtid="{D5CDD505-2E9C-101B-9397-08002B2CF9AE}" pid="16" name="_EmailSubject">
    <vt:lpwstr>All set for tomorrow?</vt:lpwstr>
  </property>
  <property fmtid="{D5CDD505-2E9C-101B-9397-08002B2CF9AE}" pid="17" name="_AuthorEmail">
    <vt:lpwstr>kate.burnett-isaacs@statcan.gc.ca</vt:lpwstr>
  </property>
  <property fmtid="{D5CDD505-2E9C-101B-9397-08002B2CF9AE}" pid="18" name="_AuthorEmailDisplayName">
    <vt:lpwstr>Burnett-Isaacs, Kate (StatCan)</vt:lpwstr>
  </property>
  <property fmtid="{D5CDD505-2E9C-101B-9397-08002B2CF9AE}" pid="19" name="_PreviousAdHocReviewCycleID">
    <vt:i4>-552347959</vt:i4>
  </property>
</Properties>
</file>