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8" r:id="rId2"/>
    <p:sldId id="292" r:id="rId3"/>
    <p:sldId id="266" r:id="rId4"/>
    <p:sldId id="286" r:id="rId5"/>
    <p:sldId id="289" r:id="rId6"/>
    <p:sldId id="28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dialliance.org/Specification/RDF/XKOS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HLG-MOS 2022 Workshop </a:t>
            </a:r>
            <a:br>
              <a:rPr lang="en-US" b="1" dirty="0"/>
            </a:b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Proposal 5: Linking and Querying Statistical Classifications through the Semantic Web Standards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207000" cy="834430"/>
          </a:xfrm>
        </p:spPr>
        <p:txBody>
          <a:bodyPr/>
          <a:lstStyle/>
          <a:p>
            <a:r>
              <a:rPr lang="en-US" b="1" dirty="0"/>
              <a:t>Geneva, 22/11/2022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47145" y="1385289"/>
            <a:ext cx="10905699" cy="4884100"/>
          </a:xfrm>
        </p:spPr>
        <p:txBody>
          <a:bodyPr/>
          <a:lstStyle/>
          <a:p>
            <a:pPr marL="0" indent="0">
              <a:buNone/>
            </a:pPr>
            <a:r>
              <a:rPr lang="fr-BE" dirty="0">
                <a:solidFill>
                  <a:schemeClr val="tx2"/>
                </a:solidFill>
              </a:rPr>
              <a:t>I use NACE </a:t>
            </a:r>
            <a:r>
              <a:rPr lang="fr-BE" dirty="0" err="1">
                <a:solidFill>
                  <a:schemeClr val="tx2"/>
                </a:solidFill>
              </a:rPr>
              <a:t>activities</a:t>
            </a:r>
            <a:r>
              <a:rPr lang="fr-BE" dirty="0">
                <a:solidFill>
                  <a:schemeClr val="tx2"/>
                </a:solidFill>
              </a:rPr>
              <a:t> and I </a:t>
            </a:r>
            <a:r>
              <a:rPr lang="fr-BE" dirty="0" err="1">
                <a:solidFill>
                  <a:schemeClr val="tx2"/>
                </a:solidFill>
              </a:rPr>
              <a:t>want</a:t>
            </a:r>
            <a:r>
              <a:rPr lang="fr-BE" dirty="0">
                <a:solidFill>
                  <a:schemeClr val="tx2"/>
                </a:solidFill>
              </a:rPr>
              <a:t> to </a:t>
            </a:r>
            <a:r>
              <a:rPr lang="fr-BE" dirty="0" err="1">
                <a:solidFill>
                  <a:schemeClr val="tx2"/>
                </a:solidFill>
              </a:rPr>
              <a:t>add</a:t>
            </a:r>
            <a:r>
              <a:rPr lang="fr-BE" dirty="0">
                <a:solidFill>
                  <a:schemeClr val="tx2"/>
                </a:solidFill>
              </a:rPr>
              <a:t> the </a:t>
            </a:r>
            <a:r>
              <a:rPr lang="fr-BE" dirty="0" err="1">
                <a:solidFill>
                  <a:schemeClr val="tx2"/>
                </a:solidFill>
              </a:rPr>
              <a:t>corresponding</a:t>
            </a:r>
            <a:r>
              <a:rPr lang="fr-BE" dirty="0">
                <a:solidFill>
                  <a:schemeClr val="tx2"/>
                </a:solidFill>
              </a:rPr>
              <a:t> ISIC </a:t>
            </a:r>
            <a:r>
              <a:rPr lang="fr-BE" dirty="0" err="1">
                <a:solidFill>
                  <a:schemeClr val="tx2"/>
                </a:solidFill>
              </a:rPr>
              <a:t>activity</a:t>
            </a:r>
            <a:r>
              <a:rPr lang="fr-BE" dirty="0">
                <a:solidFill>
                  <a:schemeClr val="tx2"/>
                </a:solidFill>
              </a:rPr>
              <a:t> codes.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fr-BE" dirty="0" err="1"/>
              <a:t>Step</a:t>
            </a:r>
            <a:r>
              <a:rPr lang="fr-BE" dirty="0"/>
              <a:t> 1: </a:t>
            </a:r>
            <a:r>
              <a:rPr lang="fr-BE" dirty="0" err="1"/>
              <a:t>Download</a:t>
            </a:r>
            <a:r>
              <a:rPr lang="fr-BE" dirty="0"/>
              <a:t> the </a:t>
            </a:r>
            <a:r>
              <a:rPr lang="fr-BE" dirty="0" err="1"/>
              <a:t>correspondence</a:t>
            </a:r>
            <a:r>
              <a:rPr lang="fr-BE" dirty="0"/>
              <a:t> table ISIC - NACE</a:t>
            </a:r>
          </a:p>
          <a:p>
            <a:pPr lvl="1">
              <a:spcAft>
                <a:spcPts val="600"/>
              </a:spcAft>
            </a:pPr>
            <a:r>
              <a:rPr lang="fr-BE" dirty="0"/>
              <a:t>TXT File (UNSD </a:t>
            </a:r>
            <a:r>
              <a:rPr lang="fr-BE" dirty="0" err="1"/>
              <a:t>website</a:t>
            </a:r>
            <a:r>
              <a:rPr lang="fr-BE" dirty="0"/>
              <a:t>) or XLS file (Eurostat web site) </a:t>
            </a:r>
          </a:p>
          <a:p>
            <a:pPr marL="0" indent="0">
              <a:spcAft>
                <a:spcPts val="600"/>
              </a:spcAft>
              <a:buNone/>
            </a:pPr>
            <a:endParaRPr lang="fr-BE" sz="2000" dirty="0"/>
          </a:p>
          <a:p>
            <a:pPr marL="0" indent="0">
              <a:spcAft>
                <a:spcPts val="600"/>
              </a:spcAft>
              <a:buNone/>
            </a:pPr>
            <a:r>
              <a:rPr lang="fr-BE" sz="2000" dirty="0" err="1"/>
              <a:t>Step</a:t>
            </a:r>
            <a:r>
              <a:rPr lang="fr-BE" sz="2000" dirty="0"/>
              <a:t> 2: </a:t>
            </a:r>
            <a:r>
              <a:rPr lang="fr-BE" dirty="0" err="1"/>
              <a:t>Integrate</a:t>
            </a:r>
            <a:r>
              <a:rPr lang="fr-BE" dirty="0"/>
              <a:t> ISIC classification in </a:t>
            </a:r>
            <a:r>
              <a:rPr lang="fr-BE" dirty="0" err="1"/>
              <a:t>my</a:t>
            </a:r>
            <a:r>
              <a:rPr lang="fr-BE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fr-BE" dirty="0"/>
              <a:t>               information system</a:t>
            </a:r>
          </a:p>
          <a:p>
            <a:pPr marL="0" indent="0">
              <a:spcAft>
                <a:spcPts val="600"/>
              </a:spcAft>
              <a:buNone/>
            </a:pPr>
            <a:endParaRPr lang="fr-BE" sz="2000" dirty="0"/>
          </a:p>
          <a:p>
            <a:pPr marL="0" indent="0">
              <a:spcAft>
                <a:spcPts val="600"/>
              </a:spcAft>
              <a:buNone/>
            </a:pPr>
            <a:r>
              <a:rPr lang="fr-BE" dirty="0"/>
              <a:t>Alternative: I </a:t>
            </a:r>
            <a:r>
              <a:rPr lang="fr-BE" dirty="0" err="1"/>
              <a:t>can</a:t>
            </a:r>
            <a:r>
              <a:rPr lang="fr-BE" dirty="0"/>
              <a:t> </a:t>
            </a:r>
            <a:r>
              <a:rPr lang="fr-BE" dirty="0" err="1"/>
              <a:t>also</a:t>
            </a:r>
            <a:r>
              <a:rPr lang="fr-BE" dirty="0"/>
              <a:t> </a:t>
            </a:r>
            <a:r>
              <a:rPr lang="fr-BE" dirty="0" err="1"/>
              <a:t>query</a:t>
            </a:r>
            <a:r>
              <a:rPr lang="fr-BE" dirty="0"/>
              <a:t> the classifications in RDF </a:t>
            </a:r>
          </a:p>
          <a:p>
            <a:pPr>
              <a:spcAft>
                <a:spcPts val="600"/>
              </a:spcAft>
            </a:pPr>
            <a:r>
              <a:rPr lang="fr-BE" sz="2000" dirty="0"/>
              <a:t>NACE in EU </a:t>
            </a:r>
            <a:r>
              <a:rPr lang="fr-BE" sz="2000" dirty="0" err="1"/>
              <a:t>Vocabularies</a:t>
            </a:r>
            <a:r>
              <a:rPr lang="fr-BE" sz="2000" dirty="0"/>
              <a:t> </a:t>
            </a:r>
            <a:r>
              <a:rPr lang="fr-BE" sz="2000" dirty="0" err="1"/>
              <a:t>website</a:t>
            </a:r>
            <a:endParaRPr lang="fr-BE" sz="2000" dirty="0"/>
          </a:p>
          <a:p>
            <a:pPr>
              <a:spcAft>
                <a:spcPts val="600"/>
              </a:spcAft>
            </a:pPr>
            <a:r>
              <a:rPr lang="fr-BE" sz="2000" dirty="0"/>
              <a:t>ISIC in the FAO Caliper Platform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fr-BE" dirty="0"/>
              <a:t> </a:t>
            </a:r>
          </a:p>
          <a:p>
            <a:endParaRPr lang="fr-BE" dirty="0"/>
          </a:p>
          <a:p>
            <a:endParaRPr lang="fr-B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59771" y="329547"/>
            <a:ext cx="10515600" cy="782357"/>
          </a:xfrm>
        </p:spPr>
        <p:txBody>
          <a:bodyPr/>
          <a:lstStyle/>
          <a:p>
            <a:r>
              <a:rPr lang="fr-BE" dirty="0"/>
              <a:t>A </a:t>
            </a:r>
            <a:r>
              <a:rPr lang="fr-BE" dirty="0" err="1"/>
              <a:t>practical</a:t>
            </a:r>
            <a:r>
              <a:rPr lang="fr-BE" dirty="0"/>
              <a:t> use case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8617" y="1870911"/>
            <a:ext cx="3396547" cy="10534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21" y="5665208"/>
            <a:ext cx="5334000" cy="952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9994" y="4952584"/>
            <a:ext cx="4657137" cy="10402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8222" y="3181382"/>
            <a:ext cx="3950618" cy="94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4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39787" y="1566179"/>
            <a:ext cx="5157787" cy="547345"/>
          </a:xfrm>
        </p:spPr>
        <p:txBody>
          <a:bodyPr/>
          <a:lstStyle/>
          <a:p>
            <a:endParaRPr lang="fr-BE" dirty="0"/>
          </a:p>
          <a:p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Linking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6" y="2327633"/>
            <a:ext cx="5332414" cy="3810345"/>
          </a:xfrm>
        </p:spPr>
        <p:txBody>
          <a:bodyPr/>
          <a:lstStyle/>
          <a:p>
            <a:pPr marL="0" indent="0">
              <a:buNone/>
            </a:pPr>
            <a:r>
              <a:rPr lang="fr-BE" dirty="0"/>
              <a:t>Classifications + </a:t>
            </a:r>
            <a:r>
              <a:rPr lang="fr-BE" dirty="0" err="1"/>
              <a:t>correspondences</a:t>
            </a:r>
            <a:br>
              <a:rPr lang="fr-BE" dirty="0"/>
            </a:br>
            <a:r>
              <a:rPr lang="fr-BE" dirty="0"/>
              <a:t>(UN, EU, national </a:t>
            </a:r>
            <a:r>
              <a:rPr lang="fr-BE" dirty="0" err="1"/>
              <a:t>level</a:t>
            </a:r>
            <a:r>
              <a:rPr lang="fr-BE" dirty="0"/>
              <a:t>)</a:t>
            </a:r>
          </a:p>
          <a:p>
            <a:r>
              <a:rPr lang="en-GB" dirty="0"/>
              <a:t>Standardised in </a:t>
            </a:r>
            <a:r>
              <a:rPr lang="en-GB" b="1" dirty="0">
                <a:hlinkClick r:id="rId2"/>
              </a:rPr>
              <a:t>XKOS</a:t>
            </a:r>
            <a:r>
              <a:rPr lang="en-GB" dirty="0"/>
              <a:t> </a:t>
            </a:r>
          </a:p>
          <a:p>
            <a:pPr>
              <a:spcAft>
                <a:spcPts val="600"/>
              </a:spcAft>
            </a:pPr>
            <a:r>
              <a:rPr lang="fr-BE" dirty="0" err="1"/>
              <a:t>Available</a:t>
            </a:r>
            <a:r>
              <a:rPr lang="fr-BE" dirty="0"/>
              <a:t> in </a:t>
            </a:r>
            <a:r>
              <a:rPr lang="fr-BE" sz="2000" b="1" dirty="0"/>
              <a:t>RDF</a:t>
            </a:r>
            <a:r>
              <a:rPr lang="fr-BE" b="1" dirty="0"/>
              <a:t> </a:t>
            </a:r>
            <a:endParaRPr lang="fr-BE" dirty="0"/>
          </a:p>
          <a:p>
            <a:pPr lvl="1">
              <a:spcAft>
                <a:spcPts val="600"/>
              </a:spcAft>
            </a:pPr>
            <a:r>
              <a:rPr lang="fr-BE" dirty="0" err="1"/>
              <a:t>remotely</a:t>
            </a:r>
            <a:r>
              <a:rPr lang="fr-BE" dirty="0"/>
              <a:t> in </a:t>
            </a:r>
            <a:r>
              <a:rPr lang="fr-BE" dirty="0" err="1"/>
              <a:t>different</a:t>
            </a:r>
            <a:r>
              <a:rPr lang="fr-BE" dirty="0"/>
              <a:t> </a:t>
            </a:r>
            <a:r>
              <a:rPr lang="fr-BE" b="1" dirty="0"/>
              <a:t>Triple Stores</a:t>
            </a:r>
          </a:p>
          <a:p>
            <a:r>
              <a:rPr lang="fr-BE" dirty="0" err="1"/>
              <a:t>Maintained</a:t>
            </a:r>
            <a:r>
              <a:rPr lang="fr-BE" dirty="0"/>
              <a:t> by the group </a:t>
            </a:r>
            <a:r>
              <a:rPr lang="fr-BE" dirty="0" err="1"/>
              <a:t>members</a:t>
            </a:r>
            <a:endParaRPr lang="fr-BE" dirty="0"/>
          </a:p>
          <a:p>
            <a:endParaRPr lang="fr-BE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172200" y="1566179"/>
            <a:ext cx="5183188" cy="547345"/>
          </a:xfrm>
        </p:spPr>
        <p:txBody>
          <a:bodyPr/>
          <a:lstStyle/>
          <a:p>
            <a:r>
              <a:rPr lang="fr-BE" dirty="0" err="1"/>
              <a:t>Querying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290" y="2327632"/>
            <a:ext cx="5195032" cy="3874647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BE" b="1" dirty="0"/>
              <a:t>One single </a:t>
            </a:r>
            <a:r>
              <a:rPr lang="fr-BE" b="1" dirty="0" err="1"/>
              <a:t>acess</a:t>
            </a:r>
            <a:r>
              <a:rPr lang="fr-BE" b="1" dirty="0"/>
              <a:t> </a:t>
            </a:r>
          </a:p>
          <a:p>
            <a:pPr>
              <a:spcAft>
                <a:spcPts val="600"/>
              </a:spcAft>
            </a:pPr>
            <a:r>
              <a:rPr lang="fr-BE" b="1" dirty="0"/>
              <a:t>SPARQL-</a:t>
            </a:r>
            <a:r>
              <a:rPr lang="fr-BE" b="1" dirty="0" err="1"/>
              <a:t>queries</a:t>
            </a:r>
            <a:r>
              <a:rPr lang="fr-BE" dirty="0"/>
              <a:t> (</a:t>
            </a:r>
            <a:r>
              <a:rPr lang="fr-BE" dirty="0" err="1"/>
              <a:t>pre-defined</a:t>
            </a:r>
            <a:r>
              <a:rPr lang="fr-BE" dirty="0"/>
              <a:t>)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fr-BE" dirty="0" err="1"/>
              <a:t>Querying</a:t>
            </a:r>
            <a:r>
              <a:rPr lang="fr-BE" dirty="0"/>
              <a:t> the </a:t>
            </a:r>
            <a:r>
              <a:rPr lang="fr-BE" sz="1600" b="1" dirty="0"/>
              <a:t>Triple Stores </a:t>
            </a:r>
            <a:r>
              <a:rPr lang="fr-BE" dirty="0" err="1"/>
              <a:t>remotely</a:t>
            </a:r>
            <a:endParaRPr lang="fr-BE" dirty="0"/>
          </a:p>
          <a:p>
            <a:pPr>
              <a:spcAft>
                <a:spcPts val="600"/>
              </a:spcAft>
            </a:pPr>
            <a:r>
              <a:rPr lang="fr-BE" dirty="0" err="1"/>
              <a:t>Aggregated</a:t>
            </a:r>
            <a:r>
              <a:rPr lang="fr-BE" dirty="0"/>
              <a:t> </a:t>
            </a:r>
            <a:r>
              <a:rPr lang="fr-BE" dirty="0" err="1"/>
              <a:t>search</a:t>
            </a:r>
            <a:r>
              <a:rPr lang="fr-BE" dirty="0"/>
              <a:t> </a:t>
            </a:r>
            <a:r>
              <a:rPr lang="fr-BE" dirty="0" err="1"/>
              <a:t>results</a:t>
            </a:r>
            <a:r>
              <a:rPr lang="fr-BE" dirty="0"/>
              <a:t> in an interface</a:t>
            </a:r>
          </a:p>
          <a:p>
            <a:pPr>
              <a:spcAft>
                <a:spcPts val="600"/>
              </a:spcAft>
            </a:pPr>
            <a:r>
              <a:rPr lang="fr-BE" dirty="0" err="1"/>
              <a:t>Human-readable</a:t>
            </a:r>
            <a:r>
              <a:rPr lang="fr-BE" dirty="0"/>
              <a:t> </a:t>
            </a:r>
          </a:p>
          <a:p>
            <a:pPr lvl="1">
              <a:spcAft>
                <a:spcPts val="600"/>
              </a:spcAft>
            </a:pPr>
            <a:r>
              <a:rPr lang="fr-BE" dirty="0" err="1"/>
              <a:t>contextual</a:t>
            </a:r>
            <a:r>
              <a:rPr lang="fr-BE" dirty="0"/>
              <a:t> information, links to the classification items</a:t>
            </a:r>
          </a:p>
          <a:p>
            <a:pPr>
              <a:spcAft>
                <a:spcPts val="600"/>
              </a:spcAft>
            </a:pPr>
            <a:r>
              <a:rPr lang="fr-BE" dirty="0"/>
              <a:t>Machine-</a:t>
            </a:r>
            <a:r>
              <a:rPr lang="fr-BE" dirty="0" err="1"/>
              <a:t>readable</a:t>
            </a:r>
            <a:endParaRPr lang="fr-BE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Federated Search Engine </a:t>
            </a:r>
          </a:p>
        </p:txBody>
      </p:sp>
    </p:spTree>
    <p:extLst>
      <p:ext uri="{BB962C8B-B14F-4D97-AF65-F5344CB8AC3E}">
        <p14:creationId xmlns:p14="http://schemas.microsoft.com/office/powerpoint/2010/main" val="1058563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Timeline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092268" y="1702905"/>
            <a:ext cx="6255786" cy="830997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en-IE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Phase 1 </a:t>
            </a:r>
            <a:r>
              <a:rPr lang="en-IE" sz="1600" b="1" dirty="0"/>
              <a:t>project set-up</a:t>
            </a:r>
            <a:endParaRPr lang="en-IE" sz="1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IE" sz="1600" b="1" dirty="0"/>
              <a:t>WP 1.1  </a:t>
            </a:r>
            <a:r>
              <a:rPr lang="en-IE" sz="1600" dirty="0"/>
              <a:t>- Identifying the relevant classifications + correspondences </a:t>
            </a:r>
          </a:p>
          <a:p>
            <a:r>
              <a:rPr lang="en-IE" sz="1600" b="1" dirty="0"/>
              <a:t>WP 1.2  </a:t>
            </a:r>
            <a:r>
              <a:rPr lang="en-IE" sz="1600" dirty="0"/>
              <a:t>- XKOS/RDF datasets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157939" y="4233392"/>
            <a:ext cx="4348902" cy="1323439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IE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Phase 2 </a:t>
            </a:r>
            <a:r>
              <a:rPr lang="en-IE" sz="1600" b="1" dirty="0"/>
              <a:t> Implementation</a:t>
            </a:r>
            <a:endParaRPr lang="en-IE" sz="16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IE" sz="1600" b="1" dirty="0"/>
              <a:t>WP 2.1 </a:t>
            </a:r>
            <a:r>
              <a:rPr lang="en-IE" sz="1600" dirty="0"/>
              <a:t>- SPARQL queries (specifications)</a:t>
            </a:r>
          </a:p>
          <a:p>
            <a:r>
              <a:rPr lang="en-IE" sz="1600" b="1" dirty="0"/>
              <a:t>WP 2.2 - </a:t>
            </a:r>
            <a:r>
              <a:rPr lang="en-IE" sz="1600" dirty="0"/>
              <a:t>Federated Search interface</a:t>
            </a:r>
          </a:p>
          <a:p>
            <a:r>
              <a:rPr lang="en-IE" sz="1600" b="1" dirty="0"/>
              <a:t>WP 2.3 - </a:t>
            </a:r>
            <a:r>
              <a:rPr lang="en-IE" sz="1600" dirty="0"/>
              <a:t>Documentation </a:t>
            </a:r>
            <a:endParaRPr lang="en-GB" sz="1600" dirty="0"/>
          </a:p>
          <a:p>
            <a:endParaRPr lang="en-IE" sz="1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35" y="2001345"/>
            <a:ext cx="497007" cy="54479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590" y="4559877"/>
            <a:ext cx="547349" cy="601424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1000532" y="2781122"/>
            <a:ext cx="8371998" cy="1257144"/>
            <a:chOff x="987353" y="3129015"/>
            <a:chExt cx="8371998" cy="1257144"/>
          </a:xfrm>
        </p:grpSpPr>
        <p:grpSp>
          <p:nvGrpSpPr>
            <p:cNvPr id="9" name="Group 8"/>
            <p:cNvGrpSpPr/>
            <p:nvPr/>
          </p:nvGrpSpPr>
          <p:grpSpPr>
            <a:xfrm>
              <a:off x="987353" y="3635510"/>
              <a:ext cx="8371998" cy="750649"/>
              <a:chOff x="987354" y="3619735"/>
              <a:chExt cx="8371998" cy="750649"/>
            </a:xfrm>
          </p:grpSpPr>
          <p:sp>
            <p:nvSpPr>
              <p:cNvPr id="8" name="Parallelogram 7"/>
              <p:cNvSpPr/>
              <p:nvPr/>
            </p:nvSpPr>
            <p:spPr>
              <a:xfrm>
                <a:off x="7961247" y="3629093"/>
                <a:ext cx="1398105" cy="324679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E" sz="1400" dirty="0"/>
                  <a:t>NOV-DEC</a:t>
                </a:r>
                <a:endParaRPr lang="en-GB" sz="1400" dirty="0"/>
              </a:p>
            </p:txBody>
          </p:sp>
          <p:cxnSp>
            <p:nvCxnSpPr>
              <p:cNvPr id="16" name="Straight Connector 15"/>
              <p:cNvCxnSpPr/>
              <p:nvPr/>
            </p:nvCxnSpPr>
            <p:spPr bwMode="auto">
              <a:xfrm flipV="1">
                <a:off x="3144762" y="4355739"/>
                <a:ext cx="6026132" cy="14645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5"/>
                </a:solidFill>
                <a:prstDash val="solid"/>
                <a:round/>
                <a:headEnd type="oval" w="med" len="med"/>
                <a:tailEnd type="oval" w="med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>
                <a:off x="3155675" y="3938409"/>
                <a:ext cx="0" cy="431975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</p:cxnSp>
          <p:sp>
            <p:nvSpPr>
              <p:cNvPr id="29" name="Parallelogram 28"/>
              <p:cNvSpPr/>
              <p:nvPr/>
            </p:nvSpPr>
            <p:spPr>
              <a:xfrm>
                <a:off x="6571457" y="3619735"/>
                <a:ext cx="1398105" cy="324679"/>
              </a:xfrm>
              <a:prstGeom prst="parallelogram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E" sz="1400" dirty="0"/>
                  <a:t>SEPT-OCT</a:t>
                </a:r>
                <a:endParaRPr lang="en-GB" sz="1400" dirty="0"/>
              </a:p>
            </p:txBody>
          </p:sp>
          <p:sp>
            <p:nvSpPr>
              <p:cNvPr id="30" name="Parallelogram 29"/>
              <p:cNvSpPr/>
              <p:nvPr/>
            </p:nvSpPr>
            <p:spPr>
              <a:xfrm>
                <a:off x="987354" y="3619735"/>
                <a:ext cx="1398105" cy="324679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E" sz="1400" dirty="0"/>
                  <a:t>JAN-FEB</a:t>
                </a:r>
                <a:endParaRPr lang="en-GB" sz="1400" dirty="0"/>
              </a:p>
            </p:txBody>
          </p:sp>
          <p:sp>
            <p:nvSpPr>
              <p:cNvPr id="31" name="Parallelogram 30"/>
              <p:cNvSpPr/>
              <p:nvPr/>
            </p:nvSpPr>
            <p:spPr>
              <a:xfrm>
                <a:off x="2385459" y="3619735"/>
                <a:ext cx="1398105" cy="324679"/>
              </a:xfrm>
              <a:prstGeom prst="parallelogram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E" sz="1400" dirty="0"/>
                  <a:t>MAR-APR</a:t>
                </a:r>
                <a:endParaRPr lang="en-GB" sz="1400" dirty="0"/>
              </a:p>
            </p:txBody>
          </p:sp>
          <p:sp>
            <p:nvSpPr>
              <p:cNvPr id="32" name="Parallelogram 31"/>
              <p:cNvSpPr/>
              <p:nvPr/>
            </p:nvSpPr>
            <p:spPr>
              <a:xfrm>
                <a:off x="3783564" y="3619735"/>
                <a:ext cx="1398105" cy="324679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E" sz="1400" dirty="0"/>
                  <a:t>MAY-JUN</a:t>
                </a:r>
                <a:endParaRPr lang="en-GB" sz="1400" dirty="0"/>
              </a:p>
            </p:txBody>
          </p:sp>
          <p:sp>
            <p:nvSpPr>
              <p:cNvPr id="33" name="Parallelogram 32"/>
              <p:cNvSpPr/>
              <p:nvPr/>
            </p:nvSpPr>
            <p:spPr>
              <a:xfrm>
                <a:off x="5181669" y="3619735"/>
                <a:ext cx="1398105" cy="324679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E" sz="1400" dirty="0"/>
                  <a:t>JUL-AUG</a:t>
                </a:r>
                <a:endParaRPr lang="en-GB" sz="1400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092267" y="3129015"/>
              <a:ext cx="4107501" cy="515853"/>
              <a:chOff x="1092267" y="3129015"/>
              <a:chExt cx="4107501" cy="515853"/>
            </a:xfrm>
          </p:grpSpPr>
          <p:cxnSp>
            <p:nvCxnSpPr>
              <p:cNvPr id="14" name="Straight Connector 13"/>
              <p:cNvCxnSpPr/>
              <p:nvPr/>
            </p:nvCxnSpPr>
            <p:spPr bwMode="auto">
              <a:xfrm flipH="1">
                <a:off x="1096467" y="3129015"/>
                <a:ext cx="4103301" cy="14645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>
                <a:off x="1092267" y="3197116"/>
                <a:ext cx="4200" cy="447752"/>
              </a:xfrm>
              <a:prstGeom prst="line">
                <a:avLst/>
              </a:prstGeom>
              <a:ln w="12700">
                <a:headEnd type="none" w="med" len="med"/>
                <a:tailEnd type="oval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7" name="Straight Connector 36"/>
          <p:cNvCxnSpPr/>
          <p:nvPr/>
        </p:nvCxnSpPr>
        <p:spPr bwMode="auto">
          <a:xfrm flipV="1">
            <a:off x="7422910" y="3349516"/>
            <a:ext cx="0" cy="431975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grpSp>
        <p:nvGrpSpPr>
          <p:cNvPr id="44" name="Group 43"/>
          <p:cNvGrpSpPr/>
          <p:nvPr/>
        </p:nvGrpSpPr>
        <p:grpSpPr>
          <a:xfrm>
            <a:off x="1012342" y="5977830"/>
            <a:ext cx="8347009" cy="413023"/>
            <a:chOff x="1012342" y="5859292"/>
            <a:chExt cx="8347009" cy="413023"/>
          </a:xfrm>
        </p:grpSpPr>
        <p:cxnSp>
          <p:nvCxnSpPr>
            <p:cNvPr id="17" name="Straight Connector 16"/>
            <p:cNvCxnSpPr/>
            <p:nvPr/>
          </p:nvCxnSpPr>
          <p:spPr bwMode="auto">
            <a:xfrm flipH="1">
              <a:off x="1092267" y="5859292"/>
              <a:ext cx="8267084" cy="5834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diamond" w="med" len="med"/>
              <a:tailEnd type="diamond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1012342" y="5933761"/>
              <a:ext cx="2712970" cy="338554"/>
            </a:xfrm>
            <a:prstGeom prst="rect">
              <a:avLst/>
            </a:prstGeom>
            <a:noFill/>
          </p:spPr>
          <p:txBody>
            <a:bodyPr wrap="square" rtlCol="0" anchor="t" anchorCtr="0">
              <a:spAutoFit/>
            </a:bodyPr>
            <a:lstStyle/>
            <a:p>
              <a:r>
                <a:rPr lang="en-IE" sz="1600" b="1" dirty="0"/>
                <a:t>WP 3</a:t>
              </a:r>
              <a:r>
                <a:rPr lang="en-IE" sz="1600" dirty="0"/>
                <a:t> - project management</a:t>
              </a:r>
              <a:endParaRPr lang="en-GB" sz="1600" dirty="0"/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81" y="5977830"/>
            <a:ext cx="560661" cy="613223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092267" y="141518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LINKING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659089" y="4200576"/>
            <a:ext cx="140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QUERYING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09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516700"/>
            <a:ext cx="10905699" cy="4829346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GB" dirty="0"/>
              <a:t>Demonstrate the usefulness of Linked Open Data</a:t>
            </a:r>
          </a:p>
          <a:p>
            <a:pPr lvl="1"/>
            <a:r>
              <a:rPr lang="en-GB" dirty="0"/>
              <a:t>Improving accessibility, interoperability and reuse of statistical classifications</a:t>
            </a:r>
          </a:p>
          <a:p>
            <a:pPr marL="0" indent="0">
              <a:buNone/>
            </a:pPr>
            <a:r>
              <a:rPr lang="en-GB" dirty="0"/>
              <a:t>Better aligned to the need of the LOD community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dirty="0"/>
              <a:t>Without interoperability, NSOs will continue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Implementing solutions on their own (representation, formats)</a:t>
            </a:r>
          </a:p>
          <a:p>
            <a:pPr lvl="2"/>
            <a:r>
              <a:rPr lang="en-GB" dirty="0"/>
              <a:t>Not being interoperable or reusable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/>
              <a:t>Organisations </a:t>
            </a:r>
            <a:r>
              <a:rPr lang="en-GB" dirty="0"/>
              <a:t>committed</a:t>
            </a:r>
          </a:p>
          <a:p>
            <a:pPr marL="457200" lvl="1" indent="0">
              <a:buNone/>
            </a:pPr>
            <a:r>
              <a:rPr lang="en-GB" dirty="0"/>
              <a:t>Eurostat, </a:t>
            </a:r>
            <a:r>
              <a:rPr lang="en-US" dirty="0"/>
              <a:t>Hungarian Central Statistical Office, INSEE (France), Statistics Canada, ILO (International </a:t>
            </a:r>
            <a:r>
              <a:rPr lang="en-US" dirty="0" err="1"/>
              <a:t>Labour</a:t>
            </a:r>
            <a:r>
              <a:rPr lang="en-US" dirty="0"/>
              <a:t> Organization) , CSO (Ireland)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Benefits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854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376</TotalTime>
  <Words>411</Words>
  <Application>Microsoft Office PowerPoint</Application>
  <PresentationFormat>Widescreen</PresentationFormat>
  <Paragraphs>68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HLG-MOS 2022 Workshop  </vt:lpstr>
      <vt:lpstr>A practical use case </vt:lpstr>
      <vt:lpstr>Federated Search Engine </vt:lpstr>
      <vt:lpstr>Timeline</vt:lpstr>
      <vt:lpstr>Benefits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LAABOUDI Christine (ESTAT)</dc:creator>
  <cp:lastModifiedBy>Christopher Jones</cp:lastModifiedBy>
  <cp:revision>36</cp:revision>
  <dcterms:created xsi:type="dcterms:W3CDTF">2022-11-14T09:55:59Z</dcterms:created>
  <dcterms:modified xsi:type="dcterms:W3CDTF">2022-11-18T13:53:33Z</dcterms:modified>
</cp:coreProperties>
</file>