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6" r:id="rId2"/>
    <p:sldId id="257" r:id="rId3"/>
    <p:sldId id="278" r:id="rId4"/>
    <p:sldId id="279" r:id="rId5"/>
    <p:sldId id="280" r:id="rId6"/>
    <p:sldId id="273" r:id="rId7"/>
    <p:sldId id="276" r:id="rId8"/>
    <p:sldId id="277" r:id="rId9"/>
    <p:sldId id="263" r:id="rId10"/>
  </p:sldIdLst>
  <p:sldSz cx="9144000" cy="5143500" type="screen16x9"/>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A6BA"/>
    <a:srgbClr val="40A7CC"/>
    <a:srgbClr val="4BC1BB"/>
    <a:srgbClr val="3EC7CE"/>
    <a:srgbClr val="63A9A1"/>
    <a:srgbClr val="49B4C3"/>
    <a:srgbClr val="57A3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596" autoAdjust="0"/>
    <p:restoredTop sz="94660"/>
  </p:normalViewPr>
  <p:slideViewPr>
    <p:cSldViewPr>
      <p:cViewPr varScale="1">
        <p:scale>
          <a:sx n="138" d="100"/>
          <a:sy n="138" d="100"/>
        </p:scale>
        <p:origin x="354" y="10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346" cy="496174"/>
          </a:xfrm>
          <a:prstGeom prst="rect">
            <a:avLst/>
          </a:prstGeom>
        </p:spPr>
        <p:txBody>
          <a:bodyPr vert="horz" lIns="91294" tIns="45647" rIns="91294" bIns="45647" rtlCol="0"/>
          <a:lstStyle>
            <a:lvl1pPr algn="l">
              <a:defRPr sz="1200"/>
            </a:lvl1pPr>
          </a:lstStyle>
          <a:p>
            <a:endParaRPr lang="en-GB" dirty="0">
              <a:latin typeface="Roboto Slab Light"/>
            </a:endParaRPr>
          </a:p>
        </p:txBody>
      </p:sp>
      <p:sp>
        <p:nvSpPr>
          <p:cNvPr id="3" name="Date Placeholder 2"/>
          <p:cNvSpPr>
            <a:spLocks noGrp="1"/>
          </p:cNvSpPr>
          <p:nvPr>
            <p:ph type="dt" sz="quarter" idx="1"/>
          </p:nvPr>
        </p:nvSpPr>
        <p:spPr>
          <a:xfrm>
            <a:off x="3849744" y="0"/>
            <a:ext cx="2946345" cy="496174"/>
          </a:xfrm>
          <a:prstGeom prst="rect">
            <a:avLst/>
          </a:prstGeom>
        </p:spPr>
        <p:txBody>
          <a:bodyPr vert="horz" lIns="91294" tIns="45647" rIns="91294" bIns="45647" rtlCol="0"/>
          <a:lstStyle>
            <a:lvl1pPr algn="r">
              <a:defRPr sz="1200"/>
            </a:lvl1pPr>
          </a:lstStyle>
          <a:p>
            <a:fld id="{FAB6C422-590E-9E48-81E4-DE38BE76C08D}" type="datetimeFigureOut">
              <a:rPr lang="en-GB" smtClean="0">
                <a:latin typeface="Roboto Slab Light"/>
              </a:rPr>
              <a:pPr/>
              <a:t>14/11/2022</a:t>
            </a:fld>
            <a:endParaRPr lang="en-GB" dirty="0">
              <a:latin typeface="Roboto Slab Light"/>
            </a:endParaRPr>
          </a:p>
        </p:txBody>
      </p:sp>
      <p:sp>
        <p:nvSpPr>
          <p:cNvPr id="4" name="Footer Placeholder 3"/>
          <p:cNvSpPr>
            <a:spLocks noGrp="1"/>
          </p:cNvSpPr>
          <p:nvPr>
            <p:ph type="ftr" sz="quarter" idx="2"/>
          </p:nvPr>
        </p:nvSpPr>
        <p:spPr>
          <a:xfrm>
            <a:off x="1" y="9428879"/>
            <a:ext cx="2946346" cy="496174"/>
          </a:xfrm>
          <a:prstGeom prst="rect">
            <a:avLst/>
          </a:prstGeom>
        </p:spPr>
        <p:txBody>
          <a:bodyPr vert="horz" lIns="91294" tIns="45647" rIns="91294" bIns="45647" rtlCol="0" anchor="b"/>
          <a:lstStyle>
            <a:lvl1pPr algn="l">
              <a:defRPr sz="1200"/>
            </a:lvl1pPr>
          </a:lstStyle>
          <a:p>
            <a:endParaRPr lang="en-GB" dirty="0">
              <a:latin typeface="Roboto Slab Light"/>
            </a:endParaRPr>
          </a:p>
        </p:txBody>
      </p:sp>
      <p:sp>
        <p:nvSpPr>
          <p:cNvPr id="5" name="Slide Number Placeholder 4"/>
          <p:cNvSpPr>
            <a:spLocks noGrp="1"/>
          </p:cNvSpPr>
          <p:nvPr>
            <p:ph type="sldNum" sz="quarter" idx="3"/>
          </p:nvPr>
        </p:nvSpPr>
        <p:spPr>
          <a:xfrm>
            <a:off x="3849744" y="9428879"/>
            <a:ext cx="2946345" cy="496174"/>
          </a:xfrm>
          <a:prstGeom prst="rect">
            <a:avLst/>
          </a:prstGeom>
        </p:spPr>
        <p:txBody>
          <a:bodyPr vert="horz" lIns="91294" tIns="45647" rIns="91294" bIns="45647" rtlCol="0" anchor="b"/>
          <a:lstStyle>
            <a:lvl1pPr algn="r">
              <a:defRPr sz="1200"/>
            </a:lvl1pPr>
          </a:lstStyle>
          <a:p>
            <a:fld id="{6E2EBEBA-3409-0F4E-B713-CAADD7383708}" type="slidenum">
              <a:rPr lang="en-GB" smtClean="0">
                <a:latin typeface="Roboto Slab Light"/>
              </a:rPr>
              <a:pPr/>
              <a:t>‹#›</a:t>
            </a:fld>
            <a:endParaRPr lang="en-GB" dirty="0">
              <a:latin typeface="Roboto Slab Light"/>
            </a:endParaRPr>
          </a:p>
        </p:txBody>
      </p:sp>
    </p:spTree>
    <p:extLst>
      <p:ext uri="{BB962C8B-B14F-4D97-AF65-F5344CB8AC3E}">
        <p14:creationId xmlns:p14="http://schemas.microsoft.com/office/powerpoint/2010/main" val="1441881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294" tIns="45647" rIns="91294" bIns="45647" rtlCol="0"/>
          <a:lstStyle>
            <a:lvl1pPr algn="l">
              <a:defRPr sz="1200">
                <a:latin typeface="Roboto Slab Light"/>
              </a:defRPr>
            </a:lvl1pPr>
          </a:lstStyle>
          <a:p>
            <a:endParaRPr lang="en-IE" dirty="0"/>
          </a:p>
        </p:txBody>
      </p:sp>
      <p:sp>
        <p:nvSpPr>
          <p:cNvPr id="3" name="Date Placeholder 2"/>
          <p:cNvSpPr>
            <a:spLocks noGrp="1"/>
          </p:cNvSpPr>
          <p:nvPr>
            <p:ph type="dt" idx="1"/>
          </p:nvPr>
        </p:nvSpPr>
        <p:spPr>
          <a:xfrm>
            <a:off x="3850443" y="0"/>
            <a:ext cx="2945659" cy="496332"/>
          </a:xfrm>
          <a:prstGeom prst="rect">
            <a:avLst/>
          </a:prstGeom>
        </p:spPr>
        <p:txBody>
          <a:bodyPr vert="horz" lIns="91294" tIns="45647" rIns="91294" bIns="45647" rtlCol="0"/>
          <a:lstStyle>
            <a:lvl1pPr algn="r">
              <a:defRPr sz="1200">
                <a:latin typeface="Roboto Slab Light"/>
              </a:defRPr>
            </a:lvl1pPr>
          </a:lstStyle>
          <a:p>
            <a:fld id="{5EB32EF4-9F0D-4B18-BFD1-268924FFDE11}" type="datetimeFigureOut">
              <a:rPr lang="en-IE" smtClean="0"/>
              <a:pPr/>
              <a:t>14/11/2022</a:t>
            </a:fld>
            <a:endParaRPr lang="en-IE"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294" tIns="45647" rIns="91294" bIns="45647" rtlCol="0" anchor="ctr"/>
          <a:lstStyle/>
          <a:p>
            <a:endParaRPr lang="en-IE" dirty="0"/>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294" tIns="45647" rIns="91294" bIns="45647"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6" name="Footer Placeholder 5"/>
          <p:cNvSpPr>
            <a:spLocks noGrp="1"/>
          </p:cNvSpPr>
          <p:nvPr>
            <p:ph type="ftr" sz="quarter" idx="4"/>
          </p:nvPr>
        </p:nvSpPr>
        <p:spPr>
          <a:xfrm>
            <a:off x="1" y="9428584"/>
            <a:ext cx="2945659" cy="496332"/>
          </a:xfrm>
          <a:prstGeom prst="rect">
            <a:avLst/>
          </a:prstGeom>
        </p:spPr>
        <p:txBody>
          <a:bodyPr vert="horz" lIns="91294" tIns="45647" rIns="91294" bIns="45647" rtlCol="0" anchor="b"/>
          <a:lstStyle>
            <a:lvl1pPr algn="l">
              <a:defRPr sz="1200">
                <a:latin typeface="Roboto Slab Light"/>
              </a:defRPr>
            </a:lvl1pPr>
          </a:lstStyle>
          <a:p>
            <a:endParaRPr lang="en-IE" dirty="0"/>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1294" tIns="45647" rIns="91294" bIns="45647" rtlCol="0" anchor="b"/>
          <a:lstStyle>
            <a:lvl1pPr algn="r">
              <a:defRPr sz="1200">
                <a:latin typeface="Roboto Slab Light"/>
              </a:defRPr>
            </a:lvl1pPr>
          </a:lstStyle>
          <a:p>
            <a:fld id="{5641690F-5CE8-4B96-9588-F78D757180BA}" type="slidenum">
              <a:rPr lang="en-IE" smtClean="0"/>
              <a:pPr/>
              <a:t>‹#›</a:t>
            </a:fld>
            <a:endParaRPr lang="en-IE" dirty="0"/>
          </a:p>
        </p:txBody>
      </p:sp>
    </p:spTree>
    <p:extLst>
      <p:ext uri="{BB962C8B-B14F-4D97-AF65-F5344CB8AC3E}">
        <p14:creationId xmlns:p14="http://schemas.microsoft.com/office/powerpoint/2010/main" val="1022235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Roboto Slab Light"/>
        <a:ea typeface="+mn-ea"/>
        <a:cs typeface="+mn-cs"/>
      </a:defRPr>
    </a:lvl1pPr>
    <a:lvl2pPr marL="457200" algn="l" defTabSz="914400" rtl="0" eaLnBrk="1" latinLnBrk="0" hangingPunct="1">
      <a:defRPr sz="1200" kern="1200">
        <a:solidFill>
          <a:schemeClr val="tx1"/>
        </a:solidFill>
        <a:latin typeface="Roboto Slab Light"/>
        <a:ea typeface="+mn-ea"/>
        <a:cs typeface="+mn-cs"/>
      </a:defRPr>
    </a:lvl2pPr>
    <a:lvl3pPr marL="914400" algn="l" defTabSz="914400" rtl="0" eaLnBrk="1" latinLnBrk="0" hangingPunct="1">
      <a:defRPr sz="1200" kern="1200">
        <a:solidFill>
          <a:schemeClr val="tx1"/>
        </a:solidFill>
        <a:latin typeface="Roboto Slab Light"/>
        <a:ea typeface="+mn-ea"/>
        <a:cs typeface="+mn-cs"/>
      </a:defRPr>
    </a:lvl3pPr>
    <a:lvl4pPr marL="1371600" algn="l" defTabSz="914400" rtl="0" eaLnBrk="1" latinLnBrk="0" hangingPunct="1">
      <a:defRPr sz="1200" kern="1200">
        <a:solidFill>
          <a:schemeClr val="tx1"/>
        </a:solidFill>
        <a:latin typeface="Roboto Slab Light"/>
        <a:ea typeface="+mn-ea"/>
        <a:cs typeface="+mn-cs"/>
      </a:defRPr>
    </a:lvl4pPr>
    <a:lvl5pPr marL="1828800" algn="l" defTabSz="914400" rtl="0" eaLnBrk="1" latinLnBrk="0" hangingPunct="1">
      <a:defRPr sz="1200" kern="1200">
        <a:solidFill>
          <a:schemeClr val="tx1"/>
        </a:solidFill>
        <a:latin typeface="Roboto Slab Ligh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597821"/>
            <a:ext cx="4032448" cy="2126057"/>
          </a:xfrm>
        </p:spPr>
        <p:txBody>
          <a:bodyPr tIns="0" bIns="0" anchor="t" anchorCtr="0">
            <a:normAutofit/>
          </a:bodyPr>
          <a:lstStyle>
            <a:lvl1pPr>
              <a:lnSpc>
                <a:spcPts val="4600"/>
              </a:lnSpc>
              <a:defRPr sz="4400" b="0" i="0" baseline="0">
                <a:solidFill>
                  <a:schemeClr val="tx1"/>
                </a:solidFill>
                <a:latin typeface="Cambria" panose="02040503050406030204" pitchFamily="18" charset="0"/>
                <a:cs typeface="Cambria" panose="02040503050406030204" pitchFamily="18" charset="0"/>
              </a:defRPr>
            </a:lvl1pPr>
          </a:lstStyle>
          <a:p>
            <a:r>
              <a:rPr lang="en-US" dirty="0"/>
              <a:t>Click to edit Master title style</a:t>
            </a:r>
            <a:endParaRPr lang="en-IE" dirty="0"/>
          </a:p>
        </p:txBody>
      </p:sp>
      <p:sp>
        <p:nvSpPr>
          <p:cNvPr id="3" name="Subtitle 2"/>
          <p:cNvSpPr>
            <a:spLocks noGrp="1"/>
          </p:cNvSpPr>
          <p:nvPr>
            <p:ph type="subTitle" idx="1" hasCustomPrompt="1"/>
          </p:nvPr>
        </p:nvSpPr>
        <p:spPr>
          <a:xfrm>
            <a:off x="539552" y="3795886"/>
            <a:ext cx="4032448" cy="1098426"/>
          </a:xfrm>
        </p:spPr>
        <p:txBody>
          <a:bodyPr>
            <a:normAutofit/>
          </a:bodyPr>
          <a:lstStyle>
            <a:lvl1pPr marL="0" indent="0" algn="l">
              <a:lnSpc>
                <a:spcPts val="2200"/>
              </a:lnSpc>
              <a:buNone/>
              <a:defRPr sz="2000" b="1" i="0" baseline="0">
                <a:solidFill>
                  <a:schemeClr val="accent1"/>
                </a:solidFill>
                <a:latin typeface="Cambria" panose="02040503050406030204" pitchFamily="18" charset="0"/>
                <a:cs typeface="Cambria" panose="0204050305040603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Presentation Sub Title</a:t>
            </a:r>
          </a:p>
          <a:p>
            <a:r>
              <a:rPr lang="en-US" dirty="0"/>
              <a:t>The quick brown fox</a:t>
            </a:r>
            <a:endParaRPr lang="en-IE" dirty="0"/>
          </a:p>
        </p:txBody>
      </p:sp>
    </p:spTree>
    <p:extLst>
      <p:ext uri="{BB962C8B-B14F-4D97-AF65-F5344CB8AC3E}">
        <p14:creationId xmlns:p14="http://schemas.microsoft.com/office/powerpoint/2010/main" val="4113729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Slide Without Foot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Slide Number Placeholder 4"/>
          <p:cNvSpPr>
            <a:spLocks noGrp="1"/>
          </p:cNvSpPr>
          <p:nvPr>
            <p:ph type="sldNum" sz="quarter" idx="4"/>
          </p:nvPr>
        </p:nvSpPr>
        <p:spPr>
          <a:xfrm>
            <a:off x="7596336" y="4767263"/>
            <a:ext cx="1008112" cy="274637"/>
          </a:xfrm>
          <a:prstGeom prst="rect">
            <a:avLst/>
          </a:prstGeom>
        </p:spPr>
        <p:txBody>
          <a:bodyPr vert="horz" lIns="91440" tIns="45720" rIns="91440" bIns="45720" rtlCol="0" anchor="ctr"/>
          <a:lstStyle>
            <a:lvl1pPr algn="r">
              <a:defRPr sz="1200" b="0" i="0">
                <a:solidFill>
                  <a:schemeClr val="bg2"/>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469762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4248000"/>
          </a:xfrm>
        </p:spPr>
        <p:txBody>
          <a:bodyPr/>
          <a:lstStyle/>
          <a:p>
            <a:endParaRPr lang="en-US"/>
          </a:p>
        </p:txBody>
      </p:sp>
      <p:sp>
        <p:nvSpPr>
          <p:cNvPr id="4" name="Slide Number Placeholder 4"/>
          <p:cNvSpPr>
            <a:spLocks noGrp="1"/>
          </p:cNvSpPr>
          <p:nvPr>
            <p:ph type="sldNum" sz="quarter" idx="4"/>
          </p:nvPr>
        </p:nvSpPr>
        <p:spPr>
          <a:xfrm>
            <a:off x="7596336" y="4767263"/>
            <a:ext cx="1008112" cy="274637"/>
          </a:xfrm>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354214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Image With No Foot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4299942"/>
          </a:xfrm>
        </p:spPr>
        <p:txBody>
          <a:bodyPr/>
          <a:lstStyle/>
          <a:p>
            <a:endParaRPr lang="en-US"/>
          </a:p>
        </p:txBody>
      </p:sp>
      <p:sp>
        <p:nvSpPr>
          <p:cNvPr id="4" name="Slide Number Placeholder 4"/>
          <p:cNvSpPr>
            <a:spLocks noGrp="1"/>
          </p:cNvSpPr>
          <p:nvPr>
            <p:ph type="sldNum" sz="quarter" idx="4"/>
          </p:nvPr>
        </p:nvSpPr>
        <p:spPr>
          <a:xfrm>
            <a:off x="7596336" y="4767263"/>
            <a:ext cx="1008112" cy="274637"/>
          </a:xfrm>
          <a:prstGeom prst="rect">
            <a:avLst/>
          </a:prstGeom>
        </p:spPr>
        <p:txBody>
          <a:bodyPr vert="horz" lIns="91440" tIns="45720" rIns="91440" bIns="45720" rtlCol="0" anchor="ctr"/>
          <a:lstStyle>
            <a:lvl1pPr algn="r">
              <a:defRPr sz="1200" b="0" i="0">
                <a:solidFill>
                  <a:schemeClr val="bg2"/>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3995688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544" y="195486"/>
            <a:ext cx="2834406" cy="871538"/>
          </a:xfrm>
        </p:spPr>
        <p:txBody>
          <a:bodyPr anchor="t" anchorCtr="0"/>
          <a:lstStyle>
            <a:lvl1pPr algn="l">
              <a:defRPr sz="2000" b="1">
                <a:solidFill>
                  <a:schemeClr val="accent5"/>
                </a:solidFill>
                <a:latin typeface="Cambria" panose="02040503050406030204" pitchFamily="18" charset="0"/>
              </a:defRPr>
            </a:lvl1pPr>
          </a:lstStyle>
          <a:p>
            <a:r>
              <a:rPr lang="en-US" dirty="0"/>
              <a:t>Click to edit Master title style</a:t>
            </a:r>
            <a:endParaRPr lang="en-IE" dirty="0"/>
          </a:p>
        </p:txBody>
      </p:sp>
      <p:sp>
        <p:nvSpPr>
          <p:cNvPr id="3" name="Content Placeholder 2"/>
          <p:cNvSpPr>
            <a:spLocks noGrp="1"/>
          </p:cNvSpPr>
          <p:nvPr>
            <p:ph idx="1"/>
          </p:nvPr>
        </p:nvSpPr>
        <p:spPr>
          <a:xfrm>
            <a:off x="3575050" y="204791"/>
            <a:ext cx="5111750" cy="3879128"/>
          </a:xfrm>
        </p:spPr>
        <p:txBody>
          <a:bodyPr/>
          <a:lstStyle>
            <a:lvl1pPr marL="0" indent="0" algn="l">
              <a:buNone/>
              <a:defRPr sz="3200" b="1">
                <a:solidFill>
                  <a:srgbClr val="45C1C0"/>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4" name="Text Placeholder 3"/>
          <p:cNvSpPr>
            <a:spLocks noGrp="1"/>
          </p:cNvSpPr>
          <p:nvPr>
            <p:ph type="body" sz="half" idx="2"/>
          </p:nvPr>
        </p:nvSpPr>
        <p:spPr>
          <a:xfrm>
            <a:off x="467544" y="1067027"/>
            <a:ext cx="2834406" cy="30075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Slide Number Placeholder 4"/>
          <p:cNvSpPr>
            <a:spLocks noGrp="1"/>
          </p:cNvSpPr>
          <p:nvPr>
            <p:ph type="sldNum" sz="quarter" idx="4"/>
          </p:nvPr>
        </p:nvSpPr>
        <p:spPr>
          <a:xfrm>
            <a:off x="7596336" y="4767263"/>
            <a:ext cx="1008112" cy="274637"/>
          </a:xfrm>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3323128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Slide">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75923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mpty Slide">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8238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597821"/>
            <a:ext cx="4032448" cy="3350193"/>
          </a:xfrm>
        </p:spPr>
        <p:txBody>
          <a:bodyPr tIns="0" bIns="0" anchor="t" anchorCtr="0">
            <a:normAutofit/>
          </a:bodyPr>
          <a:lstStyle>
            <a:lvl1pPr>
              <a:defRPr sz="3200" b="1">
                <a:solidFill>
                  <a:schemeClr val="tx1"/>
                </a:solidFill>
                <a:latin typeface="Cambria" panose="02040503050406030204" pitchFamily="18" charset="0"/>
              </a:defRPr>
            </a:lvl1pPr>
          </a:lstStyle>
          <a:p>
            <a:r>
              <a:rPr lang="en-US" dirty="0"/>
              <a:t>Click to edit Master title style</a:t>
            </a:r>
            <a:endParaRPr lang="en-IE" dirty="0"/>
          </a:p>
        </p:txBody>
      </p:sp>
    </p:spTree>
    <p:extLst>
      <p:ext uri="{BB962C8B-B14F-4D97-AF65-F5344CB8AC3E}">
        <p14:creationId xmlns:p14="http://schemas.microsoft.com/office/powerpoint/2010/main" val="4290735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2">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597821"/>
            <a:ext cx="4032448" cy="3350193"/>
          </a:xfrm>
        </p:spPr>
        <p:txBody>
          <a:bodyPr tIns="0" bIns="0" anchor="t" anchorCtr="0">
            <a:normAutofit/>
          </a:bodyPr>
          <a:lstStyle>
            <a:lvl1pPr>
              <a:defRPr sz="3200" b="1">
                <a:solidFill>
                  <a:schemeClr val="tx1"/>
                </a:solidFill>
                <a:latin typeface="Cambria" panose="02040503050406030204" pitchFamily="18" charset="0"/>
              </a:defRPr>
            </a:lvl1pPr>
          </a:lstStyle>
          <a:p>
            <a:r>
              <a:rPr lang="en-US" dirty="0"/>
              <a:t>Click to edit Master title style</a:t>
            </a:r>
            <a:endParaRPr lang="en-IE" dirty="0"/>
          </a:p>
        </p:txBody>
      </p:sp>
    </p:spTree>
    <p:extLst>
      <p:ext uri="{BB962C8B-B14F-4D97-AF65-F5344CB8AC3E}">
        <p14:creationId xmlns:p14="http://schemas.microsoft.com/office/powerpoint/2010/main" val="4223850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vider Slide 2">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597821"/>
            <a:ext cx="4032448" cy="3350193"/>
          </a:xfrm>
        </p:spPr>
        <p:txBody>
          <a:bodyPr tIns="0" bIns="0" anchor="t" anchorCtr="0">
            <a:normAutofit/>
          </a:bodyPr>
          <a:lstStyle>
            <a:lvl1pPr>
              <a:defRPr sz="3200" b="1">
                <a:solidFill>
                  <a:schemeClr val="tx1"/>
                </a:solidFill>
                <a:latin typeface="Cambria" panose="02040503050406030204" pitchFamily="18" charset="0"/>
              </a:defRPr>
            </a:lvl1pPr>
          </a:lstStyle>
          <a:p>
            <a:r>
              <a:rPr lang="en-US" dirty="0"/>
              <a:t>Click to edit Master title style</a:t>
            </a:r>
            <a:endParaRPr lang="en-IE" dirty="0"/>
          </a:p>
        </p:txBody>
      </p:sp>
    </p:spTree>
    <p:extLst>
      <p:ext uri="{BB962C8B-B14F-4D97-AF65-F5344CB8AC3E}">
        <p14:creationId xmlns:p14="http://schemas.microsoft.com/office/powerpoint/2010/main" val="1910377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eneral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Cambria" panose="02040503050406030204" pitchFamily="18" charset="0"/>
              </a:defRPr>
            </a:lvl1pPr>
          </a:lstStyle>
          <a:p>
            <a:r>
              <a:rPr lang="en-US" dirty="0"/>
              <a:t>Click to edit Master title style</a:t>
            </a:r>
            <a:endParaRPr lang="en-IE"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4" name="Slide Number Placeholder 4"/>
          <p:cNvSpPr>
            <a:spLocks noGrp="1"/>
          </p:cNvSpPr>
          <p:nvPr>
            <p:ph type="sldNum" sz="quarter" idx="4"/>
          </p:nvPr>
        </p:nvSpPr>
        <p:spPr>
          <a:xfrm>
            <a:off x="7596336" y="4767263"/>
            <a:ext cx="1008112" cy="274637"/>
          </a:xfrm>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470583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45C1C0"/>
                </a:solidFill>
              </a:defRPr>
            </a:lvl1pPr>
          </a:lstStyle>
          <a:p>
            <a:r>
              <a:rPr lang="en-US" dirty="0"/>
              <a:t>Click to edit Master title style</a:t>
            </a:r>
            <a:endParaRPr lang="en-IE" dirty="0"/>
          </a:p>
        </p:txBody>
      </p:sp>
      <p:sp>
        <p:nvSpPr>
          <p:cNvPr id="3" name="Content Placeholder 2"/>
          <p:cNvSpPr>
            <a:spLocks noGrp="1"/>
          </p:cNvSpPr>
          <p:nvPr>
            <p:ph sz="half" idx="1"/>
          </p:nvPr>
        </p:nvSpPr>
        <p:spPr>
          <a:xfrm>
            <a:off x="457200" y="1131591"/>
            <a:ext cx="4038600" cy="28803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4" name="Content Placeholder 3"/>
          <p:cNvSpPr>
            <a:spLocks noGrp="1"/>
          </p:cNvSpPr>
          <p:nvPr>
            <p:ph sz="half" idx="2"/>
          </p:nvPr>
        </p:nvSpPr>
        <p:spPr>
          <a:xfrm>
            <a:off x="4648200" y="1131591"/>
            <a:ext cx="4038600" cy="28803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5" name="Slide Number Placeholder 4"/>
          <p:cNvSpPr>
            <a:spLocks noGrp="1"/>
          </p:cNvSpPr>
          <p:nvPr>
            <p:ph type="sldNum" sz="quarter" idx="4"/>
          </p:nvPr>
        </p:nvSpPr>
        <p:spPr>
          <a:xfrm>
            <a:off x="7596336" y="4767263"/>
            <a:ext cx="1008112" cy="274637"/>
          </a:xfrm>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625121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45C1C0"/>
                </a:solidFill>
              </a:defRPr>
            </a:lvl1pPr>
          </a:lstStyle>
          <a:p>
            <a:r>
              <a:rPr lang="en-US" dirty="0"/>
              <a:t>Click to edit Master title style</a:t>
            </a:r>
            <a:endParaRPr lang="en-IE" dirty="0"/>
          </a:p>
        </p:txBody>
      </p:sp>
      <p:sp>
        <p:nvSpPr>
          <p:cNvPr id="3" name="Text Placeholder 2"/>
          <p:cNvSpPr>
            <a:spLocks noGrp="1"/>
          </p:cNvSpPr>
          <p:nvPr>
            <p:ph type="body" idx="1"/>
          </p:nvPr>
        </p:nvSpPr>
        <p:spPr>
          <a:xfrm>
            <a:off x="457200" y="1151335"/>
            <a:ext cx="4040188" cy="479822"/>
          </a:xfrm>
        </p:spPr>
        <p:txBody>
          <a:bodyPr anchor="t" anchorCtr="0">
            <a:normAutofit/>
          </a:bodyPr>
          <a:lstStyle>
            <a:lvl1pPr marL="0" indent="0">
              <a:buNone/>
              <a:defRPr sz="2000" b="1">
                <a:solidFill>
                  <a:schemeClr val="accent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631156"/>
            <a:ext cx="4040188" cy="2452762"/>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5" name="Text Placeholder 4"/>
          <p:cNvSpPr>
            <a:spLocks noGrp="1"/>
          </p:cNvSpPr>
          <p:nvPr>
            <p:ph type="body" sz="quarter" idx="3"/>
          </p:nvPr>
        </p:nvSpPr>
        <p:spPr>
          <a:xfrm>
            <a:off x="4645030" y="1151335"/>
            <a:ext cx="4041775" cy="479822"/>
          </a:xfrm>
        </p:spPr>
        <p:txBody>
          <a:bodyPr anchor="t" anchorCtr="0">
            <a:normAutofit/>
          </a:bodyPr>
          <a:lstStyle>
            <a:lvl1pPr marL="0" indent="0">
              <a:buNone/>
              <a:defRPr sz="2000" b="1">
                <a:solidFill>
                  <a:srgbClr val="639FA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30" y="1631156"/>
            <a:ext cx="4041775" cy="2452762"/>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7" name="Slide Number Placeholder 4"/>
          <p:cNvSpPr>
            <a:spLocks noGrp="1"/>
          </p:cNvSpPr>
          <p:nvPr>
            <p:ph type="sldNum" sz="quarter" idx="10"/>
          </p:nvPr>
        </p:nvSpPr>
        <p:spPr>
          <a:xfrm>
            <a:off x="7596336" y="4767263"/>
            <a:ext cx="1008112" cy="274637"/>
          </a:xfrm>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855929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solidFill>
              </a:defRPr>
            </a:lvl1pPr>
          </a:lstStyle>
          <a:p>
            <a:r>
              <a:rPr lang="en-US" dirty="0"/>
              <a:t>Click to edit Master title style</a:t>
            </a:r>
            <a:endParaRPr lang="en-IE" dirty="0"/>
          </a:p>
        </p:txBody>
      </p:sp>
      <p:sp>
        <p:nvSpPr>
          <p:cNvPr id="4" name="Picture Placeholder 3"/>
          <p:cNvSpPr>
            <a:spLocks noGrp="1"/>
          </p:cNvSpPr>
          <p:nvPr>
            <p:ph type="pic" sz="quarter" idx="10"/>
          </p:nvPr>
        </p:nvSpPr>
        <p:spPr>
          <a:xfrm>
            <a:off x="468313" y="1276350"/>
            <a:ext cx="8207375" cy="2663825"/>
          </a:xfrm>
        </p:spPr>
        <p:txBody>
          <a:bodyPr/>
          <a:lstStyle/>
          <a:p>
            <a:endParaRPr lang="en-US"/>
          </a:p>
        </p:txBody>
      </p:sp>
      <p:sp>
        <p:nvSpPr>
          <p:cNvPr id="5" name="Slide Number Placeholder 4"/>
          <p:cNvSpPr>
            <a:spLocks noGrp="1"/>
          </p:cNvSpPr>
          <p:nvPr>
            <p:ph type="sldNum" sz="quarter" idx="4"/>
          </p:nvPr>
        </p:nvSpPr>
        <p:spPr>
          <a:xfrm>
            <a:off x="7596336" y="4767263"/>
            <a:ext cx="1008112" cy="274637"/>
          </a:xfrm>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581534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Slide With Footer">
    <p:spTree>
      <p:nvGrpSpPr>
        <p:cNvPr id="1" name=""/>
        <p:cNvGrpSpPr/>
        <p:nvPr/>
      </p:nvGrpSpPr>
      <p:grpSpPr>
        <a:xfrm>
          <a:off x="0" y="0"/>
          <a:ext cx="0" cy="0"/>
          <a:chOff x="0" y="0"/>
          <a:chExt cx="0" cy="0"/>
        </a:xfrm>
      </p:grpSpPr>
      <p:sp>
        <p:nvSpPr>
          <p:cNvPr id="2" name="Slide Number Placeholder 4"/>
          <p:cNvSpPr>
            <a:spLocks noGrp="1"/>
          </p:cNvSpPr>
          <p:nvPr>
            <p:ph type="sldNum" sz="quarter" idx="4"/>
          </p:nvPr>
        </p:nvSpPr>
        <p:spPr>
          <a:xfrm>
            <a:off x="7596336" y="4767263"/>
            <a:ext cx="1008112" cy="274637"/>
          </a:xfrm>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3099575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7"/>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205979"/>
            <a:ext cx="8219256" cy="857250"/>
          </a:xfrm>
          <a:prstGeom prst="rect">
            <a:avLst/>
          </a:prstGeom>
        </p:spPr>
        <p:txBody>
          <a:bodyPr vert="horz" lIns="91440" tIns="45720" rIns="91440" bIns="45720" rtlCol="0" anchor="ctr">
            <a:normAutofit/>
          </a:bodyPr>
          <a:lstStyle/>
          <a:p>
            <a:r>
              <a:rPr lang="en-US" dirty="0"/>
              <a:t>Click to edit Master title style</a:t>
            </a:r>
            <a:endParaRPr lang="en-IE" dirty="0"/>
          </a:p>
        </p:txBody>
      </p:sp>
      <p:sp>
        <p:nvSpPr>
          <p:cNvPr id="3" name="Text Placeholder 2"/>
          <p:cNvSpPr>
            <a:spLocks noGrp="1"/>
          </p:cNvSpPr>
          <p:nvPr>
            <p:ph type="body" idx="1"/>
          </p:nvPr>
        </p:nvSpPr>
        <p:spPr>
          <a:xfrm>
            <a:off x="457200" y="1200151"/>
            <a:ext cx="8229600" cy="28117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5" name="Slide Number Placeholder 4"/>
          <p:cNvSpPr>
            <a:spLocks noGrp="1"/>
          </p:cNvSpPr>
          <p:nvPr>
            <p:ph type="sldNum" sz="quarter" idx="4"/>
          </p:nvPr>
        </p:nvSpPr>
        <p:spPr>
          <a:xfrm>
            <a:off x="7596336" y="4767263"/>
            <a:ext cx="1008112" cy="274637"/>
          </a:xfrm>
          <a:prstGeom prst="rect">
            <a:avLst/>
          </a:prstGeom>
        </p:spPr>
        <p:txBody>
          <a:bodyPr vert="horz" lIns="91440" tIns="45720" rIns="91440" bIns="45720" rtlCol="0" anchor="ctr"/>
          <a:lstStyle>
            <a:lvl1pPr algn="r">
              <a:defRPr sz="1200" b="0" i="0">
                <a:solidFill>
                  <a:schemeClr val="tx1">
                    <a:tint val="75000"/>
                  </a:schemeClr>
                </a:solidFill>
                <a:latin typeface="Cambria" panose="02040503050406030204" pitchFamily="18" charset="0"/>
                <a:cs typeface="Cambria" panose="02040503050406030204" pitchFamily="18" charset="0"/>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324221073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dt="0"/>
  <p:txStyles>
    <p:titleStyle>
      <a:lvl1pPr algn="l" defTabSz="914400" rtl="0" eaLnBrk="1" latinLnBrk="0" hangingPunct="1">
        <a:spcBef>
          <a:spcPct val="0"/>
        </a:spcBef>
        <a:buNone/>
        <a:defRPr sz="3200" b="1" i="0" kern="1200">
          <a:solidFill>
            <a:schemeClr val="accent1"/>
          </a:solidFill>
          <a:latin typeface="Cambria" panose="02040503050406030204" pitchFamily="18" charset="0"/>
          <a:ea typeface="+mj-ea"/>
          <a:cs typeface="Cambria" panose="02040503050406030204" pitchFamily="18" charset="0"/>
        </a:defRPr>
      </a:lvl1pPr>
    </p:titleStyle>
    <p:bodyStyle>
      <a:lvl1pPr marL="342900" indent="-342900" algn="l" defTabSz="914400" rtl="0" eaLnBrk="1" latinLnBrk="0" hangingPunct="1">
        <a:spcBef>
          <a:spcPts val="1000"/>
        </a:spcBef>
        <a:buClr>
          <a:schemeClr val="accent2"/>
        </a:buClr>
        <a:buSzPct val="100000"/>
        <a:buFont typeface="Arial"/>
        <a:buChar char="•"/>
        <a:defRPr lang="en-US" sz="2400" kern="1200" dirty="0">
          <a:solidFill>
            <a:schemeClr val="bg1"/>
          </a:solidFill>
          <a:latin typeface="Cambria" panose="02040503050406030204" pitchFamily="18" charset="0"/>
          <a:ea typeface="+mj-ea"/>
          <a:cs typeface="+mj-cs"/>
        </a:defRPr>
      </a:lvl1pPr>
      <a:lvl2pPr marL="742950" indent="-285750" algn="l" defTabSz="914400" rtl="0" eaLnBrk="1" latinLnBrk="0" hangingPunct="1">
        <a:spcBef>
          <a:spcPts val="1000"/>
        </a:spcBef>
        <a:buClr>
          <a:schemeClr val="accent2"/>
        </a:buClr>
        <a:buSzPct val="100000"/>
        <a:buFont typeface="Arial"/>
        <a:buChar char="•"/>
        <a:defRPr sz="2400" kern="1200">
          <a:solidFill>
            <a:schemeClr val="bg1"/>
          </a:solidFill>
          <a:latin typeface="Cambria" panose="02040503050406030204" pitchFamily="18" charset="0"/>
          <a:ea typeface="+mn-ea"/>
          <a:cs typeface="+mn-cs"/>
        </a:defRPr>
      </a:lvl2pPr>
      <a:lvl3pPr marL="1143000" indent="-228600" algn="l" defTabSz="914400" rtl="0" eaLnBrk="1" latinLnBrk="0" hangingPunct="1">
        <a:spcBef>
          <a:spcPts val="1000"/>
        </a:spcBef>
        <a:buClr>
          <a:schemeClr val="accent2"/>
        </a:buClr>
        <a:buSzPct val="100000"/>
        <a:buFont typeface="Arial"/>
        <a:buChar char="•"/>
        <a:defRPr sz="2000" kern="1200">
          <a:solidFill>
            <a:schemeClr val="bg1"/>
          </a:solidFill>
          <a:latin typeface="Cambria" panose="02040503050406030204" pitchFamily="18" charset="0"/>
          <a:ea typeface="+mn-ea"/>
          <a:cs typeface="+mn-cs"/>
        </a:defRPr>
      </a:lvl3pPr>
      <a:lvl4pPr marL="1600200" indent="-228600" algn="l" defTabSz="914400" rtl="0" eaLnBrk="1" latinLnBrk="0" hangingPunct="1">
        <a:spcBef>
          <a:spcPts val="1000"/>
        </a:spcBef>
        <a:buClr>
          <a:schemeClr val="accent2"/>
        </a:buClr>
        <a:buSzPct val="100000"/>
        <a:buFont typeface="Arial"/>
        <a:buChar char="•"/>
        <a:defRPr sz="1600" kern="1200">
          <a:solidFill>
            <a:schemeClr val="bg1"/>
          </a:solidFill>
          <a:latin typeface="Cambria" panose="02040503050406030204" pitchFamily="18" charset="0"/>
          <a:ea typeface="+mn-ea"/>
          <a:cs typeface="+mn-cs"/>
        </a:defRPr>
      </a:lvl4pPr>
      <a:lvl5pPr marL="2057400" indent="-228600" algn="l" defTabSz="914400" rtl="0" eaLnBrk="1" latinLnBrk="0" hangingPunct="1">
        <a:spcBef>
          <a:spcPts val="1000"/>
        </a:spcBef>
        <a:buClr>
          <a:schemeClr val="accent2"/>
        </a:buClr>
        <a:buSzPct val="100000"/>
        <a:buFont typeface="Arial"/>
        <a:buChar char="•"/>
        <a:defRPr sz="1200" kern="1200">
          <a:solidFill>
            <a:schemeClr val="bg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597821"/>
            <a:ext cx="7848872" cy="2126057"/>
          </a:xfrm>
        </p:spPr>
        <p:txBody>
          <a:bodyPr/>
          <a:lstStyle/>
          <a:p>
            <a:r>
              <a:rPr lang="en-US" dirty="0"/>
              <a:t>BSTN Non-probability samples</a:t>
            </a:r>
            <a:endParaRPr lang="en-US" dirty="0">
              <a:latin typeface="Cambria" panose="02040503050406030204" pitchFamily="18" charset="0"/>
            </a:endParaRPr>
          </a:p>
        </p:txBody>
      </p:sp>
      <p:sp>
        <p:nvSpPr>
          <p:cNvPr id="3" name="Subtitle 2"/>
          <p:cNvSpPr>
            <a:spLocks noGrp="1"/>
          </p:cNvSpPr>
          <p:nvPr>
            <p:ph type="subTitle" idx="1"/>
          </p:nvPr>
        </p:nvSpPr>
        <p:spPr>
          <a:xfrm>
            <a:off x="539552" y="3651870"/>
            <a:ext cx="6624736" cy="1098426"/>
          </a:xfrm>
        </p:spPr>
        <p:txBody>
          <a:bodyPr>
            <a:normAutofit/>
          </a:bodyPr>
          <a:lstStyle/>
          <a:p>
            <a:r>
              <a:rPr lang="en-US" dirty="0"/>
              <a:t>CSO’s planned test of using a non-probability survey</a:t>
            </a:r>
            <a:br>
              <a:rPr lang="en-US" dirty="0"/>
            </a:br>
            <a:endParaRPr lang="en-US" dirty="0"/>
          </a:p>
        </p:txBody>
      </p:sp>
    </p:spTree>
    <p:extLst>
      <p:ext uri="{BB962C8B-B14F-4D97-AF65-F5344CB8AC3E}">
        <p14:creationId xmlns:p14="http://schemas.microsoft.com/office/powerpoint/2010/main" val="4211829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Motivation</a:t>
            </a:r>
          </a:p>
        </p:txBody>
      </p:sp>
      <p:sp>
        <p:nvSpPr>
          <p:cNvPr id="3" name="Content Placeholder 2"/>
          <p:cNvSpPr>
            <a:spLocks noGrp="1"/>
          </p:cNvSpPr>
          <p:nvPr>
            <p:ph idx="1"/>
          </p:nvPr>
        </p:nvSpPr>
        <p:spPr>
          <a:xfrm>
            <a:off x="457200" y="1063230"/>
            <a:ext cx="8229600" cy="3096144"/>
          </a:xfrm>
        </p:spPr>
        <p:txBody>
          <a:bodyPr>
            <a:normAutofit fontScale="92500" lnSpcReduction="20000"/>
          </a:bodyPr>
          <a:lstStyle/>
          <a:p>
            <a:r>
              <a:rPr lang="en-US" dirty="0"/>
              <a:t>Declining response rates, high cost of data collection, increasing demand, etc.</a:t>
            </a:r>
          </a:p>
          <a:p>
            <a:r>
              <a:rPr lang="en-US" dirty="0"/>
              <a:t>Growth in availability of non-probability sources such as administrative data, big data, social media etc.</a:t>
            </a:r>
          </a:p>
          <a:p>
            <a:r>
              <a:rPr lang="en-US" dirty="0"/>
              <a:t>Web panel surveys easy and cheap to carry out and usually have  fast turnaround</a:t>
            </a:r>
          </a:p>
          <a:p>
            <a:r>
              <a:rPr lang="en-US" dirty="0"/>
              <a:t>Availability of a ‘quasi’ panel of over 12,000 email addresses from a series of online opt-in surveys conducted by CSO over past two years</a:t>
            </a:r>
          </a:p>
          <a:p>
            <a:endParaRPr lang="en-US" dirty="0"/>
          </a:p>
          <a:p>
            <a:endParaRPr lang="en-US" dirty="0"/>
          </a:p>
        </p:txBody>
      </p:sp>
      <p:sp>
        <p:nvSpPr>
          <p:cNvPr id="4" name="Slide Number Placeholder 4"/>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2</a:t>
            </a:fld>
            <a:endParaRPr lang="en-US" dirty="0"/>
          </a:p>
        </p:txBody>
      </p:sp>
    </p:spTree>
    <p:extLst>
      <p:ext uri="{BB962C8B-B14F-4D97-AF65-F5344CB8AC3E}">
        <p14:creationId xmlns:p14="http://schemas.microsoft.com/office/powerpoint/2010/main" val="2913926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But …</a:t>
            </a:r>
          </a:p>
        </p:txBody>
      </p:sp>
      <p:sp>
        <p:nvSpPr>
          <p:cNvPr id="3" name="Content Placeholder 2"/>
          <p:cNvSpPr>
            <a:spLocks noGrp="1"/>
          </p:cNvSpPr>
          <p:nvPr>
            <p:ph idx="1"/>
          </p:nvPr>
        </p:nvSpPr>
        <p:spPr>
          <a:xfrm>
            <a:off x="457200" y="1203598"/>
            <a:ext cx="8229600" cy="2811759"/>
          </a:xfrm>
        </p:spPr>
        <p:txBody>
          <a:bodyPr>
            <a:normAutofit/>
          </a:bodyPr>
          <a:lstStyle/>
          <a:p>
            <a:r>
              <a:rPr lang="en-IE" dirty="0"/>
              <a:t>Can non-probability surveys be used in conjunction with other sources to reduce some of the burden of traditional surveys while maintaining a valid statistical inference framework and with an acceptable level of quality?</a:t>
            </a:r>
          </a:p>
          <a:p>
            <a:r>
              <a:rPr lang="en-US" dirty="0"/>
              <a:t>There is a growing amount of literature on this area and there are methods to adjust for the bias of a non-probability sample.</a:t>
            </a:r>
          </a:p>
          <a:p>
            <a:endParaRPr lang="en-US" dirty="0"/>
          </a:p>
        </p:txBody>
      </p:sp>
      <p:sp>
        <p:nvSpPr>
          <p:cNvPr id="4" name="Slide Number Placeholder 4"/>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3</a:t>
            </a:fld>
            <a:endParaRPr lang="en-US" dirty="0"/>
          </a:p>
        </p:txBody>
      </p:sp>
    </p:spTree>
    <p:extLst>
      <p:ext uri="{BB962C8B-B14F-4D97-AF65-F5344CB8AC3E}">
        <p14:creationId xmlns:p14="http://schemas.microsoft.com/office/powerpoint/2010/main" val="2422265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Exploring the potential of non-probability samples in the context of official statistics</a:t>
            </a:r>
          </a:p>
        </p:txBody>
      </p:sp>
      <p:sp>
        <p:nvSpPr>
          <p:cNvPr id="3" name="Content Placeholder 2"/>
          <p:cNvSpPr>
            <a:spLocks noGrp="1"/>
          </p:cNvSpPr>
          <p:nvPr>
            <p:ph idx="1"/>
          </p:nvPr>
        </p:nvSpPr>
        <p:spPr>
          <a:xfrm>
            <a:off x="457200" y="1491631"/>
            <a:ext cx="8229600" cy="2304256"/>
          </a:xfrm>
        </p:spPr>
        <p:txBody>
          <a:bodyPr>
            <a:normAutofit fontScale="92500"/>
          </a:bodyPr>
          <a:lstStyle/>
          <a:p>
            <a:r>
              <a:rPr lang="en-US" dirty="0"/>
              <a:t>CSO does not currently have expertise in this area but are interested in developing it as we can see that it is a growing area </a:t>
            </a:r>
          </a:p>
          <a:p>
            <a:r>
              <a:rPr lang="en-US" dirty="0"/>
              <a:t>Potential for collaboration with other NSIs and/or Eurostat to develop a framework or a set of appropriate practices</a:t>
            </a:r>
          </a:p>
          <a:p>
            <a:r>
              <a:rPr lang="en-US" dirty="0"/>
              <a:t>Group already set up and has met in September</a:t>
            </a:r>
          </a:p>
          <a:p>
            <a:endParaRPr lang="en-US" dirty="0">
              <a:solidFill>
                <a:schemeClr val="bg2"/>
              </a:solidFill>
              <a:ea typeface="Cambria" panose="02040503050406030204" pitchFamily="18" charset="0"/>
            </a:endParaRPr>
          </a:p>
          <a:p>
            <a:endParaRPr lang="en-US" dirty="0"/>
          </a:p>
        </p:txBody>
      </p:sp>
      <p:sp>
        <p:nvSpPr>
          <p:cNvPr id="4" name="Slide Number Placeholder 4"/>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4</a:t>
            </a:fld>
            <a:endParaRPr lang="en-US" dirty="0"/>
          </a:p>
        </p:txBody>
      </p:sp>
    </p:spTree>
    <p:extLst>
      <p:ext uri="{BB962C8B-B14F-4D97-AF65-F5344CB8AC3E}">
        <p14:creationId xmlns:p14="http://schemas.microsoft.com/office/powerpoint/2010/main" val="3593403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Next Steps</a:t>
            </a:r>
          </a:p>
        </p:txBody>
      </p:sp>
      <p:sp>
        <p:nvSpPr>
          <p:cNvPr id="3" name="Content Placeholder 2"/>
          <p:cNvSpPr>
            <a:spLocks noGrp="1"/>
          </p:cNvSpPr>
          <p:nvPr>
            <p:ph idx="1"/>
          </p:nvPr>
        </p:nvSpPr>
        <p:spPr>
          <a:xfrm>
            <a:off x="457200" y="987573"/>
            <a:ext cx="8229600" cy="2952329"/>
          </a:xfrm>
        </p:spPr>
        <p:txBody>
          <a:bodyPr>
            <a:normAutofit fontScale="70000" lnSpcReduction="20000"/>
          </a:bodyPr>
          <a:lstStyle/>
          <a:p>
            <a:r>
              <a:rPr lang="en-US" sz="2300" dirty="0">
                <a:latin typeface="+mn-lt"/>
              </a:rPr>
              <a:t>CSO comparison using ICT survey</a:t>
            </a:r>
          </a:p>
          <a:p>
            <a:pPr algn="just">
              <a:lnSpc>
                <a:spcPct val="115000"/>
              </a:lnSpc>
              <a:spcAft>
                <a:spcPts val="1000"/>
              </a:spcAft>
            </a:pPr>
            <a:r>
              <a:rPr lang="en-IE" sz="2300" dirty="0">
                <a:effectLst/>
                <a:latin typeface="+mn-lt"/>
                <a:ea typeface="Calibri" panose="020F0502020204030204" pitchFamily="34" charset="0"/>
                <a:cs typeface="Times New Roman" panose="02020603050405020304" pitchFamily="18" charset="0"/>
              </a:rPr>
              <a:t>Sharing experiences such as different approaches:</a:t>
            </a:r>
          </a:p>
          <a:p>
            <a:pPr lvl="1" algn="just">
              <a:lnSpc>
                <a:spcPct val="115000"/>
              </a:lnSpc>
              <a:spcBef>
                <a:spcPts val="600"/>
              </a:spcBef>
            </a:pPr>
            <a:r>
              <a:rPr lang="en-IE" sz="1800" dirty="0">
                <a:effectLst/>
                <a:latin typeface="+mn-lt"/>
                <a:ea typeface="Calibri" panose="020F0502020204030204" pitchFamily="34" charset="0"/>
                <a:cs typeface="Times New Roman" panose="02020603050405020304" pitchFamily="18" charset="0"/>
              </a:rPr>
              <a:t>a design-based approach (sample matching)</a:t>
            </a:r>
          </a:p>
          <a:p>
            <a:pPr lvl="1" algn="just">
              <a:lnSpc>
                <a:spcPct val="115000"/>
              </a:lnSpc>
              <a:spcBef>
                <a:spcPts val="600"/>
              </a:spcBef>
            </a:pPr>
            <a:r>
              <a:rPr lang="en-IE" sz="1800" dirty="0">
                <a:effectLst/>
                <a:latin typeface="+mn-lt"/>
                <a:ea typeface="Calibri" panose="020F0502020204030204" pitchFamily="34" charset="0"/>
                <a:cs typeface="Times New Roman" panose="02020603050405020304" pitchFamily="18" charset="0"/>
              </a:rPr>
              <a:t>a model-based approach (hierarchical models) and</a:t>
            </a:r>
          </a:p>
          <a:p>
            <a:pPr lvl="1" algn="just">
              <a:lnSpc>
                <a:spcPct val="115000"/>
              </a:lnSpc>
              <a:spcBef>
                <a:spcPts val="600"/>
              </a:spcBef>
              <a:spcAft>
                <a:spcPts val="600"/>
              </a:spcAft>
            </a:pPr>
            <a:r>
              <a:rPr lang="en-IE" sz="1800" dirty="0">
                <a:effectLst/>
                <a:latin typeface="+mn-lt"/>
                <a:ea typeface="Calibri" panose="020F0502020204030204" pitchFamily="34" charset="0"/>
                <a:cs typeface="Times New Roman" panose="02020603050405020304" pitchFamily="18" charset="0"/>
              </a:rPr>
              <a:t>perhaps pseudo-weights also. </a:t>
            </a:r>
          </a:p>
          <a:p>
            <a:pPr algn="just">
              <a:lnSpc>
                <a:spcPct val="115000"/>
              </a:lnSpc>
              <a:spcAft>
                <a:spcPts val="1000"/>
              </a:spcAft>
            </a:pPr>
            <a:r>
              <a:rPr lang="en-IE" sz="2300" dirty="0">
                <a:effectLst/>
                <a:latin typeface="+mn-lt"/>
                <a:ea typeface="Calibri" panose="020F0502020204030204" pitchFamily="34" charset="0"/>
                <a:cs typeface="Times New Roman" panose="02020603050405020304" pitchFamily="18" charset="0"/>
              </a:rPr>
              <a:t>Sharing best practice/potential projects:</a:t>
            </a:r>
          </a:p>
          <a:p>
            <a:pPr lvl="1" algn="just">
              <a:lnSpc>
                <a:spcPct val="115000"/>
              </a:lnSpc>
              <a:spcBef>
                <a:spcPts val="0"/>
              </a:spcBef>
              <a:spcAft>
                <a:spcPts val="600"/>
              </a:spcAft>
            </a:pPr>
            <a:r>
              <a:rPr lang="en-IE" sz="1800" dirty="0">
                <a:effectLst/>
                <a:latin typeface="+mn-lt"/>
                <a:ea typeface="Calibri" panose="020F0502020204030204" pitchFamily="34" charset="0"/>
                <a:cs typeface="Times New Roman" panose="02020603050405020304" pitchFamily="18" charset="0"/>
              </a:rPr>
              <a:t>ISTAT are looking at some issues with respect to coverage of administrative sources</a:t>
            </a:r>
          </a:p>
          <a:p>
            <a:pPr lvl="1" algn="just">
              <a:lnSpc>
                <a:spcPct val="115000"/>
              </a:lnSpc>
              <a:spcBef>
                <a:spcPts val="0"/>
              </a:spcBef>
              <a:spcAft>
                <a:spcPts val="600"/>
              </a:spcAft>
            </a:pPr>
            <a:r>
              <a:rPr lang="en-IE" sz="1800" dirty="0">
                <a:effectLst/>
                <a:latin typeface="+mn-lt"/>
                <a:ea typeface="Calibri" panose="020F0502020204030204" pitchFamily="34" charset="0"/>
                <a:cs typeface="Times New Roman" panose="02020603050405020304" pitchFamily="18" charset="0"/>
              </a:rPr>
              <a:t>Stats NZ considering using some of these methods for business surveys</a:t>
            </a:r>
          </a:p>
          <a:p>
            <a:pPr lvl="1" algn="just">
              <a:lnSpc>
                <a:spcPct val="115000"/>
              </a:lnSpc>
              <a:spcBef>
                <a:spcPts val="0"/>
              </a:spcBef>
              <a:spcAft>
                <a:spcPts val="600"/>
              </a:spcAft>
            </a:pPr>
            <a:r>
              <a:rPr lang="en-IE" sz="1800" dirty="0">
                <a:effectLst/>
                <a:latin typeface="+mn-lt"/>
                <a:ea typeface="Calibri" panose="020F0502020204030204" pitchFamily="34" charset="0"/>
                <a:cs typeface="Times New Roman" panose="02020603050405020304" pitchFamily="18" charset="0"/>
              </a:rPr>
              <a:t>CBS has a lot of administrative sources that require adjustments for coverage etc.</a:t>
            </a:r>
          </a:p>
          <a:p>
            <a:endParaRPr lang="en-US" dirty="0">
              <a:solidFill>
                <a:schemeClr val="bg2"/>
              </a:solidFill>
              <a:latin typeface="+mn-lt"/>
              <a:ea typeface="Cambria" panose="02040503050406030204" pitchFamily="18" charset="0"/>
            </a:endParaRPr>
          </a:p>
          <a:p>
            <a:endParaRPr lang="en-US" dirty="0">
              <a:latin typeface="+mn-lt"/>
            </a:endParaRPr>
          </a:p>
        </p:txBody>
      </p:sp>
      <p:sp>
        <p:nvSpPr>
          <p:cNvPr id="4" name="Slide Number Placeholder 4"/>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5</a:t>
            </a:fld>
            <a:endParaRPr lang="en-US" dirty="0"/>
          </a:p>
        </p:txBody>
      </p:sp>
    </p:spTree>
    <p:extLst>
      <p:ext uri="{BB962C8B-B14F-4D97-AF65-F5344CB8AC3E}">
        <p14:creationId xmlns:p14="http://schemas.microsoft.com/office/powerpoint/2010/main" val="3612994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Test of the ICT</a:t>
            </a:r>
          </a:p>
        </p:txBody>
      </p:sp>
      <p:sp>
        <p:nvSpPr>
          <p:cNvPr id="3" name="Content Placeholder 2"/>
          <p:cNvSpPr>
            <a:spLocks noGrp="1"/>
          </p:cNvSpPr>
          <p:nvPr>
            <p:ph idx="1"/>
          </p:nvPr>
        </p:nvSpPr>
        <p:spPr>
          <a:xfrm>
            <a:off x="457200" y="1063229"/>
            <a:ext cx="8229600" cy="2732658"/>
          </a:xfrm>
        </p:spPr>
        <p:txBody>
          <a:bodyPr>
            <a:normAutofit fontScale="92500" lnSpcReduction="20000"/>
          </a:bodyPr>
          <a:lstStyle/>
          <a:p>
            <a:r>
              <a:rPr lang="en-IE" dirty="0">
                <a:effectLst/>
                <a:ea typeface="Cambria" panose="02040503050406030204" pitchFamily="18" charset="0"/>
              </a:rPr>
              <a:t>The CSO conducts an annual survey on the ICT activities of households (EU requirements under Regulation (EC) No 808/2004). This survey will be conducted as usual in Q1 and Q2 next year</a:t>
            </a:r>
          </a:p>
          <a:p>
            <a:r>
              <a:rPr lang="en-IE" dirty="0">
                <a:ea typeface="Cambria" panose="02040503050406030204" pitchFamily="18" charset="0"/>
              </a:rPr>
              <a:t>In parallel … a probability sample (target sample) will be selected from our population frame and ‘sample matching’ will be applied to find a match for every individual in the probability sample from the PULSE panel with respect to a set of auxiliary variables that are available on both data sources</a:t>
            </a:r>
            <a:endParaRPr lang="en-US" dirty="0">
              <a:ea typeface="Cambria" panose="02040503050406030204" pitchFamily="18" charset="0"/>
            </a:endParaRPr>
          </a:p>
          <a:p>
            <a:endParaRPr lang="en-US" dirty="0"/>
          </a:p>
        </p:txBody>
      </p:sp>
      <p:sp>
        <p:nvSpPr>
          <p:cNvPr id="4" name="Slide Number Placeholder 4"/>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6</a:t>
            </a:fld>
            <a:endParaRPr lang="en-US" dirty="0"/>
          </a:p>
        </p:txBody>
      </p:sp>
    </p:spTree>
    <p:extLst>
      <p:ext uri="{BB962C8B-B14F-4D97-AF65-F5344CB8AC3E}">
        <p14:creationId xmlns:p14="http://schemas.microsoft.com/office/powerpoint/2010/main" val="2312542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7</a:t>
            </a:fld>
            <a:endParaRPr lang="en-US" dirty="0"/>
          </a:p>
        </p:txBody>
      </p:sp>
      <p:sp>
        <p:nvSpPr>
          <p:cNvPr id="21" name="Title 1">
            <a:extLst>
              <a:ext uri="{FF2B5EF4-FFF2-40B4-BE49-F238E27FC236}">
                <a16:creationId xmlns:a16="http://schemas.microsoft.com/office/drawing/2014/main" id="{6DC9935F-2B59-4BBB-AFA8-541D69E854DA}"/>
              </a:ext>
            </a:extLst>
          </p:cNvPr>
          <p:cNvSpPr>
            <a:spLocks noGrp="1"/>
          </p:cNvSpPr>
          <p:nvPr>
            <p:ph type="title"/>
          </p:nvPr>
        </p:nvSpPr>
        <p:spPr>
          <a:xfrm>
            <a:off x="467544" y="205979"/>
            <a:ext cx="8219256" cy="857250"/>
          </a:xfrm>
        </p:spPr>
        <p:txBody>
          <a:bodyPr>
            <a:noAutofit/>
          </a:bodyPr>
          <a:lstStyle/>
          <a:p>
            <a:r>
              <a:rPr lang="en-US" sz="2400" dirty="0"/>
              <a:t>Test of the ICT</a:t>
            </a:r>
          </a:p>
        </p:txBody>
      </p:sp>
      <p:sp>
        <p:nvSpPr>
          <p:cNvPr id="23" name="Content Placeholder 2">
            <a:extLst>
              <a:ext uri="{FF2B5EF4-FFF2-40B4-BE49-F238E27FC236}">
                <a16:creationId xmlns:a16="http://schemas.microsoft.com/office/drawing/2014/main" id="{768EDCA4-66C9-4DC7-9E20-AA320AE80F8A}"/>
              </a:ext>
            </a:extLst>
          </p:cNvPr>
          <p:cNvSpPr>
            <a:spLocks noGrp="1"/>
          </p:cNvSpPr>
          <p:nvPr>
            <p:ph idx="1"/>
          </p:nvPr>
        </p:nvSpPr>
        <p:spPr>
          <a:xfrm>
            <a:off x="457200" y="1063229"/>
            <a:ext cx="8229600" cy="2732658"/>
          </a:xfrm>
        </p:spPr>
        <p:txBody>
          <a:bodyPr>
            <a:normAutofit fontScale="92500" lnSpcReduction="20000"/>
          </a:bodyPr>
          <a:lstStyle/>
          <a:p>
            <a:r>
              <a:rPr lang="en-IE" sz="2100" dirty="0">
                <a:effectLst/>
                <a:ea typeface="Cambria" panose="02040503050406030204" pitchFamily="18" charset="0"/>
                <a:cs typeface="Times New Roman" panose="02020603050405020304" pitchFamily="18" charset="0"/>
              </a:rPr>
              <a:t>Although the matched sample will look like the target sample, it is important to note that the matched sample is still </a:t>
            </a:r>
            <a:r>
              <a:rPr lang="en-IE" sz="2100" i="1" dirty="0">
                <a:effectLst/>
                <a:ea typeface="Cambria" panose="02040503050406030204" pitchFamily="18" charset="0"/>
                <a:cs typeface="Times New Roman" panose="02020603050405020304" pitchFamily="18" charset="0"/>
              </a:rPr>
              <a:t>not</a:t>
            </a:r>
            <a:r>
              <a:rPr lang="en-IE" sz="2100" dirty="0">
                <a:effectLst/>
                <a:ea typeface="Cambria" panose="02040503050406030204" pitchFamily="18" charset="0"/>
                <a:cs typeface="Times New Roman" panose="02020603050405020304" pitchFamily="18" charset="0"/>
              </a:rPr>
              <a:t> a probability sample as it can only match the target with respect to the available auxiliary information but not with respect to the vast number of unmeasured characteristics about these individuals. </a:t>
            </a:r>
          </a:p>
          <a:p>
            <a:r>
              <a:rPr lang="en-IE" sz="2100" dirty="0">
                <a:effectLst/>
                <a:ea typeface="Cambria" panose="02040503050406030204" pitchFamily="18" charset="0"/>
                <a:cs typeface="Times New Roman" panose="02020603050405020304" pitchFamily="18" charset="0"/>
              </a:rPr>
              <a:t>This can be especially problematic if some of these unmeasured characteristics are related to the target variables of the survey. However, web panel surveys are easy and cheap to carry out and the availability of the contact details of over 12,000 individuals provides an opportunity for us to test some of the methods available to adjust non-probability surveys.</a:t>
            </a:r>
            <a:endParaRPr lang="en-US" sz="2100" dirty="0">
              <a:effectLst/>
              <a:ea typeface="Cambria" panose="02040503050406030204" pitchFamily="18" charset="0"/>
            </a:endParaRPr>
          </a:p>
          <a:p>
            <a:pPr lvl="1"/>
            <a:endParaRPr lang="en-IE" dirty="0">
              <a:effectLst/>
              <a:ea typeface="Cambria" panose="02040503050406030204" pitchFamily="18" charset="0"/>
            </a:endParaRPr>
          </a:p>
        </p:txBody>
      </p:sp>
    </p:spTree>
    <p:extLst>
      <p:ext uri="{BB962C8B-B14F-4D97-AF65-F5344CB8AC3E}">
        <p14:creationId xmlns:p14="http://schemas.microsoft.com/office/powerpoint/2010/main" val="3784069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tx1">
                    <a:tint val="75000"/>
                  </a:schemeClr>
                </a:solidFill>
                <a:latin typeface="Roboto Slab Regular"/>
                <a:cs typeface="Roboto Slab Regular"/>
              </a:defRPr>
            </a:lvl1pPr>
          </a:lstStyle>
          <a:p>
            <a:fld id="{F074DFA7-C613-284F-BE8A-46920CEE1047}" type="slidenum">
              <a:rPr lang="en-US" smtClean="0"/>
              <a:pPr/>
              <a:t>8</a:t>
            </a:fld>
            <a:endParaRPr lang="en-US" dirty="0"/>
          </a:p>
        </p:txBody>
      </p:sp>
      <p:sp>
        <p:nvSpPr>
          <p:cNvPr id="21" name="Title 1">
            <a:extLst>
              <a:ext uri="{FF2B5EF4-FFF2-40B4-BE49-F238E27FC236}">
                <a16:creationId xmlns:a16="http://schemas.microsoft.com/office/drawing/2014/main" id="{6DC9935F-2B59-4BBB-AFA8-541D69E854DA}"/>
              </a:ext>
            </a:extLst>
          </p:cNvPr>
          <p:cNvSpPr>
            <a:spLocks noGrp="1"/>
          </p:cNvSpPr>
          <p:nvPr>
            <p:ph type="title"/>
          </p:nvPr>
        </p:nvSpPr>
        <p:spPr>
          <a:xfrm>
            <a:off x="467544" y="205979"/>
            <a:ext cx="8219256" cy="857250"/>
          </a:xfrm>
        </p:spPr>
        <p:txBody>
          <a:bodyPr>
            <a:noAutofit/>
          </a:bodyPr>
          <a:lstStyle/>
          <a:p>
            <a:r>
              <a:rPr lang="en-US" sz="2400" dirty="0"/>
              <a:t>Test of the ICT</a:t>
            </a:r>
          </a:p>
        </p:txBody>
      </p:sp>
      <p:sp>
        <p:nvSpPr>
          <p:cNvPr id="23" name="Content Placeholder 2">
            <a:extLst>
              <a:ext uri="{FF2B5EF4-FFF2-40B4-BE49-F238E27FC236}">
                <a16:creationId xmlns:a16="http://schemas.microsoft.com/office/drawing/2014/main" id="{768EDCA4-66C9-4DC7-9E20-AA320AE80F8A}"/>
              </a:ext>
            </a:extLst>
          </p:cNvPr>
          <p:cNvSpPr>
            <a:spLocks noGrp="1"/>
          </p:cNvSpPr>
          <p:nvPr>
            <p:ph idx="1"/>
          </p:nvPr>
        </p:nvSpPr>
        <p:spPr>
          <a:xfrm>
            <a:off x="457200" y="1063229"/>
            <a:ext cx="8229600" cy="2732658"/>
          </a:xfrm>
        </p:spPr>
        <p:txBody>
          <a:bodyPr>
            <a:normAutofit lnSpcReduction="10000"/>
          </a:bodyPr>
          <a:lstStyle/>
          <a:p>
            <a:r>
              <a:rPr lang="en-IE" sz="2100" dirty="0">
                <a:effectLst/>
                <a:ea typeface="Cambria" panose="02040503050406030204" pitchFamily="18" charset="0"/>
                <a:cs typeface="Times New Roman" panose="02020603050405020304" pitchFamily="18" charset="0"/>
              </a:rPr>
              <a:t>Data collection for the test will be via CAWI (email invitations) and will happen in parallel with the main survey</a:t>
            </a:r>
          </a:p>
          <a:p>
            <a:r>
              <a:rPr lang="en-IE" sz="2100" dirty="0">
                <a:ea typeface="Cambria" panose="02040503050406030204" pitchFamily="18" charset="0"/>
                <a:cs typeface="Times New Roman" panose="02020603050405020304" pitchFamily="18" charset="0"/>
              </a:rPr>
              <a:t>Results from the two surveys will be analysed in Q3 2023</a:t>
            </a:r>
          </a:p>
          <a:p>
            <a:r>
              <a:rPr lang="en-IE" sz="2100" dirty="0">
                <a:effectLst/>
                <a:ea typeface="Cambria" panose="02040503050406030204" pitchFamily="18" charset="0"/>
                <a:cs typeface="Times New Roman" panose="02020603050405020304" pitchFamily="18" charset="0"/>
              </a:rPr>
              <a:t>Limitation</a:t>
            </a:r>
            <a:r>
              <a:rPr lang="en-IE" sz="2100" dirty="0">
                <a:ea typeface="Cambria" panose="02040503050406030204" pitchFamily="18" charset="0"/>
                <a:cs typeface="Times New Roman" panose="02020603050405020304" pitchFamily="18" charset="0"/>
              </a:rPr>
              <a:t>s:</a:t>
            </a:r>
          </a:p>
          <a:p>
            <a:pPr lvl="1"/>
            <a:r>
              <a:rPr lang="en-IE" sz="2100" dirty="0">
                <a:effectLst/>
                <a:ea typeface="Cambria" panose="02040503050406030204" pitchFamily="18" charset="0"/>
                <a:cs typeface="Times New Roman" panose="02020603050405020304" pitchFamily="18" charset="0"/>
              </a:rPr>
              <a:t>Conducting an ICT survey via CAWI</a:t>
            </a:r>
          </a:p>
          <a:p>
            <a:pPr lvl="1"/>
            <a:r>
              <a:rPr lang="en-IE" sz="2100" dirty="0">
                <a:ea typeface="Cambria" panose="02040503050406030204" pitchFamily="18" charset="0"/>
                <a:cs typeface="Times New Roman" panose="02020603050405020304" pitchFamily="18" charset="0"/>
              </a:rPr>
              <a:t>Difference in coverage </a:t>
            </a:r>
            <a:r>
              <a:rPr lang="en-IE" sz="2100" dirty="0" err="1">
                <a:ea typeface="Cambria" panose="02040503050406030204" pitchFamily="18" charset="0"/>
                <a:cs typeface="Times New Roman" panose="02020603050405020304" pitchFamily="18" charset="0"/>
              </a:rPr>
              <a:t>w.r.t.</a:t>
            </a:r>
            <a:r>
              <a:rPr lang="en-IE" sz="2100" dirty="0">
                <a:ea typeface="Cambria" panose="02040503050406030204" pitchFamily="18" charset="0"/>
                <a:cs typeface="Times New Roman" panose="02020603050405020304" pitchFamily="18" charset="0"/>
              </a:rPr>
              <a:t> age – ICT coverage should be 16-74 years whereas PULSE respondents are 18 and over</a:t>
            </a:r>
            <a:endParaRPr lang="en-US" sz="2100" dirty="0">
              <a:effectLst/>
              <a:ea typeface="Cambria" panose="02040503050406030204" pitchFamily="18" charset="0"/>
            </a:endParaRPr>
          </a:p>
          <a:p>
            <a:pPr lvl="1"/>
            <a:endParaRPr lang="en-IE" dirty="0">
              <a:effectLst/>
              <a:ea typeface="Cambria" panose="02040503050406030204" pitchFamily="18" charset="0"/>
            </a:endParaRPr>
          </a:p>
        </p:txBody>
      </p:sp>
    </p:spTree>
    <p:extLst>
      <p:ext uri="{BB962C8B-B14F-4D97-AF65-F5344CB8AC3E}">
        <p14:creationId xmlns:p14="http://schemas.microsoft.com/office/powerpoint/2010/main" val="927688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657000-D2AF-4ED8-A73F-796A309ABFB4}"/>
              </a:ext>
            </a:extLst>
          </p:cNvPr>
          <p:cNvSpPr txBox="1"/>
          <p:nvPr/>
        </p:nvSpPr>
        <p:spPr>
          <a:xfrm>
            <a:off x="3131840" y="3003798"/>
            <a:ext cx="2031325" cy="584775"/>
          </a:xfrm>
          <a:prstGeom prst="rect">
            <a:avLst/>
          </a:prstGeom>
          <a:noFill/>
        </p:spPr>
        <p:txBody>
          <a:bodyPr wrap="none" rtlCol="0">
            <a:spAutoFit/>
          </a:bodyPr>
          <a:lstStyle/>
          <a:p>
            <a:r>
              <a:rPr lang="en-IE" sz="3200" dirty="0">
                <a:latin typeface="Cambria" panose="02040503050406030204" pitchFamily="18" charset="0"/>
                <a:ea typeface="Cambria" panose="02040503050406030204" pitchFamily="18" charset="0"/>
              </a:rPr>
              <a:t>Thank you</a:t>
            </a:r>
          </a:p>
        </p:txBody>
      </p:sp>
    </p:spTree>
    <p:extLst>
      <p:ext uri="{BB962C8B-B14F-4D97-AF65-F5344CB8AC3E}">
        <p14:creationId xmlns:p14="http://schemas.microsoft.com/office/powerpoint/2010/main" val="1533450450"/>
      </p:ext>
    </p:extLst>
  </p:cSld>
  <p:clrMapOvr>
    <a:masterClrMapping/>
  </p:clrMapOvr>
</p:sld>
</file>

<file path=ppt/theme/theme1.xml><?xml version="1.0" encoding="utf-8"?>
<a:theme xmlns:a="http://schemas.openxmlformats.org/drawingml/2006/main" name="CSO Standard Text 2">
  <a:themeElements>
    <a:clrScheme name="CSO Colours">
      <a:dk1>
        <a:srgbClr val="006168"/>
      </a:dk1>
      <a:lt1>
        <a:sysClr val="window" lastClr="FFFFFF"/>
      </a:lt1>
      <a:dk2>
        <a:srgbClr val="006F74"/>
      </a:dk2>
      <a:lt2>
        <a:srgbClr val="F8F8F8"/>
      </a:lt2>
      <a:accent1>
        <a:srgbClr val="45C1C0"/>
      </a:accent1>
      <a:accent2>
        <a:srgbClr val="FAA21B"/>
      </a:accent2>
      <a:accent3>
        <a:srgbClr val="5BC1A5"/>
      </a:accent3>
      <a:accent4>
        <a:srgbClr val="35456B"/>
      </a:accent4>
      <a:accent5>
        <a:srgbClr val="639FA2"/>
      </a:accent5>
      <a:accent6>
        <a:srgbClr val="9BBDBF"/>
      </a:accent6>
      <a:hlink>
        <a:srgbClr val="45C1C0"/>
      </a:hlink>
      <a:folHlink>
        <a:srgbClr val="45C1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8278</TotalTime>
  <Words>583</Words>
  <Application>Microsoft Office PowerPoint</Application>
  <PresentationFormat>On-screen Show (16:9)</PresentationFormat>
  <Paragraphs>44</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Roboto Slab Light</vt:lpstr>
      <vt:lpstr>Roboto Slab Regular</vt:lpstr>
      <vt:lpstr>Arial</vt:lpstr>
      <vt:lpstr>Calibri</vt:lpstr>
      <vt:lpstr>Cambria</vt:lpstr>
      <vt:lpstr>CSO Standard Text 2</vt:lpstr>
      <vt:lpstr>BSTN Non-probability samples</vt:lpstr>
      <vt:lpstr>Motivation</vt:lpstr>
      <vt:lpstr>But …</vt:lpstr>
      <vt:lpstr>Exploring the potential of non-probability samples in the context of official statistics</vt:lpstr>
      <vt:lpstr>Next Steps</vt:lpstr>
      <vt:lpstr>Test of the ICT</vt:lpstr>
      <vt:lpstr>Test of the ICT</vt:lpstr>
      <vt:lpstr>Test of the ICT</vt:lpstr>
      <vt:lpstr>PowerPoint Presentation</vt:lpstr>
    </vt:vector>
  </TitlesOfParts>
  <Company>Central Statistics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Presentation</dc:subject>
  <dc:creator>David Lester</dc:creator>
  <cp:keywords>UNECE; UNECE ModernStats; ModernStats; SMMU; HLG2022</cp:keywords>
  <cp:lastModifiedBy>Christopher Jones</cp:lastModifiedBy>
  <cp:revision>156</cp:revision>
  <cp:lastPrinted>2022-11-14T17:03:55Z</cp:lastPrinted>
  <dcterms:created xsi:type="dcterms:W3CDTF">2017-12-13T09:54:14Z</dcterms:created>
  <dcterms:modified xsi:type="dcterms:W3CDTF">2022-11-15T17:46:36Z</dcterms:modified>
  <cp:category>presentation</cp:category>
</cp:coreProperties>
</file>