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60" r:id="rId3"/>
    <p:sldId id="261" r:id="rId4"/>
    <p:sldId id="262" r:id="rId5"/>
    <p:sldId id="257" r:id="rId6"/>
    <p:sldId id="258" r:id="rId7"/>
    <p:sldId id="259"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8" autoAdjust="0"/>
    <p:restoredTop sz="94660"/>
  </p:normalViewPr>
  <p:slideViewPr>
    <p:cSldViewPr snapToGrid="0">
      <p:cViewPr varScale="1">
        <p:scale>
          <a:sx n="63" d="100"/>
          <a:sy n="63" d="100"/>
        </p:scale>
        <p:origin x="620" y="64"/>
      </p:cViewPr>
      <p:guideLst/>
    </p:cSldViewPr>
  </p:slid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00A786-5743-4C4C-8DF6-1540EC67C8B3}" type="datetimeFigureOut">
              <a:rPr lang="en-IE" smtClean="0"/>
              <a:t>22/11/2022</a:t>
            </a:fld>
            <a:endParaRPr lang="en-I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1058C0-220B-4550-B742-4C0FFBA8BC99}" type="slidenum">
              <a:rPr lang="en-IE" smtClean="0"/>
              <a:t>‹#›</a:t>
            </a:fld>
            <a:endParaRPr lang="en-IE"/>
          </a:p>
        </p:txBody>
      </p:sp>
    </p:spTree>
    <p:extLst>
      <p:ext uri="{BB962C8B-B14F-4D97-AF65-F5344CB8AC3E}">
        <p14:creationId xmlns:p14="http://schemas.microsoft.com/office/powerpoint/2010/main" val="4828237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GB" sz="1200" dirty="0">
                <a:effectLst/>
                <a:latin typeface="Calibri" panose="020F0502020204030204" pitchFamily="34" charset="0"/>
                <a:ea typeface="Calibri" panose="020F0502020204030204" pitchFamily="34" charset="0"/>
                <a:cs typeface="Arial" panose="020B0604020202020204" pitchFamily="34" charset="0"/>
              </a:rPr>
              <a:t>Assessing areas such as intellectual property, migration to another provider / vendor lock-in/ exit strategy / terms and conditions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AU" sz="1800" dirty="0">
                <a:effectLst/>
                <a:latin typeface="Calibri" panose="020F0502020204030204" pitchFamily="34" charset="0"/>
                <a:ea typeface="Calibri" panose="020F0502020204030204" pitchFamily="34" charset="0"/>
                <a:cs typeface="Arial" panose="020B0604020202020204" pitchFamily="34" charset="0"/>
              </a:rPr>
              <a:t>This theme will review indigenous/minority people’s perspectives on Cloud, public perception, Data Sovereignty, challenges relating to convincing an organisation’s executive board to approve the use of Cloud Services, the impact of cloud use on the official statistics brand.</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Calibri" panose="020F0502020204030204" pitchFamily="34" charset="0"/>
                <a:ea typeface="Calibri" panose="020F0502020204030204" pitchFamily="34" charset="0"/>
                <a:cs typeface="Arial" panose="020B0604020202020204" pitchFamily="34" charset="0"/>
              </a:rPr>
              <a:t>Which service models are suitable for organisations in which context. Topics for consideration include Infrastructure as a Service, Platform as a service, Software as a Service, Hybrid Cloud, Public Cloud, Private Cloud</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Calibri" panose="020F0502020204030204" pitchFamily="34" charset="0"/>
                <a:ea typeface="Calibri" panose="020F0502020204030204" pitchFamily="34" charset="0"/>
                <a:cs typeface="Arial" panose="020B0604020202020204" pitchFamily="34" charset="0"/>
              </a:rPr>
              <a:t>Considerations relating to the use of Cloud which may enhance or inhibit its adoption across statistical organisations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AU" sz="1800" dirty="0">
                <a:effectLst/>
                <a:latin typeface="Calibri" panose="020F0502020204030204" pitchFamily="34" charset="0"/>
                <a:ea typeface="Calibri" panose="020F0502020204030204" pitchFamily="34" charset="0"/>
                <a:cs typeface="Arial" panose="020B0604020202020204" pitchFamily="34" charset="0"/>
              </a:rPr>
              <a:t>Topics for review will include staff retraining efforts needed, the challenge for public sector organisations in a competitive marketplace for Cloud skills, and how could knowledge be shared between organisations.</a:t>
            </a:r>
            <a:endParaRPr lang="en-IE" sz="18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AU" sz="18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IE" sz="1800" dirty="0">
              <a:effectLst/>
              <a:latin typeface="Calibri" panose="020F0502020204030204" pitchFamily="34" charset="0"/>
              <a:ea typeface="Calibri" panose="020F0502020204030204" pitchFamily="34" charset="0"/>
              <a:cs typeface="Arial" panose="020B0604020202020204" pitchFamily="34" charset="0"/>
            </a:endParaRPr>
          </a:p>
          <a:p>
            <a:pPr marL="228600" indent="-228600">
              <a:buAutoNum type="arabicPeriod"/>
            </a:pPr>
            <a:endParaRPr lang="en-GB" sz="1200" dirty="0">
              <a:effectLst/>
              <a:latin typeface="Calibri" panose="020F0502020204030204" pitchFamily="34" charset="0"/>
              <a:ea typeface="Calibri" panose="020F0502020204030204" pitchFamily="34" charset="0"/>
              <a:cs typeface="Arial" panose="020B0604020202020204" pitchFamily="34" charset="0"/>
            </a:endParaRPr>
          </a:p>
          <a:p>
            <a:pPr marL="228600" indent="-228600">
              <a:buAutoNum type="arabicPeriod"/>
            </a:pPr>
            <a:endParaRPr lang="en-IE" dirty="0"/>
          </a:p>
        </p:txBody>
      </p:sp>
      <p:sp>
        <p:nvSpPr>
          <p:cNvPr id="4" name="Slide Number Placeholder 3"/>
          <p:cNvSpPr>
            <a:spLocks noGrp="1"/>
          </p:cNvSpPr>
          <p:nvPr>
            <p:ph type="sldNum" sz="quarter" idx="5"/>
          </p:nvPr>
        </p:nvSpPr>
        <p:spPr/>
        <p:txBody>
          <a:bodyPr/>
          <a:lstStyle/>
          <a:p>
            <a:fld id="{0F6EEF46-39B6-4D99-A13C-D8FDDE5C89FD}" type="slidenum">
              <a:rPr lang="en-IE" smtClean="0"/>
              <a:t>6</a:t>
            </a:fld>
            <a:endParaRPr lang="en-IE"/>
          </a:p>
        </p:txBody>
      </p:sp>
    </p:spTree>
    <p:extLst>
      <p:ext uri="{BB962C8B-B14F-4D97-AF65-F5344CB8AC3E}">
        <p14:creationId xmlns:p14="http://schemas.microsoft.com/office/powerpoint/2010/main" val="50531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1. </a:t>
            </a:r>
            <a:r>
              <a:rPr lang="en-GB" sz="1800" dirty="0">
                <a:effectLst/>
                <a:latin typeface="Calibri" panose="020F0502020204030204" pitchFamily="34" charset="0"/>
                <a:ea typeface="Calibri" panose="020F0502020204030204" pitchFamily="34" charset="0"/>
                <a:cs typeface="Arial" panose="020B0604020202020204" pitchFamily="34" charset="0"/>
              </a:rPr>
              <a:t>Each sub-group will have a lead, who will coordinate the team meetings for that cohort. Every month one sub-group will present their theme to the wider working group, taking input from the group, in addition to their own research and contribution.</a:t>
            </a:r>
            <a:endParaRPr lang="en-IE"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effectLst/>
                <a:latin typeface="Calibri" panose="020F0502020204030204" pitchFamily="34" charset="0"/>
                <a:ea typeface="Calibri" panose="020F0502020204030204" pitchFamily="34" charset="0"/>
                <a:cs typeface="Arial" panose="020B0604020202020204" pitchFamily="34" charset="0"/>
              </a:rPr>
              <a:t> </a:t>
            </a:r>
            <a:endParaRPr lang="en-IE"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effectLst/>
                <a:latin typeface="Calibri" panose="020F0502020204030204" pitchFamily="34" charset="0"/>
                <a:ea typeface="Calibri" panose="020F0502020204030204" pitchFamily="34" charset="0"/>
                <a:cs typeface="Arial" panose="020B0604020202020204" pitchFamily="34" charset="0"/>
              </a:rPr>
              <a:t>Meetings will predominately take place virtually, however one to two meetings may be scheduled physically, in conjunction with other UNECE meetings which may occur.</a:t>
            </a:r>
            <a:endParaRPr lang="en-IE" dirty="0"/>
          </a:p>
          <a:p>
            <a:endParaRPr lang="en-IE" dirty="0"/>
          </a:p>
          <a:p>
            <a:r>
              <a:rPr lang="en-IE" dirty="0"/>
              <a:t>2. </a:t>
            </a:r>
            <a:r>
              <a:rPr lang="en-GB" sz="1800" dirty="0">
                <a:effectLst/>
                <a:latin typeface="Calibri" panose="020F0502020204030204" pitchFamily="34" charset="0"/>
                <a:ea typeface="Calibri" panose="020F0502020204030204" pitchFamily="34" charset="0"/>
                <a:cs typeface="Arial" panose="020B0604020202020204" pitchFamily="34" charset="0"/>
              </a:rPr>
              <a:t>giving time for each sub-group to prepare a set of guidelines/recommendations for their theme. The themes will be incorporated into one final document for distribution to all statistical peers at the end of the project</a:t>
            </a:r>
            <a:endParaRPr lang="en-IE" dirty="0"/>
          </a:p>
        </p:txBody>
      </p:sp>
      <p:sp>
        <p:nvSpPr>
          <p:cNvPr id="4" name="Slide Number Placeholder 3"/>
          <p:cNvSpPr>
            <a:spLocks noGrp="1"/>
          </p:cNvSpPr>
          <p:nvPr>
            <p:ph type="sldNum" sz="quarter" idx="5"/>
          </p:nvPr>
        </p:nvSpPr>
        <p:spPr/>
        <p:txBody>
          <a:bodyPr/>
          <a:lstStyle/>
          <a:p>
            <a:fld id="{0F6EEF46-39B6-4D99-A13C-D8FDDE5C89FD}" type="slidenum">
              <a:rPr lang="en-IE" smtClean="0"/>
              <a:t>7</a:t>
            </a:fld>
            <a:endParaRPr lang="en-IE"/>
          </a:p>
        </p:txBody>
      </p:sp>
    </p:spTree>
    <p:extLst>
      <p:ext uri="{BB962C8B-B14F-4D97-AF65-F5344CB8AC3E}">
        <p14:creationId xmlns:p14="http://schemas.microsoft.com/office/powerpoint/2010/main" val="37159760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403" y="2130429"/>
            <a:ext cx="5376597" cy="2834743"/>
          </a:xfrm>
        </p:spPr>
        <p:txBody>
          <a:bodyPr tIns="0" bIns="0" anchor="t" anchorCtr="0">
            <a:normAutofit/>
          </a:bodyPr>
          <a:lstStyle>
            <a:lvl1pPr>
              <a:lnSpc>
                <a:spcPts val="6133"/>
              </a:lnSpc>
              <a:defRPr sz="5867" b="0" i="0" baseline="0">
                <a:solidFill>
                  <a:schemeClr val="tx1"/>
                </a:solidFill>
                <a:latin typeface="Roboto Light" panose="02000000000000000000" pitchFamily="2" charset="0"/>
                <a:ea typeface="Roboto Light" panose="02000000000000000000" pitchFamily="2" charset="0"/>
                <a:cs typeface="Roboto Light" panose="02000000000000000000" pitchFamily="2" charset="0"/>
              </a:defRPr>
            </a:lvl1pPr>
          </a:lstStyle>
          <a:p>
            <a:r>
              <a:rPr lang="en-US" dirty="0"/>
              <a:t>Click to edit Master title style</a:t>
            </a:r>
            <a:endParaRPr lang="en-IE" dirty="0"/>
          </a:p>
        </p:txBody>
      </p:sp>
      <p:sp>
        <p:nvSpPr>
          <p:cNvPr id="3" name="Subtitle 2"/>
          <p:cNvSpPr>
            <a:spLocks noGrp="1"/>
          </p:cNvSpPr>
          <p:nvPr>
            <p:ph type="subTitle" idx="1"/>
          </p:nvPr>
        </p:nvSpPr>
        <p:spPr>
          <a:xfrm>
            <a:off x="719403" y="5061181"/>
            <a:ext cx="5376597" cy="1464568"/>
          </a:xfrm>
        </p:spPr>
        <p:txBody>
          <a:bodyPr>
            <a:normAutofit/>
          </a:bodyPr>
          <a:lstStyle>
            <a:lvl1pPr marL="0" indent="0" algn="l">
              <a:lnSpc>
                <a:spcPts val="2933"/>
              </a:lnSpc>
              <a:buNone/>
              <a:defRPr sz="2667" b="1" i="0">
                <a:solidFill>
                  <a:schemeClr val="accent1"/>
                </a:solidFill>
                <a:latin typeface="Roboto Black" panose="02000000000000000000" pitchFamily="2" charset="0"/>
                <a:ea typeface="Roboto Black" panose="02000000000000000000" pitchFamily="2" charset="0"/>
                <a:cs typeface="Roboto Black" panose="02000000000000000000" pitchFamily="2"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edit Master subtitle style</a:t>
            </a:r>
            <a:endParaRPr lang="en-IE" dirty="0"/>
          </a:p>
        </p:txBody>
      </p:sp>
    </p:spTree>
    <p:extLst>
      <p:ext uri="{BB962C8B-B14F-4D97-AF65-F5344CB8AC3E}">
        <p14:creationId xmlns:p14="http://schemas.microsoft.com/office/powerpoint/2010/main" val="21401983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Slide Without Footer">
    <p:bg>
      <p:bgPr>
        <a:blipFill rotWithShape="1">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6914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Full Imag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5664000"/>
          </a:xfrm>
        </p:spPr>
        <p:txBody>
          <a:bodyPr/>
          <a:lstStyle/>
          <a:p>
            <a:endParaRPr lang="en-US"/>
          </a:p>
        </p:txBody>
      </p:sp>
    </p:spTree>
    <p:extLst>
      <p:ext uri="{BB962C8B-B14F-4D97-AF65-F5344CB8AC3E}">
        <p14:creationId xmlns:p14="http://schemas.microsoft.com/office/powerpoint/2010/main" val="2006159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ull Image With No Footer">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5733256"/>
          </a:xfrm>
        </p:spPr>
        <p:txBody>
          <a:bodyPr/>
          <a:lstStyle/>
          <a:p>
            <a:endParaRPr lang="en-US"/>
          </a:p>
        </p:txBody>
      </p:sp>
    </p:spTree>
    <p:extLst>
      <p:ext uri="{BB962C8B-B14F-4D97-AF65-F5344CB8AC3E}">
        <p14:creationId xmlns:p14="http://schemas.microsoft.com/office/powerpoint/2010/main" val="31877268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3392" y="260648"/>
            <a:ext cx="3779208" cy="1162051"/>
          </a:xfrm>
        </p:spPr>
        <p:txBody>
          <a:bodyPr anchor="t" anchorCtr="0"/>
          <a:lstStyle>
            <a:lvl1pPr algn="l">
              <a:defRPr sz="2667" b="1">
                <a:solidFill>
                  <a:schemeClr val="accent5"/>
                </a:solidFill>
                <a:latin typeface="Roboto Slab"/>
              </a:defRPr>
            </a:lvl1pPr>
          </a:lstStyle>
          <a:p>
            <a:r>
              <a:rPr lang="en-US" dirty="0"/>
              <a:t>Click to edit Master title style</a:t>
            </a:r>
            <a:endParaRPr lang="en-IE" dirty="0"/>
          </a:p>
        </p:txBody>
      </p:sp>
      <p:sp>
        <p:nvSpPr>
          <p:cNvPr id="3" name="Content Placeholder 2"/>
          <p:cNvSpPr>
            <a:spLocks noGrp="1"/>
          </p:cNvSpPr>
          <p:nvPr>
            <p:ph idx="1"/>
          </p:nvPr>
        </p:nvSpPr>
        <p:spPr>
          <a:xfrm>
            <a:off x="4766733" y="273055"/>
            <a:ext cx="6815667" cy="5172171"/>
          </a:xfrm>
        </p:spPr>
        <p:txBody>
          <a:bodyPr/>
          <a:lstStyle>
            <a:lvl1pPr marL="0" indent="0" algn="l">
              <a:buNone/>
              <a:defRPr sz="4267" b="1">
                <a:solidFill>
                  <a:srgbClr val="45C1C0"/>
                </a:solidFill>
              </a:defRPr>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E" dirty="0"/>
          </a:p>
        </p:txBody>
      </p:sp>
      <p:sp>
        <p:nvSpPr>
          <p:cNvPr id="4" name="Text Placeholder 3"/>
          <p:cNvSpPr>
            <a:spLocks noGrp="1"/>
          </p:cNvSpPr>
          <p:nvPr>
            <p:ph type="body" sz="half" idx="2"/>
          </p:nvPr>
        </p:nvSpPr>
        <p:spPr>
          <a:xfrm>
            <a:off x="623392" y="1422703"/>
            <a:ext cx="3779208" cy="4010119"/>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a:t>Click to edit Master text styles</a:t>
            </a:r>
          </a:p>
        </p:txBody>
      </p:sp>
    </p:spTree>
    <p:extLst>
      <p:ext uri="{BB962C8B-B14F-4D97-AF65-F5344CB8AC3E}">
        <p14:creationId xmlns:p14="http://schemas.microsoft.com/office/powerpoint/2010/main" val="29740636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nd Slide">
    <p:bg>
      <p:bgPr>
        <a:blipFill rotWithShape="1">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1924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mpty Slide">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7665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Slide 1">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403" y="2130429"/>
            <a:ext cx="5376597" cy="4466924"/>
          </a:xfrm>
        </p:spPr>
        <p:txBody>
          <a:bodyPr tIns="0" bIns="0" anchor="t" anchorCtr="0">
            <a:normAutofit/>
          </a:bodyPr>
          <a:lstStyle>
            <a:lvl1pPr>
              <a:defRPr sz="4267" b="0">
                <a:solidFill>
                  <a:schemeClr val="tx1"/>
                </a:solidFill>
              </a:defRPr>
            </a:lvl1pPr>
          </a:lstStyle>
          <a:p>
            <a:r>
              <a:rPr lang="en-US" dirty="0"/>
              <a:t>Click to edit Master title style</a:t>
            </a:r>
            <a:endParaRPr lang="en-IE" dirty="0"/>
          </a:p>
        </p:txBody>
      </p:sp>
    </p:spTree>
    <p:extLst>
      <p:ext uri="{BB962C8B-B14F-4D97-AF65-F5344CB8AC3E}">
        <p14:creationId xmlns:p14="http://schemas.microsoft.com/office/powerpoint/2010/main" val="4243782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2">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403" y="2130429"/>
            <a:ext cx="5376597" cy="4466924"/>
          </a:xfrm>
        </p:spPr>
        <p:txBody>
          <a:bodyPr tIns="0" bIns="0" anchor="t" anchorCtr="0">
            <a:normAutofit/>
          </a:bodyPr>
          <a:lstStyle>
            <a:lvl1pPr>
              <a:defRPr sz="4267" b="0">
                <a:solidFill>
                  <a:schemeClr val="tx1"/>
                </a:solidFill>
              </a:defRPr>
            </a:lvl1pPr>
          </a:lstStyle>
          <a:p>
            <a:r>
              <a:rPr lang="en-US" dirty="0"/>
              <a:t>Click to edit Master title style</a:t>
            </a:r>
            <a:endParaRPr lang="en-IE" dirty="0"/>
          </a:p>
        </p:txBody>
      </p:sp>
    </p:spTree>
    <p:extLst>
      <p:ext uri="{BB962C8B-B14F-4D97-AF65-F5344CB8AC3E}">
        <p14:creationId xmlns:p14="http://schemas.microsoft.com/office/powerpoint/2010/main" val="3827705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vider Slide 2">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403" y="2130429"/>
            <a:ext cx="5376597" cy="4466924"/>
          </a:xfrm>
        </p:spPr>
        <p:txBody>
          <a:bodyPr tIns="0" bIns="0" anchor="t" anchorCtr="0">
            <a:normAutofit/>
          </a:bodyPr>
          <a:lstStyle>
            <a:lvl1pPr>
              <a:defRPr sz="4267" b="0">
                <a:solidFill>
                  <a:schemeClr val="tx1"/>
                </a:solidFill>
              </a:defRPr>
            </a:lvl1pPr>
          </a:lstStyle>
          <a:p>
            <a:r>
              <a:rPr lang="en-US" dirty="0"/>
              <a:t>Click to edit Master title style</a:t>
            </a:r>
            <a:endParaRPr lang="en-IE" dirty="0"/>
          </a:p>
        </p:txBody>
      </p:sp>
    </p:spTree>
    <p:extLst>
      <p:ext uri="{BB962C8B-B14F-4D97-AF65-F5344CB8AC3E}">
        <p14:creationId xmlns:p14="http://schemas.microsoft.com/office/powerpoint/2010/main" val="31380218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General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IE"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E" dirty="0"/>
          </a:p>
        </p:txBody>
      </p:sp>
    </p:spTree>
    <p:extLst>
      <p:ext uri="{BB962C8B-B14F-4D97-AF65-F5344CB8AC3E}">
        <p14:creationId xmlns:p14="http://schemas.microsoft.com/office/powerpoint/2010/main" val="1365318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rgbClr val="45C1C0"/>
                </a:solidFill>
              </a:defRPr>
            </a:lvl1pPr>
          </a:lstStyle>
          <a:p>
            <a:r>
              <a:rPr lang="en-US" dirty="0"/>
              <a:t>Click to edit Master title style</a:t>
            </a:r>
            <a:endParaRPr lang="en-IE" dirty="0"/>
          </a:p>
        </p:txBody>
      </p:sp>
      <p:sp>
        <p:nvSpPr>
          <p:cNvPr id="3" name="Content Placeholder 2"/>
          <p:cNvSpPr>
            <a:spLocks noGrp="1"/>
          </p:cNvSpPr>
          <p:nvPr>
            <p:ph sz="half" idx="1"/>
          </p:nvPr>
        </p:nvSpPr>
        <p:spPr>
          <a:xfrm>
            <a:off x="609600" y="1508788"/>
            <a:ext cx="5384800" cy="3840427"/>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E" dirty="0"/>
          </a:p>
        </p:txBody>
      </p:sp>
      <p:sp>
        <p:nvSpPr>
          <p:cNvPr id="4" name="Content Placeholder 3"/>
          <p:cNvSpPr>
            <a:spLocks noGrp="1"/>
          </p:cNvSpPr>
          <p:nvPr>
            <p:ph sz="half" idx="2"/>
          </p:nvPr>
        </p:nvSpPr>
        <p:spPr>
          <a:xfrm>
            <a:off x="6197600" y="1508788"/>
            <a:ext cx="5384800" cy="3840427"/>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E" dirty="0"/>
          </a:p>
        </p:txBody>
      </p:sp>
    </p:spTree>
    <p:extLst>
      <p:ext uri="{BB962C8B-B14F-4D97-AF65-F5344CB8AC3E}">
        <p14:creationId xmlns:p14="http://schemas.microsoft.com/office/powerpoint/2010/main" val="2199603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rgbClr val="45C1C0"/>
                </a:solidFill>
              </a:defRPr>
            </a:lvl1pPr>
          </a:lstStyle>
          <a:p>
            <a:r>
              <a:rPr lang="en-US" dirty="0"/>
              <a:t>Click to edit Master title style</a:t>
            </a:r>
            <a:endParaRPr lang="en-IE" dirty="0"/>
          </a:p>
        </p:txBody>
      </p:sp>
      <p:sp>
        <p:nvSpPr>
          <p:cNvPr id="3" name="Text Placeholder 2"/>
          <p:cNvSpPr>
            <a:spLocks noGrp="1"/>
          </p:cNvSpPr>
          <p:nvPr>
            <p:ph type="body" idx="1"/>
          </p:nvPr>
        </p:nvSpPr>
        <p:spPr>
          <a:xfrm>
            <a:off x="609600" y="1535113"/>
            <a:ext cx="5386917" cy="639763"/>
          </a:xfrm>
        </p:spPr>
        <p:txBody>
          <a:bodyPr anchor="t" anchorCtr="0">
            <a:normAutofit/>
          </a:bodyPr>
          <a:lstStyle>
            <a:lvl1pPr marL="0" indent="0">
              <a:buNone/>
              <a:defRPr sz="2667" b="1">
                <a:solidFill>
                  <a:schemeClr val="accent5"/>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Click to edit Master text styles</a:t>
            </a:r>
          </a:p>
        </p:txBody>
      </p:sp>
      <p:sp>
        <p:nvSpPr>
          <p:cNvPr id="4" name="Content Placeholder 3"/>
          <p:cNvSpPr>
            <a:spLocks noGrp="1"/>
          </p:cNvSpPr>
          <p:nvPr>
            <p:ph sz="half" idx="2"/>
          </p:nvPr>
        </p:nvSpPr>
        <p:spPr>
          <a:xfrm>
            <a:off x="609600" y="2174875"/>
            <a:ext cx="5386917" cy="3270349"/>
          </a:xfrm>
        </p:spPr>
        <p:txBody>
          <a:bodyPr/>
          <a:lstStyle>
            <a:lvl1pPr>
              <a:defRPr sz="2667"/>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E" dirty="0"/>
          </a:p>
        </p:txBody>
      </p:sp>
      <p:sp>
        <p:nvSpPr>
          <p:cNvPr id="5" name="Text Placeholder 4"/>
          <p:cNvSpPr>
            <a:spLocks noGrp="1"/>
          </p:cNvSpPr>
          <p:nvPr>
            <p:ph type="body" sz="quarter" idx="3"/>
          </p:nvPr>
        </p:nvSpPr>
        <p:spPr>
          <a:xfrm>
            <a:off x="6193374" y="1535113"/>
            <a:ext cx="5389033" cy="639763"/>
          </a:xfrm>
        </p:spPr>
        <p:txBody>
          <a:bodyPr anchor="t" anchorCtr="0">
            <a:normAutofit/>
          </a:bodyPr>
          <a:lstStyle>
            <a:lvl1pPr marL="0" indent="0">
              <a:buNone/>
              <a:defRPr sz="2667" b="1">
                <a:solidFill>
                  <a:srgbClr val="639FA2"/>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Click to edit Master text styles</a:t>
            </a:r>
          </a:p>
        </p:txBody>
      </p:sp>
      <p:sp>
        <p:nvSpPr>
          <p:cNvPr id="6" name="Content Placeholder 5"/>
          <p:cNvSpPr>
            <a:spLocks noGrp="1"/>
          </p:cNvSpPr>
          <p:nvPr>
            <p:ph sz="quarter" idx="4"/>
          </p:nvPr>
        </p:nvSpPr>
        <p:spPr>
          <a:xfrm>
            <a:off x="6193374" y="2174875"/>
            <a:ext cx="5389033" cy="3270349"/>
          </a:xfrm>
        </p:spPr>
        <p:txBody>
          <a:bodyPr/>
          <a:lstStyle>
            <a:lvl1pPr>
              <a:defRPr sz="2667"/>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E" dirty="0"/>
          </a:p>
        </p:txBody>
      </p:sp>
    </p:spTree>
    <p:extLst>
      <p:ext uri="{BB962C8B-B14F-4D97-AF65-F5344CB8AC3E}">
        <p14:creationId xmlns:p14="http://schemas.microsoft.com/office/powerpoint/2010/main" val="3455714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accent1"/>
                </a:solidFill>
              </a:defRPr>
            </a:lvl1pPr>
          </a:lstStyle>
          <a:p>
            <a:r>
              <a:rPr lang="en-US" dirty="0"/>
              <a:t>Click to edit Master title style</a:t>
            </a:r>
            <a:endParaRPr lang="en-IE" dirty="0"/>
          </a:p>
        </p:txBody>
      </p:sp>
      <p:sp>
        <p:nvSpPr>
          <p:cNvPr id="4" name="Picture Placeholder 3"/>
          <p:cNvSpPr>
            <a:spLocks noGrp="1"/>
          </p:cNvSpPr>
          <p:nvPr>
            <p:ph type="pic" sz="quarter" idx="10"/>
          </p:nvPr>
        </p:nvSpPr>
        <p:spPr>
          <a:xfrm>
            <a:off x="624418" y="1701801"/>
            <a:ext cx="10943167" cy="3551767"/>
          </a:xfrm>
        </p:spPr>
        <p:txBody>
          <a:bodyPr/>
          <a:lstStyle/>
          <a:p>
            <a:endParaRPr lang="en-US" dirty="0"/>
          </a:p>
        </p:txBody>
      </p:sp>
    </p:spTree>
    <p:extLst>
      <p:ext uri="{BB962C8B-B14F-4D97-AF65-F5344CB8AC3E}">
        <p14:creationId xmlns:p14="http://schemas.microsoft.com/office/powerpoint/2010/main" val="30167281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Slide With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041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7"/>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3392" y="274639"/>
            <a:ext cx="10959008" cy="1143000"/>
          </a:xfrm>
          <a:prstGeom prst="rect">
            <a:avLst/>
          </a:prstGeom>
        </p:spPr>
        <p:txBody>
          <a:bodyPr vert="horz" lIns="91440" tIns="45720" rIns="91440" bIns="45720" rtlCol="0" anchor="ctr">
            <a:normAutofit/>
          </a:bodyPr>
          <a:lstStyle/>
          <a:p>
            <a:r>
              <a:rPr lang="en-US" dirty="0"/>
              <a:t>Click to edit Master title style</a:t>
            </a:r>
            <a:endParaRPr lang="en-IE" dirty="0"/>
          </a:p>
        </p:txBody>
      </p:sp>
      <p:sp>
        <p:nvSpPr>
          <p:cNvPr id="3" name="Text Placeholder 2"/>
          <p:cNvSpPr>
            <a:spLocks noGrp="1"/>
          </p:cNvSpPr>
          <p:nvPr>
            <p:ph type="body" idx="1"/>
          </p:nvPr>
        </p:nvSpPr>
        <p:spPr>
          <a:xfrm>
            <a:off x="609600" y="1600202"/>
            <a:ext cx="10972800" cy="374901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E" dirty="0"/>
          </a:p>
        </p:txBody>
      </p:sp>
    </p:spTree>
    <p:extLst>
      <p:ext uri="{BB962C8B-B14F-4D97-AF65-F5344CB8AC3E}">
        <p14:creationId xmlns:p14="http://schemas.microsoft.com/office/powerpoint/2010/main" val="380150129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dt="0"/>
  <p:txStyles>
    <p:titleStyle>
      <a:lvl1pPr algn="l" defTabSz="1219170" rtl="0" eaLnBrk="1" latinLnBrk="0" hangingPunct="1">
        <a:spcBef>
          <a:spcPct val="0"/>
        </a:spcBef>
        <a:buNone/>
        <a:defRPr sz="4267" b="1" i="0" kern="1200">
          <a:solidFill>
            <a:schemeClr val="accent1"/>
          </a:solidFill>
          <a:latin typeface="Roboto Black" panose="02000000000000000000" pitchFamily="2" charset="0"/>
          <a:ea typeface="Roboto Black" panose="02000000000000000000" pitchFamily="2" charset="0"/>
          <a:cs typeface="Roboto Black" panose="02000000000000000000" pitchFamily="2" charset="0"/>
        </a:defRPr>
      </a:lvl1pPr>
    </p:titleStyle>
    <p:bodyStyle>
      <a:lvl1pPr marL="457189" indent="-457189" algn="l" defTabSz="1219170" rtl="0" eaLnBrk="1" latinLnBrk="0" hangingPunct="1">
        <a:spcBef>
          <a:spcPts val="1333"/>
        </a:spcBef>
        <a:buClr>
          <a:schemeClr val="accent2"/>
        </a:buClr>
        <a:buSzPct val="100000"/>
        <a:buFont typeface="Arial"/>
        <a:buChar char="•"/>
        <a:defRPr lang="en-US" sz="3200" kern="1200" dirty="0">
          <a:solidFill>
            <a:schemeClr val="bg1"/>
          </a:solidFill>
          <a:latin typeface="Roboto Light" panose="02000000000000000000" pitchFamily="2" charset="0"/>
          <a:ea typeface="Roboto Light" panose="02000000000000000000" pitchFamily="2" charset="0"/>
          <a:cs typeface="+mj-cs"/>
        </a:defRPr>
      </a:lvl1pPr>
      <a:lvl2pPr marL="990575" indent="-380990" algn="l" defTabSz="1219170" rtl="0" eaLnBrk="1" latinLnBrk="0" hangingPunct="1">
        <a:spcBef>
          <a:spcPts val="1333"/>
        </a:spcBef>
        <a:buClr>
          <a:schemeClr val="accent2"/>
        </a:buClr>
        <a:buSzPct val="100000"/>
        <a:buFont typeface="Arial"/>
        <a:buChar char="•"/>
        <a:defRPr sz="3200" kern="1200">
          <a:solidFill>
            <a:schemeClr val="bg1"/>
          </a:solidFill>
          <a:latin typeface="Roboto Light" panose="02000000000000000000" pitchFamily="2" charset="0"/>
          <a:ea typeface="Roboto Light" panose="02000000000000000000" pitchFamily="2" charset="0"/>
          <a:cs typeface="+mn-cs"/>
        </a:defRPr>
      </a:lvl2pPr>
      <a:lvl3pPr marL="1523962" indent="-304792" algn="l" defTabSz="1219170" rtl="0" eaLnBrk="1" latinLnBrk="0" hangingPunct="1">
        <a:spcBef>
          <a:spcPts val="1333"/>
        </a:spcBef>
        <a:buClr>
          <a:schemeClr val="accent2"/>
        </a:buClr>
        <a:buSzPct val="100000"/>
        <a:buFont typeface="Arial"/>
        <a:buChar char="•"/>
        <a:defRPr sz="2667" kern="1200">
          <a:solidFill>
            <a:schemeClr val="bg1"/>
          </a:solidFill>
          <a:latin typeface="Roboto Light" panose="02000000000000000000" pitchFamily="2" charset="0"/>
          <a:ea typeface="Roboto Light" panose="02000000000000000000" pitchFamily="2" charset="0"/>
          <a:cs typeface="+mn-cs"/>
        </a:defRPr>
      </a:lvl3pPr>
      <a:lvl4pPr marL="2133547" indent="-304792" algn="l" defTabSz="1219170" rtl="0" eaLnBrk="1" latinLnBrk="0" hangingPunct="1">
        <a:spcBef>
          <a:spcPts val="1333"/>
        </a:spcBef>
        <a:buClr>
          <a:schemeClr val="accent2"/>
        </a:buClr>
        <a:buSzPct val="100000"/>
        <a:buFont typeface="Arial"/>
        <a:buChar char="•"/>
        <a:defRPr sz="2133" kern="1200">
          <a:solidFill>
            <a:schemeClr val="bg1"/>
          </a:solidFill>
          <a:latin typeface="Roboto Light" panose="02000000000000000000" pitchFamily="2" charset="0"/>
          <a:ea typeface="Roboto Light" panose="02000000000000000000" pitchFamily="2" charset="0"/>
          <a:cs typeface="+mn-cs"/>
        </a:defRPr>
      </a:lvl4pPr>
      <a:lvl5pPr marL="2743131" indent="-304792" algn="l" defTabSz="1219170" rtl="0" eaLnBrk="1" latinLnBrk="0" hangingPunct="1">
        <a:spcBef>
          <a:spcPts val="1333"/>
        </a:spcBef>
        <a:buClr>
          <a:schemeClr val="accent2"/>
        </a:buClr>
        <a:buSzPct val="100000"/>
        <a:buFont typeface="Arial"/>
        <a:buChar char="•"/>
        <a:defRPr sz="1600" kern="1200">
          <a:solidFill>
            <a:schemeClr val="bg1"/>
          </a:solidFill>
          <a:latin typeface="Roboto Light" panose="02000000000000000000" pitchFamily="2" charset="0"/>
          <a:ea typeface="Roboto Light" panose="02000000000000000000" pitchFamily="2" charset="0"/>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3A69B-210E-497E-B09A-01B25B51D541}"/>
              </a:ext>
            </a:extLst>
          </p:cNvPr>
          <p:cNvSpPr>
            <a:spLocks noGrp="1"/>
          </p:cNvSpPr>
          <p:nvPr>
            <p:ph type="ctrTitle"/>
          </p:nvPr>
        </p:nvSpPr>
        <p:spPr>
          <a:xfrm>
            <a:off x="719403" y="2130429"/>
            <a:ext cx="5728289" cy="2834743"/>
          </a:xfrm>
        </p:spPr>
        <p:txBody>
          <a:bodyPr>
            <a:normAutofit/>
          </a:bodyPr>
          <a:lstStyle/>
          <a:p>
            <a:r>
              <a:rPr lang="en-IE" dirty="0"/>
              <a:t>Business Case for Cloud for Official Statistics</a:t>
            </a:r>
          </a:p>
        </p:txBody>
      </p:sp>
      <p:sp>
        <p:nvSpPr>
          <p:cNvPr id="3" name="Subtitle 2">
            <a:extLst>
              <a:ext uri="{FF2B5EF4-FFF2-40B4-BE49-F238E27FC236}">
                <a16:creationId xmlns:a16="http://schemas.microsoft.com/office/drawing/2014/main" id="{81A8F9AF-E530-44E7-8C4F-DC54EF45D6A6}"/>
              </a:ext>
            </a:extLst>
          </p:cNvPr>
          <p:cNvSpPr>
            <a:spLocks noGrp="1"/>
          </p:cNvSpPr>
          <p:nvPr>
            <p:ph type="subTitle" idx="1"/>
          </p:nvPr>
        </p:nvSpPr>
        <p:spPr/>
        <p:txBody>
          <a:bodyPr>
            <a:noAutofit/>
          </a:bodyPr>
          <a:lstStyle/>
          <a:p>
            <a:r>
              <a:rPr lang="en-IE" sz="1400" dirty="0"/>
              <a:t>Frankie Kay CSO Ireland</a:t>
            </a:r>
          </a:p>
          <a:p>
            <a:endParaRPr lang="en-IE" sz="1400" dirty="0"/>
          </a:p>
          <a:p>
            <a:r>
              <a:rPr lang="en-IE" sz="1400" dirty="0"/>
              <a:t>22/11/2022</a:t>
            </a:r>
          </a:p>
        </p:txBody>
      </p:sp>
    </p:spTree>
    <p:extLst>
      <p:ext uri="{BB962C8B-B14F-4D97-AF65-F5344CB8AC3E}">
        <p14:creationId xmlns:p14="http://schemas.microsoft.com/office/powerpoint/2010/main" val="1723597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A4E12-0B63-44FE-8E7A-42C7AA3FC287}"/>
              </a:ext>
            </a:extLst>
          </p:cNvPr>
          <p:cNvSpPr>
            <a:spLocks noGrp="1"/>
          </p:cNvSpPr>
          <p:nvPr>
            <p:ph type="title"/>
          </p:nvPr>
        </p:nvSpPr>
        <p:spPr>
          <a:xfrm>
            <a:off x="623392" y="239470"/>
            <a:ext cx="10959008" cy="1143000"/>
          </a:xfrm>
        </p:spPr>
        <p:txBody>
          <a:bodyPr/>
          <a:lstStyle/>
          <a:p>
            <a:r>
              <a:rPr lang="en-IE" dirty="0"/>
              <a:t>Introduction</a:t>
            </a:r>
          </a:p>
        </p:txBody>
      </p:sp>
      <p:sp>
        <p:nvSpPr>
          <p:cNvPr id="3" name="Content Placeholder 2">
            <a:extLst>
              <a:ext uri="{FF2B5EF4-FFF2-40B4-BE49-F238E27FC236}">
                <a16:creationId xmlns:a16="http://schemas.microsoft.com/office/drawing/2014/main" id="{1B050AE4-4854-483C-9AC6-7FC953C018AD}"/>
              </a:ext>
            </a:extLst>
          </p:cNvPr>
          <p:cNvSpPr>
            <a:spLocks noGrp="1"/>
          </p:cNvSpPr>
          <p:nvPr>
            <p:ph idx="1"/>
          </p:nvPr>
        </p:nvSpPr>
        <p:spPr>
          <a:xfrm>
            <a:off x="609600" y="1137139"/>
            <a:ext cx="10972800" cy="4212076"/>
          </a:xfrm>
        </p:spPr>
        <p:txBody>
          <a:bodyPr>
            <a:normAutofit fontScale="92500" lnSpcReduction="20000"/>
          </a:bodyPr>
          <a:lstStyle/>
          <a:p>
            <a:r>
              <a:rPr lang="nl-NL" sz="2400" dirty="0"/>
              <a:t>Cloud use relevant for official statistics,  but many aspects to consider</a:t>
            </a:r>
          </a:p>
          <a:p>
            <a:pPr lvl="1">
              <a:buFont typeface="Wingdings" panose="05000000000000000000" pitchFamily="2" charset="2"/>
              <a:buChar char="v"/>
            </a:pPr>
            <a:r>
              <a:rPr lang="nl-NL" sz="2400" dirty="0"/>
              <a:t> IT and architecture</a:t>
            </a:r>
          </a:p>
          <a:p>
            <a:pPr lvl="1">
              <a:buFont typeface="Wingdings" panose="05000000000000000000" pitchFamily="2" charset="2"/>
              <a:buChar char="v"/>
            </a:pPr>
            <a:r>
              <a:rPr lang="nl-NL" sz="2400" dirty="0"/>
              <a:t> Data science</a:t>
            </a:r>
          </a:p>
          <a:p>
            <a:pPr lvl="1">
              <a:buFont typeface="Wingdings" panose="05000000000000000000" pitchFamily="2" charset="2"/>
              <a:buChar char="v"/>
            </a:pPr>
            <a:r>
              <a:rPr lang="nl-NL" sz="2400" dirty="0"/>
              <a:t> Pre-conditions</a:t>
            </a:r>
          </a:p>
          <a:p>
            <a:pPr lvl="1">
              <a:buFont typeface="Wingdings" panose="05000000000000000000" pitchFamily="2" charset="2"/>
              <a:buChar char="v"/>
            </a:pPr>
            <a:r>
              <a:rPr lang="nl-NL" sz="2400" dirty="0"/>
              <a:t> Usage</a:t>
            </a:r>
          </a:p>
          <a:p>
            <a:pPr lvl="1">
              <a:buFont typeface="Wingdings" panose="05000000000000000000" pitchFamily="2" charset="2"/>
              <a:buChar char="v"/>
            </a:pPr>
            <a:r>
              <a:rPr lang="nl-NL" sz="2400" dirty="0"/>
              <a:t> Finance</a:t>
            </a:r>
          </a:p>
          <a:p>
            <a:r>
              <a:rPr lang="nl-NL" sz="2400" dirty="0"/>
              <a:t>Statistical institutes operate in different settings and show different maturity and behaviour</a:t>
            </a:r>
          </a:p>
          <a:p>
            <a:r>
              <a:rPr lang="nl-NL" sz="2400" dirty="0"/>
              <a:t> Relations woth government policies and private sector essential</a:t>
            </a:r>
          </a:p>
          <a:p>
            <a:r>
              <a:rPr lang="nl-NL" sz="2400" dirty="0"/>
              <a:t> </a:t>
            </a:r>
            <a:r>
              <a:rPr lang="nl-NL" sz="2400" b="1" dirty="0"/>
              <a:t>Is there room for joint work in an international context?</a:t>
            </a:r>
          </a:p>
          <a:p>
            <a:endParaRPr lang="en-GB" sz="2400" dirty="0">
              <a:effectLst/>
              <a:latin typeface="Calibri" panose="020F0502020204030204" pitchFamily="34" charset="0"/>
              <a:ea typeface="Calibri" panose="020F0502020204030204" pitchFamily="34" charset="0"/>
              <a:cs typeface="Arial" panose="020B0604020202020204" pitchFamily="34" charset="0"/>
            </a:endParaRPr>
          </a:p>
          <a:p>
            <a:endParaRPr lang="en-GB" sz="2400" dirty="0">
              <a:effectLst/>
              <a:latin typeface="Calibri" panose="020F0502020204030204" pitchFamily="34" charset="0"/>
              <a:ea typeface="Calibri" panose="020F0502020204030204" pitchFamily="34" charset="0"/>
              <a:cs typeface="Arial" panose="020B0604020202020204" pitchFamily="34" charset="0"/>
            </a:endParaRPr>
          </a:p>
          <a:p>
            <a:endParaRPr lang="en-GB" sz="2400" dirty="0">
              <a:latin typeface="Calibri" panose="020F0502020204030204" pitchFamily="34" charset="0"/>
              <a:ea typeface="Calibri" panose="020F0502020204030204" pitchFamily="34" charset="0"/>
              <a:cs typeface="Arial" panose="020B0604020202020204" pitchFamily="34" charset="0"/>
            </a:endParaRPr>
          </a:p>
          <a:p>
            <a:endParaRPr lang="en-GB" sz="2400" dirty="0">
              <a:effectLst/>
              <a:latin typeface="Calibri" panose="020F0502020204030204" pitchFamily="34" charset="0"/>
              <a:ea typeface="Calibri" panose="020F0502020204030204" pitchFamily="34" charset="0"/>
              <a:cs typeface="Arial" panose="020B0604020202020204" pitchFamily="34" charset="0"/>
            </a:endParaRPr>
          </a:p>
          <a:p>
            <a:endParaRPr lang="en-IE" sz="2400" dirty="0"/>
          </a:p>
        </p:txBody>
      </p:sp>
    </p:spTree>
    <p:extLst>
      <p:ext uri="{BB962C8B-B14F-4D97-AF65-F5344CB8AC3E}">
        <p14:creationId xmlns:p14="http://schemas.microsoft.com/office/powerpoint/2010/main" val="18489653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A4E12-0B63-44FE-8E7A-42C7AA3FC287}"/>
              </a:ext>
            </a:extLst>
          </p:cNvPr>
          <p:cNvSpPr>
            <a:spLocks noGrp="1"/>
          </p:cNvSpPr>
          <p:nvPr>
            <p:ph type="title"/>
          </p:nvPr>
        </p:nvSpPr>
        <p:spPr>
          <a:xfrm>
            <a:off x="623392" y="239470"/>
            <a:ext cx="10959008" cy="1143000"/>
          </a:xfrm>
        </p:spPr>
        <p:txBody>
          <a:bodyPr/>
          <a:lstStyle/>
          <a:p>
            <a:r>
              <a:rPr lang="en-IE" dirty="0"/>
              <a:t>Progress</a:t>
            </a:r>
          </a:p>
        </p:txBody>
      </p:sp>
      <p:sp>
        <p:nvSpPr>
          <p:cNvPr id="3" name="Content Placeholder 2">
            <a:extLst>
              <a:ext uri="{FF2B5EF4-FFF2-40B4-BE49-F238E27FC236}">
                <a16:creationId xmlns:a16="http://schemas.microsoft.com/office/drawing/2014/main" id="{1B050AE4-4854-483C-9AC6-7FC953C018AD}"/>
              </a:ext>
            </a:extLst>
          </p:cNvPr>
          <p:cNvSpPr>
            <a:spLocks noGrp="1"/>
          </p:cNvSpPr>
          <p:nvPr>
            <p:ph idx="1"/>
          </p:nvPr>
        </p:nvSpPr>
        <p:spPr>
          <a:xfrm>
            <a:off x="609600" y="1137139"/>
            <a:ext cx="10972800" cy="4212076"/>
          </a:xfrm>
        </p:spPr>
        <p:txBody>
          <a:bodyPr>
            <a:normAutofit/>
          </a:bodyPr>
          <a:lstStyle/>
          <a:p>
            <a:r>
              <a:rPr lang="en-GB" sz="2400" dirty="0">
                <a:effectLst/>
                <a:latin typeface="Calibri" panose="020F0502020204030204" pitchFamily="34" charset="0"/>
                <a:ea typeface="Calibri" panose="020F0502020204030204" pitchFamily="34" charset="0"/>
                <a:cs typeface="Arial" panose="020B0604020202020204" pitchFamily="34" charset="0"/>
              </a:rPr>
              <a:t>Meetings in Belgrade and Newport</a:t>
            </a:r>
          </a:p>
          <a:p>
            <a:r>
              <a:rPr lang="en-GB" sz="2400" dirty="0">
                <a:effectLst/>
                <a:latin typeface="Calibri" panose="020F0502020204030204" pitchFamily="34" charset="0"/>
                <a:ea typeface="Calibri" panose="020F0502020204030204" pitchFamily="34" charset="0"/>
                <a:cs typeface="Arial" panose="020B0604020202020204" pitchFamily="34" charset="0"/>
              </a:rPr>
              <a:t>Discussions in Belgrade centred on </a:t>
            </a:r>
          </a:p>
          <a:p>
            <a:pPr lvl="1">
              <a:buFont typeface="Wingdings" panose="05000000000000000000" pitchFamily="2" charset="2"/>
              <a:buChar char="v"/>
            </a:pPr>
            <a:r>
              <a:rPr lang="nl-NL" sz="2000" dirty="0"/>
              <a:t>Cost estimation</a:t>
            </a:r>
          </a:p>
          <a:p>
            <a:pPr lvl="1">
              <a:buFont typeface="Wingdings" panose="05000000000000000000" pitchFamily="2" charset="2"/>
              <a:buChar char="v"/>
            </a:pPr>
            <a:r>
              <a:rPr lang="nl-NL" sz="2000" dirty="0"/>
              <a:t> Dealing with hard-to-measure elements</a:t>
            </a:r>
          </a:p>
          <a:p>
            <a:pPr lvl="1">
              <a:buFont typeface="Wingdings" panose="05000000000000000000" pitchFamily="2" charset="2"/>
              <a:buChar char="v"/>
            </a:pPr>
            <a:r>
              <a:rPr lang="nl-NL" sz="2000" dirty="0"/>
              <a:t> Standards and interoperability</a:t>
            </a:r>
          </a:p>
          <a:p>
            <a:pPr lvl="1">
              <a:buFont typeface="Wingdings" panose="05000000000000000000" pitchFamily="2" charset="2"/>
              <a:buChar char="v"/>
            </a:pPr>
            <a:r>
              <a:rPr lang="nl-NL" sz="2000" dirty="0"/>
              <a:t> Use cases (experimental, office apps, …)</a:t>
            </a:r>
          </a:p>
          <a:p>
            <a:pPr lvl="1">
              <a:buFont typeface="Wingdings" panose="05000000000000000000" pitchFamily="2" charset="2"/>
              <a:buChar char="v"/>
            </a:pPr>
            <a:r>
              <a:rPr lang="nl-NL" sz="2000" dirty="0"/>
              <a:t> Outsourcing</a:t>
            </a:r>
          </a:p>
          <a:p>
            <a:pPr lvl="1">
              <a:buFont typeface="Wingdings" panose="05000000000000000000" pitchFamily="2" charset="2"/>
              <a:buChar char="v"/>
            </a:pPr>
            <a:r>
              <a:rPr lang="nl-NL" sz="2000" dirty="0"/>
              <a:t> Public perception</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endParaRPr lang="en-GB" sz="2400" dirty="0">
              <a:effectLst/>
              <a:latin typeface="Calibri" panose="020F0502020204030204" pitchFamily="34" charset="0"/>
              <a:ea typeface="Calibri" panose="020F0502020204030204" pitchFamily="34" charset="0"/>
              <a:cs typeface="Arial" panose="020B0604020202020204" pitchFamily="34" charset="0"/>
            </a:endParaRPr>
          </a:p>
          <a:p>
            <a:endParaRPr lang="en-GB" sz="2400" dirty="0">
              <a:latin typeface="Calibri" panose="020F0502020204030204" pitchFamily="34" charset="0"/>
              <a:ea typeface="Calibri" panose="020F0502020204030204" pitchFamily="34" charset="0"/>
              <a:cs typeface="Arial" panose="020B0604020202020204" pitchFamily="34" charset="0"/>
            </a:endParaRPr>
          </a:p>
          <a:p>
            <a:endParaRPr lang="en-GB" sz="2400" dirty="0">
              <a:effectLst/>
              <a:latin typeface="Calibri" panose="020F0502020204030204" pitchFamily="34" charset="0"/>
              <a:ea typeface="Calibri" panose="020F0502020204030204" pitchFamily="34" charset="0"/>
              <a:cs typeface="Arial" panose="020B0604020202020204" pitchFamily="34" charset="0"/>
            </a:endParaRPr>
          </a:p>
          <a:p>
            <a:endParaRPr lang="en-IE" sz="2400" dirty="0"/>
          </a:p>
        </p:txBody>
      </p:sp>
    </p:spTree>
    <p:extLst>
      <p:ext uri="{BB962C8B-B14F-4D97-AF65-F5344CB8AC3E}">
        <p14:creationId xmlns:p14="http://schemas.microsoft.com/office/powerpoint/2010/main" val="1665740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A4E12-0B63-44FE-8E7A-42C7AA3FC287}"/>
              </a:ext>
            </a:extLst>
          </p:cNvPr>
          <p:cNvSpPr>
            <a:spLocks noGrp="1"/>
          </p:cNvSpPr>
          <p:nvPr>
            <p:ph type="title"/>
          </p:nvPr>
        </p:nvSpPr>
        <p:spPr>
          <a:xfrm>
            <a:off x="623392" y="239470"/>
            <a:ext cx="10959008" cy="1143000"/>
          </a:xfrm>
        </p:spPr>
        <p:txBody>
          <a:bodyPr/>
          <a:lstStyle/>
          <a:p>
            <a:r>
              <a:rPr lang="en-IE" dirty="0"/>
              <a:t>Progress</a:t>
            </a:r>
          </a:p>
        </p:txBody>
      </p:sp>
      <p:sp>
        <p:nvSpPr>
          <p:cNvPr id="3" name="Content Placeholder 2">
            <a:extLst>
              <a:ext uri="{FF2B5EF4-FFF2-40B4-BE49-F238E27FC236}">
                <a16:creationId xmlns:a16="http://schemas.microsoft.com/office/drawing/2014/main" id="{1B050AE4-4854-483C-9AC6-7FC953C018AD}"/>
              </a:ext>
            </a:extLst>
          </p:cNvPr>
          <p:cNvSpPr>
            <a:spLocks noGrp="1"/>
          </p:cNvSpPr>
          <p:nvPr>
            <p:ph idx="1"/>
          </p:nvPr>
        </p:nvSpPr>
        <p:spPr>
          <a:xfrm>
            <a:off x="609600" y="1137139"/>
            <a:ext cx="10972800" cy="4212076"/>
          </a:xfrm>
        </p:spPr>
        <p:txBody>
          <a:bodyPr>
            <a:normAutofit/>
          </a:bodyPr>
          <a:lstStyle/>
          <a:p>
            <a:r>
              <a:rPr lang="en-GB" dirty="0">
                <a:effectLst/>
                <a:latin typeface="Calibri" panose="020F0502020204030204" pitchFamily="34" charset="0"/>
                <a:ea typeface="Calibri" panose="020F0502020204030204" pitchFamily="34" charset="0"/>
                <a:cs typeface="Arial" panose="020B0604020202020204" pitchFamily="34" charset="0"/>
              </a:rPr>
              <a:t>Discussions in Newport agreed to focus on 3 broad themes </a:t>
            </a:r>
          </a:p>
          <a:p>
            <a:pPr lvl="1">
              <a:buFont typeface="Wingdings" panose="05000000000000000000" pitchFamily="2" charset="2"/>
              <a:buChar char="v"/>
            </a:pPr>
            <a:r>
              <a:rPr lang="nl-NL" sz="2800" dirty="0"/>
              <a:t>Understanding National Contexts</a:t>
            </a:r>
          </a:p>
          <a:p>
            <a:pPr lvl="1">
              <a:buFont typeface="Wingdings" panose="05000000000000000000" pitchFamily="2" charset="2"/>
              <a:buChar char="v"/>
            </a:pPr>
            <a:r>
              <a:rPr lang="nl-NL" sz="2800" dirty="0"/>
              <a:t>Understanding the Cloud Business Case</a:t>
            </a:r>
          </a:p>
          <a:p>
            <a:pPr lvl="1">
              <a:buFont typeface="Wingdings" panose="05000000000000000000" pitchFamily="2" charset="2"/>
              <a:buChar char="v"/>
            </a:pPr>
            <a:r>
              <a:rPr lang="nl-NL" sz="2800" dirty="0"/>
              <a:t>Understanding Cloud Migration</a:t>
            </a:r>
          </a:p>
          <a:p>
            <a:pPr marL="0" indent="0">
              <a:buNone/>
            </a:pPr>
            <a:endParaRPr lang="en-GB" sz="2400" dirty="0">
              <a:effectLst/>
              <a:latin typeface="Calibri" panose="020F0502020204030204" pitchFamily="34" charset="0"/>
              <a:ea typeface="Calibri" panose="020F0502020204030204" pitchFamily="34" charset="0"/>
              <a:cs typeface="Arial" panose="020B0604020202020204" pitchFamily="34" charset="0"/>
            </a:endParaRPr>
          </a:p>
          <a:p>
            <a:endParaRPr lang="en-GB" sz="2400" dirty="0">
              <a:latin typeface="Calibri" panose="020F0502020204030204" pitchFamily="34" charset="0"/>
              <a:ea typeface="Calibri" panose="020F0502020204030204" pitchFamily="34" charset="0"/>
              <a:cs typeface="Arial" panose="020B0604020202020204" pitchFamily="34" charset="0"/>
            </a:endParaRPr>
          </a:p>
          <a:p>
            <a:endParaRPr lang="en-GB" sz="2400" dirty="0">
              <a:effectLst/>
              <a:latin typeface="Calibri" panose="020F0502020204030204" pitchFamily="34" charset="0"/>
              <a:ea typeface="Calibri" panose="020F0502020204030204" pitchFamily="34" charset="0"/>
              <a:cs typeface="Arial" panose="020B0604020202020204" pitchFamily="34" charset="0"/>
            </a:endParaRPr>
          </a:p>
          <a:p>
            <a:endParaRPr lang="en-IE" sz="2400" dirty="0"/>
          </a:p>
        </p:txBody>
      </p:sp>
    </p:spTree>
    <p:extLst>
      <p:ext uri="{BB962C8B-B14F-4D97-AF65-F5344CB8AC3E}">
        <p14:creationId xmlns:p14="http://schemas.microsoft.com/office/powerpoint/2010/main" val="40451448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A4E12-0B63-44FE-8E7A-42C7AA3FC287}"/>
              </a:ext>
            </a:extLst>
          </p:cNvPr>
          <p:cNvSpPr>
            <a:spLocks noGrp="1"/>
          </p:cNvSpPr>
          <p:nvPr>
            <p:ph type="title"/>
          </p:nvPr>
        </p:nvSpPr>
        <p:spPr/>
        <p:txBody>
          <a:bodyPr/>
          <a:lstStyle/>
          <a:p>
            <a:r>
              <a:rPr lang="en-IE" dirty="0"/>
              <a:t>Background / Description</a:t>
            </a:r>
          </a:p>
        </p:txBody>
      </p:sp>
      <p:sp>
        <p:nvSpPr>
          <p:cNvPr id="3" name="Content Placeholder 2">
            <a:extLst>
              <a:ext uri="{FF2B5EF4-FFF2-40B4-BE49-F238E27FC236}">
                <a16:creationId xmlns:a16="http://schemas.microsoft.com/office/drawing/2014/main" id="{1B050AE4-4854-483C-9AC6-7FC953C018AD}"/>
              </a:ext>
            </a:extLst>
          </p:cNvPr>
          <p:cNvSpPr>
            <a:spLocks noGrp="1"/>
          </p:cNvSpPr>
          <p:nvPr>
            <p:ph idx="1"/>
          </p:nvPr>
        </p:nvSpPr>
        <p:spPr/>
        <p:txBody>
          <a:bodyPr>
            <a:normAutofit/>
          </a:bodyPr>
          <a:lstStyle/>
          <a:p>
            <a:r>
              <a:rPr lang="en-GB" sz="2400" dirty="0">
                <a:effectLst/>
                <a:latin typeface="Calibri" panose="020F0502020204030204" pitchFamily="34" charset="0"/>
                <a:ea typeface="Calibri" panose="020F0502020204030204" pitchFamily="34" charset="0"/>
                <a:cs typeface="Arial" panose="020B0604020202020204" pitchFamily="34" charset="0"/>
              </a:rPr>
              <a:t>UNECE HLG Executive Board  Request for Cloud Project for Official Statistics</a:t>
            </a:r>
          </a:p>
          <a:p>
            <a:r>
              <a:rPr lang="en-GB" sz="2400" dirty="0">
                <a:latin typeface="Calibri" panose="020F0502020204030204" pitchFamily="34" charset="0"/>
                <a:ea typeface="Calibri" panose="020F0502020204030204" pitchFamily="34" charset="0"/>
                <a:cs typeface="Arial" panose="020B0604020202020204" pitchFamily="34" charset="0"/>
              </a:rPr>
              <a:t>Sub-Group formed by UNESE member experts, chaired by CSO Ireland (John Conway)</a:t>
            </a:r>
          </a:p>
          <a:p>
            <a:r>
              <a:rPr lang="en-GB" sz="2400" dirty="0">
                <a:latin typeface="Calibri" panose="020F0502020204030204" pitchFamily="34" charset="0"/>
                <a:ea typeface="Calibri" panose="020F0502020204030204" pitchFamily="34" charset="0"/>
                <a:cs typeface="Arial" panose="020B0604020202020204" pitchFamily="34" charset="0"/>
              </a:rPr>
              <a:t>Online workshop undertaken in September 2023 with sub-group members (</a:t>
            </a:r>
            <a:r>
              <a:rPr lang="en-GB" sz="2400" dirty="0">
                <a:effectLst/>
                <a:latin typeface="Calibri" panose="020F0502020204030204" pitchFamily="34" charset="0"/>
                <a:ea typeface="Calibri" panose="020F0502020204030204" pitchFamily="34" charset="0"/>
                <a:cs typeface="Arial" panose="020B0604020202020204" pitchFamily="34" charset="0"/>
              </a:rPr>
              <a:t>Canada, Finland, France, Ireland, Italy, Mexico, Netherlands, New Zealand, Serbia, Sweden, United Kingdom, European Commission and OECD)</a:t>
            </a:r>
            <a:endParaRPr lang="en-GB" sz="2400" dirty="0">
              <a:latin typeface="Calibri" panose="020F0502020204030204" pitchFamily="34" charset="0"/>
              <a:ea typeface="Calibri" panose="020F0502020204030204" pitchFamily="34" charset="0"/>
              <a:cs typeface="Arial" panose="020B0604020202020204" pitchFamily="34" charset="0"/>
            </a:endParaRPr>
          </a:p>
          <a:p>
            <a:r>
              <a:rPr lang="en-GB" sz="2400" dirty="0">
                <a:latin typeface="Calibri" panose="020F0502020204030204" pitchFamily="34" charset="0"/>
                <a:ea typeface="Calibri" panose="020F0502020204030204" pitchFamily="34" charset="0"/>
                <a:cs typeface="Arial" panose="020B0604020202020204" pitchFamily="34" charset="0"/>
              </a:rPr>
              <a:t>Deliverable: </a:t>
            </a:r>
            <a:r>
              <a:rPr lang="en-GB" sz="2400" dirty="0">
                <a:effectLst/>
                <a:latin typeface="Calibri" panose="020F0502020204030204" pitchFamily="34" charset="0"/>
                <a:ea typeface="Calibri" panose="020F0502020204030204" pitchFamily="34" charset="0"/>
                <a:cs typeface="Arial" panose="020B0604020202020204" pitchFamily="34" charset="0"/>
              </a:rPr>
              <a:t>Establish 5 themed areas common to the usage of Cloud Services for member states </a:t>
            </a:r>
            <a:endParaRPr lang="en-GB" sz="2400" dirty="0">
              <a:latin typeface="Calibri" panose="020F0502020204030204" pitchFamily="34" charset="0"/>
              <a:ea typeface="Calibri" panose="020F0502020204030204" pitchFamily="34" charset="0"/>
              <a:cs typeface="Arial" panose="020B0604020202020204" pitchFamily="34" charset="0"/>
            </a:endParaRPr>
          </a:p>
          <a:p>
            <a:endParaRPr lang="en-GB" sz="2400" dirty="0">
              <a:effectLst/>
              <a:latin typeface="Calibri" panose="020F0502020204030204" pitchFamily="34" charset="0"/>
              <a:ea typeface="Calibri" panose="020F0502020204030204" pitchFamily="34" charset="0"/>
              <a:cs typeface="Arial" panose="020B0604020202020204" pitchFamily="34" charset="0"/>
            </a:endParaRPr>
          </a:p>
          <a:p>
            <a:endParaRPr lang="en-GB" sz="2400" dirty="0">
              <a:effectLst/>
              <a:latin typeface="Calibri" panose="020F0502020204030204" pitchFamily="34" charset="0"/>
              <a:ea typeface="Calibri" panose="020F0502020204030204" pitchFamily="34" charset="0"/>
              <a:cs typeface="Arial" panose="020B0604020202020204" pitchFamily="34" charset="0"/>
            </a:endParaRPr>
          </a:p>
          <a:p>
            <a:endParaRPr lang="en-GB" sz="2400" dirty="0">
              <a:latin typeface="Calibri" panose="020F0502020204030204" pitchFamily="34" charset="0"/>
              <a:ea typeface="Calibri" panose="020F0502020204030204" pitchFamily="34" charset="0"/>
              <a:cs typeface="Arial" panose="020B0604020202020204" pitchFamily="34" charset="0"/>
            </a:endParaRPr>
          </a:p>
          <a:p>
            <a:endParaRPr lang="en-GB" sz="2400" dirty="0">
              <a:effectLst/>
              <a:latin typeface="Calibri" panose="020F0502020204030204" pitchFamily="34" charset="0"/>
              <a:ea typeface="Calibri" panose="020F0502020204030204" pitchFamily="34" charset="0"/>
              <a:cs typeface="Arial" panose="020B0604020202020204" pitchFamily="34" charset="0"/>
            </a:endParaRPr>
          </a:p>
          <a:p>
            <a:endParaRPr lang="en-IE" sz="2400" dirty="0"/>
          </a:p>
        </p:txBody>
      </p:sp>
    </p:spTree>
    <p:extLst>
      <p:ext uri="{BB962C8B-B14F-4D97-AF65-F5344CB8AC3E}">
        <p14:creationId xmlns:p14="http://schemas.microsoft.com/office/powerpoint/2010/main" val="1524088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29F6F-28DB-4EFA-875B-521EF81380FE}"/>
              </a:ext>
            </a:extLst>
          </p:cNvPr>
          <p:cNvSpPr>
            <a:spLocks noGrp="1"/>
          </p:cNvSpPr>
          <p:nvPr>
            <p:ph type="title"/>
          </p:nvPr>
        </p:nvSpPr>
        <p:spPr/>
        <p:txBody>
          <a:bodyPr/>
          <a:lstStyle/>
          <a:p>
            <a:r>
              <a:rPr lang="en-IE" dirty="0"/>
              <a:t>5 Common Themes </a:t>
            </a:r>
          </a:p>
        </p:txBody>
      </p:sp>
      <p:sp>
        <p:nvSpPr>
          <p:cNvPr id="3" name="Content Placeholder 2">
            <a:extLst>
              <a:ext uri="{FF2B5EF4-FFF2-40B4-BE49-F238E27FC236}">
                <a16:creationId xmlns:a16="http://schemas.microsoft.com/office/drawing/2014/main" id="{3BCD5736-4597-4582-BD91-B629C961BA01}"/>
              </a:ext>
            </a:extLst>
          </p:cNvPr>
          <p:cNvSpPr>
            <a:spLocks noGrp="1"/>
          </p:cNvSpPr>
          <p:nvPr>
            <p:ph idx="1"/>
          </p:nvPr>
        </p:nvSpPr>
        <p:spPr/>
        <p:txBody>
          <a:bodyPr>
            <a:normAutofit/>
          </a:bodyPr>
          <a:lstStyle/>
          <a:p>
            <a:r>
              <a:rPr lang="en-GB" sz="2400" dirty="0">
                <a:effectLst/>
                <a:latin typeface="Calibri" panose="020F0502020204030204" pitchFamily="34" charset="0"/>
                <a:ea typeface="Calibri" panose="020F0502020204030204" pitchFamily="34" charset="0"/>
                <a:cs typeface="Arial" panose="020B0604020202020204" pitchFamily="34" charset="0"/>
              </a:rPr>
              <a:t>Common set of Considerations needed relating to the procurement of Cloud Services</a:t>
            </a:r>
          </a:p>
          <a:p>
            <a:r>
              <a:rPr lang="en-GB" sz="2400" dirty="0">
                <a:effectLst/>
                <a:latin typeface="Calibri" panose="020F0502020204030204" pitchFamily="34" charset="0"/>
                <a:ea typeface="Calibri" panose="020F0502020204030204" pitchFamily="34" charset="0"/>
                <a:cs typeface="Arial" panose="020B0604020202020204" pitchFamily="34" charset="0"/>
              </a:rPr>
              <a:t>Understanding the behavioural nudges needed to adopt cloud</a:t>
            </a:r>
          </a:p>
          <a:p>
            <a:r>
              <a:rPr lang="en-GB" sz="2400" dirty="0">
                <a:effectLst/>
                <a:latin typeface="Calibri" panose="020F0502020204030204" pitchFamily="34" charset="0"/>
                <a:ea typeface="Calibri" panose="020F0502020204030204" pitchFamily="34" charset="0"/>
                <a:cs typeface="Arial" panose="020B0604020202020204" pitchFamily="34" charset="0"/>
              </a:rPr>
              <a:t>The types of Cloud service models and services which are currently available</a:t>
            </a:r>
          </a:p>
          <a:p>
            <a:r>
              <a:rPr lang="en-GB" sz="2400" dirty="0">
                <a:effectLst/>
                <a:latin typeface="Calibri" panose="020F0502020204030204" pitchFamily="34" charset="0"/>
                <a:ea typeface="Calibri" panose="020F0502020204030204" pitchFamily="34" charset="0"/>
                <a:cs typeface="Arial" panose="020B0604020202020204" pitchFamily="34" charset="0"/>
              </a:rPr>
              <a:t>Explore the security and privacy considerations relating to the use of Cloud</a:t>
            </a:r>
            <a:endParaRPr lang="en-GB" sz="2400" dirty="0">
              <a:latin typeface="Calibri" panose="020F0502020204030204" pitchFamily="34" charset="0"/>
              <a:cs typeface="Arial" panose="020B0604020202020204" pitchFamily="34" charset="0"/>
            </a:endParaRPr>
          </a:p>
          <a:p>
            <a:r>
              <a:rPr lang="en-GB" sz="2400" dirty="0">
                <a:effectLst/>
                <a:latin typeface="Calibri" panose="020F0502020204030204" pitchFamily="34" charset="0"/>
                <a:ea typeface="Calibri" panose="020F0502020204030204" pitchFamily="34" charset="0"/>
                <a:cs typeface="Arial" panose="020B0604020202020204" pitchFamily="34" charset="0"/>
              </a:rPr>
              <a:t>The skillsets required for the utilisation of Cloud</a:t>
            </a:r>
            <a:endParaRPr lang="en-IE" sz="2400" dirty="0"/>
          </a:p>
        </p:txBody>
      </p:sp>
    </p:spTree>
    <p:extLst>
      <p:ext uri="{BB962C8B-B14F-4D97-AF65-F5344CB8AC3E}">
        <p14:creationId xmlns:p14="http://schemas.microsoft.com/office/powerpoint/2010/main" val="2898633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FF9D3-EFEB-40B3-9B39-3C174103B162}"/>
              </a:ext>
            </a:extLst>
          </p:cNvPr>
          <p:cNvSpPr>
            <a:spLocks noGrp="1"/>
          </p:cNvSpPr>
          <p:nvPr>
            <p:ph type="title"/>
          </p:nvPr>
        </p:nvSpPr>
        <p:spPr/>
        <p:txBody>
          <a:bodyPr/>
          <a:lstStyle/>
          <a:p>
            <a:r>
              <a:rPr lang="en-IE" dirty="0"/>
              <a:t>Deliverables and Timeline</a:t>
            </a:r>
          </a:p>
        </p:txBody>
      </p:sp>
      <p:sp>
        <p:nvSpPr>
          <p:cNvPr id="3" name="Content Placeholder 2">
            <a:extLst>
              <a:ext uri="{FF2B5EF4-FFF2-40B4-BE49-F238E27FC236}">
                <a16:creationId xmlns:a16="http://schemas.microsoft.com/office/drawing/2014/main" id="{60DA9BC7-6A5F-4030-B28C-84F1265AA252}"/>
              </a:ext>
            </a:extLst>
          </p:cNvPr>
          <p:cNvSpPr>
            <a:spLocks noGrp="1"/>
          </p:cNvSpPr>
          <p:nvPr>
            <p:ph idx="1"/>
          </p:nvPr>
        </p:nvSpPr>
        <p:spPr/>
        <p:txBody>
          <a:bodyPr>
            <a:normAutofit/>
          </a:bodyPr>
          <a:lstStyle/>
          <a:p>
            <a:r>
              <a:rPr lang="en-GB" sz="2400" dirty="0">
                <a:effectLst/>
                <a:latin typeface="+mn-lt"/>
                <a:ea typeface="Calibri" panose="020F0502020204030204" pitchFamily="34" charset="0"/>
                <a:cs typeface="Arial" panose="020B0604020202020204" pitchFamily="34" charset="0"/>
              </a:rPr>
              <a:t>Sub-groups will be formed around </a:t>
            </a:r>
            <a:r>
              <a:rPr lang="en-GB" sz="2400">
                <a:effectLst/>
                <a:latin typeface="+mn-lt"/>
                <a:ea typeface="Calibri" panose="020F0502020204030204" pitchFamily="34" charset="0"/>
                <a:cs typeface="Arial" panose="020B0604020202020204" pitchFamily="34" charset="0"/>
              </a:rPr>
              <a:t>each theme</a:t>
            </a:r>
            <a:endParaRPr lang="en-GB" sz="2400" dirty="0">
              <a:effectLst/>
              <a:latin typeface="+mn-lt"/>
              <a:ea typeface="Calibri" panose="020F0502020204030204" pitchFamily="34" charset="0"/>
              <a:cs typeface="Arial" panose="020B0604020202020204" pitchFamily="34" charset="0"/>
            </a:endParaRPr>
          </a:p>
          <a:p>
            <a:r>
              <a:rPr lang="en-GB" sz="2400" dirty="0">
                <a:effectLst/>
                <a:latin typeface="+mn-lt"/>
                <a:ea typeface="Calibri" panose="020F0502020204030204" pitchFamily="34" charset="0"/>
                <a:cs typeface="Arial" panose="020B0604020202020204" pitchFamily="34" charset="0"/>
              </a:rPr>
              <a:t>Develop a set of guidelines and recommendations, across multiple themes, to assist each statistical organisation on their cloud adoption journey.</a:t>
            </a:r>
            <a:endParaRPr lang="en-IE" sz="2400" dirty="0">
              <a:latin typeface="+mn-lt"/>
            </a:endParaRPr>
          </a:p>
          <a:p>
            <a:r>
              <a:rPr lang="en-GB" sz="2400" dirty="0">
                <a:latin typeface="+mn-lt"/>
                <a:ea typeface="Calibri" panose="020F0502020204030204" pitchFamily="34" charset="0"/>
                <a:cs typeface="Arial" panose="020B0604020202020204" pitchFamily="34" charset="0"/>
              </a:rPr>
              <a:t>E</a:t>
            </a:r>
            <a:r>
              <a:rPr lang="en-GB" sz="2400" dirty="0">
                <a:effectLst/>
                <a:latin typeface="+mn-lt"/>
                <a:ea typeface="Calibri" panose="020F0502020204030204" pitchFamily="34" charset="0"/>
                <a:cs typeface="Arial" panose="020B0604020202020204" pitchFamily="34" charset="0"/>
              </a:rPr>
              <a:t>nvisaged that the process will take 9 months to complete</a:t>
            </a:r>
            <a:endParaRPr lang="en-GB" sz="2400" dirty="0">
              <a:latin typeface="+mn-lt"/>
              <a:cs typeface="Arial" panose="020B0604020202020204" pitchFamily="34" charset="0"/>
            </a:endParaRPr>
          </a:p>
          <a:p>
            <a:r>
              <a:rPr lang="en-GB" sz="2400" dirty="0">
                <a:latin typeface="+mn-lt"/>
                <a:cs typeface="Arial" panose="020B0604020202020204" pitchFamily="34" charset="0"/>
              </a:rPr>
              <a:t>Proposed to start January 2023</a:t>
            </a:r>
            <a:endParaRPr lang="en-IE" sz="2400" dirty="0">
              <a:latin typeface="+mn-lt"/>
            </a:endParaRPr>
          </a:p>
        </p:txBody>
      </p:sp>
    </p:spTree>
    <p:extLst>
      <p:ext uri="{BB962C8B-B14F-4D97-AF65-F5344CB8AC3E}">
        <p14:creationId xmlns:p14="http://schemas.microsoft.com/office/powerpoint/2010/main" val="573721930"/>
      </p:ext>
    </p:extLst>
  </p:cSld>
  <p:clrMapOvr>
    <a:masterClrMapping/>
  </p:clrMapOvr>
</p:sld>
</file>

<file path=ppt/theme/theme1.xml><?xml version="1.0" encoding="utf-8"?>
<a:theme xmlns:a="http://schemas.openxmlformats.org/drawingml/2006/main" name="CSO Standard Text 2">
  <a:themeElements>
    <a:clrScheme name="CSO Colours">
      <a:dk1>
        <a:srgbClr val="006168"/>
      </a:dk1>
      <a:lt1>
        <a:sysClr val="window" lastClr="FFFFFF"/>
      </a:lt1>
      <a:dk2>
        <a:srgbClr val="006F74"/>
      </a:dk2>
      <a:lt2>
        <a:srgbClr val="F8F8F8"/>
      </a:lt2>
      <a:accent1>
        <a:srgbClr val="45C1C0"/>
      </a:accent1>
      <a:accent2>
        <a:srgbClr val="FAA21B"/>
      </a:accent2>
      <a:accent3>
        <a:srgbClr val="5BC1A5"/>
      </a:accent3>
      <a:accent4>
        <a:srgbClr val="35456B"/>
      </a:accent4>
      <a:accent5>
        <a:srgbClr val="639FA2"/>
      </a:accent5>
      <a:accent6>
        <a:srgbClr val="9BBDBF"/>
      </a:accent6>
      <a:hlink>
        <a:srgbClr val="45C1C0"/>
      </a:hlink>
      <a:folHlink>
        <a:srgbClr val="45C1C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7551</TotalTime>
  <Words>589</Words>
  <Application>Microsoft Office PowerPoint</Application>
  <PresentationFormat>Widescreen</PresentationFormat>
  <Paragraphs>70</Paragraphs>
  <Slides>7</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Roboto Slab</vt:lpstr>
      <vt:lpstr>Arial</vt:lpstr>
      <vt:lpstr>Calibri</vt:lpstr>
      <vt:lpstr>Roboto Black</vt:lpstr>
      <vt:lpstr>Roboto Light</vt:lpstr>
      <vt:lpstr>Wingdings</vt:lpstr>
      <vt:lpstr>CSO Standard Text 2</vt:lpstr>
      <vt:lpstr>Business Case for Cloud for Official Statistics</vt:lpstr>
      <vt:lpstr>Introduction</vt:lpstr>
      <vt:lpstr>Progress</vt:lpstr>
      <vt:lpstr>Progress</vt:lpstr>
      <vt:lpstr>Background / Description</vt:lpstr>
      <vt:lpstr>5 Common Themes </vt:lpstr>
      <vt:lpstr>Deliverables and Timeline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Presentation</dc:subject>
  <dc:creator>Paul Morrin</dc:creator>
  <cp:keywords>HLG2022; UNECE ModernStats; SMMU; ModernStats</cp:keywords>
  <cp:lastModifiedBy>Christopher Jones</cp:lastModifiedBy>
  <cp:revision>89</cp:revision>
  <dcterms:created xsi:type="dcterms:W3CDTF">2020-11-02T11:27:41Z</dcterms:created>
  <dcterms:modified xsi:type="dcterms:W3CDTF">2022-11-22T08:53:12Z</dcterms:modified>
  <cp:category>presentation</cp:category>
</cp:coreProperties>
</file>