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6"/>
  </p:sldMasterIdLst>
  <p:notesMasterIdLst>
    <p:notesMasterId r:id="rId20"/>
  </p:notesMasterIdLst>
  <p:sldIdLst>
    <p:sldId id="264" r:id="rId7"/>
    <p:sldId id="270" r:id="rId8"/>
    <p:sldId id="258" r:id="rId9"/>
    <p:sldId id="269" r:id="rId10"/>
    <p:sldId id="278" r:id="rId11"/>
    <p:sldId id="259" r:id="rId12"/>
    <p:sldId id="267" r:id="rId13"/>
    <p:sldId id="279" r:id="rId14"/>
    <p:sldId id="282" r:id="rId15"/>
    <p:sldId id="280" r:id="rId16"/>
    <p:sldId id="286" r:id="rId17"/>
    <p:sldId id="283" r:id="rId18"/>
    <p:sldId id="268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209C3F1A-EFBB-0E7F-9A18-64241057B96D}" name="Stevenson, Kathryn - INS/SIN" initials="SI" userId="S::kathryn.stevenson@statcan.gc.ca::ac876b3f-5531-41f1-9548-b239d381f3b7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VAR Eric, SDD/SDPS" initials="AES" lastIdx="21" clrIdx="0">
    <p:extLst>
      <p:ext uri="{19B8F6BF-5375-455C-9EA6-DF929625EA0E}">
        <p15:presenceInfo xmlns:p15="http://schemas.microsoft.com/office/powerpoint/2012/main" userId="S-1-5-21-2146598497-832928401-1254845835-4835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080B488-2C03-7738-03B2-A99036D56367}" v="2" dt="2022-10-26T14:45:54.588"/>
    <p1510:client id="{8683F791-0AE8-3A85-0414-237D08AA74F3}" v="4" dt="2022-11-16T14:20:27.638"/>
    <p1510:client id="{EF5FF914-F30E-051E-3B84-3CF371B1BA5E}" v="18" dt="2022-11-17T15:49:48.39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123" autoAdjust="0"/>
  </p:normalViewPr>
  <p:slideViewPr>
    <p:cSldViewPr snapToGrid="0">
      <p:cViewPr varScale="1">
        <p:scale>
          <a:sx n="98" d="100"/>
          <a:sy n="98" d="100"/>
        </p:scale>
        <p:origin x="95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slide" Target="slides/slide5.xml"/><Relationship Id="rId24" Type="http://schemas.openxmlformats.org/officeDocument/2006/relationships/theme" Target="theme/theme1.xml"/><Relationship Id="rId5" Type="http://schemas.openxmlformats.org/officeDocument/2006/relationships/customXml" Target="../customXml/item5.xml"/><Relationship Id="rId15" Type="http://schemas.openxmlformats.org/officeDocument/2006/relationships/slide" Target="slides/slide9.xml"/><Relationship Id="rId23" Type="http://schemas.openxmlformats.org/officeDocument/2006/relationships/viewProps" Target="view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presProps" Target="presProps.xml"/><Relationship Id="rId27" Type="http://schemas.microsoft.com/office/2018/10/relationships/authors" Target="authors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hyperlink" Target="https://docs.carpentries.org/topic_folders/governance/lesson-program-policy.html#lesson-program-incubation-roadmap" TargetMode="External"/></Relationships>
</file>

<file path=ppt/diagrams/_rels/data3.xml.rels><?xml version="1.0" encoding="UTF-8" standalone="yes"?>
<Relationships xmlns="http://schemas.openxmlformats.org/package/2006/relationships"><Relationship Id="rId2" Type="http://schemas.openxmlformats.org/officeDocument/2006/relationships/hyperlink" Target="https://carpentries.org/membership/" TargetMode="External"/><Relationship Id="rId1" Type="http://schemas.openxmlformats.org/officeDocument/2006/relationships/hyperlink" Target="https://carpentries.org/" TargetMode="External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hyperlink" Target="https://docs.carpentries.org/topic_folders/governance/lesson-program-policy.html#lesson-program-incubation-roadmap" TargetMode="External"/></Relationships>
</file>

<file path=ppt/diagrams/_rels/drawing3.xml.rels><?xml version="1.0" encoding="UTF-8" standalone="yes"?>
<Relationships xmlns="http://schemas.openxmlformats.org/package/2006/relationships"><Relationship Id="rId2" Type="http://schemas.openxmlformats.org/officeDocument/2006/relationships/hyperlink" Target="https://carpentries.org/membership/" TargetMode="External"/><Relationship Id="rId1" Type="http://schemas.openxmlformats.org/officeDocument/2006/relationships/hyperlink" Target="https://carpentries.org/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400C32F-D43B-4B39-B1EE-71874339F129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CA"/>
        </a:p>
      </dgm:t>
    </dgm:pt>
    <dgm:pt modelId="{9F972466-058C-4E60-9D66-2DF9C4610FA9}">
      <dgm:prSet phldrT="[Text]"/>
      <dgm:spPr/>
      <dgm:t>
        <a:bodyPr/>
        <a:lstStyle/>
        <a:p>
          <a:r>
            <a:rPr lang="en-CA" dirty="0"/>
            <a:t>Barriers</a:t>
          </a:r>
        </a:p>
      </dgm:t>
    </dgm:pt>
    <dgm:pt modelId="{D36EB132-8C81-4F33-AE1F-AE3B6B4681C0}" type="parTrans" cxnId="{05D32B6D-AEAE-475D-BC0A-0FBC52964763}">
      <dgm:prSet/>
      <dgm:spPr/>
      <dgm:t>
        <a:bodyPr/>
        <a:lstStyle/>
        <a:p>
          <a:endParaRPr lang="en-CA"/>
        </a:p>
      </dgm:t>
    </dgm:pt>
    <dgm:pt modelId="{38E343CA-C411-4B1E-8A29-EE48DAD225D8}" type="sibTrans" cxnId="{05D32B6D-AEAE-475D-BC0A-0FBC52964763}">
      <dgm:prSet/>
      <dgm:spPr/>
      <dgm:t>
        <a:bodyPr/>
        <a:lstStyle/>
        <a:p>
          <a:endParaRPr lang="en-CA"/>
        </a:p>
      </dgm:t>
    </dgm:pt>
    <dgm:pt modelId="{02BD9BD1-2985-4B05-8F58-0C1D89492750}">
      <dgm:prSet phldrT="[Text]"/>
      <dgm:spPr/>
      <dgm:t>
        <a:bodyPr/>
        <a:lstStyle/>
        <a:p>
          <a:r>
            <a:rPr lang="en-CA" dirty="0"/>
            <a:t>Shared methodology to create learning content</a:t>
          </a:r>
        </a:p>
      </dgm:t>
    </dgm:pt>
    <dgm:pt modelId="{A35DBCB5-8851-4635-92DF-4057D9E0C51A}" type="parTrans" cxnId="{D2A9C95C-7694-4D3B-92B4-FB8F7864ED9B}">
      <dgm:prSet/>
      <dgm:spPr/>
      <dgm:t>
        <a:bodyPr/>
        <a:lstStyle/>
        <a:p>
          <a:endParaRPr lang="en-CA"/>
        </a:p>
      </dgm:t>
    </dgm:pt>
    <dgm:pt modelId="{E4D20D56-4652-48A3-8657-7D672F533E46}" type="sibTrans" cxnId="{D2A9C95C-7694-4D3B-92B4-FB8F7864ED9B}">
      <dgm:prSet/>
      <dgm:spPr/>
      <dgm:t>
        <a:bodyPr/>
        <a:lstStyle/>
        <a:p>
          <a:endParaRPr lang="en-CA"/>
        </a:p>
      </dgm:t>
    </dgm:pt>
    <dgm:pt modelId="{D3F4AADB-4D41-4DA9-BC1F-5A101DB91CAA}">
      <dgm:prSet/>
      <dgm:spPr/>
      <dgm:t>
        <a:bodyPr/>
        <a:lstStyle/>
        <a:p>
          <a:r>
            <a:rPr lang="en-CA" dirty="0"/>
            <a:t>Forum or community for trainers and academy managers to exchange practices, share on priorities</a:t>
          </a:r>
        </a:p>
      </dgm:t>
    </dgm:pt>
    <dgm:pt modelId="{2F258172-FB78-4104-9E50-1E7B8B6238BA}" type="parTrans" cxnId="{0AF65860-5673-4E3E-AF3A-70B05C4981C1}">
      <dgm:prSet/>
      <dgm:spPr/>
      <dgm:t>
        <a:bodyPr/>
        <a:lstStyle/>
        <a:p>
          <a:endParaRPr lang="en-CA"/>
        </a:p>
      </dgm:t>
    </dgm:pt>
    <dgm:pt modelId="{4C66A881-8D20-45D3-BAAC-BB5BBF2B2AA8}" type="sibTrans" cxnId="{0AF65860-5673-4E3E-AF3A-70B05C4981C1}">
      <dgm:prSet/>
      <dgm:spPr/>
      <dgm:t>
        <a:bodyPr/>
        <a:lstStyle/>
        <a:p>
          <a:endParaRPr lang="en-CA"/>
        </a:p>
      </dgm:t>
    </dgm:pt>
    <dgm:pt modelId="{21B6B702-DC5C-4719-B972-82C05146EA72}">
      <dgm:prSet/>
      <dgm:spPr/>
      <dgm:t>
        <a:bodyPr/>
        <a:lstStyle/>
        <a:p>
          <a:r>
            <a:rPr lang="en-GB" b="1" dirty="0"/>
            <a:t>forum and method to ensure training content and delivery evolve with the industry</a:t>
          </a:r>
          <a:endParaRPr lang="en-CA" dirty="0"/>
        </a:p>
      </dgm:t>
    </dgm:pt>
    <dgm:pt modelId="{CE739628-6E4C-40FB-82FF-D3FB5E354AAC}" type="parTrans" cxnId="{7CA52DDA-5B49-4F5F-BEEA-D186E86BCF68}">
      <dgm:prSet/>
      <dgm:spPr/>
      <dgm:t>
        <a:bodyPr/>
        <a:lstStyle/>
        <a:p>
          <a:endParaRPr lang="en-CA"/>
        </a:p>
      </dgm:t>
    </dgm:pt>
    <dgm:pt modelId="{99F2E5D7-951E-4EAA-9930-1D8E01820408}" type="sibTrans" cxnId="{7CA52DDA-5B49-4F5F-BEEA-D186E86BCF68}">
      <dgm:prSet/>
      <dgm:spPr/>
      <dgm:t>
        <a:bodyPr/>
        <a:lstStyle/>
        <a:p>
          <a:endParaRPr lang="en-CA"/>
        </a:p>
      </dgm:t>
    </dgm:pt>
    <dgm:pt modelId="{EC429B9C-AD79-4DAF-A943-7A2985234163}">
      <dgm:prSet/>
      <dgm:spPr/>
      <dgm:t>
        <a:bodyPr/>
        <a:lstStyle/>
        <a:p>
          <a:r>
            <a:rPr lang="en-CA" dirty="0"/>
            <a:t>A </a:t>
          </a:r>
          <a:r>
            <a:rPr lang="en-CA" dirty="0">
              <a:latin typeface="Calibri Light" panose="020F0302020204030204"/>
            </a:rPr>
            <a:t>shareable</a:t>
          </a:r>
          <a:r>
            <a:rPr lang="en-CA" dirty="0"/>
            <a:t> platform or repository to host material</a:t>
          </a:r>
        </a:p>
      </dgm:t>
    </dgm:pt>
    <dgm:pt modelId="{B5B69E1E-1856-4686-B08D-43B4ECE9148B}" type="parTrans" cxnId="{846F1A11-2445-43B2-BE07-6DF7607158A0}">
      <dgm:prSet/>
      <dgm:spPr/>
      <dgm:t>
        <a:bodyPr/>
        <a:lstStyle/>
        <a:p>
          <a:endParaRPr lang="en-CA"/>
        </a:p>
      </dgm:t>
    </dgm:pt>
    <dgm:pt modelId="{9448445C-68AD-4751-831D-09F9CBCB2271}" type="sibTrans" cxnId="{846F1A11-2445-43B2-BE07-6DF7607158A0}">
      <dgm:prSet/>
      <dgm:spPr/>
      <dgm:t>
        <a:bodyPr/>
        <a:lstStyle/>
        <a:p>
          <a:endParaRPr lang="en-CA"/>
        </a:p>
      </dgm:t>
    </dgm:pt>
    <dgm:pt modelId="{EB7BFEDB-0E5E-4779-ABC5-F9E8AFABC152}" type="pres">
      <dgm:prSet presAssocID="{D400C32F-D43B-4B39-B1EE-71874339F129}" presName="Name0" presStyleCnt="0">
        <dgm:presLayoutVars>
          <dgm:dir/>
          <dgm:animLvl val="lvl"/>
          <dgm:resizeHandles val="exact"/>
        </dgm:presLayoutVars>
      </dgm:prSet>
      <dgm:spPr/>
    </dgm:pt>
    <dgm:pt modelId="{7E700AEB-2472-457D-8889-1DA6AE5BDEF0}" type="pres">
      <dgm:prSet presAssocID="{EC429B9C-AD79-4DAF-A943-7A2985234163}" presName="boxAndChildren" presStyleCnt="0"/>
      <dgm:spPr/>
    </dgm:pt>
    <dgm:pt modelId="{6EA2E93B-CFC4-4733-807C-AF27282C17D1}" type="pres">
      <dgm:prSet presAssocID="{EC429B9C-AD79-4DAF-A943-7A2985234163}" presName="parentTextBox" presStyleLbl="node1" presStyleIdx="0" presStyleCnt="5"/>
      <dgm:spPr/>
    </dgm:pt>
    <dgm:pt modelId="{2946A36F-E43D-4D77-8AFC-99922804A37E}" type="pres">
      <dgm:prSet presAssocID="{99F2E5D7-951E-4EAA-9930-1D8E01820408}" presName="sp" presStyleCnt="0"/>
      <dgm:spPr/>
    </dgm:pt>
    <dgm:pt modelId="{E4FC6524-2E56-4F9E-9F45-123E9C27DA1B}" type="pres">
      <dgm:prSet presAssocID="{21B6B702-DC5C-4719-B972-82C05146EA72}" presName="arrowAndChildren" presStyleCnt="0"/>
      <dgm:spPr/>
    </dgm:pt>
    <dgm:pt modelId="{1FE3464D-3397-401E-A8A5-F5248FA1B5F9}" type="pres">
      <dgm:prSet presAssocID="{21B6B702-DC5C-4719-B972-82C05146EA72}" presName="parentTextArrow" presStyleLbl="node1" presStyleIdx="1" presStyleCnt="5"/>
      <dgm:spPr/>
    </dgm:pt>
    <dgm:pt modelId="{A84D5EDC-6DD2-4339-825E-35FD81DB6C31}" type="pres">
      <dgm:prSet presAssocID="{4C66A881-8D20-45D3-BAAC-BB5BBF2B2AA8}" presName="sp" presStyleCnt="0"/>
      <dgm:spPr/>
    </dgm:pt>
    <dgm:pt modelId="{627B2CBE-BB68-4635-83F2-8E519CD838C4}" type="pres">
      <dgm:prSet presAssocID="{D3F4AADB-4D41-4DA9-BC1F-5A101DB91CAA}" presName="arrowAndChildren" presStyleCnt="0"/>
      <dgm:spPr/>
    </dgm:pt>
    <dgm:pt modelId="{F416CEE9-B08D-4A98-B58B-D3681C6F78D1}" type="pres">
      <dgm:prSet presAssocID="{D3F4AADB-4D41-4DA9-BC1F-5A101DB91CAA}" presName="parentTextArrow" presStyleLbl="node1" presStyleIdx="2" presStyleCnt="5"/>
      <dgm:spPr/>
    </dgm:pt>
    <dgm:pt modelId="{AAC3CC0E-2033-49E2-BB3B-5A38E2F1CEB7}" type="pres">
      <dgm:prSet presAssocID="{E4D20D56-4652-48A3-8657-7D672F533E46}" presName="sp" presStyleCnt="0"/>
      <dgm:spPr/>
    </dgm:pt>
    <dgm:pt modelId="{AE8E693B-693F-47EE-BAF1-D48588917B5C}" type="pres">
      <dgm:prSet presAssocID="{02BD9BD1-2985-4B05-8F58-0C1D89492750}" presName="arrowAndChildren" presStyleCnt="0"/>
      <dgm:spPr/>
    </dgm:pt>
    <dgm:pt modelId="{AC5B37F8-2676-45C1-B6F5-91AA580BA785}" type="pres">
      <dgm:prSet presAssocID="{02BD9BD1-2985-4B05-8F58-0C1D89492750}" presName="parentTextArrow" presStyleLbl="node1" presStyleIdx="3" presStyleCnt="5"/>
      <dgm:spPr/>
    </dgm:pt>
    <dgm:pt modelId="{1B5DF172-C322-4B62-BD03-1BAFD9A73276}" type="pres">
      <dgm:prSet presAssocID="{38E343CA-C411-4B1E-8A29-EE48DAD225D8}" presName="sp" presStyleCnt="0"/>
      <dgm:spPr/>
    </dgm:pt>
    <dgm:pt modelId="{A8781F49-A764-4D2D-979F-A8AB07388452}" type="pres">
      <dgm:prSet presAssocID="{9F972466-058C-4E60-9D66-2DF9C4610FA9}" presName="arrowAndChildren" presStyleCnt="0"/>
      <dgm:spPr/>
    </dgm:pt>
    <dgm:pt modelId="{BD762EE7-681D-40FA-926D-5502A43FA55D}" type="pres">
      <dgm:prSet presAssocID="{9F972466-058C-4E60-9D66-2DF9C4610FA9}" presName="parentTextArrow" presStyleLbl="node1" presStyleIdx="4" presStyleCnt="5"/>
      <dgm:spPr/>
    </dgm:pt>
  </dgm:ptLst>
  <dgm:cxnLst>
    <dgm:cxn modelId="{846F1A11-2445-43B2-BE07-6DF7607158A0}" srcId="{D400C32F-D43B-4B39-B1EE-71874339F129}" destId="{EC429B9C-AD79-4DAF-A943-7A2985234163}" srcOrd="4" destOrd="0" parTransId="{B5B69E1E-1856-4686-B08D-43B4ECE9148B}" sibTransId="{9448445C-68AD-4751-831D-09F9CBCB2271}"/>
    <dgm:cxn modelId="{60128222-F214-40C4-AB42-1D0E5DA56CDA}" type="presOf" srcId="{21B6B702-DC5C-4719-B972-82C05146EA72}" destId="{1FE3464D-3397-401E-A8A5-F5248FA1B5F9}" srcOrd="0" destOrd="0" presId="urn:microsoft.com/office/officeart/2005/8/layout/process4"/>
    <dgm:cxn modelId="{1A435F5C-0806-479A-B207-FE4C13BA866C}" type="presOf" srcId="{02BD9BD1-2985-4B05-8F58-0C1D89492750}" destId="{AC5B37F8-2676-45C1-B6F5-91AA580BA785}" srcOrd="0" destOrd="0" presId="urn:microsoft.com/office/officeart/2005/8/layout/process4"/>
    <dgm:cxn modelId="{D2A9C95C-7694-4D3B-92B4-FB8F7864ED9B}" srcId="{D400C32F-D43B-4B39-B1EE-71874339F129}" destId="{02BD9BD1-2985-4B05-8F58-0C1D89492750}" srcOrd="1" destOrd="0" parTransId="{A35DBCB5-8851-4635-92DF-4057D9E0C51A}" sibTransId="{E4D20D56-4652-48A3-8657-7D672F533E46}"/>
    <dgm:cxn modelId="{0AF65860-5673-4E3E-AF3A-70B05C4981C1}" srcId="{D400C32F-D43B-4B39-B1EE-71874339F129}" destId="{D3F4AADB-4D41-4DA9-BC1F-5A101DB91CAA}" srcOrd="2" destOrd="0" parTransId="{2F258172-FB78-4104-9E50-1E7B8B6238BA}" sibTransId="{4C66A881-8D20-45D3-BAAC-BB5BBF2B2AA8}"/>
    <dgm:cxn modelId="{BA415A66-69B8-403A-9D2A-54A4F206D5AB}" type="presOf" srcId="{EC429B9C-AD79-4DAF-A943-7A2985234163}" destId="{6EA2E93B-CFC4-4733-807C-AF27282C17D1}" srcOrd="0" destOrd="0" presId="urn:microsoft.com/office/officeart/2005/8/layout/process4"/>
    <dgm:cxn modelId="{05D32B6D-AEAE-475D-BC0A-0FBC52964763}" srcId="{D400C32F-D43B-4B39-B1EE-71874339F129}" destId="{9F972466-058C-4E60-9D66-2DF9C4610FA9}" srcOrd="0" destOrd="0" parTransId="{D36EB132-8C81-4F33-AE1F-AE3B6B4681C0}" sibTransId="{38E343CA-C411-4B1E-8A29-EE48DAD225D8}"/>
    <dgm:cxn modelId="{B53F924E-BB05-4436-8275-C827E958A851}" type="presOf" srcId="{D400C32F-D43B-4B39-B1EE-71874339F129}" destId="{EB7BFEDB-0E5E-4779-ABC5-F9E8AFABC152}" srcOrd="0" destOrd="0" presId="urn:microsoft.com/office/officeart/2005/8/layout/process4"/>
    <dgm:cxn modelId="{2A43D1A1-1A01-4D7E-ADDF-A474040602E8}" type="presOf" srcId="{9F972466-058C-4E60-9D66-2DF9C4610FA9}" destId="{BD762EE7-681D-40FA-926D-5502A43FA55D}" srcOrd="0" destOrd="0" presId="urn:microsoft.com/office/officeart/2005/8/layout/process4"/>
    <dgm:cxn modelId="{7CA52DDA-5B49-4F5F-BEEA-D186E86BCF68}" srcId="{D400C32F-D43B-4B39-B1EE-71874339F129}" destId="{21B6B702-DC5C-4719-B972-82C05146EA72}" srcOrd="3" destOrd="0" parTransId="{CE739628-6E4C-40FB-82FF-D3FB5E354AAC}" sibTransId="{99F2E5D7-951E-4EAA-9930-1D8E01820408}"/>
    <dgm:cxn modelId="{5CFB33FA-1AA6-437D-A0B6-5ACBB811CEDB}" type="presOf" srcId="{D3F4AADB-4D41-4DA9-BC1F-5A101DB91CAA}" destId="{F416CEE9-B08D-4A98-B58B-D3681C6F78D1}" srcOrd="0" destOrd="0" presId="urn:microsoft.com/office/officeart/2005/8/layout/process4"/>
    <dgm:cxn modelId="{F7F9672B-46CF-4258-87FE-737E6DB6342A}" type="presParOf" srcId="{EB7BFEDB-0E5E-4779-ABC5-F9E8AFABC152}" destId="{7E700AEB-2472-457D-8889-1DA6AE5BDEF0}" srcOrd="0" destOrd="0" presId="urn:microsoft.com/office/officeart/2005/8/layout/process4"/>
    <dgm:cxn modelId="{9C68F915-C27F-4C22-8F7A-A2EF6B741873}" type="presParOf" srcId="{7E700AEB-2472-457D-8889-1DA6AE5BDEF0}" destId="{6EA2E93B-CFC4-4733-807C-AF27282C17D1}" srcOrd="0" destOrd="0" presId="urn:microsoft.com/office/officeart/2005/8/layout/process4"/>
    <dgm:cxn modelId="{66259621-0B6F-4CCA-A4AB-23C23E8D8D1C}" type="presParOf" srcId="{EB7BFEDB-0E5E-4779-ABC5-F9E8AFABC152}" destId="{2946A36F-E43D-4D77-8AFC-99922804A37E}" srcOrd="1" destOrd="0" presId="urn:microsoft.com/office/officeart/2005/8/layout/process4"/>
    <dgm:cxn modelId="{F5603223-EEDE-4D1E-A6B4-E85105184EA1}" type="presParOf" srcId="{EB7BFEDB-0E5E-4779-ABC5-F9E8AFABC152}" destId="{E4FC6524-2E56-4F9E-9F45-123E9C27DA1B}" srcOrd="2" destOrd="0" presId="urn:microsoft.com/office/officeart/2005/8/layout/process4"/>
    <dgm:cxn modelId="{AC525B22-B3CE-40BE-9B67-8BB3FFEB1D3D}" type="presParOf" srcId="{E4FC6524-2E56-4F9E-9F45-123E9C27DA1B}" destId="{1FE3464D-3397-401E-A8A5-F5248FA1B5F9}" srcOrd="0" destOrd="0" presId="urn:microsoft.com/office/officeart/2005/8/layout/process4"/>
    <dgm:cxn modelId="{D03FF01A-C7EB-4616-9798-A8A27B560BC4}" type="presParOf" srcId="{EB7BFEDB-0E5E-4779-ABC5-F9E8AFABC152}" destId="{A84D5EDC-6DD2-4339-825E-35FD81DB6C31}" srcOrd="3" destOrd="0" presId="urn:microsoft.com/office/officeart/2005/8/layout/process4"/>
    <dgm:cxn modelId="{3F27F1D5-8626-4DBB-8784-63B68C234622}" type="presParOf" srcId="{EB7BFEDB-0E5E-4779-ABC5-F9E8AFABC152}" destId="{627B2CBE-BB68-4635-83F2-8E519CD838C4}" srcOrd="4" destOrd="0" presId="urn:microsoft.com/office/officeart/2005/8/layout/process4"/>
    <dgm:cxn modelId="{45AA29F1-984B-4CF6-ABBA-8DF9607A62CF}" type="presParOf" srcId="{627B2CBE-BB68-4635-83F2-8E519CD838C4}" destId="{F416CEE9-B08D-4A98-B58B-D3681C6F78D1}" srcOrd="0" destOrd="0" presId="urn:microsoft.com/office/officeart/2005/8/layout/process4"/>
    <dgm:cxn modelId="{D862D25F-EA07-4889-91B1-325A36714301}" type="presParOf" srcId="{EB7BFEDB-0E5E-4779-ABC5-F9E8AFABC152}" destId="{AAC3CC0E-2033-49E2-BB3B-5A38E2F1CEB7}" srcOrd="5" destOrd="0" presId="urn:microsoft.com/office/officeart/2005/8/layout/process4"/>
    <dgm:cxn modelId="{6938AC09-A9CB-43DC-9334-49DB44FB0795}" type="presParOf" srcId="{EB7BFEDB-0E5E-4779-ABC5-F9E8AFABC152}" destId="{AE8E693B-693F-47EE-BAF1-D48588917B5C}" srcOrd="6" destOrd="0" presId="urn:microsoft.com/office/officeart/2005/8/layout/process4"/>
    <dgm:cxn modelId="{095604D1-BE03-4838-9373-BD1C58C75BF4}" type="presParOf" srcId="{AE8E693B-693F-47EE-BAF1-D48588917B5C}" destId="{AC5B37F8-2676-45C1-B6F5-91AA580BA785}" srcOrd="0" destOrd="0" presId="urn:microsoft.com/office/officeart/2005/8/layout/process4"/>
    <dgm:cxn modelId="{FAC8E75F-18B5-4F5A-B31F-B55EF08CE297}" type="presParOf" srcId="{EB7BFEDB-0E5E-4779-ABC5-F9E8AFABC152}" destId="{1B5DF172-C322-4B62-BD03-1BAFD9A73276}" srcOrd="7" destOrd="0" presId="urn:microsoft.com/office/officeart/2005/8/layout/process4"/>
    <dgm:cxn modelId="{8C6F425B-F459-486C-ADC1-06A506C8CFFF}" type="presParOf" srcId="{EB7BFEDB-0E5E-4779-ABC5-F9E8AFABC152}" destId="{A8781F49-A764-4D2D-979F-A8AB07388452}" srcOrd="8" destOrd="0" presId="urn:microsoft.com/office/officeart/2005/8/layout/process4"/>
    <dgm:cxn modelId="{DD1A567A-9CFB-4CD6-9397-3F11C5542395}" type="presParOf" srcId="{A8781F49-A764-4D2D-979F-A8AB07388452}" destId="{BD762EE7-681D-40FA-926D-5502A43FA55D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400C32F-D43B-4B39-B1EE-71874339F129}" type="doc">
      <dgm:prSet loTypeId="urn:microsoft.com/office/officeart/2005/8/layout/process4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CA"/>
        </a:p>
      </dgm:t>
    </dgm:pt>
    <dgm:pt modelId="{9F972466-058C-4E60-9D66-2DF9C4610FA9}">
      <dgm:prSet phldrT="[Text]"/>
      <dgm:spPr/>
      <dgm:t>
        <a:bodyPr/>
        <a:lstStyle/>
        <a:p>
          <a:r>
            <a:rPr lang="en-CA" dirty="0"/>
            <a:t>How Carpentries meets our needs</a:t>
          </a:r>
        </a:p>
      </dgm:t>
    </dgm:pt>
    <dgm:pt modelId="{D36EB132-8C81-4F33-AE1F-AE3B6B4681C0}" type="parTrans" cxnId="{05D32B6D-AEAE-475D-BC0A-0FBC52964763}">
      <dgm:prSet/>
      <dgm:spPr/>
      <dgm:t>
        <a:bodyPr/>
        <a:lstStyle/>
        <a:p>
          <a:endParaRPr lang="en-CA"/>
        </a:p>
      </dgm:t>
    </dgm:pt>
    <dgm:pt modelId="{38E343CA-C411-4B1E-8A29-EE48DAD225D8}" type="sibTrans" cxnId="{05D32B6D-AEAE-475D-BC0A-0FBC52964763}">
      <dgm:prSet/>
      <dgm:spPr/>
      <dgm:t>
        <a:bodyPr/>
        <a:lstStyle/>
        <a:p>
          <a:endParaRPr lang="en-CA"/>
        </a:p>
      </dgm:t>
    </dgm:pt>
    <dgm:pt modelId="{B72DD375-053F-4A59-BBCC-74F4F205381A}">
      <dgm:prSet phldrT="[Text]"/>
      <dgm:spPr/>
      <dgm:t>
        <a:bodyPr/>
        <a:lstStyle/>
        <a:p>
          <a:r>
            <a:rPr lang="en-GB" dirty="0"/>
            <a:t>The Carpentries have a standard </a:t>
          </a:r>
          <a:r>
            <a:rPr lang="en-GB" dirty="0">
              <a:hlinkClick xmlns:r="http://schemas.openxmlformats.org/officeDocument/2006/relationships" r:id="rId1"/>
            </a:rPr>
            <a:t>Lesson Program Incubation</a:t>
          </a:r>
          <a:r>
            <a:rPr lang="en-GB" dirty="0"/>
            <a:t>, testing and peer review process for the creation of training</a:t>
          </a:r>
          <a:endParaRPr lang="en-CA" dirty="0"/>
        </a:p>
      </dgm:t>
    </dgm:pt>
    <dgm:pt modelId="{4B0CDBA9-8937-47CF-8007-540069F9409F}" type="parTrans" cxnId="{F16A73AE-B742-457A-8294-9F6CB3D3E4A5}">
      <dgm:prSet/>
      <dgm:spPr/>
      <dgm:t>
        <a:bodyPr/>
        <a:lstStyle/>
        <a:p>
          <a:endParaRPr lang="en-CA"/>
        </a:p>
      </dgm:t>
    </dgm:pt>
    <dgm:pt modelId="{F78644E8-F609-4505-B4B1-E968E44A4774}" type="sibTrans" cxnId="{F16A73AE-B742-457A-8294-9F6CB3D3E4A5}">
      <dgm:prSet/>
      <dgm:spPr/>
      <dgm:t>
        <a:bodyPr/>
        <a:lstStyle/>
        <a:p>
          <a:endParaRPr lang="en-CA"/>
        </a:p>
      </dgm:t>
    </dgm:pt>
    <dgm:pt modelId="{D3F4AADB-4D41-4DA9-BC1F-5A101DB91CAA}">
      <dgm:prSet/>
      <dgm:spPr/>
      <dgm:t>
        <a:bodyPr/>
        <a:lstStyle/>
        <a:p>
          <a:r>
            <a:rPr lang="en-GB" dirty="0"/>
            <a:t>Through the community of trainers and maintainers that includes academia and industry partners, as well as the Carpentries requirement and methods to keep training up, </a:t>
          </a:r>
          <a:endParaRPr lang="en-CA" dirty="0"/>
        </a:p>
      </dgm:t>
    </dgm:pt>
    <dgm:pt modelId="{2F258172-FB78-4104-9E50-1E7B8B6238BA}" type="parTrans" cxnId="{0AF65860-5673-4E3E-AF3A-70B05C4981C1}">
      <dgm:prSet/>
      <dgm:spPr/>
      <dgm:t>
        <a:bodyPr/>
        <a:lstStyle/>
        <a:p>
          <a:endParaRPr lang="en-CA"/>
        </a:p>
      </dgm:t>
    </dgm:pt>
    <dgm:pt modelId="{4C66A881-8D20-45D3-BAAC-BB5BBF2B2AA8}" type="sibTrans" cxnId="{0AF65860-5673-4E3E-AF3A-70B05C4981C1}">
      <dgm:prSet/>
      <dgm:spPr/>
      <dgm:t>
        <a:bodyPr/>
        <a:lstStyle/>
        <a:p>
          <a:endParaRPr lang="en-CA"/>
        </a:p>
      </dgm:t>
    </dgm:pt>
    <dgm:pt modelId="{965E0DCA-CD44-4AC3-86C2-450F7393ACAE}">
      <dgm:prSet phldrT="[Text]"/>
      <dgm:spPr/>
      <dgm:t>
        <a:bodyPr/>
        <a:lstStyle/>
        <a:p>
          <a:r>
            <a:rPr lang="en-GB" dirty="0"/>
            <a:t>‘Train the trainers’ programme, mentoring groups, and existing network of 4000 trainers from all over the world.</a:t>
          </a:r>
          <a:endParaRPr lang="en-CA" dirty="0"/>
        </a:p>
      </dgm:t>
    </dgm:pt>
    <dgm:pt modelId="{A6FB2680-902F-4D71-ADF0-93EF7B26AAA8}" type="parTrans" cxnId="{24550343-B201-4408-AF67-99A956CD47F8}">
      <dgm:prSet/>
      <dgm:spPr/>
      <dgm:t>
        <a:bodyPr/>
        <a:lstStyle/>
        <a:p>
          <a:endParaRPr lang="en-CA"/>
        </a:p>
      </dgm:t>
    </dgm:pt>
    <dgm:pt modelId="{371B20B5-2979-460D-BB85-B68A381CBD42}" type="sibTrans" cxnId="{24550343-B201-4408-AF67-99A956CD47F8}">
      <dgm:prSet/>
      <dgm:spPr/>
      <dgm:t>
        <a:bodyPr/>
        <a:lstStyle/>
        <a:p>
          <a:endParaRPr lang="en-CA"/>
        </a:p>
      </dgm:t>
    </dgm:pt>
    <dgm:pt modelId="{175E6358-4E04-4EAD-9E65-0D0476E08E97}">
      <dgm:prSet/>
      <dgm:spPr/>
      <dgm:t>
        <a:bodyPr/>
        <a:lstStyle/>
        <a:p>
          <a:r>
            <a:rPr lang="en-CA" dirty="0"/>
            <a:t>Existing </a:t>
          </a:r>
          <a:r>
            <a:rPr lang="en-GB" dirty="0"/>
            <a:t>platform to organise and coordinate training sessions</a:t>
          </a:r>
          <a:endParaRPr lang="en-CA" dirty="0"/>
        </a:p>
      </dgm:t>
    </dgm:pt>
    <dgm:pt modelId="{59415711-9749-41AE-B197-5182EBEB900C}" type="parTrans" cxnId="{84DCF788-D163-40FE-8AB6-39192F2B475D}">
      <dgm:prSet/>
      <dgm:spPr/>
      <dgm:t>
        <a:bodyPr/>
        <a:lstStyle/>
        <a:p>
          <a:endParaRPr lang="en-CA"/>
        </a:p>
      </dgm:t>
    </dgm:pt>
    <dgm:pt modelId="{764D9B93-AB8C-45E2-9821-6C92E84920F5}" type="sibTrans" cxnId="{84DCF788-D163-40FE-8AB6-39192F2B475D}">
      <dgm:prSet/>
      <dgm:spPr/>
      <dgm:t>
        <a:bodyPr/>
        <a:lstStyle/>
        <a:p>
          <a:endParaRPr lang="en-CA"/>
        </a:p>
      </dgm:t>
    </dgm:pt>
    <dgm:pt modelId="{EB7BFEDB-0E5E-4779-ABC5-F9E8AFABC152}" type="pres">
      <dgm:prSet presAssocID="{D400C32F-D43B-4B39-B1EE-71874339F129}" presName="Name0" presStyleCnt="0">
        <dgm:presLayoutVars>
          <dgm:dir/>
          <dgm:animLvl val="lvl"/>
          <dgm:resizeHandles val="exact"/>
        </dgm:presLayoutVars>
      </dgm:prSet>
      <dgm:spPr/>
    </dgm:pt>
    <dgm:pt modelId="{BCBE79B4-F85C-4ADB-863F-56DC962F903A}" type="pres">
      <dgm:prSet presAssocID="{175E6358-4E04-4EAD-9E65-0D0476E08E97}" presName="boxAndChildren" presStyleCnt="0"/>
      <dgm:spPr/>
    </dgm:pt>
    <dgm:pt modelId="{EF570A03-DDB2-4BAC-8D9C-66F64BD20194}" type="pres">
      <dgm:prSet presAssocID="{175E6358-4E04-4EAD-9E65-0D0476E08E97}" presName="parentTextBox" presStyleLbl="node1" presStyleIdx="0" presStyleCnt="5"/>
      <dgm:spPr/>
    </dgm:pt>
    <dgm:pt modelId="{4B53082D-3381-4C95-AB91-B08D96CD8015}" type="pres">
      <dgm:prSet presAssocID="{4C66A881-8D20-45D3-BAAC-BB5BBF2B2AA8}" presName="sp" presStyleCnt="0"/>
      <dgm:spPr/>
    </dgm:pt>
    <dgm:pt modelId="{7A7D4AA5-E6E8-43B9-9ED4-C7C4E2198F68}" type="pres">
      <dgm:prSet presAssocID="{D3F4AADB-4D41-4DA9-BC1F-5A101DB91CAA}" presName="arrowAndChildren" presStyleCnt="0"/>
      <dgm:spPr/>
    </dgm:pt>
    <dgm:pt modelId="{AC383B53-40FF-448F-BEA2-9DEC98F6B5F8}" type="pres">
      <dgm:prSet presAssocID="{D3F4AADB-4D41-4DA9-BC1F-5A101DB91CAA}" presName="parentTextArrow" presStyleLbl="node1" presStyleIdx="1" presStyleCnt="5"/>
      <dgm:spPr/>
    </dgm:pt>
    <dgm:pt modelId="{F0CBF0DC-5F9F-4665-8812-CB6617EB9E1C}" type="pres">
      <dgm:prSet presAssocID="{371B20B5-2979-460D-BB85-B68A381CBD42}" presName="sp" presStyleCnt="0"/>
      <dgm:spPr/>
    </dgm:pt>
    <dgm:pt modelId="{2BAD3C82-BA90-4980-992F-78B4D0DA2151}" type="pres">
      <dgm:prSet presAssocID="{965E0DCA-CD44-4AC3-86C2-450F7393ACAE}" presName="arrowAndChildren" presStyleCnt="0"/>
      <dgm:spPr/>
    </dgm:pt>
    <dgm:pt modelId="{C367B230-023B-4AD8-A17C-065769D4873D}" type="pres">
      <dgm:prSet presAssocID="{965E0DCA-CD44-4AC3-86C2-450F7393ACAE}" presName="parentTextArrow" presStyleLbl="node1" presStyleIdx="2" presStyleCnt="5"/>
      <dgm:spPr/>
    </dgm:pt>
    <dgm:pt modelId="{E5453AC0-9782-4ABB-89C6-D49A9674606E}" type="pres">
      <dgm:prSet presAssocID="{F78644E8-F609-4505-B4B1-E968E44A4774}" presName="sp" presStyleCnt="0"/>
      <dgm:spPr/>
    </dgm:pt>
    <dgm:pt modelId="{ED22D8D8-C670-4BAC-B797-0772177B8665}" type="pres">
      <dgm:prSet presAssocID="{B72DD375-053F-4A59-BBCC-74F4F205381A}" presName="arrowAndChildren" presStyleCnt="0"/>
      <dgm:spPr/>
    </dgm:pt>
    <dgm:pt modelId="{5538CAB9-75BD-4655-B887-DB71BE1717C3}" type="pres">
      <dgm:prSet presAssocID="{B72DD375-053F-4A59-BBCC-74F4F205381A}" presName="parentTextArrow" presStyleLbl="node1" presStyleIdx="3" presStyleCnt="5"/>
      <dgm:spPr/>
    </dgm:pt>
    <dgm:pt modelId="{1B5DF172-C322-4B62-BD03-1BAFD9A73276}" type="pres">
      <dgm:prSet presAssocID="{38E343CA-C411-4B1E-8A29-EE48DAD225D8}" presName="sp" presStyleCnt="0"/>
      <dgm:spPr/>
    </dgm:pt>
    <dgm:pt modelId="{A8781F49-A764-4D2D-979F-A8AB07388452}" type="pres">
      <dgm:prSet presAssocID="{9F972466-058C-4E60-9D66-2DF9C4610FA9}" presName="arrowAndChildren" presStyleCnt="0"/>
      <dgm:spPr/>
    </dgm:pt>
    <dgm:pt modelId="{BD762EE7-681D-40FA-926D-5502A43FA55D}" type="pres">
      <dgm:prSet presAssocID="{9F972466-058C-4E60-9D66-2DF9C4610FA9}" presName="parentTextArrow" presStyleLbl="node1" presStyleIdx="4" presStyleCnt="5" custLinFactNeighborX="-11321" custLinFactNeighborY="-6601"/>
      <dgm:spPr/>
    </dgm:pt>
  </dgm:ptLst>
  <dgm:cxnLst>
    <dgm:cxn modelId="{D803A000-86DA-484D-A352-74FE6D6EF8CC}" type="presOf" srcId="{B72DD375-053F-4A59-BBCC-74F4F205381A}" destId="{5538CAB9-75BD-4655-B887-DB71BE1717C3}" srcOrd="0" destOrd="0" presId="urn:microsoft.com/office/officeart/2005/8/layout/process4"/>
    <dgm:cxn modelId="{0AF65860-5673-4E3E-AF3A-70B05C4981C1}" srcId="{D400C32F-D43B-4B39-B1EE-71874339F129}" destId="{D3F4AADB-4D41-4DA9-BC1F-5A101DB91CAA}" srcOrd="3" destOrd="0" parTransId="{2F258172-FB78-4104-9E50-1E7B8B6238BA}" sibTransId="{4C66A881-8D20-45D3-BAAC-BB5BBF2B2AA8}"/>
    <dgm:cxn modelId="{24550343-B201-4408-AF67-99A956CD47F8}" srcId="{D400C32F-D43B-4B39-B1EE-71874339F129}" destId="{965E0DCA-CD44-4AC3-86C2-450F7393ACAE}" srcOrd="2" destOrd="0" parTransId="{A6FB2680-902F-4D71-ADF0-93EF7B26AAA8}" sibTransId="{371B20B5-2979-460D-BB85-B68A381CBD42}"/>
    <dgm:cxn modelId="{05D32B6D-AEAE-475D-BC0A-0FBC52964763}" srcId="{D400C32F-D43B-4B39-B1EE-71874339F129}" destId="{9F972466-058C-4E60-9D66-2DF9C4610FA9}" srcOrd="0" destOrd="0" parTransId="{D36EB132-8C81-4F33-AE1F-AE3B6B4681C0}" sibTransId="{38E343CA-C411-4B1E-8A29-EE48DAD225D8}"/>
    <dgm:cxn modelId="{B53F924E-BB05-4436-8275-C827E958A851}" type="presOf" srcId="{D400C32F-D43B-4B39-B1EE-71874339F129}" destId="{EB7BFEDB-0E5E-4779-ABC5-F9E8AFABC152}" srcOrd="0" destOrd="0" presId="urn:microsoft.com/office/officeart/2005/8/layout/process4"/>
    <dgm:cxn modelId="{FFEAAF4E-3B7D-4D95-92F6-A7C803528BC4}" type="presOf" srcId="{D3F4AADB-4D41-4DA9-BC1F-5A101DB91CAA}" destId="{AC383B53-40FF-448F-BEA2-9DEC98F6B5F8}" srcOrd="0" destOrd="0" presId="urn:microsoft.com/office/officeart/2005/8/layout/process4"/>
    <dgm:cxn modelId="{84DCF788-D163-40FE-8AB6-39192F2B475D}" srcId="{D400C32F-D43B-4B39-B1EE-71874339F129}" destId="{175E6358-4E04-4EAD-9E65-0D0476E08E97}" srcOrd="4" destOrd="0" parTransId="{59415711-9749-41AE-B197-5182EBEB900C}" sibTransId="{764D9B93-AB8C-45E2-9821-6C92E84920F5}"/>
    <dgm:cxn modelId="{2A43D1A1-1A01-4D7E-ADDF-A474040602E8}" type="presOf" srcId="{9F972466-058C-4E60-9D66-2DF9C4610FA9}" destId="{BD762EE7-681D-40FA-926D-5502A43FA55D}" srcOrd="0" destOrd="0" presId="urn:microsoft.com/office/officeart/2005/8/layout/process4"/>
    <dgm:cxn modelId="{F16A73AE-B742-457A-8294-9F6CB3D3E4A5}" srcId="{D400C32F-D43B-4B39-B1EE-71874339F129}" destId="{B72DD375-053F-4A59-BBCC-74F4F205381A}" srcOrd="1" destOrd="0" parTransId="{4B0CDBA9-8937-47CF-8007-540069F9409F}" sibTransId="{F78644E8-F609-4505-B4B1-E968E44A4774}"/>
    <dgm:cxn modelId="{83FCFAB2-A28C-4CB0-8312-7845976DE4E6}" type="presOf" srcId="{175E6358-4E04-4EAD-9E65-0D0476E08E97}" destId="{EF570A03-DDB2-4BAC-8D9C-66F64BD20194}" srcOrd="0" destOrd="0" presId="urn:microsoft.com/office/officeart/2005/8/layout/process4"/>
    <dgm:cxn modelId="{FED563D0-2B55-4911-B85F-A70429A08F4D}" type="presOf" srcId="{965E0DCA-CD44-4AC3-86C2-450F7393ACAE}" destId="{C367B230-023B-4AD8-A17C-065769D4873D}" srcOrd="0" destOrd="0" presId="urn:microsoft.com/office/officeart/2005/8/layout/process4"/>
    <dgm:cxn modelId="{42F8FCFE-50DF-4CCA-90B7-146AA53612EB}" type="presParOf" srcId="{EB7BFEDB-0E5E-4779-ABC5-F9E8AFABC152}" destId="{BCBE79B4-F85C-4ADB-863F-56DC962F903A}" srcOrd="0" destOrd="0" presId="urn:microsoft.com/office/officeart/2005/8/layout/process4"/>
    <dgm:cxn modelId="{FA019D97-0AB8-496F-9EC7-45E575D5CD83}" type="presParOf" srcId="{BCBE79B4-F85C-4ADB-863F-56DC962F903A}" destId="{EF570A03-DDB2-4BAC-8D9C-66F64BD20194}" srcOrd="0" destOrd="0" presId="urn:microsoft.com/office/officeart/2005/8/layout/process4"/>
    <dgm:cxn modelId="{38A14D2D-E16E-4ED0-90AD-E8FDA410EF2B}" type="presParOf" srcId="{EB7BFEDB-0E5E-4779-ABC5-F9E8AFABC152}" destId="{4B53082D-3381-4C95-AB91-B08D96CD8015}" srcOrd="1" destOrd="0" presId="urn:microsoft.com/office/officeart/2005/8/layout/process4"/>
    <dgm:cxn modelId="{6049CCFB-DF20-43A0-994E-A20655DB5F77}" type="presParOf" srcId="{EB7BFEDB-0E5E-4779-ABC5-F9E8AFABC152}" destId="{7A7D4AA5-E6E8-43B9-9ED4-C7C4E2198F68}" srcOrd="2" destOrd="0" presId="urn:microsoft.com/office/officeart/2005/8/layout/process4"/>
    <dgm:cxn modelId="{A2BA0661-5868-43BB-9016-25CFD1EE4FE0}" type="presParOf" srcId="{7A7D4AA5-E6E8-43B9-9ED4-C7C4E2198F68}" destId="{AC383B53-40FF-448F-BEA2-9DEC98F6B5F8}" srcOrd="0" destOrd="0" presId="urn:microsoft.com/office/officeart/2005/8/layout/process4"/>
    <dgm:cxn modelId="{219A5177-857A-4ECE-9988-29088B9290EF}" type="presParOf" srcId="{EB7BFEDB-0E5E-4779-ABC5-F9E8AFABC152}" destId="{F0CBF0DC-5F9F-4665-8812-CB6617EB9E1C}" srcOrd="3" destOrd="0" presId="urn:microsoft.com/office/officeart/2005/8/layout/process4"/>
    <dgm:cxn modelId="{835352F0-4FB6-4ED7-B615-8376D145A6B4}" type="presParOf" srcId="{EB7BFEDB-0E5E-4779-ABC5-F9E8AFABC152}" destId="{2BAD3C82-BA90-4980-992F-78B4D0DA2151}" srcOrd="4" destOrd="0" presId="urn:microsoft.com/office/officeart/2005/8/layout/process4"/>
    <dgm:cxn modelId="{E3AEF273-40C8-4B11-BA4A-C24C890E46A9}" type="presParOf" srcId="{2BAD3C82-BA90-4980-992F-78B4D0DA2151}" destId="{C367B230-023B-4AD8-A17C-065769D4873D}" srcOrd="0" destOrd="0" presId="urn:microsoft.com/office/officeart/2005/8/layout/process4"/>
    <dgm:cxn modelId="{F749DA9D-3F1D-4571-9317-CCD9F9AC46DF}" type="presParOf" srcId="{EB7BFEDB-0E5E-4779-ABC5-F9E8AFABC152}" destId="{E5453AC0-9782-4ABB-89C6-D49A9674606E}" srcOrd="5" destOrd="0" presId="urn:microsoft.com/office/officeart/2005/8/layout/process4"/>
    <dgm:cxn modelId="{6EF9A713-219F-448F-AD81-419B0F960568}" type="presParOf" srcId="{EB7BFEDB-0E5E-4779-ABC5-F9E8AFABC152}" destId="{ED22D8D8-C670-4BAC-B797-0772177B8665}" srcOrd="6" destOrd="0" presId="urn:microsoft.com/office/officeart/2005/8/layout/process4"/>
    <dgm:cxn modelId="{F529D187-1082-4518-A9EF-1C7D6873D2ED}" type="presParOf" srcId="{ED22D8D8-C670-4BAC-B797-0772177B8665}" destId="{5538CAB9-75BD-4655-B887-DB71BE1717C3}" srcOrd="0" destOrd="0" presId="urn:microsoft.com/office/officeart/2005/8/layout/process4"/>
    <dgm:cxn modelId="{FAC8E75F-18B5-4F5A-B31F-B55EF08CE297}" type="presParOf" srcId="{EB7BFEDB-0E5E-4779-ABC5-F9E8AFABC152}" destId="{1B5DF172-C322-4B62-BD03-1BAFD9A73276}" srcOrd="7" destOrd="0" presId="urn:microsoft.com/office/officeart/2005/8/layout/process4"/>
    <dgm:cxn modelId="{8C6F425B-F459-486C-ADC1-06A506C8CFFF}" type="presParOf" srcId="{EB7BFEDB-0E5E-4779-ABC5-F9E8AFABC152}" destId="{A8781F49-A764-4D2D-979F-A8AB07388452}" srcOrd="8" destOrd="0" presId="urn:microsoft.com/office/officeart/2005/8/layout/process4"/>
    <dgm:cxn modelId="{DD1A567A-9CFB-4CD6-9397-3F11C5542395}" type="presParOf" srcId="{A8781F49-A764-4D2D-979F-A8AB07388452}" destId="{BD762EE7-681D-40FA-926D-5502A43FA55D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1AB18E0-9F10-49D2-A135-E10A7418E47C}" type="doc">
      <dgm:prSet loTypeId="urn:microsoft.com/office/officeart/2016/7/layout/LinearBlockProcessNumbered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E5509053-23BD-4875-8002-7B1BEF723638}">
      <dgm:prSet/>
      <dgm:spPr/>
      <dgm:t>
        <a:bodyPr/>
        <a:lstStyle/>
        <a:p>
          <a:pPr rtl="0"/>
          <a:r>
            <a:rPr lang="en-GB">
              <a:solidFill>
                <a:schemeClr val="bg1"/>
              </a:solidFill>
            </a:rPr>
            <a:t>The </a:t>
          </a:r>
          <a:r>
            <a:rPr lang="en-GB" u="sng">
              <a:solidFill>
                <a:schemeClr val="bg1"/>
              </a:solidFill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Carpentries</a:t>
          </a:r>
          <a:r>
            <a:rPr lang="en-GB">
              <a:solidFill>
                <a:schemeClr val="bg1"/>
              </a:solidFill>
            </a:rPr>
            <a:t> are a non-profit, registered in the US, funded by membership and workshop fees, and grants from donors.</a:t>
          </a:r>
          <a:r>
            <a:rPr lang="en-GB">
              <a:solidFill>
                <a:schemeClr val="bg1"/>
              </a:solidFill>
              <a:latin typeface="Calibri Light" panose="020F0302020204030204"/>
            </a:rPr>
            <a:t> </a:t>
          </a:r>
          <a:endParaRPr lang="en-US">
            <a:solidFill>
              <a:schemeClr val="bg1"/>
            </a:solidFill>
          </a:endParaRPr>
        </a:p>
      </dgm:t>
    </dgm:pt>
    <dgm:pt modelId="{0241A986-8AE1-44E7-B8E2-AC7833534316}" type="parTrans" cxnId="{7148B77B-033C-435E-A9EA-1758C5C97D63}">
      <dgm:prSet/>
      <dgm:spPr/>
      <dgm:t>
        <a:bodyPr/>
        <a:lstStyle/>
        <a:p>
          <a:endParaRPr lang="en-US"/>
        </a:p>
      </dgm:t>
    </dgm:pt>
    <dgm:pt modelId="{AD266621-A1A0-4EA9-95E1-6CCD64EC4E16}" type="sibTrans" cxnId="{7148B77B-033C-435E-A9EA-1758C5C97D63}">
      <dgm:prSet phldrT="01" phldr="0"/>
      <dgm:spPr/>
      <dgm:t>
        <a:bodyPr/>
        <a:lstStyle/>
        <a:p>
          <a:r>
            <a:rPr lang="en-US"/>
            <a:t>01</a:t>
          </a:r>
        </a:p>
      </dgm:t>
    </dgm:pt>
    <dgm:pt modelId="{ABE9F851-E606-4A47-9378-F54817B20FA4}">
      <dgm:prSet/>
      <dgm:spPr/>
      <dgm:t>
        <a:bodyPr/>
        <a:lstStyle/>
        <a:p>
          <a:pPr rtl="0"/>
          <a:r>
            <a:rPr lang="en-GB">
              <a:solidFill>
                <a:schemeClr val="bg1"/>
              </a:solidFill>
            </a:rPr>
            <a:t>In order to engage with the Carpentries, the HLG-MOS and/or member organizations will need to a pay a </a:t>
          </a:r>
          <a:r>
            <a:rPr lang="en-GB" u="sng">
              <a:solidFill>
                <a:schemeClr val="bg1"/>
              </a:solidFill>
              <a:hlinkClick xmlns:r="http://schemas.openxmlformats.org/officeDocument/2006/relationships"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membership fee</a:t>
          </a:r>
          <a:r>
            <a:rPr lang="en-GB" u="sng">
              <a:solidFill>
                <a:schemeClr val="bg1"/>
              </a:solidFill>
            </a:rPr>
            <a:t>.</a:t>
          </a:r>
          <a:endParaRPr lang="en-US">
            <a:solidFill>
              <a:schemeClr val="bg1"/>
            </a:solidFill>
          </a:endParaRPr>
        </a:p>
      </dgm:t>
    </dgm:pt>
    <dgm:pt modelId="{B977F0BE-4DD9-43FF-A313-1F38D11E4328}" type="parTrans" cxnId="{1D33A559-DF26-460B-BE53-5ADA96B8B273}">
      <dgm:prSet/>
      <dgm:spPr/>
      <dgm:t>
        <a:bodyPr/>
        <a:lstStyle/>
        <a:p>
          <a:endParaRPr lang="en-US"/>
        </a:p>
      </dgm:t>
    </dgm:pt>
    <dgm:pt modelId="{B0C8DD92-0E55-46E4-A2C0-AB3CADDF6245}" type="sibTrans" cxnId="{1D33A559-DF26-460B-BE53-5ADA96B8B273}">
      <dgm:prSet phldrT="02" phldr="0"/>
      <dgm:spPr/>
      <dgm:t>
        <a:bodyPr/>
        <a:lstStyle/>
        <a:p>
          <a:r>
            <a:rPr lang="en-US"/>
            <a:t>02</a:t>
          </a:r>
        </a:p>
      </dgm:t>
    </dgm:pt>
    <dgm:pt modelId="{8926C54A-B684-4DF1-A30A-017F9B36B9C2}">
      <dgm:prSet/>
      <dgm:spPr/>
      <dgm:t>
        <a:bodyPr/>
        <a:lstStyle/>
        <a:p>
          <a:pPr rtl="0"/>
          <a:r>
            <a:rPr lang="en-GB">
              <a:solidFill>
                <a:schemeClr val="bg1"/>
              </a:solidFill>
            </a:rPr>
            <a:t>However, in the context of a </a:t>
          </a:r>
          <a:r>
            <a:rPr lang="en-GB" i="1" err="1">
              <a:solidFill>
                <a:schemeClr val="bg1"/>
              </a:solidFill>
            </a:rPr>
            <a:t>ModernStats</a:t>
          </a:r>
          <a:r>
            <a:rPr lang="en-GB" i="1">
              <a:solidFill>
                <a:schemeClr val="bg1"/>
              </a:solidFill>
            </a:rPr>
            <a:t> Carpentry</a:t>
          </a:r>
          <a:r>
            <a:rPr lang="en-GB">
              <a:solidFill>
                <a:schemeClr val="bg1"/>
              </a:solidFill>
            </a:rPr>
            <a:t>, participating organisations could organise as many trainings as they wish</a:t>
          </a:r>
          <a:r>
            <a:rPr lang="en-GB">
              <a:solidFill>
                <a:schemeClr val="bg1"/>
              </a:solidFill>
              <a:latin typeface="Calibri Light" panose="020F0302020204030204"/>
            </a:rPr>
            <a:t> </a:t>
          </a:r>
          <a:endParaRPr lang="en-US">
            <a:solidFill>
              <a:schemeClr val="bg1"/>
            </a:solidFill>
          </a:endParaRPr>
        </a:p>
      </dgm:t>
    </dgm:pt>
    <dgm:pt modelId="{45E9DA5E-8940-47BF-997A-F87E31829DE2}" type="parTrans" cxnId="{86E37259-8D48-478B-9269-29FEC187A05C}">
      <dgm:prSet/>
      <dgm:spPr/>
      <dgm:t>
        <a:bodyPr/>
        <a:lstStyle/>
        <a:p>
          <a:endParaRPr lang="en-US"/>
        </a:p>
      </dgm:t>
    </dgm:pt>
    <dgm:pt modelId="{E3AF662C-7545-4A43-9D47-5E77A00BC8AA}" type="sibTrans" cxnId="{86E37259-8D48-478B-9269-29FEC187A05C}">
      <dgm:prSet phldrT="03" phldr="0"/>
      <dgm:spPr/>
      <dgm:t>
        <a:bodyPr/>
        <a:lstStyle/>
        <a:p>
          <a:r>
            <a:rPr lang="en-US"/>
            <a:t>03</a:t>
          </a:r>
        </a:p>
      </dgm:t>
    </dgm:pt>
    <dgm:pt modelId="{C8A3BC24-EFA4-45EB-8BC5-9F692AADC4A1}">
      <dgm:prSet/>
      <dgm:spPr/>
      <dgm:t>
        <a:bodyPr/>
        <a:lstStyle/>
        <a:p>
          <a:pPr rtl="0"/>
          <a:r>
            <a:rPr lang="en-GB">
              <a:solidFill>
                <a:schemeClr val="bg1"/>
              </a:solidFill>
            </a:rPr>
            <a:t>All Carpentries content are open and free under CC license; training substance and materials are stored in </a:t>
          </a:r>
          <a:r>
            <a:rPr lang="en-GB" err="1">
              <a:solidFill>
                <a:schemeClr val="bg1"/>
              </a:solidFill>
            </a:rPr>
            <a:t>Github</a:t>
          </a:r>
          <a:endParaRPr lang="en-US">
            <a:solidFill>
              <a:schemeClr val="bg1"/>
            </a:solidFill>
          </a:endParaRPr>
        </a:p>
      </dgm:t>
    </dgm:pt>
    <dgm:pt modelId="{B1F3BE73-5CF2-4A14-879C-FEF4091905FA}" type="parTrans" cxnId="{B68456F1-E2FF-4316-8975-1D29D4A056BF}">
      <dgm:prSet/>
      <dgm:spPr/>
      <dgm:t>
        <a:bodyPr/>
        <a:lstStyle/>
        <a:p>
          <a:endParaRPr lang="en-US"/>
        </a:p>
      </dgm:t>
    </dgm:pt>
    <dgm:pt modelId="{09E713D6-34B5-4E73-A15F-A34584AF6468}" type="sibTrans" cxnId="{B68456F1-E2FF-4316-8975-1D29D4A056BF}">
      <dgm:prSet phldrT="04" phldr="0"/>
      <dgm:spPr/>
      <dgm:t>
        <a:bodyPr/>
        <a:lstStyle/>
        <a:p>
          <a:r>
            <a:rPr lang="en-US"/>
            <a:t>04</a:t>
          </a:r>
        </a:p>
      </dgm:t>
    </dgm:pt>
    <dgm:pt modelId="{6A1531B1-ACAC-447B-A4DF-85C48D764B48}" type="pres">
      <dgm:prSet presAssocID="{C1AB18E0-9F10-49D2-A135-E10A7418E47C}" presName="Name0" presStyleCnt="0">
        <dgm:presLayoutVars>
          <dgm:animLvl val="lvl"/>
          <dgm:resizeHandles val="exact"/>
        </dgm:presLayoutVars>
      </dgm:prSet>
      <dgm:spPr/>
    </dgm:pt>
    <dgm:pt modelId="{08C5A1B8-37C1-45BF-B024-6DCA1787FCEF}" type="pres">
      <dgm:prSet presAssocID="{E5509053-23BD-4875-8002-7B1BEF723638}" presName="compositeNode" presStyleCnt="0">
        <dgm:presLayoutVars>
          <dgm:bulletEnabled val="1"/>
        </dgm:presLayoutVars>
      </dgm:prSet>
      <dgm:spPr/>
    </dgm:pt>
    <dgm:pt modelId="{FBA174F7-503D-4F55-B731-6442E40E58AB}" type="pres">
      <dgm:prSet presAssocID="{E5509053-23BD-4875-8002-7B1BEF723638}" presName="bgRect" presStyleLbl="alignNode1" presStyleIdx="0" presStyleCnt="4"/>
      <dgm:spPr/>
    </dgm:pt>
    <dgm:pt modelId="{BA6B1284-F776-47C0-9503-67E1A365E45B}" type="pres">
      <dgm:prSet presAssocID="{AD266621-A1A0-4EA9-95E1-6CCD64EC4E16}" presName="sibTransNodeRect" presStyleLbl="alignNode1" presStyleIdx="0" presStyleCnt="4">
        <dgm:presLayoutVars>
          <dgm:chMax val="0"/>
          <dgm:bulletEnabled val="1"/>
        </dgm:presLayoutVars>
      </dgm:prSet>
      <dgm:spPr/>
    </dgm:pt>
    <dgm:pt modelId="{5628F3EC-50FB-469C-92B2-202E9F795D1A}" type="pres">
      <dgm:prSet presAssocID="{E5509053-23BD-4875-8002-7B1BEF723638}" presName="nodeRect" presStyleLbl="alignNode1" presStyleIdx="0" presStyleCnt="4">
        <dgm:presLayoutVars>
          <dgm:bulletEnabled val="1"/>
        </dgm:presLayoutVars>
      </dgm:prSet>
      <dgm:spPr/>
    </dgm:pt>
    <dgm:pt modelId="{B81CDE02-9385-4E03-9C32-09BC82493AAE}" type="pres">
      <dgm:prSet presAssocID="{AD266621-A1A0-4EA9-95E1-6CCD64EC4E16}" presName="sibTrans" presStyleCnt="0"/>
      <dgm:spPr/>
    </dgm:pt>
    <dgm:pt modelId="{332E0B95-E8A2-47C0-A2A6-15516C917997}" type="pres">
      <dgm:prSet presAssocID="{ABE9F851-E606-4A47-9378-F54817B20FA4}" presName="compositeNode" presStyleCnt="0">
        <dgm:presLayoutVars>
          <dgm:bulletEnabled val="1"/>
        </dgm:presLayoutVars>
      </dgm:prSet>
      <dgm:spPr/>
    </dgm:pt>
    <dgm:pt modelId="{4DA11509-AD40-42EE-955A-120E54B8AC3A}" type="pres">
      <dgm:prSet presAssocID="{ABE9F851-E606-4A47-9378-F54817B20FA4}" presName="bgRect" presStyleLbl="alignNode1" presStyleIdx="1" presStyleCnt="4"/>
      <dgm:spPr/>
    </dgm:pt>
    <dgm:pt modelId="{02EBDE37-D07D-481B-859B-15329558A876}" type="pres">
      <dgm:prSet presAssocID="{B0C8DD92-0E55-46E4-A2C0-AB3CADDF6245}" presName="sibTransNodeRect" presStyleLbl="alignNode1" presStyleIdx="1" presStyleCnt="4">
        <dgm:presLayoutVars>
          <dgm:chMax val="0"/>
          <dgm:bulletEnabled val="1"/>
        </dgm:presLayoutVars>
      </dgm:prSet>
      <dgm:spPr/>
    </dgm:pt>
    <dgm:pt modelId="{082C3A26-3BFE-45E8-85F5-3998AFCD8724}" type="pres">
      <dgm:prSet presAssocID="{ABE9F851-E606-4A47-9378-F54817B20FA4}" presName="nodeRect" presStyleLbl="alignNode1" presStyleIdx="1" presStyleCnt="4">
        <dgm:presLayoutVars>
          <dgm:bulletEnabled val="1"/>
        </dgm:presLayoutVars>
      </dgm:prSet>
      <dgm:spPr/>
    </dgm:pt>
    <dgm:pt modelId="{F318433E-0930-4DC9-BCF6-CDB8C811B27C}" type="pres">
      <dgm:prSet presAssocID="{B0C8DD92-0E55-46E4-A2C0-AB3CADDF6245}" presName="sibTrans" presStyleCnt="0"/>
      <dgm:spPr/>
    </dgm:pt>
    <dgm:pt modelId="{FDCF226F-9CEB-4562-A6AC-3A6FBCD9B61A}" type="pres">
      <dgm:prSet presAssocID="{8926C54A-B684-4DF1-A30A-017F9B36B9C2}" presName="compositeNode" presStyleCnt="0">
        <dgm:presLayoutVars>
          <dgm:bulletEnabled val="1"/>
        </dgm:presLayoutVars>
      </dgm:prSet>
      <dgm:spPr/>
    </dgm:pt>
    <dgm:pt modelId="{3DFCB69A-A64C-414C-99D5-44FBA4036435}" type="pres">
      <dgm:prSet presAssocID="{8926C54A-B684-4DF1-A30A-017F9B36B9C2}" presName="bgRect" presStyleLbl="alignNode1" presStyleIdx="2" presStyleCnt="4"/>
      <dgm:spPr/>
    </dgm:pt>
    <dgm:pt modelId="{B301D394-C5F6-4BC2-8F2B-B74AE29CE7BF}" type="pres">
      <dgm:prSet presAssocID="{E3AF662C-7545-4A43-9D47-5E77A00BC8AA}" presName="sibTransNodeRect" presStyleLbl="alignNode1" presStyleIdx="2" presStyleCnt="4">
        <dgm:presLayoutVars>
          <dgm:chMax val="0"/>
          <dgm:bulletEnabled val="1"/>
        </dgm:presLayoutVars>
      </dgm:prSet>
      <dgm:spPr/>
    </dgm:pt>
    <dgm:pt modelId="{996AD8F9-B489-4CF7-BF20-001E2AFF44FB}" type="pres">
      <dgm:prSet presAssocID="{8926C54A-B684-4DF1-A30A-017F9B36B9C2}" presName="nodeRect" presStyleLbl="alignNode1" presStyleIdx="2" presStyleCnt="4">
        <dgm:presLayoutVars>
          <dgm:bulletEnabled val="1"/>
        </dgm:presLayoutVars>
      </dgm:prSet>
      <dgm:spPr/>
    </dgm:pt>
    <dgm:pt modelId="{F67E0FCF-55AF-45B3-8B0B-9559DC51E2F0}" type="pres">
      <dgm:prSet presAssocID="{E3AF662C-7545-4A43-9D47-5E77A00BC8AA}" presName="sibTrans" presStyleCnt="0"/>
      <dgm:spPr/>
    </dgm:pt>
    <dgm:pt modelId="{B9A84E13-B03D-49E5-BBDF-AFA24E41E3CB}" type="pres">
      <dgm:prSet presAssocID="{C8A3BC24-EFA4-45EB-8BC5-9F692AADC4A1}" presName="compositeNode" presStyleCnt="0">
        <dgm:presLayoutVars>
          <dgm:bulletEnabled val="1"/>
        </dgm:presLayoutVars>
      </dgm:prSet>
      <dgm:spPr/>
    </dgm:pt>
    <dgm:pt modelId="{4FFB75BE-8BED-4B06-A81E-5F97722F888C}" type="pres">
      <dgm:prSet presAssocID="{C8A3BC24-EFA4-45EB-8BC5-9F692AADC4A1}" presName="bgRect" presStyleLbl="alignNode1" presStyleIdx="3" presStyleCnt="4"/>
      <dgm:spPr/>
    </dgm:pt>
    <dgm:pt modelId="{3BEEC2F1-0244-4B94-8F96-1E933FC33F84}" type="pres">
      <dgm:prSet presAssocID="{09E713D6-34B5-4E73-A15F-A34584AF6468}" presName="sibTransNodeRect" presStyleLbl="alignNode1" presStyleIdx="3" presStyleCnt="4">
        <dgm:presLayoutVars>
          <dgm:chMax val="0"/>
          <dgm:bulletEnabled val="1"/>
        </dgm:presLayoutVars>
      </dgm:prSet>
      <dgm:spPr/>
    </dgm:pt>
    <dgm:pt modelId="{D4305E23-7EF6-45E3-850B-2DACA14175DE}" type="pres">
      <dgm:prSet presAssocID="{C8A3BC24-EFA4-45EB-8BC5-9F692AADC4A1}" presName="nodeRect" presStyleLbl="alignNode1" presStyleIdx="3" presStyleCnt="4">
        <dgm:presLayoutVars>
          <dgm:bulletEnabled val="1"/>
        </dgm:presLayoutVars>
      </dgm:prSet>
      <dgm:spPr/>
    </dgm:pt>
  </dgm:ptLst>
  <dgm:cxnLst>
    <dgm:cxn modelId="{8AFADF13-C44C-4BC6-A657-9AD127D8B1C4}" type="presOf" srcId="{8926C54A-B684-4DF1-A30A-017F9B36B9C2}" destId="{3DFCB69A-A64C-414C-99D5-44FBA4036435}" srcOrd="0" destOrd="0" presId="urn:microsoft.com/office/officeart/2016/7/layout/LinearBlockProcessNumbered"/>
    <dgm:cxn modelId="{EAE5EF20-7C60-44C4-930D-12798839976B}" type="presOf" srcId="{C8A3BC24-EFA4-45EB-8BC5-9F692AADC4A1}" destId="{4FFB75BE-8BED-4B06-A81E-5F97722F888C}" srcOrd="0" destOrd="0" presId="urn:microsoft.com/office/officeart/2016/7/layout/LinearBlockProcessNumbered"/>
    <dgm:cxn modelId="{329D4B21-7FE7-47C9-BE66-030DA2C5ACC8}" type="presOf" srcId="{AD266621-A1A0-4EA9-95E1-6CCD64EC4E16}" destId="{BA6B1284-F776-47C0-9503-67E1A365E45B}" srcOrd="0" destOrd="0" presId="urn:microsoft.com/office/officeart/2016/7/layout/LinearBlockProcessNumbered"/>
    <dgm:cxn modelId="{D0549241-3EAF-4C41-B3E9-3C5B76CC4186}" type="presOf" srcId="{C8A3BC24-EFA4-45EB-8BC5-9F692AADC4A1}" destId="{D4305E23-7EF6-45E3-850B-2DACA14175DE}" srcOrd="1" destOrd="0" presId="urn:microsoft.com/office/officeart/2016/7/layout/LinearBlockProcessNumbered"/>
    <dgm:cxn modelId="{54559269-C71D-4259-8415-20780A7E07CC}" type="presOf" srcId="{B0C8DD92-0E55-46E4-A2C0-AB3CADDF6245}" destId="{02EBDE37-D07D-481B-859B-15329558A876}" srcOrd="0" destOrd="0" presId="urn:microsoft.com/office/officeart/2016/7/layout/LinearBlockProcessNumbered"/>
    <dgm:cxn modelId="{823DB677-33B8-417B-8B63-A4DD35FE4845}" type="presOf" srcId="{C1AB18E0-9F10-49D2-A135-E10A7418E47C}" destId="{6A1531B1-ACAC-447B-A4DF-85C48D764B48}" srcOrd="0" destOrd="0" presId="urn:microsoft.com/office/officeart/2016/7/layout/LinearBlockProcessNumbered"/>
    <dgm:cxn modelId="{86E37259-8D48-478B-9269-29FEC187A05C}" srcId="{C1AB18E0-9F10-49D2-A135-E10A7418E47C}" destId="{8926C54A-B684-4DF1-A30A-017F9B36B9C2}" srcOrd="2" destOrd="0" parTransId="{45E9DA5E-8940-47BF-997A-F87E31829DE2}" sibTransId="{E3AF662C-7545-4A43-9D47-5E77A00BC8AA}"/>
    <dgm:cxn modelId="{1D33A559-DF26-460B-BE53-5ADA96B8B273}" srcId="{C1AB18E0-9F10-49D2-A135-E10A7418E47C}" destId="{ABE9F851-E606-4A47-9378-F54817B20FA4}" srcOrd="1" destOrd="0" parTransId="{B977F0BE-4DD9-43FF-A313-1F38D11E4328}" sibTransId="{B0C8DD92-0E55-46E4-A2C0-AB3CADDF6245}"/>
    <dgm:cxn modelId="{7148B77B-033C-435E-A9EA-1758C5C97D63}" srcId="{C1AB18E0-9F10-49D2-A135-E10A7418E47C}" destId="{E5509053-23BD-4875-8002-7B1BEF723638}" srcOrd="0" destOrd="0" parTransId="{0241A986-8AE1-44E7-B8E2-AC7833534316}" sibTransId="{AD266621-A1A0-4EA9-95E1-6CCD64EC4E16}"/>
    <dgm:cxn modelId="{95B34A7F-5A5A-4A4B-8631-A4051D760FBD}" type="presOf" srcId="{ABE9F851-E606-4A47-9378-F54817B20FA4}" destId="{082C3A26-3BFE-45E8-85F5-3998AFCD8724}" srcOrd="1" destOrd="0" presId="urn:microsoft.com/office/officeart/2016/7/layout/LinearBlockProcessNumbered"/>
    <dgm:cxn modelId="{0071A78A-8824-4B1B-BDEB-E9158E1AFB77}" type="presOf" srcId="{8926C54A-B684-4DF1-A30A-017F9B36B9C2}" destId="{996AD8F9-B489-4CF7-BF20-001E2AFF44FB}" srcOrd="1" destOrd="0" presId="urn:microsoft.com/office/officeart/2016/7/layout/LinearBlockProcessNumbered"/>
    <dgm:cxn modelId="{9F46FE93-427D-4FA9-9D3F-06E999298C2E}" type="presOf" srcId="{E5509053-23BD-4875-8002-7B1BEF723638}" destId="{FBA174F7-503D-4F55-B731-6442E40E58AB}" srcOrd="0" destOrd="0" presId="urn:microsoft.com/office/officeart/2016/7/layout/LinearBlockProcessNumbered"/>
    <dgm:cxn modelId="{8C8207A3-260D-4D66-9D46-ED498772A78D}" type="presOf" srcId="{E5509053-23BD-4875-8002-7B1BEF723638}" destId="{5628F3EC-50FB-469C-92B2-202E9F795D1A}" srcOrd="1" destOrd="0" presId="urn:microsoft.com/office/officeart/2016/7/layout/LinearBlockProcessNumbered"/>
    <dgm:cxn modelId="{F6BAA2B5-64E1-4D46-A493-2150FD175E6A}" type="presOf" srcId="{09E713D6-34B5-4E73-A15F-A34584AF6468}" destId="{3BEEC2F1-0244-4B94-8F96-1E933FC33F84}" srcOrd="0" destOrd="0" presId="urn:microsoft.com/office/officeart/2016/7/layout/LinearBlockProcessNumbered"/>
    <dgm:cxn modelId="{54D0BCB6-BBCC-4CBF-A258-892749A318D6}" type="presOf" srcId="{ABE9F851-E606-4A47-9378-F54817B20FA4}" destId="{4DA11509-AD40-42EE-955A-120E54B8AC3A}" srcOrd="0" destOrd="0" presId="urn:microsoft.com/office/officeart/2016/7/layout/LinearBlockProcessNumbered"/>
    <dgm:cxn modelId="{AE915FE5-D901-41A9-936A-40B2022B6CC2}" type="presOf" srcId="{E3AF662C-7545-4A43-9D47-5E77A00BC8AA}" destId="{B301D394-C5F6-4BC2-8F2B-B74AE29CE7BF}" srcOrd="0" destOrd="0" presId="urn:microsoft.com/office/officeart/2016/7/layout/LinearBlockProcessNumbered"/>
    <dgm:cxn modelId="{B68456F1-E2FF-4316-8975-1D29D4A056BF}" srcId="{C1AB18E0-9F10-49D2-A135-E10A7418E47C}" destId="{C8A3BC24-EFA4-45EB-8BC5-9F692AADC4A1}" srcOrd="3" destOrd="0" parTransId="{B1F3BE73-5CF2-4A14-879C-FEF4091905FA}" sibTransId="{09E713D6-34B5-4E73-A15F-A34584AF6468}"/>
    <dgm:cxn modelId="{012795FA-DB42-484D-A9D9-E8529008E01C}" type="presParOf" srcId="{6A1531B1-ACAC-447B-A4DF-85C48D764B48}" destId="{08C5A1B8-37C1-45BF-B024-6DCA1787FCEF}" srcOrd="0" destOrd="0" presId="urn:microsoft.com/office/officeart/2016/7/layout/LinearBlockProcessNumbered"/>
    <dgm:cxn modelId="{614E38FB-CA3B-4BC8-88C8-7CC4D9DF32F3}" type="presParOf" srcId="{08C5A1B8-37C1-45BF-B024-6DCA1787FCEF}" destId="{FBA174F7-503D-4F55-B731-6442E40E58AB}" srcOrd="0" destOrd="0" presId="urn:microsoft.com/office/officeart/2016/7/layout/LinearBlockProcessNumbered"/>
    <dgm:cxn modelId="{6E575E37-3E9C-4832-810C-C3CEE1722380}" type="presParOf" srcId="{08C5A1B8-37C1-45BF-B024-6DCA1787FCEF}" destId="{BA6B1284-F776-47C0-9503-67E1A365E45B}" srcOrd="1" destOrd="0" presId="urn:microsoft.com/office/officeart/2016/7/layout/LinearBlockProcessNumbered"/>
    <dgm:cxn modelId="{C33130E5-2C01-4463-89B4-3FE7EEA0CB92}" type="presParOf" srcId="{08C5A1B8-37C1-45BF-B024-6DCA1787FCEF}" destId="{5628F3EC-50FB-469C-92B2-202E9F795D1A}" srcOrd="2" destOrd="0" presId="urn:microsoft.com/office/officeart/2016/7/layout/LinearBlockProcessNumbered"/>
    <dgm:cxn modelId="{D47FA575-7F99-4B35-810D-0B5363F5898C}" type="presParOf" srcId="{6A1531B1-ACAC-447B-A4DF-85C48D764B48}" destId="{B81CDE02-9385-4E03-9C32-09BC82493AAE}" srcOrd="1" destOrd="0" presId="urn:microsoft.com/office/officeart/2016/7/layout/LinearBlockProcessNumbered"/>
    <dgm:cxn modelId="{9B2E5D0D-11FE-4B36-9F36-CD70180FE36A}" type="presParOf" srcId="{6A1531B1-ACAC-447B-A4DF-85C48D764B48}" destId="{332E0B95-E8A2-47C0-A2A6-15516C917997}" srcOrd="2" destOrd="0" presId="urn:microsoft.com/office/officeart/2016/7/layout/LinearBlockProcessNumbered"/>
    <dgm:cxn modelId="{2C295AA5-2CE6-41A3-9729-9B1ADE798782}" type="presParOf" srcId="{332E0B95-E8A2-47C0-A2A6-15516C917997}" destId="{4DA11509-AD40-42EE-955A-120E54B8AC3A}" srcOrd="0" destOrd="0" presId="urn:microsoft.com/office/officeart/2016/7/layout/LinearBlockProcessNumbered"/>
    <dgm:cxn modelId="{195010E6-310B-4B80-B61F-5F51DD04DE02}" type="presParOf" srcId="{332E0B95-E8A2-47C0-A2A6-15516C917997}" destId="{02EBDE37-D07D-481B-859B-15329558A876}" srcOrd="1" destOrd="0" presId="urn:microsoft.com/office/officeart/2016/7/layout/LinearBlockProcessNumbered"/>
    <dgm:cxn modelId="{524ABF55-235C-4841-B88E-FF1FC382E645}" type="presParOf" srcId="{332E0B95-E8A2-47C0-A2A6-15516C917997}" destId="{082C3A26-3BFE-45E8-85F5-3998AFCD8724}" srcOrd="2" destOrd="0" presId="urn:microsoft.com/office/officeart/2016/7/layout/LinearBlockProcessNumbered"/>
    <dgm:cxn modelId="{ED203373-4645-4FEE-B195-8325BB4EB440}" type="presParOf" srcId="{6A1531B1-ACAC-447B-A4DF-85C48D764B48}" destId="{F318433E-0930-4DC9-BCF6-CDB8C811B27C}" srcOrd="3" destOrd="0" presId="urn:microsoft.com/office/officeart/2016/7/layout/LinearBlockProcessNumbered"/>
    <dgm:cxn modelId="{857AAA9D-FA9A-4966-94EB-A30D3CD0AC62}" type="presParOf" srcId="{6A1531B1-ACAC-447B-A4DF-85C48D764B48}" destId="{FDCF226F-9CEB-4562-A6AC-3A6FBCD9B61A}" srcOrd="4" destOrd="0" presId="urn:microsoft.com/office/officeart/2016/7/layout/LinearBlockProcessNumbered"/>
    <dgm:cxn modelId="{895D19FA-F62E-4D6A-BD4F-DD1CDA74126C}" type="presParOf" srcId="{FDCF226F-9CEB-4562-A6AC-3A6FBCD9B61A}" destId="{3DFCB69A-A64C-414C-99D5-44FBA4036435}" srcOrd="0" destOrd="0" presId="urn:microsoft.com/office/officeart/2016/7/layout/LinearBlockProcessNumbered"/>
    <dgm:cxn modelId="{937952CB-64A0-421A-8519-BC413AEB5CD8}" type="presParOf" srcId="{FDCF226F-9CEB-4562-A6AC-3A6FBCD9B61A}" destId="{B301D394-C5F6-4BC2-8F2B-B74AE29CE7BF}" srcOrd="1" destOrd="0" presId="urn:microsoft.com/office/officeart/2016/7/layout/LinearBlockProcessNumbered"/>
    <dgm:cxn modelId="{E0E9B20C-F1E5-46EA-A92B-9F977FA16067}" type="presParOf" srcId="{FDCF226F-9CEB-4562-A6AC-3A6FBCD9B61A}" destId="{996AD8F9-B489-4CF7-BF20-001E2AFF44FB}" srcOrd="2" destOrd="0" presId="urn:microsoft.com/office/officeart/2016/7/layout/LinearBlockProcessNumbered"/>
    <dgm:cxn modelId="{D4255D3D-3034-44B7-B2E5-21238B6D9E11}" type="presParOf" srcId="{6A1531B1-ACAC-447B-A4DF-85C48D764B48}" destId="{F67E0FCF-55AF-45B3-8B0B-9559DC51E2F0}" srcOrd="5" destOrd="0" presId="urn:microsoft.com/office/officeart/2016/7/layout/LinearBlockProcessNumbered"/>
    <dgm:cxn modelId="{5EE9C57B-6B87-4A8A-9DE5-6151199986B7}" type="presParOf" srcId="{6A1531B1-ACAC-447B-A4DF-85C48D764B48}" destId="{B9A84E13-B03D-49E5-BBDF-AFA24E41E3CB}" srcOrd="6" destOrd="0" presId="urn:microsoft.com/office/officeart/2016/7/layout/LinearBlockProcessNumbered"/>
    <dgm:cxn modelId="{BDC77C6A-8870-42DC-9E3A-F1D5CBB4214A}" type="presParOf" srcId="{B9A84E13-B03D-49E5-BBDF-AFA24E41E3CB}" destId="{4FFB75BE-8BED-4B06-A81E-5F97722F888C}" srcOrd="0" destOrd="0" presId="urn:microsoft.com/office/officeart/2016/7/layout/LinearBlockProcessNumbered"/>
    <dgm:cxn modelId="{B8A53C4E-1968-4A37-9164-CFDE3E5C5302}" type="presParOf" srcId="{B9A84E13-B03D-49E5-BBDF-AFA24E41E3CB}" destId="{3BEEC2F1-0244-4B94-8F96-1E933FC33F84}" srcOrd="1" destOrd="0" presId="urn:microsoft.com/office/officeart/2016/7/layout/LinearBlockProcessNumbered"/>
    <dgm:cxn modelId="{722B8D65-910F-410A-960B-236D8F1FB7CD}" type="presParOf" srcId="{B9A84E13-B03D-49E5-BBDF-AFA24E41E3CB}" destId="{D4305E23-7EF6-45E3-850B-2DACA14175DE}" srcOrd="2" destOrd="0" presId="urn:microsoft.com/office/officeart/2016/7/layout/LinearBlockProcessNumbered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A2E93B-CFC4-4733-807C-AF27282C17D1}">
      <dsp:nvSpPr>
        <dsp:cNvPr id="0" name=""/>
        <dsp:cNvSpPr/>
      </dsp:nvSpPr>
      <dsp:spPr>
        <a:xfrm>
          <a:off x="0" y="4003004"/>
          <a:ext cx="4206875" cy="65672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500" kern="1200" dirty="0"/>
            <a:t>A </a:t>
          </a:r>
          <a:r>
            <a:rPr lang="en-CA" sz="1500" kern="1200" dirty="0">
              <a:latin typeface="Calibri Light" panose="020F0302020204030204"/>
            </a:rPr>
            <a:t>shareable</a:t>
          </a:r>
          <a:r>
            <a:rPr lang="en-CA" sz="1500" kern="1200" dirty="0"/>
            <a:t> platform or repository to host material</a:t>
          </a:r>
        </a:p>
      </dsp:txBody>
      <dsp:txXfrm>
        <a:off x="0" y="4003004"/>
        <a:ext cx="4206875" cy="656726"/>
      </dsp:txXfrm>
    </dsp:sp>
    <dsp:sp modelId="{1FE3464D-3397-401E-A8A5-F5248FA1B5F9}">
      <dsp:nvSpPr>
        <dsp:cNvPr id="0" name=""/>
        <dsp:cNvSpPr/>
      </dsp:nvSpPr>
      <dsp:spPr>
        <a:xfrm rot="10800000">
          <a:off x="0" y="3002810"/>
          <a:ext cx="4206875" cy="1010044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b="1" kern="1200" dirty="0"/>
            <a:t>forum and method to ensure training content and delivery evolve with the industry</a:t>
          </a:r>
          <a:endParaRPr lang="en-CA" sz="1500" kern="1200" dirty="0"/>
        </a:p>
      </dsp:txBody>
      <dsp:txXfrm rot="10800000">
        <a:off x="0" y="3002810"/>
        <a:ext cx="4206875" cy="656296"/>
      </dsp:txXfrm>
    </dsp:sp>
    <dsp:sp modelId="{F416CEE9-B08D-4A98-B58B-D3681C6F78D1}">
      <dsp:nvSpPr>
        <dsp:cNvPr id="0" name=""/>
        <dsp:cNvSpPr/>
      </dsp:nvSpPr>
      <dsp:spPr>
        <a:xfrm rot="10800000">
          <a:off x="0" y="2002616"/>
          <a:ext cx="4206875" cy="1010044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500" kern="1200" dirty="0"/>
            <a:t>Forum or community for trainers and academy managers to exchange practices, share on priorities</a:t>
          </a:r>
        </a:p>
      </dsp:txBody>
      <dsp:txXfrm rot="10800000">
        <a:off x="0" y="2002616"/>
        <a:ext cx="4206875" cy="656296"/>
      </dsp:txXfrm>
    </dsp:sp>
    <dsp:sp modelId="{AC5B37F8-2676-45C1-B6F5-91AA580BA785}">
      <dsp:nvSpPr>
        <dsp:cNvPr id="0" name=""/>
        <dsp:cNvSpPr/>
      </dsp:nvSpPr>
      <dsp:spPr>
        <a:xfrm rot="10800000">
          <a:off x="0" y="1002422"/>
          <a:ext cx="4206875" cy="1010044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500" kern="1200" dirty="0"/>
            <a:t>Shared methodology to create learning content</a:t>
          </a:r>
        </a:p>
      </dsp:txBody>
      <dsp:txXfrm rot="10800000">
        <a:off x="0" y="1002422"/>
        <a:ext cx="4206875" cy="656296"/>
      </dsp:txXfrm>
    </dsp:sp>
    <dsp:sp modelId="{BD762EE7-681D-40FA-926D-5502A43FA55D}">
      <dsp:nvSpPr>
        <dsp:cNvPr id="0" name=""/>
        <dsp:cNvSpPr/>
      </dsp:nvSpPr>
      <dsp:spPr>
        <a:xfrm rot="10800000">
          <a:off x="0" y="2228"/>
          <a:ext cx="4206875" cy="1010044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500" kern="1200" dirty="0"/>
            <a:t>Barriers</a:t>
          </a:r>
        </a:p>
      </dsp:txBody>
      <dsp:txXfrm rot="10800000">
        <a:off x="0" y="2228"/>
        <a:ext cx="4206875" cy="65629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570A03-DDB2-4BAC-8D9C-66F64BD20194}">
      <dsp:nvSpPr>
        <dsp:cNvPr id="0" name=""/>
        <dsp:cNvSpPr/>
      </dsp:nvSpPr>
      <dsp:spPr>
        <a:xfrm>
          <a:off x="0" y="4003004"/>
          <a:ext cx="4206875" cy="65672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100" kern="1200" dirty="0"/>
            <a:t>Existing </a:t>
          </a:r>
          <a:r>
            <a:rPr lang="en-GB" sz="1100" kern="1200" dirty="0"/>
            <a:t>platform to organise and coordinate training sessions</a:t>
          </a:r>
          <a:endParaRPr lang="en-CA" sz="1100" kern="1200" dirty="0"/>
        </a:p>
      </dsp:txBody>
      <dsp:txXfrm>
        <a:off x="0" y="4003004"/>
        <a:ext cx="4206875" cy="656726"/>
      </dsp:txXfrm>
    </dsp:sp>
    <dsp:sp modelId="{AC383B53-40FF-448F-BEA2-9DEC98F6B5F8}">
      <dsp:nvSpPr>
        <dsp:cNvPr id="0" name=""/>
        <dsp:cNvSpPr/>
      </dsp:nvSpPr>
      <dsp:spPr>
        <a:xfrm rot="10800000">
          <a:off x="0" y="3002810"/>
          <a:ext cx="4206875" cy="1010044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 dirty="0"/>
            <a:t>Through the community of trainers and maintainers that includes academia and industry partners, as well as the Carpentries requirement and methods to keep training up, </a:t>
          </a:r>
          <a:endParaRPr lang="en-CA" sz="1100" kern="1200" dirty="0"/>
        </a:p>
      </dsp:txBody>
      <dsp:txXfrm rot="10800000">
        <a:off x="0" y="3002810"/>
        <a:ext cx="4206875" cy="656296"/>
      </dsp:txXfrm>
    </dsp:sp>
    <dsp:sp modelId="{C367B230-023B-4AD8-A17C-065769D4873D}">
      <dsp:nvSpPr>
        <dsp:cNvPr id="0" name=""/>
        <dsp:cNvSpPr/>
      </dsp:nvSpPr>
      <dsp:spPr>
        <a:xfrm rot="10800000">
          <a:off x="0" y="2002616"/>
          <a:ext cx="4206875" cy="1010044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 dirty="0"/>
            <a:t>‘Train the trainers’ programme, mentoring groups, and existing network of 4000 trainers from all over the world.</a:t>
          </a:r>
          <a:endParaRPr lang="en-CA" sz="1100" kern="1200" dirty="0"/>
        </a:p>
      </dsp:txBody>
      <dsp:txXfrm rot="10800000">
        <a:off x="0" y="2002616"/>
        <a:ext cx="4206875" cy="656296"/>
      </dsp:txXfrm>
    </dsp:sp>
    <dsp:sp modelId="{5538CAB9-75BD-4655-B887-DB71BE1717C3}">
      <dsp:nvSpPr>
        <dsp:cNvPr id="0" name=""/>
        <dsp:cNvSpPr/>
      </dsp:nvSpPr>
      <dsp:spPr>
        <a:xfrm rot="10800000">
          <a:off x="0" y="1002422"/>
          <a:ext cx="4206875" cy="1010044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 dirty="0"/>
            <a:t>The Carpentries have a standard </a:t>
          </a:r>
          <a:r>
            <a:rPr lang="en-GB" sz="1100" kern="1200" dirty="0">
              <a:hlinkClick xmlns:r="http://schemas.openxmlformats.org/officeDocument/2006/relationships" r:id="rId1"/>
            </a:rPr>
            <a:t>Lesson Program Incubation</a:t>
          </a:r>
          <a:r>
            <a:rPr lang="en-GB" sz="1100" kern="1200" dirty="0"/>
            <a:t>, testing and peer review process for the creation of training</a:t>
          </a:r>
          <a:endParaRPr lang="en-CA" sz="1100" kern="1200" dirty="0"/>
        </a:p>
      </dsp:txBody>
      <dsp:txXfrm rot="10800000">
        <a:off x="0" y="1002422"/>
        <a:ext cx="4206875" cy="656296"/>
      </dsp:txXfrm>
    </dsp:sp>
    <dsp:sp modelId="{BD762EE7-681D-40FA-926D-5502A43FA55D}">
      <dsp:nvSpPr>
        <dsp:cNvPr id="0" name=""/>
        <dsp:cNvSpPr/>
      </dsp:nvSpPr>
      <dsp:spPr>
        <a:xfrm rot="10800000">
          <a:off x="0" y="0"/>
          <a:ext cx="4206875" cy="1010044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100" kern="1200" dirty="0"/>
            <a:t>How Carpentries meets our needs</a:t>
          </a:r>
        </a:p>
      </dsp:txBody>
      <dsp:txXfrm rot="10800000">
        <a:off x="0" y="0"/>
        <a:ext cx="4206875" cy="65629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A174F7-503D-4F55-B731-6442E40E58AB}">
      <dsp:nvSpPr>
        <dsp:cNvPr id="0" name=""/>
        <dsp:cNvSpPr/>
      </dsp:nvSpPr>
      <dsp:spPr>
        <a:xfrm>
          <a:off x="213" y="550072"/>
          <a:ext cx="2577217" cy="309266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572" tIns="0" rIns="254572" bIns="330200" numCol="1" spcCol="1270" anchor="t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>
              <a:solidFill>
                <a:schemeClr val="bg1"/>
              </a:solidFill>
            </a:rPr>
            <a:t>The </a:t>
          </a:r>
          <a:r>
            <a:rPr lang="en-GB" sz="1600" u="sng" kern="1200">
              <a:solidFill>
                <a:schemeClr val="bg1"/>
              </a:solidFill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Carpentries</a:t>
          </a:r>
          <a:r>
            <a:rPr lang="en-GB" sz="1600" kern="1200">
              <a:solidFill>
                <a:schemeClr val="bg1"/>
              </a:solidFill>
            </a:rPr>
            <a:t> are a non-profit, registered in the US, funded by membership and workshop fees, and grants from donors.</a:t>
          </a:r>
          <a:r>
            <a:rPr lang="en-GB" sz="1600" kern="1200">
              <a:solidFill>
                <a:schemeClr val="bg1"/>
              </a:solidFill>
              <a:latin typeface="Calibri Light" panose="020F0302020204030204"/>
            </a:rPr>
            <a:t> </a:t>
          </a:r>
          <a:endParaRPr lang="en-US" sz="1600" kern="1200">
            <a:solidFill>
              <a:schemeClr val="bg1"/>
            </a:solidFill>
          </a:endParaRPr>
        </a:p>
      </dsp:txBody>
      <dsp:txXfrm>
        <a:off x="213" y="1787136"/>
        <a:ext cx="2577217" cy="1855596"/>
      </dsp:txXfrm>
    </dsp:sp>
    <dsp:sp modelId="{BA6B1284-F776-47C0-9503-67E1A365E45B}">
      <dsp:nvSpPr>
        <dsp:cNvPr id="0" name=""/>
        <dsp:cNvSpPr/>
      </dsp:nvSpPr>
      <dsp:spPr>
        <a:xfrm>
          <a:off x="213" y="550072"/>
          <a:ext cx="2577217" cy="1237064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572" tIns="165100" rIns="254572" bIns="165100" numCol="1" spcCol="1270" anchor="ctr" anchorCtr="0">
          <a:noAutofit/>
        </a:bodyPr>
        <a:lstStyle/>
        <a:p>
          <a:pPr marL="0" lvl="0" indent="0" algn="l" defTabSz="2844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400" kern="1200"/>
            <a:t>01</a:t>
          </a:r>
        </a:p>
      </dsp:txBody>
      <dsp:txXfrm>
        <a:off x="213" y="550072"/>
        <a:ext cx="2577217" cy="1237064"/>
      </dsp:txXfrm>
    </dsp:sp>
    <dsp:sp modelId="{4DA11509-AD40-42EE-955A-120E54B8AC3A}">
      <dsp:nvSpPr>
        <dsp:cNvPr id="0" name=""/>
        <dsp:cNvSpPr/>
      </dsp:nvSpPr>
      <dsp:spPr>
        <a:xfrm>
          <a:off x="2783608" y="550072"/>
          <a:ext cx="2577217" cy="3092660"/>
        </a:xfrm>
        <a:prstGeom prst="rect">
          <a:avLst/>
        </a:prstGeom>
        <a:solidFill>
          <a:schemeClr val="accent5">
            <a:hueOff val="-2252848"/>
            <a:satOff val="-5806"/>
            <a:lumOff val="-3922"/>
            <a:alphaOff val="0"/>
          </a:schemeClr>
        </a:solidFill>
        <a:ln w="12700" cap="flat" cmpd="sng" algn="ctr">
          <a:solidFill>
            <a:schemeClr val="accent5">
              <a:hueOff val="-2252848"/>
              <a:satOff val="-5806"/>
              <a:lumOff val="-392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572" tIns="0" rIns="254572" bIns="330200" numCol="1" spcCol="1270" anchor="t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>
              <a:solidFill>
                <a:schemeClr val="bg1"/>
              </a:solidFill>
            </a:rPr>
            <a:t>In order to engage with the Carpentries, the HLG-MOS and/or member organizations will need to a pay a </a:t>
          </a:r>
          <a:r>
            <a:rPr lang="en-GB" sz="1600" u="sng" kern="1200">
              <a:solidFill>
                <a:schemeClr val="bg1"/>
              </a:solidFill>
              <a:hlinkClick xmlns:r="http://schemas.openxmlformats.org/officeDocument/2006/relationships"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membership fee</a:t>
          </a:r>
          <a:r>
            <a:rPr lang="en-GB" sz="1600" u="sng" kern="1200">
              <a:solidFill>
                <a:schemeClr val="bg1"/>
              </a:solidFill>
            </a:rPr>
            <a:t>.</a:t>
          </a:r>
          <a:endParaRPr lang="en-US" sz="1600" kern="1200">
            <a:solidFill>
              <a:schemeClr val="bg1"/>
            </a:solidFill>
          </a:endParaRPr>
        </a:p>
      </dsp:txBody>
      <dsp:txXfrm>
        <a:off x="2783608" y="1787136"/>
        <a:ext cx="2577217" cy="1855596"/>
      </dsp:txXfrm>
    </dsp:sp>
    <dsp:sp modelId="{02EBDE37-D07D-481B-859B-15329558A876}">
      <dsp:nvSpPr>
        <dsp:cNvPr id="0" name=""/>
        <dsp:cNvSpPr/>
      </dsp:nvSpPr>
      <dsp:spPr>
        <a:xfrm>
          <a:off x="2783608" y="550072"/>
          <a:ext cx="2577217" cy="1237064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572" tIns="165100" rIns="254572" bIns="165100" numCol="1" spcCol="1270" anchor="ctr" anchorCtr="0">
          <a:noAutofit/>
        </a:bodyPr>
        <a:lstStyle/>
        <a:p>
          <a:pPr marL="0" lvl="0" indent="0" algn="l" defTabSz="2844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400" kern="1200"/>
            <a:t>02</a:t>
          </a:r>
        </a:p>
      </dsp:txBody>
      <dsp:txXfrm>
        <a:off x="2783608" y="550072"/>
        <a:ext cx="2577217" cy="1237064"/>
      </dsp:txXfrm>
    </dsp:sp>
    <dsp:sp modelId="{3DFCB69A-A64C-414C-99D5-44FBA4036435}">
      <dsp:nvSpPr>
        <dsp:cNvPr id="0" name=""/>
        <dsp:cNvSpPr/>
      </dsp:nvSpPr>
      <dsp:spPr>
        <a:xfrm>
          <a:off x="5567003" y="550072"/>
          <a:ext cx="2577217" cy="3092660"/>
        </a:xfrm>
        <a:prstGeom prst="rect">
          <a:avLst/>
        </a:prstGeom>
        <a:solidFill>
          <a:schemeClr val="accent5">
            <a:hueOff val="-4505695"/>
            <a:satOff val="-11613"/>
            <a:lumOff val="-7843"/>
            <a:alphaOff val="0"/>
          </a:schemeClr>
        </a:solidFill>
        <a:ln w="12700" cap="flat" cmpd="sng" algn="ctr">
          <a:solidFill>
            <a:schemeClr val="accent5">
              <a:hueOff val="-4505695"/>
              <a:satOff val="-11613"/>
              <a:lumOff val="-784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572" tIns="0" rIns="254572" bIns="330200" numCol="1" spcCol="1270" anchor="t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>
              <a:solidFill>
                <a:schemeClr val="bg1"/>
              </a:solidFill>
            </a:rPr>
            <a:t>However, in the context of a </a:t>
          </a:r>
          <a:r>
            <a:rPr lang="en-GB" sz="1600" i="1" kern="1200" err="1">
              <a:solidFill>
                <a:schemeClr val="bg1"/>
              </a:solidFill>
            </a:rPr>
            <a:t>ModernStats</a:t>
          </a:r>
          <a:r>
            <a:rPr lang="en-GB" sz="1600" i="1" kern="1200">
              <a:solidFill>
                <a:schemeClr val="bg1"/>
              </a:solidFill>
            </a:rPr>
            <a:t> Carpentry</a:t>
          </a:r>
          <a:r>
            <a:rPr lang="en-GB" sz="1600" kern="1200">
              <a:solidFill>
                <a:schemeClr val="bg1"/>
              </a:solidFill>
            </a:rPr>
            <a:t>, participating organisations could organise as many trainings as they wish</a:t>
          </a:r>
          <a:r>
            <a:rPr lang="en-GB" sz="1600" kern="1200">
              <a:solidFill>
                <a:schemeClr val="bg1"/>
              </a:solidFill>
              <a:latin typeface="Calibri Light" panose="020F0302020204030204"/>
            </a:rPr>
            <a:t> </a:t>
          </a:r>
          <a:endParaRPr lang="en-US" sz="1600" kern="1200">
            <a:solidFill>
              <a:schemeClr val="bg1"/>
            </a:solidFill>
          </a:endParaRPr>
        </a:p>
      </dsp:txBody>
      <dsp:txXfrm>
        <a:off x="5567003" y="1787136"/>
        <a:ext cx="2577217" cy="1855596"/>
      </dsp:txXfrm>
    </dsp:sp>
    <dsp:sp modelId="{B301D394-C5F6-4BC2-8F2B-B74AE29CE7BF}">
      <dsp:nvSpPr>
        <dsp:cNvPr id="0" name=""/>
        <dsp:cNvSpPr/>
      </dsp:nvSpPr>
      <dsp:spPr>
        <a:xfrm>
          <a:off x="5567003" y="550072"/>
          <a:ext cx="2577217" cy="1237064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572" tIns="165100" rIns="254572" bIns="165100" numCol="1" spcCol="1270" anchor="ctr" anchorCtr="0">
          <a:noAutofit/>
        </a:bodyPr>
        <a:lstStyle/>
        <a:p>
          <a:pPr marL="0" lvl="0" indent="0" algn="l" defTabSz="2844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400" kern="1200"/>
            <a:t>03</a:t>
          </a:r>
        </a:p>
      </dsp:txBody>
      <dsp:txXfrm>
        <a:off x="5567003" y="550072"/>
        <a:ext cx="2577217" cy="1237064"/>
      </dsp:txXfrm>
    </dsp:sp>
    <dsp:sp modelId="{4FFB75BE-8BED-4B06-A81E-5F97722F888C}">
      <dsp:nvSpPr>
        <dsp:cNvPr id="0" name=""/>
        <dsp:cNvSpPr/>
      </dsp:nvSpPr>
      <dsp:spPr>
        <a:xfrm>
          <a:off x="8350398" y="550072"/>
          <a:ext cx="2577217" cy="3092660"/>
        </a:xfrm>
        <a:prstGeom prst="rect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accent5">
              <a:hueOff val="-6758543"/>
              <a:satOff val="-17419"/>
              <a:lumOff val="-1176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572" tIns="0" rIns="254572" bIns="330200" numCol="1" spcCol="1270" anchor="t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>
              <a:solidFill>
                <a:schemeClr val="bg1"/>
              </a:solidFill>
            </a:rPr>
            <a:t>All Carpentries content are open and free under CC license; training substance and materials are stored in </a:t>
          </a:r>
          <a:r>
            <a:rPr lang="en-GB" sz="1600" kern="1200" err="1">
              <a:solidFill>
                <a:schemeClr val="bg1"/>
              </a:solidFill>
            </a:rPr>
            <a:t>Github</a:t>
          </a:r>
          <a:endParaRPr lang="en-US" sz="1600" kern="1200">
            <a:solidFill>
              <a:schemeClr val="bg1"/>
            </a:solidFill>
          </a:endParaRPr>
        </a:p>
      </dsp:txBody>
      <dsp:txXfrm>
        <a:off x="8350398" y="1787136"/>
        <a:ext cx="2577217" cy="1855596"/>
      </dsp:txXfrm>
    </dsp:sp>
    <dsp:sp modelId="{3BEEC2F1-0244-4B94-8F96-1E933FC33F84}">
      <dsp:nvSpPr>
        <dsp:cNvPr id="0" name=""/>
        <dsp:cNvSpPr/>
      </dsp:nvSpPr>
      <dsp:spPr>
        <a:xfrm>
          <a:off x="8350398" y="550072"/>
          <a:ext cx="2577217" cy="1237064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572" tIns="165100" rIns="254572" bIns="165100" numCol="1" spcCol="1270" anchor="ctr" anchorCtr="0">
          <a:noAutofit/>
        </a:bodyPr>
        <a:lstStyle/>
        <a:p>
          <a:pPr marL="0" lvl="0" indent="0" algn="l" defTabSz="2844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400" kern="1200"/>
            <a:t>04</a:t>
          </a:r>
        </a:p>
      </dsp:txBody>
      <dsp:txXfrm>
        <a:off x="8350398" y="550072"/>
        <a:ext cx="2577217" cy="12370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6/7/layout/LinearBlockProcessNumbered">
  <dgm:title val="Linear Block Process Numbered"/>
  <dgm:desc val="Used to show a progression; a timeline; sequential steps in a task, process, or workflow; or to emphasize movement or direction. Automatic numbers have been introduced to show the steps of the process. Level 1 text and Level 2 text both appears in a rectangle."/>
  <dgm:catLst>
    <dgm:cat type="process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101" type="sibTrans" cxnId="4">
          <dgm:prSet phldrT="1"/>
          <dgm:t>
            <a:bodyPr/>
            <a:lstStyle/>
            <a:p>
              <a:r>
                <a:t>01</a:t>
              </a:r>
            </a:p>
          </dgm:t>
        </dgm:pt>
        <dgm:pt modelId="201" type="sibTrans" cxnId="5">
          <dgm:prSet phldrT="2"/>
          <dgm:t>
            <a:bodyPr/>
            <a:lstStyle/>
            <a:p>
              <a:r>
                <a:t>02</a:t>
              </a:r>
            </a:p>
          </dgm:t>
        </dgm:pt>
        <dgm:pt modelId="301" type="sibTrans" cxnId="6">
          <dgm:prSet phldrT="3"/>
          <dgm:t>
            <a:bodyPr/>
            <a:lstStyle/>
            <a:p>
              <a:r>
                <a:t>03</a:t>
              </a:r>
            </a:p>
          </dgm:t>
        </dgm:pt>
      </dgm:ptLst>
      <dgm:cxnLst>
        <dgm:cxn modelId="4" srcId="0" destId="1" srcOrd="0" destOrd="0" sibTransId="101"/>
        <dgm:cxn modelId="5" srcId="0" destId="2" srcOrd="1" destOrd="0" sibTransId="201"/>
        <dgm:cxn modelId="6" srcId="0" destId="3" srcOrd="2" destOrd="0" sibTransId="301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animLvl val="lvl"/>
      <dgm:resizeHandles val="exact"/>
    </dgm:varLst>
    <dgm:alg type="lin">
      <dgm:param type="linDir" val="fromL"/>
      <dgm:param type="nodeVertAlign" val="t"/>
    </dgm:alg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0.08"/>
      <dgm:constr type="primFontSz" for="des" forName="sibTransNodeRect" op="equ"/>
      <dgm:constr type="primFontSz" for="des" forName="nodeRect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onstrLst>
          <dgm:constr type="h" refType="w" op="lte" fact="1.2"/>
          <dgm:constr type="w" for="ch" forName="bgRect" refType="w"/>
          <dgm:constr type="h" for="ch" forName="bgRect" refType="h"/>
          <dgm:constr type="t" for="ch" forName="bgRect"/>
          <dgm:constr type="l" for="ch" forName="bgRect"/>
          <dgm:constr type="w" for="ch" forName="sibTransNodeRect" refType="w" refFor="ch" refForName="bgRect"/>
          <dgm:constr type="h" for="ch" forName="sibTransNodeRect" refType="h" refFor="ch" refForName="bgRect" fact="0.4"/>
          <dgm:constr type="t" for="ch" forName="sibTransNodeRect"/>
          <dgm:constr type="l" for="ch" forName="sibTransNodeRect"/>
          <dgm:constr type="r" for="ch" forName="nodeRect" refType="r" refFor="ch" refForName="bgRect"/>
          <dgm:constr type="h" for="ch" forName="nodeRect" refType="h" refFor="ch" refForName="bgRect" fact="0.6"/>
          <dgm:constr type="t" for="ch" forName="nodeRect" refType="b" refFor="ch" refForName="sibTransNodeRect"/>
          <dgm:constr type="l" for="ch" forName="nodeRect" refType="l" refFor="ch" refForName="bgRect"/>
        </dgm:constrLst>
        <dgm:ruleLst>
          <dgm:rule type="w" for="ch" forName="nodeRect" val="NaN" fact="NaN" max="30"/>
        </dgm:ruleLst>
        <dgm:layoutNode name="bgRect" styleLbl="alignNode1">
          <dgm:alg type="sp"/>
          <dgm:shape xmlns:r="http://schemas.openxmlformats.org/officeDocument/2006/relationships" type="rect" r:blip="">
            <dgm:adjLst>
              <dgm:adj idx="1" val="0.05"/>
            </dgm:adjLst>
          </dgm:shape>
          <dgm:presOf axis="self"/>
          <dgm:constrLst/>
          <dgm:ruleLst/>
        </dgm:layoutNode>
        <dgm:forEach name="Name19" axis="followSib" ptType="sibTrans" hideLastTrans="0" cnt="1">
          <dgm:layoutNode name="sibTransNodeRect" styleLbl="alignNode1">
            <dgm:varLst>
              <dgm:chMax val="0"/>
              <dgm:bulletEnabled val="1"/>
            </dgm:varLst>
            <dgm:presOf axis="self"/>
            <dgm:alg type="tx">
              <dgm:param type="parTxLTRAlign" val="l"/>
              <dgm:param type="parTxRTLAlign" val="l"/>
            </dgm:alg>
            <dgm:shape xmlns:r="http://schemas.openxmlformats.org/officeDocument/2006/relationships" type="rect" r:blip="" hideGeom="1">
              <dgm:adjLst/>
            </dgm:shape>
            <dgm:constrLst>
              <dgm:constr type="primFontSz" val="66"/>
              <dgm:constr type="tMarg" val="13"/>
              <dgm:constr type="lMarg" refType="w" fact="0.28"/>
              <dgm:constr type="rMarg" refType="w" fact="0.28"/>
              <dgm:constr type="bMarg" val="13"/>
            </dgm:constrLst>
            <dgm:ruleLst>
              <dgm:rule type="primFontSz" val="14" fact="NaN" max="NaN"/>
              <dgm:rule type="tMarg" val="13" fact="NaN" max="NaN"/>
            </dgm:ruleLst>
          </dgm:layoutNode>
        </dgm:forEach>
        <dgm:layoutNode name="nodeRect" styleLbl="alignNode1" moveWith="bgRect">
          <dgm:varLst>
            <dgm:bulletEnabled val="1"/>
          </dgm:varLst>
          <dgm:alg type="tx">
            <dgm:param type="parTxLTRAlign" val="l"/>
            <dgm:param type="parTxRTLAlign" val="r"/>
            <dgm:param type="txAnchorVert" val="t"/>
            <dgm:param type="stBulletLvl" val="2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26"/>
            <dgm:constr type="tMarg"/>
            <dgm:constr type="lMarg" refType="w" fact="0.28"/>
            <dgm:constr type="rMarg" refType="w" fact="0.28"/>
            <dgm:constr type="bMarg" val="26"/>
          </dgm:constrLst>
          <dgm:ruleLst>
            <dgm:rule type="primFontSz" val="11" fact="NaN" max="NaN"/>
          </dgm:ruleLst>
        </dgm:layoutNode>
      </dgm:layoutNode>
      <dgm:forEach name="Name1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  <dgm:extLst>
    <a:ext uri="{4F341089-5ED1-44EC-B178-C955D00A3D55}">
      <dgm1611:autoBuNodeInfoLst xmlns:dgm1611="http://schemas.microsoft.com/office/drawing/2016/11/diagram">
        <dgm1611:autoBuNodeInfo lvl="1" ptType="sibTrans">
          <dgm1611:buPr prefix="" leadZeros="1">
            <a:buAutoNum type="arabicParenBoth"/>
          </dgm1611:buPr>
        </dgm1611:autoBuNodeInfo>
      </dgm1611:autoBuNodeInfoLst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8DC88A-78B3-427A-905B-81BA187BE265}" type="datetimeFigureOut">
              <a:rPr lang="en-CA" smtClean="0"/>
              <a:t>2022-11-21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04C553-DD72-4A2E-AB29-462EBBBAFB3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491432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04C553-DD72-4A2E-AB29-462EBBBAFB3F}" type="slidenum">
              <a:rPr lang="en-CA" smtClean="0"/>
              <a:t>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700063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B4ABE2-9D2E-4961-8A2E-2964D265FC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9756332-C68E-4F43-B7BC-3AAE2752BE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52EDD9-9883-49E5-8274-BCEE462E86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0F7E4-19D4-4CBF-A21D-5BFE4ACE7840}" type="datetimeFigureOut">
              <a:rPr lang="en-CA" smtClean="0"/>
              <a:t>2022-11-21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43B4DE-86FC-40DE-A661-17557CDA6A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AC61FB-F668-47FF-AD2B-934892EA1F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7FD19-D43E-48DE-B846-CD587217662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334712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7CEEA7-5D64-440D-A964-786850372C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F3C144C-2FA4-4F6D-9600-A592F18886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042381-C800-479B-9145-78E21D90E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0F7E4-19D4-4CBF-A21D-5BFE4ACE7840}" type="datetimeFigureOut">
              <a:rPr lang="en-CA" smtClean="0"/>
              <a:t>2022-11-21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296EC7-A601-4876-82B9-6541A49547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1AED28-4C0C-4D2B-A487-BED93FF1D3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7FD19-D43E-48DE-B846-CD587217662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080128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716A3A8-C133-4104-9E12-C0D63B7B8A9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0A177CA-F954-4CC9-B112-0C7469E411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5C31B8-A3C2-40B2-A054-ABA6DD2DB1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0F7E4-19D4-4CBF-A21D-5BFE4ACE7840}" type="datetimeFigureOut">
              <a:rPr lang="en-CA" smtClean="0"/>
              <a:t>2022-11-21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C0761B-77BB-4A3C-A506-E18F5A54D4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C63B99-39D9-4247-A126-E61FDBFCFC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7FD19-D43E-48DE-B846-CD587217662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11898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FA473B-4C7D-419D-B4F2-217517D3C0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256DA9-3132-4ABA-BBDE-F151891F1E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ED6DAF-DE5F-401E-88F1-2138D7C4D9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0F7E4-19D4-4CBF-A21D-5BFE4ACE7840}" type="datetimeFigureOut">
              <a:rPr lang="en-CA" smtClean="0"/>
              <a:t>2022-11-21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D84E86-65EE-49CE-9FC9-B54D084642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A8211E-E5A3-40FE-A5E1-1C3AD2EEC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7FD19-D43E-48DE-B846-CD587217662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583864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768A71-7DD7-43F1-A044-893D5FCEBC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D07E50-16DD-4B45-B690-3931EA6834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A913F2-637D-4B19-9719-BA8E0F9ED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0F7E4-19D4-4CBF-A21D-5BFE4ACE7840}" type="datetimeFigureOut">
              <a:rPr lang="en-CA" smtClean="0"/>
              <a:t>2022-11-21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275AC0-BEA7-45F2-9951-07EC75E68D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C279AB-3E64-47B3-AC6E-3D096C20BA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7FD19-D43E-48DE-B846-CD587217662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529747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4D57DE-A0BA-45E1-9C08-7989F666C5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429182-259F-419E-9D6F-E6A6A7D6C2A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19848E-BBEC-47C9-82B4-5FC433FA9A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AC0ADC4-DF54-4F71-8810-6F146DC89C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0F7E4-19D4-4CBF-A21D-5BFE4ACE7840}" type="datetimeFigureOut">
              <a:rPr lang="en-CA" smtClean="0"/>
              <a:t>2022-11-21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4A4829-1633-498A-92FB-C7167998D5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BEF26B8-EF5D-4FC9-8642-DC850DC71B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7FD19-D43E-48DE-B846-CD587217662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427141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E5B7BA-5380-4D38-A320-F12184EA75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C3098D-42DE-4F96-8E7A-D33F0567B4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9F5CDAE-1A53-4F8F-8009-DAE0EE1A08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D3EA676-AD8F-4BA7-A9CD-208B0BF1E63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83ABF1A-D334-4BC8-BD0A-54FB22AF529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D78549-0C3A-4762-95E1-45AA56E584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0F7E4-19D4-4CBF-A21D-5BFE4ACE7840}" type="datetimeFigureOut">
              <a:rPr lang="en-CA" smtClean="0"/>
              <a:t>2022-11-21</a:t>
            </a:fld>
            <a:endParaRPr lang="en-C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11E48A6-E064-4D05-B8D5-45EE5E931D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66106F-1C1E-4C92-8D5C-8057B5D020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7FD19-D43E-48DE-B846-CD587217662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480200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93ED78-CCE3-47F6-B5E9-447DDE9AD1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B622618-F6B2-49F9-8335-D492EA7631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0F7E4-19D4-4CBF-A21D-5BFE4ACE7840}" type="datetimeFigureOut">
              <a:rPr lang="en-CA" smtClean="0"/>
              <a:t>2022-11-21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A8A773F-C307-4BB8-89D1-A68B714DD2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C959EDD-3012-437D-A3C5-1DE4A9FC82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7FD19-D43E-48DE-B846-CD587217662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492456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69FFA17-BF2F-4480-947F-CC2F307EA6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0F7E4-19D4-4CBF-A21D-5BFE4ACE7840}" type="datetimeFigureOut">
              <a:rPr lang="en-CA" smtClean="0"/>
              <a:t>2022-11-21</a:t>
            </a:fld>
            <a:endParaRPr lang="en-C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C62C74-AE7A-4611-99F6-F4A73B5EE5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AA92B2D-A84D-4A39-B163-A8DD87C514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7FD19-D43E-48DE-B846-CD587217662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654512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7AC1A2-71EC-439E-96B3-607DAC8A83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6F6716-F5BB-43D4-9762-36E4156ABE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E0F4D65-5C9C-4708-B213-B2270261A2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EB3563-D7A8-4EE1-A273-6CDE901C8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0F7E4-19D4-4CBF-A21D-5BFE4ACE7840}" type="datetimeFigureOut">
              <a:rPr lang="en-CA" smtClean="0"/>
              <a:t>2022-11-21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28FE66-9F69-420E-A3A4-D25CB8070D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165E95-A052-41D9-BB3C-9D0D9D6D56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7FD19-D43E-48DE-B846-CD587217662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32474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936D4C-FDBB-4620-93F4-EB794E3430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AFCA25-FF69-4D28-B847-7F4CA62BCCA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AA7BAF5-8641-424B-AD90-011DA58095C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5FD8816-37EB-4A49-A6A0-9032E653F3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0F7E4-19D4-4CBF-A21D-5BFE4ACE7840}" type="datetimeFigureOut">
              <a:rPr lang="en-CA" smtClean="0"/>
              <a:t>2022-11-21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2DC4A6-1B88-4651-84C4-0A2172DDF3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114B4B-E2C0-482C-9C16-D5A2D61A70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7FD19-D43E-48DE-B846-CD587217662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252287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9E5A819-8E64-48A0-AA39-E9FDAE04D9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B592FA-6D3B-412E-A095-25C6C6F22F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3F78E0-FAF6-4487-9123-3AC40DBB330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80F7E4-19D4-4CBF-A21D-5BFE4ACE7840}" type="datetimeFigureOut">
              <a:rPr lang="en-CA" smtClean="0"/>
              <a:t>2022-11-21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AD0FA0-07FF-4519-9E38-7D63ACD861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32FCF2-93A4-4424-8553-5521C640AB4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C7FD19-D43E-48DE-B846-CD587217662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96828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sv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8" name="Rectangle 77">
            <a:extLst>
              <a:ext uri="{FF2B5EF4-FFF2-40B4-BE49-F238E27FC236}">
                <a16:creationId xmlns:a16="http://schemas.microsoft.com/office/drawing/2014/main" id="{C4E4288A-DFC8-40A2-90E5-70E851A933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0" name="Group 79">
            <a:extLst>
              <a:ext uri="{FF2B5EF4-FFF2-40B4-BE49-F238E27FC236}">
                <a16:creationId xmlns:a16="http://schemas.microsoft.com/office/drawing/2014/main" id="{B63C2D82-D4FA-4A37-BB01-1E7B21E4FF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65199" y="634058"/>
            <a:ext cx="1128382" cy="847206"/>
            <a:chOff x="5307830" y="325570"/>
            <a:chExt cx="1128382" cy="847206"/>
          </a:xfrm>
        </p:grpSpPr>
        <p:sp>
          <p:nvSpPr>
            <p:cNvPr id="81" name="Freeform 5">
              <a:extLst>
                <a:ext uri="{FF2B5EF4-FFF2-40B4-BE49-F238E27FC236}">
                  <a16:creationId xmlns:a16="http://schemas.microsoft.com/office/drawing/2014/main" id="{C94E7FEF-0CE9-4AC2-94BB-02230C6DC0D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307830" y="577396"/>
              <a:ext cx="675351" cy="595380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5">
              <a:extLst>
                <a:ext uri="{FF2B5EF4-FFF2-40B4-BE49-F238E27FC236}">
                  <a16:creationId xmlns:a16="http://schemas.microsoft.com/office/drawing/2014/main" id="{EB546CC0-C1BC-48D2-8DA9-4B60283165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85720" y="325570"/>
              <a:ext cx="550492" cy="485306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91533EA2-07D4-4DF0-B712-5822E189F0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65199" y="1371190"/>
            <a:ext cx="4787331" cy="1574333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l"/>
            <a:r>
              <a:rPr lang="en-US" sz="4000" dirty="0"/>
              <a:t>Meta Academy Project Review</a:t>
            </a:r>
          </a:p>
        </p:txBody>
      </p:sp>
      <p:sp>
        <p:nvSpPr>
          <p:cNvPr id="84" name="Freeform: Shape 83">
            <a:extLst>
              <a:ext uri="{FF2B5EF4-FFF2-40B4-BE49-F238E27FC236}">
                <a16:creationId xmlns:a16="http://schemas.microsoft.com/office/drawing/2014/main" id="{A9456821-26B9-4181-B181-305FB820DC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909641" y="2134209"/>
            <a:ext cx="4840399" cy="4290450"/>
          </a:xfrm>
          <a:custGeom>
            <a:avLst/>
            <a:gdLst>
              <a:gd name="connsiteX0" fmla="*/ 853538 w 2991693"/>
              <a:gd name="connsiteY0" fmla="*/ 0 h 2651787"/>
              <a:gd name="connsiteX1" fmla="*/ 2141030 w 2991693"/>
              <a:gd name="connsiteY1" fmla="*/ 0 h 2651787"/>
              <a:gd name="connsiteX2" fmla="*/ 2324957 w 2991693"/>
              <a:gd name="connsiteY2" fmla="*/ 103466 h 2651787"/>
              <a:gd name="connsiteX3" fmla="*/ 2968702 w 2991693"/>
              <a:gd name="connsiteY3" fmla="*/ 1218596 h 2651787"/>
              <a:gd name="connsiteX4" fmla="*/ 2968702 w 2991693"/>
              <a:gd name="connsiteY4" fmla="*/ 1433192 h 2651787"/>
              <a:gd name="connsiteX5" fmla="*/ 2324957 w 2991693"/>
              <a:gd name="connsiteY5" fmla="*/ 2548321 h 2651787"/>
              <a:gd name="connsiteX6" fmla="*/ 2141030 w 2991693"/>
              <a:gd name="connsiteY6" fmla="*/ 2651787 h 2651787"/>
              <a:gd name="connsiteX7" fmla="*/ 853538 w 2991693"/>
              <a:gd name="connsiteY7" fmla="*/ 2651787 h 2651787"/>
              <a:gd name="connsiteX8" fmla="*/ 669612 w 2991693"/>
              <a:gd name="connsiteY8" fmla="*/ 2548321 h 2651787"/>
              <a:gd name="connsiteX9" fmla="*/ 25866 w 2991693"/>
              <a:gd name="connsiteY9" fmla="*/ 1433192 h 2651787"/>
              <a:gd name="connsiteX10" fmla="*/ 25866 w 2991693"/>
              <a:gd name="connsiteY10" fmla="*/ 1218596 h 2651787"/>
              <a:gd name="connsiteX11" fmla="*/ 669612 w 2991693"/>
              <a:gd name="connsiteY11" fmla="*/ 103466 h 2651787"/>
              <a:gd name="connsiteX12" fmla="*/ 853538 w 2991693"/>
              <a:gd name="connsiteY12" fmla="*/ 0 h 2651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991693" h="2651787">
                <a:moveTo>
                  <a:pt x="853538" y="0"/>
                </a:moveTo>
                <a:cubicBezTo>
                  <a:pt x="2141030" y="0"/>
                  <a:pt x="2141030" y="0"/>
                  <a:pt x="2141030" y="0"/>
                </a:cubicBezTo>
                <a:cubicBezTo>
                  <a:pt x="2206170" y="0"/>
                  <a:pt x="2290471" y="45985"/>
                  <a:pt x="2324957" y="103466"/>
                </a:cubicBezTo>
                <a:cubicBezTo>
                  <a:pt x="2968702" y="1218596"/>
                  <a:pt x="2968702" y="1218596"/>
                  <a:pt x="2968702" y="1218596"/>
                </a:cubicBezTo>
                <a:cubicBezTo>
                  <a:pt x="2999357" y="1279909"/>
                  <a:pt x="2999357" y="1371878"/>
                  <a:pt x="2968702" y="1433192"/>
                </a:cubicBezTo>
                <a:cubicBezTo>
                  <a:pt x="2324957" y="2548321"/>
                  <a:pt x="2324957" y="2548321"/>
                  <a:pt x="2324957" y="2548321"/>
                </a:cubicBezTo>
                <a:cubicBezTo>
                  <a:pt x="2290471" y="2605803"/>
                  <a:pt x="2206170" y="2651787"/>
                  <a:pt x="2141030" y="2651787"/>
                </a:cubicBezTo>
                <a:lnTo>
                  <a:pt x="853538" y="2651787"/>
                </a:lnTo>
                <a:cubicBezTo>
                  <a:pt x="784566" y="2651787"/>
                  <a:pt x="700266" y="2605803"/>
                  <a:pt x="669612" y="2548321"/>
                </a:cubicBezTo>
                <a:cubicBezTo>
                  <a:pt x="25866" y="1433192"/>
                  <a:pt x="25866" y="1433192"/>
                  <a:pt x="25866" y="1433192"/>
                </a:cubicBezTo>
                <a:cubicBezTo>
                  <a:pt x="-8621" y="1371878"/>
                  <a:pt x="-8621" y="1279909"/>
                  <a:pt x="25866" y="1218596"/>
                </a:cubicBezTo>
                <a:cubicBezTo>
                  <a:pt x="669612" y="103466"/>
                  <a:pt x="669612" y="103466"/>
                  <a:pt x="669612" y="103466"/>
                </a:cubicBezTo>
                <a:cubicBezTo>
                  <a:pt x="700266" y="45985"/>
                  <a:pt x="784566" y="0"/>
                  <a:pt x="853538" y="0"/>
                </a:cubicBezTo>
                <a:close/>
              </a:path>
            </a:pathLst>
          </a:custGeom>
          <a:noFill/>
          <a:ln w="50800" cmpd="sng"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 useBgFill="1">
        <p:nvSpPr>
          <p:cNvPr id="86" name="Freeform: Shape 85">
            <a:extLst>
              <a:ext uri="{FF2B5EF4-FFF2-40B4-BE49-F238E27FC236}">
                <a16:creationId xmlns:a16="http://schemas.microsoft.com/office/drawing/2014/main" id="{0035D6FE-7FA2-4D67-8767-6F7E98AB16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910608" y="421767"/>
            <a:ext cx="2847251" cy="2523756"/>
          </a:xfrm>
          <a:custGeom>
            <a:avLst/>
            <a:gdLst>
              <a:gd name="connsiteX0" fmla="*/ 853538 w 2991693"/>
              <a:gd name="connsiteY0" fmla="*/ 0 h 2651787"/>
              <a:gd name="connsiteX1" fmla="*/ 2141030 w 2991693"/>
              <a:gd name="connsiteY1" fmla="*/ 0 h 2651787"/>
              <a:gd name="connsiteX2" fmla="*/ 2324957 w 2991693"/>
              <a:gd name="connsiteY2" fmla="*/ 103466 h 2651787"/>
              <a:gd name="connsiteX3" fmla="*/ 2968702 w 2991693"/>
              <a:gd name="connsiteY3" fmla="*/ 1218596 h 2651787"/>
              <a:gd name="connsiteX4" fmla="*/ 2968702 w 2991693"/>
              <a:gd name="connsiteY4" fmla="*/ 1433192 h 2651787"/>
              <a:gd name="connsiteX5" fmla="*/ 2324957 w 2991693"/>
              <a:gd name="connsiteY5" fmla="*/ 2548321 h 2651787"/>
              <a:gd name="connsiteX6" fmla="*/ 2141030 w 2991693"/>
              <a:gd name="connsiteY6" fmla="*/ 2651787 h 2651787"/>
              <a:gd name="connsiteX7" fmla="*/ 853538 w 2991693"/>
              <a:gd name="connsiteY7" fmla="*/ 2651787 h 2651787"/>
              <a:gd name="connsiteX8" fmla="*/ 669612 w 2991693"/>
              <a:gd name="connsiteY8" fmla="*/ 2548321 h 2651787"/>
              <a:gd name="connsiteX9" fmla="*/ 25866 w 2991693"/>
              <a:gd name="connsiteY9" fmla="*/ 1433192 h 2651787"/>
              <a:gd name="connsiteX10" fmla="*/ 25866 w 2991693"/>
              <a:gd name="connsiteY10" fmla="*/ 1218596 h 2651787"/>
              <a:gd name="connsiteX11" fmla="*/ 669612 w 2991693"/>
              <a:gd name="connsiteY11" fmla="*/ 103466 h 2651787"/>
              <a:gd name="connsiteX12" fmla="*/ 853538 w 2991693"/>
              <a:gd name="connsiteY12" fmla="*/ 0 h 2651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991693" h="2651787">
                <a:moveTo>
                  <a:pt x="853538" y="0"/>
                </a:moveTo>
                <a:cubicBezTo>
                  <a:pt x="2141030" y="0"/>
                  <a:pt x="2141030" y="0"/>
                  <a:pt x="2141030" y="0"/>
                </a:cubicBezTo>
                <a:cubicBezTo>
                  <a:pt x="2206170" y="0"/>
                  <a:pt x="2290471" y="45985"/>
                  <a:pt x="2324957" y="103466"/>
                </a:cubicBezTo>
                <a:cubicBezTo>
                  <a:pt x="2968702" y="1218596"/>
                  <a:pt x="2968702" y="1218596"/>
                  <a:pt x="2968702" y="1218596"/>
                </a:cubicBezTo>
                <a:cubicBezTo>
                  <a:pt x="2999357" y="1279909"/>
                  <a:pt x="2999357" y="1371878"/>
                  <a:pt x="2968702" y="1433192"/>
                </a:cubicBezTo>
                <a:cubicBezTo>
                  <a:pt x="2324957" y="2548321"/>
                  <a:pt x="2324957" y="2548321"/>
                  <a:pt x="2324957" y="2548321"/>
                </a:cubicBezTo>
                <a:cubicBezTo>
                  <a:pt x="2290471" y="2605803"/>
                  <a:pt x="2206170" y="2651787"/>
                  <a:pt x="2141030" y="2651787"/>
                </a:cubicBezTo>
                <a:lnTo>
                  <a:pt x="853538" y="2651787"/>
                </a:lnTo>
                <a:cubicBezTo>
                  <a:pt x="784566" y="2651787"/>
                  <a:pt x="700266" y="2605803"/>
                  <a:pt x="669612" y="2548321"/>
                </a:cubicBezTo>
                <a:cubicBezTo>
                  <a:pt x="25866" y="1433192"/>
                  <a:pt x="25866" y="1433192"/>
                  <a:pt x="25866" y="1433192"/>
                </a:cubicBezTo>
                <a:cubicBezTo>
                  <a:pt x="-8621" y="1371878"/>
                  <a:pt x="-8621" y="1279909"/>
                  <a:pt x="25866" y="1218596"/>
                </a:cubicBezTo>
                <a:cubicBezTo>
                  <a:pt x="669612" y="103466"/>
                  <a:pt x="669612" y="103466"/>
                  <a:pt x="669612" y="103466"/>
                </a:cubicBezTo>
                <a:cubicBezTo>
                  <a:pt x="700266" y="45985"/>
                  <a:pt x="784566" y="0"/>
                  <a:pt x="853538" y="0"/>
                </a:cubicBezTo>
                <a:close/>
              </a:path>
            </a:pathLst>
          </a:custGeom>
          <a:ln w="50800" cmpd="sng"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pic>
        <p:nvPicPr>
          <p:cNvPr id="4" name="Picture 4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CC1E0373-5246-48F6-8F77-EFDD7F0B4A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82247" y="1467298"/>
            <a:ext cx="1703972" cy="432694"/>
          </a:xfrm>
          <a:prstGeom prst="rect">
            <a:avLst/>
          </a:prstGeom>
        </p:spPr>
      </p:pic>
      <p:sp useBgFill="1">
        <p:nvSpPr>
          <p:cNvPr id="88" name="Freeform: Shape 87">
            <a:extLst>
              <a:ext uri="{FF2B5EF4-FFF2-40B4-BE49-F238E27FC236}">
                <a16:creationId xmlns:a16="http://schemas.microsoft.com/office/drawing/2014/main" id="{0381C401-8AFE-4396-B195-C21EA1C7FB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58854" y="4490695"/>
            <a:ext cx="2071275" cy="1835943"/>
          </a:xfrm>
          <a:custGeom>
            <a:avLst/>
            <a:gdLst>
              <a:gd name="connsiteX0" fmla="*/ 853538 w 2991693"/>
              <a:gd name="connsiteY0" fmla="*/ 0 h 2651787"/>
              <a:gd name="connsiteX1" fmla="*/ 2141030 w 2991693"/>
              <a:gd name="connsiteY1" fmla="*/ 0 h 2651787"/>
              <a:gd name="connsiteX2" fmla="*/ 2324957 w 2991693"/>
              <a:gd name="connsiteY2" fmla="*/ 103466 h 2651787"/>
              <a:gd name="connsiteX3" fmla="*/ 2968702 w 2991693"/>
              <a:gd name="connsiteY3" fmla="*/ 1218596 h 2651787"/>
              <a:gd name="connsiteX4" fmla="*/ 2968702 w 2991693"/>
              <a:gd name="connsiteY4" fmla="*/ 1433192 h 2651787"/>
              <a:gd name="connsiteX5" fmla="*/ 2324957 w 2991693"/>
              <a:gd name="connsiteY5" fmla="*/ 2548321 h 2651787"/>
              <a:gd name="connsiteX6" fmla="*/ 2141030 w 2991693"/>
              <a:gd name="connsiteY6" fmla="*/ 2651787 h 2651787"/>
              <a:gd name="connsiteX7" fmla="*/ 853538 w 2991693"/>
              <a:gd name="connsiteY7" fmla="*/ 2651787 h 2651787"/>
              <a:gd name="connsiteX8" fmla="*/ 669612 w 2991693"/>
              <a:gd name="connsiteY8" fmla="*/ 2548321 h 2651787"/>
              <a:gd name="connsiteX9" fmla="*/ 25866 w 2991693"/>
              <a:gd name="connsiteY9" fmla="*/ 1433192 h 2651787"/>
              <a:gd name="connsiteX10" fmla="*/ 25866 w 2991693"/>
              <a:gd name="connsiteY10" fmla="*/ 1218596 h 2651787"/>
              <a:gd name="connsiteX11" fmla="*/ 669612 w 2991693"/>
              <a:gd name="connsiteY11" fmla="*/ 103466 h 2651787"/>
              <a:gd name="connsiteX12" fmla="*/ 853538 w 2991693"/>
              <a:gd name="connsiteY12" fmla="*/ 0 h 2651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991693" h="2651787">
                <a:moveTo>
                  <a:pt x="853538" y="0"/>
                </a:moveTo>
                <a:cubicBezTo>
                  <a:pt x="2141030" y="0"/>
                  <a:pt x="2141030" y="0"/>
                  <a:pt x="2141030" y="0"/>
                </a:cubicBezTo>
                <a:cubicBezTo>
                  <a:pt x="2206170" y="0"/>
                  <a:pt x="2290471" y="45985"/>
                  <a:pt x="2324957" y="103466"/>
                </a:cubicBezTo>
                <a:cubicBezTo>
                  <a:pt x="2968702" y="1218596"/>
                  <a:pt x="2968702" y="1218596"/>
                  <a:pt x="2968702" y="1218596"/>
                </a:cubicBezTo>
                <a:cubicBezTo>
                  <a:pt x="2999357" y="1279909"/>
                  <a:pt x="2999357" y="1371878"/>
                  <a:pt x="2968702" y="1433192"/>
                </a:cubicBezTo>
                <a:cubicBezTo>
                  <a:pt x="2324957" y="2548321"/>
                  <a:pt x="2324957" y="2548321"/>
                  <a:pt x="2324957" y="2548321"/>
                </a:cubicBezTo>
                <a:cubicBezTo>
                  <a:pt x="2290471" y="2605803"/>
                  <a:pt x="2206170" y="2651787"/>
                  <a:pt x="2141030" y="2651787"/>
                </a:cubicBezTo>
                <a:lnTo>
                  <a:pt x="853538" y="2651787"/>
                </a:lnTo>
                <a:cubicBezTo>
                  <a:pt x="784566" y="2651787"/>
                  <a:pt x="700266" y="2605803"/>
                  <a:pt x="669612" y="2548321"/>
                </a:cubicBezTo>
                <a:cubicBezTo>
                  <a:pt x="25866" y="1433192"/>
                  <a:pt x="25866" y="1433192"/>
                  <a:pt x="25866" y="1433192"/>
                </a:cubicBezTo>
                <a:cubicBezTo>
                  <a:pt x="-8621" y="1371878"/>
                  <a:pt x="-8621" y="1279909"/>
                  <a:pt x="25866" y="1218596"/>
                </a:cubicBezTo>
                <a:cubicBezTo>
                  <a:pt x="669612" y="103466"/>
                  <a:pt x="669612" y="103466"/>
                  <a:pt x="669612" y="103466"/>
                </a:cubicBezTo>
                <a:cubicBezTo>
                  <a:pt x="700266" y="45985"/>
                  <a:pt x="784566" y="0"/>
                  <a:pt x="853538" y="0"/>
                </a:cubicBezTo>
                <a:close/>
              </a:path>
            </a:pathLst>
          </a:custGeom>
          <a:ln w="50800" cmpd="sng"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2EDCE7-FD85-4127-9C75-D85AB0BA8B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61991" y="3156512"/>
            <a:ext cx="4193655" cy="2927369"/>
          </a:xfrm>
        </p:spPr>
        <p:txBody>
          <a:bodyPr vert="horz" lIns="91440" tIns="45720" rIns="91440" bIns="45720" rtlCol="0" anchor="t">
            <a:normAutofit/>
          </a:bodyPr>
          <a:lstStyle/>
          <a:p>
            <a:pPr indent="-228600">
              <a:buFont typeface="Arial" panose="020B0604020202020204" pitchFamily="34" charset="0"/>
              <a:buChar char="•"/>
            </a:pPr>
            <a:endParaRPr lang="en-US" dirty="0">
              <a:cs typeface="Calibri" panose="020F0502020204030204"/>
            </a:endParaRPr>
          </a:p>
          <a:p>
            <a:r>
              <a:rPr lang="en-CA" sz="2000" dirty="0">
                <a:cs typeface="Calibri" panose="020F0502020204030204"/>
              </a:rPr>
              <a:t>2022 Workshop on the Modernisation of Official Statistics</a:t>
            </a:r>
          </a:p>
          <a:p>
            <a:r>
              <a:rPr lang="en-CA" sz="2000" dirty="0">
                <a:cs typeface="Calibri" panose="020F0502020204030204"/>
              </a:rPr>
              <a:t>November 22, 2022</a:t>
            </a:r>
            <a:endParaRPr lang="en-US" sz="2000" dirty="0">
              <a:cs typeface="Calibri" panose="020F0502020204030204"/>
            </a:endParaRPr>
          </a:p>
          <a:p>
            <a:r>
              <a:rPr lang="en-US" sz="2000" dirty="0"/>
              <a:t>Kate Burnett-Isaacs, Statistics Canada</a:t>
            </a:r>
            <a:endParaRPr lang="en-US" sz="2000" dirty="0">
              <a:cs typeface="Calibri" panose="020F0502020204030204"/>
            </a:endParaRPr>
          </a:p>
          <a:p>
            <a:r>
              <a:rPr lang="en-US" sz="2000" dirty="0"/>
              <a:t>and Eric Anvar, OECD</a:t>
            </a:r>
            <a:endParaRPr lang="en-US" sz="2000" dirty="0">
              <a:cs typeface="Calibri" panose="020F0502020204030204"/>
            </a:endParaRPr>
          </a:p>
          <a:p>
            <a:pPr algn="l"/>
            <a:endParaRPr lang="en-US" dirty="0">
              <a:cs typeface="Calibri" panose="020F0502020204030204"/>
            </a:endParaRPr>
          </a:p>
        </p:txBody>
      </p:sp>
      <p:pic>
        <p:nvPicPr>
          <p:cNvPr id="55" name="Graphic 54" descr="Books">
            <a:extLst>
              <a:ext uri="{FF2B5EF4-FFF2-40B4-BE49-F238E27FC236}">
                <a16:creationId xmlns:a16="http://schemas.microsoft.com/office/drawing/2014/main" id="{FD01B150-6AD9-4F15-98F7-72F888E3DD8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591163" y="4805338"/>
            <a:ext cx="1206656" cy="1206656"/>
          </a:xfrm>
          <a:prstGeom prst="rect">
            <a:avLst/>
          </a:prstGeom>
        </p:spPr>
      </p:pic>
      <p:pic>
        <p:nvPicPr>
          <p:cNvPr id="5" name="Picture 5">
            <a:extLst>
              <a:ext uri="{FF2B5EF4-FFF2-40B4-BE49-F238E27FC236}">
                <a16:creationId xmlns:a16="http://schemas.microsoft.com/office/drawing/2014/main" id="{0B9F4F2A-35A7-442A-BAD8-D45A4DF8715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48130" y="4203999"/>
            <a:ext cx="2963421" cy="404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59031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5300F-A98F-427C-8977-B7C78B9F72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Why is Carpentries the best option?</a:t>
            </a:r>
          </a:p>
        </p:txBody>
      </p:sp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274CD9EE-4433-4753-B511-2DCFD795C76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86216059"/>
              </p:ext>
            </p:extLst>
          </p:nvPr>
        </p:nvGraphicFramePr>
        <p:xfrm>
          <a:off x="1546225" y="1844266"/>
          <a:ext cx="4206875" cy="46619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1DF11FC4-112A-4CA6-B84F-DAA74004E1F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12562783"/>
              </p:ext>
            </p:extLst>
          </p:nvPr>
        </p:nvGraphicFramePr>
        <p:xfrm>
          <a:off x="6251575" y="1844266"/>
          <a:ext cx="4206875" cy="46619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8868590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955A2079-FA98-4876-80F0-72364A7D2E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B41D1DA-646D-4371-9CFF-DD76E09A54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57188"/>
            <a:ext cx="10515600" cy="1133499"/>
          </a:xfrm>
        </p:spPr>
        <p:txBody>
          <a:bodyPr>
            <a:normAutofit/>
          </a:bodyPr>
          <a:lstStyle/>
          <a:p>
            <a:pPr algn="ctr"/>
            <a:r>
              <a:rPr lang="en-CA" sz="5200"/>
              <a:t>What is their ‘Business Model’?</a:t>
            </a:r>
          </a:p>
        </p:txBody>
      </p:sp>
      <p:graphicFrame>
        <p:nvGraphicFramePr>
          <p:cNvPr id="109" name="Content Placeholder 2">
            <a:extLst>
              <a:ext uri="{FF2B5EF4-FFF2-40B4-BE49-F238E27FC236}">
                <a16:creationId xmlns:a16="http://schemas.microsoft.com/office/drawing/2014/main" id="{95E5D7CB-D7C4-AEBD-4D18-9069DF6B7C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3111506"/>
              </p:ext>
            </p:extLst>
          </p:nvPr>
        </p:nvGraphicFramePr>
        <p:xfrm>
          <a:off x="644056" y="2112579"/>
          <a:ext cx="10927829" cy="41928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149108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6F9E488-0718-4E1E-9D12-26779F6062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09BE6F6B-19BD-443C-8FB0-FA45F13F95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7539505" cy="6857542"/>
          </a:xfrm>
          <a:custGeom>
            <a:avLst/>
            <a:gdLst>
              <a:gd name="connsiteX0" fmla="*/ 0 w 7539505"/>
              <a:gd name="connsiteY0" fmla="*/ 0 h 6857542"/>
              <a:gd name="connsiteX1" fmla="*/ 6392832 w 7539505"/>
              <a:gd name="connsiteY1" fmla="*/ 0 h 6857542"/>
              <a:gd name="connsiteX2" fmla="*/ 6405479 w 7539505"/>
              <a:gd name="connsiteY2" fmla="*/ 31774 h 6857542"/>
              <a:gd name="connsiteX3" fmla="*/ 7460487 w 7539505"/>
              <a:gd name="connsiteY3" fmla="*/ 2682457 h 6857542"/>
              <a:gd name="connsiteX4" fmla="*/ 7460487 w 7539505"/>
              <a:gd name="connsiteY4" fmla="*/ 3752208 h 6857542"/>
              <a:gd name="connsiteX5" fmla="*/ 6302983 w 7539505"/>
              <a:gd name="connsiteY5" fmla="*/ 6660411 h 6857542"/>
              <a:gd name="connsiteX6" fmla="*/ 6224521 w 7539505"/>
              <a:gd name="connsiteY6" fmla="*/ 6857542 h 6857542"/>
              <a:gd name="connsiteX7" fmla="*/ 0 w 7539505"/>
              <a:gd name="connsiteY7" fmla="*/ 6857542 h 6857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539505" h="6857542">
                <a:moveTo>
                  <a:pt x="0" y="0"/>
                </a:moveTo>
                <a:lnTo>
                  <a:pt x="6392832" y="0"/>
                </a:lnTo>
                <a:lnTo>
                  <a:pt x="6405479" y="31774"/>
                </a:lnTo>
                <a:cubicBezTo>
                  <a:pt x="7460487" y="2682457"/>
                  <a:pt x="7460487" y="2682457"/>
                  <a:pt x="7460487" y="2682457"/>
                </a:cubicBezTo>
                <a:cubicBezTo>
                  <a:pt x="7565845" y="2988100"/>
                  <a:pt x="7565845" y="3446565"/>
                  <a:pt x="7460487" y="3752208"/>
                </a:cubicBezTo>
                <a:cubicBezTo>
                  <a:pt x="6976500" y="4968215"/>
                  <a:pt x="6598385" y="5918220"/>
                  <a:pt x="6302983" y="6660411"/>
                </a:cubicBezTo>
                <a:lnTo>
                  <a:pt x="6224521" y="6857542"/>
                </a:lnTo>
                <a:lnTo>
                  <a:pt x="0" y="685754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2AAE609-C327-4952-BB48-254E9015AD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293178" y="681628"/>
            <a:ext cx="1562267" cy="1172973"/>
            <a:chOff x="7493121" y="1000124"/>
            <a:chExt cx="1562267" cy="1172973"/>
          </a:xfrm>
        </p:grpSpPr>
        <p:sp>
          <p:nvSpPr>
            <p:cNvPr id="13" name="Freeform 5">
              <a:extLst>
                <a:ext uri="{FF2B5EF4-FFF2-40B4-BE49-F238E27FC236}">
                  <a16:creationId xmlns:a16="http://schemas.microsoft.com/office/drawing/2014/main" id="{94F06CAB-1C7B-4E12-B1B8-5F7067FDAD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3121" y="1348782"/>
              <a:ext cx="935037" cy="824315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48448472-893D-4CE9-9024-B0F79813BF2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293221" y="1000124"/>
              <a:ext cx="762167" cy="671915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8B9CA887-687C-4FE3-AF42-FBF9F691EC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414" y="1270007"/>
            <a:ext cx="5845097" cy="4317987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/>
            <a:r>
              <a:rPr lang="en-US" sz="7200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9DD147-55BC-469C-93B6-6D2C681889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92278" y="2251873"/>
            <a:ext cx="3681454" cy="235425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buNone/>
            </a:pPr>
            <a:r>
              <a:rPr lang="en-US" sz="3200" kern="1200" err="1">
                <a:latin typeface="+mn-lt"/>
                <a:ea typeface="+mn-ea"/>
                <a:cs typeface="+mn-cs"/>
              </a:rPr>
              <a:t>ModernStats</a:t>
            </a:r>
            <a:r>
              <a:rPr lang="en-US" sz="3200" kern="1200" dirty="0">
                <a:latin typeface="+mn-lt"/>
                <a:ea typeface="+mn-ea"/>
                <a:cs typeface="+mn-cs"/>
              </a:rPr>
              <a:t> Carpentry project proposal</a:t>
            </a:r>
          </a:p>
        </p:txBody>
      </p:sp>
    </p:spTree>
    <p:extLst>
      <p:ext uri="{BB962C8B-B14F-4D97-AF65-F5344CB8AC3E}">
        <p14:creationId xmlns:p14="http://schemas.microsoft.com/office/powerpoint/2010/main" val="22757286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6F9E488-0718-4E1E-9D12-26779F6062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20AEB5B-DFC7-42B4-9FAA-6B95E01D0F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15124" y="0"/>
            <a:ext cx="7476877" cy="6858000"/>
          </a:xfrm>
          <a:custGeom>
            <a:avLst/>
            <a:gdLst>
              <a:gd name="connsiteX0" fmla="*/ 637332 w 7476877"/>
              <a:gd name="connsiteY0" fmla="*/ 4332728 h 6858000"/>
              <a:gd name="connsiteX1" fmla="*/ 1576347 w 7476877"/>
              <a:gd name="connsiteY1" fmla="*/ 4332728 h 6858000"/>
              <a:gd name="connsiteX2" fmla="*/ 1720345 w 7476877"/>
              <a:gd name="connsiteY2" fmla="*/ 4419228 h 6858000"/>
              <a:gd name="connsiteX3" fmla="*/ 2190864 w 7476877"/>
              <a:gd name="connsiteY3" fmla="*/ 5245095 h 6858000"/>
              <a:gd name="connsiteX4" fmla="*/ 2190864 w 7476877"/>
              <a:gd name="connsiteY4" fmla="*/ 5413976 h 6858000"/>
              <a:gd name="connsiteX5" fmla="*/ 1720345 w 7476877"/>
              <a:gd name="connsiteY5" fmla="*/ 6239844 h 6858000"/>
              <a:gd name="connsiteX6" fmla="*/ 1576347 w 7476877"/>
              <a:gd name="connsiteY6" fmla="*/ 6326343 h 6858000"/>
              <a:gd name="connsiteX7" fmla="*/ 637332 w 7476877"/>
              <a:gd name="connsiteY7" fmla="*/ 6326343 h 6858000"/>
              <a:gd name="connsiteX8" fmla="*/ 491309 w 7476877"/>
              <a:gd name="connsiteY8" fmla="*/ 6239844 h 6858000"/>
              <a:gd name="connsiteX9" fmla="*/ 22817 w 7476877"/>
              <a:gd name="connsiteY9" fmla="*/ 5413976 h 6858000"/>
              <a:gd name="connsiteX10" fmla="*/ 22817 w 7476877"/>
              <a:gd name="connsiteY10" fmla="*/ 5245095 h 6858000"/>
              <a:gd name="connsiteX11" fmla="*/ 491309 w 7476877"/>
              <a:gd name="connsiteY11" fmla="*/ 4419228 h 6858000"/>
              <a:gd name="connsiteX12" fmla="*/ 637332 w 7476877"/>
              <a:gd name="connsiteY12" fmla="*/ 4332728 h 6858000"/>
              <a:gd name="connsiteX13" fmla="*/ 3853980 w 7476877"/>
              <a:gd name="connsiteY13" fmla="*/ 0 h 6858000"/>
              <a:gd name="connsiteX14" fmla="*/ 5043644 w 7476877"/>
              <a:gd name="connsiteY14" fmla="*/ 0 h 6858000"/>
              <a:gd name="connsiteX15" fmla="*/ 5083740 w 7476877"/>
              <a:gd name="connsiteY15" fmla="*/ 70378 h 6858000"/>
              <a:gd name="connsiteX16" fmla="*/ 5225307 w 7476877"/>
              <a:gd name="connsiteY16" fmla="*/ 318859 h 6858000"/>
              <a:gd name="connsiteX17" fmla="*/ 5225307 w 7476877"/>
              <a:gd name="connsiteY17" fmla="*/ 577503 h 6858000"/>
              <a:gd name="connsiteX18" fmla="*/ 4504695 w 7476877"/>
              <a:gd name="connsiteY18" fmla="*/ 1842337 h 6858000"/>
              <a:gd name="connsiteX19" fmla="*/ 4284162 w 7476877"/>
              <a:gd name="connsiteY19" fmla="*/ 1974811 h 6858000"/>
              <a:gd name="connsiteX20" fmla="*/ 2846045 w 7476877"/>
              <a:gd name="connsiteY20" fmla="*/ 1974811 h 6858000"/>
              <a:gd name="connsiteX21" fmla="*/ 2778342 w 7476877"/>
              <a:gd name="connsiteY21" fmla="*/ 1965645 h 6858000"/>
              <a:gd name="connsiteX22" fmla="*/ 2731777 w 7476877"/>
              <a:gd name="connsiteY22" fmla="*/ 1945746 h 6858000"/>
              <a:gd name="connsiteX23" fmla="*/ 2760233 w 7476877"/>
              <a:gd name="connsiteY23" fmla="*/ 1895581 h 6858000"/>
              <a:gd name="connsiteX24" fmla="*/ 3768459 w 7476877"/>
              <a:gd name="connsiteY24" fmla="*/ 118263 h 6858000"/>
              <a:gd name="connsiteX25" fmla="*/ 3819932 w 7476877"/>
              <a:gd name="connsiteY25" fmla="*/ 39732 h 6858000"/>
              <a:gd name="connsiteX26" fmla="*/ 1880237 w 7476877"/>
              <a:gd name="connsiteY26" fmla="*/ 0 h 6858000"/>
              <a:gd name="connsiteX27" fmla="*/ 2102124 w 7476877"/>
              <a:gd name="connsiteY27" fmla="*/ 0 h 6858000"/>
              <a:gd name="connsiteX28" fmla="*/ 2086946 w 7476877"/>
              <a:gd name="connsiteY28" fmla="*/ 26756 h 6858000"/>
              <a:gd name="connsiteX29" fmla="*/ 1911773 w 7476877"/>
              <a:gd name="connsiteY29" fmla="*/ 335552 h 6858000"/>
              <a:gd name="connsiteX30" fmla="*/ 1911773 w 7476877"/>
              <a:gd name="connsiteY30" fmla="*/ 594199 h 6858000"/>
              <a:gd name="connsiteX31" fmla="*/ 2629280 w 7476877"/>
              <a:gd name="connsiteY31" fmla="*/ 1859030 h 6858000"/>
              <a:gd name="connsiteX32" fmla="*/ 2723627 w 7476877"/>
              <a:gd name="connsiteY32" fmla="*/ 1956020 h 6858000"/>
              <a:gd name="connsiteX33" fmla="*/ 2734544 w 7476877"/>
              <a:gd name="connsiteY33" fmla="*/ 1960685 h 6858000"/>
              <a:gd name="connsiteX34" fmla="*/ 2676021 w 7476877"/>
              <a:gd name="connsiteY34" fmla="*/ 2063851 h 6858000"/>
              <a:gd name="connsiteX35" fmla="*/ 2632495 w 7476877"/>
              <a:gd name="connsiteY35" fmla="*/ 2140578 h 6858000"/>
              <a:gd name="connsiteX36" fmla="*/ 2677641 w 7476877"/>
              <a:gd name="connsiteY36" fmla="*/ 2159871 h 6858000"/>
              <a:gd name="connsiteX37" fmla="*/ 2754009 w 7476877"/>
              <a:gd name="connsiteY37" fmla="*/ 2170210 h 6858000"/>
              <a:gd name="connsiteX38" fmla="*/ 4376198 w 7476877"/>
              <a:gd name="connsiteY38" fmla="*/ 2170210 h 6858000"/>
              <a:gd name="connsiteX39" fmla="*/ 4624956 w 7476877"/>
              <a:gd name="connsiteY39" fmla="*/ 2020780 h 6858000"/>
              <a:gd name="connsiteX40" fmla="*/ 5437803 w 7476877"/>
              <a:gd name="connsiteY40" fmla="*/ 594055 h 6858000"/>
              <a:gd name="connsiteX41" fmla="*/ 5437803 w 7476877"/>
              <a:gd name="connsiteY41" fmla="*/ 302307 h 6858000"/>
              <a:gd name="connsiteX42" fmla="*/ 5294722 w 7476877"/>
              <a:gd name="connsiteY42" fmla="*/ 51168 h 6858000"/>
              <a:gd name="connsiteX43" fmla="*/ 5265570 w 7476877"/>
              <a:gd name="connsiteY43" fmla="*/ 0 h 6858000"/>
              <a:gd name="connsiteX44" fmla="*/ 7476877 w 7476877"/>
              <a:gd name="connsiteY44" fmla="*/ 0 h 6858000"/>
              <a:gd name="connsiteX45" fmla="*/ 7476877 w 7476877"/>
              <a:gd name="connsiteY45" fmla="*/ 6858000 h 6858000"/>
              <a:gd name="connsiteX46" fmla="*/ 3343303 w 7476877"/>
              <a:gd name="connsiteY46" fmla="*/ 6858000 h 6858000"/>
              <a:gd name="connsiteX47" fmla="*/ 3297958 w 7476877"/>
              <a:gd name="connsiteY47" fmla="*/ 6778065 h 6858000"/>
              <a:gd name="connsiteX48" fmla="*/ 1841286 w 7476877"/>
              <a:gd name="connsiteY48" fmla="*/ 4210218 h 6858000"/>
              <a:gd name="connsiteX49" fmla="*/ 1841286 w 7476877"/>
              <a:gd name="connsiteY49" fmla="*/ 3515516 h 6858000"/>
              <a:gd name="connsiteX50" fmla="*/ 2556859 w 7476877"/>
              <a:gd name="connsiteY50" fmla="*/ 2254092 h 6858000"/>
              <a:gd name="connsiteX51" fmla="*/ 2617166 w 7476877"/>
              <a:gd name="connsiteY51" fmla="*/ 2147787 h 6858000"/>
              <a:gd name="connsiteX52" fmla="*/ 2615044 w 7476877"/>
              <a:gd name="connsiteY52" fmla="*/ 2146880 h 6858000"/>
              <a:gd name="connsiteX53" fmla="*/ 2508620 w 7476877"/>
              <a:gd name="connsiteY53" fmla="*/ 2037473 h 6858000"/>
              <a:gd name="connsiteX54" fmla="*/ 1699276 w 7476877"/>
              <a:gd name="connsiteY54" fmla="*/ 610749 h 6858000"/>
              <a:gd name="connsiteX55" fmla="*/ 1699276 w 7476877"/>
              <a:gd name="connsiteY55" fmla="*/ 319000 h 6858000"/>
              <a:gd name="connsiteX56" fmla="*/ 1843322 w 7476877"/>
              <a:gd name="connsiteY56" fmla="*/ 65075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7476877" h="6858000">
                <a:moveTo>
                  <a:pt x="637332" y="4332728"/>
                </a:moveTo>
                <a:cubicBezTo>
                  <a:pt x="637332" y="4332728"/>
                  <a:pt x="637332" y="4332728"/>
                  <a:pt x="1576347" y="4332728"/>
                </a:cubicBezTo>
                <a:cubicBezTo>
                  <a:pt x="1635163" y="4332728"/>
                  <a:pt x="1691949" y="4365681"/>
                  <a:pt x="1720345" y="4419228"/>
                </a:cubicBezTo>
                <a:cubicBezTo>
                  <a:pt x="1720345" y="4419228"/>
                  <a:pt x="1720345" y="4419228"/>
                  <a:pt x="2190864" y="5245095"/>
                </a:cubicBezTo>
                <a:cubicBezTo>
                  <a:pt x="2221287" y="5296583"/>
                  <a:pt x="2221287" y="5362488"/>
                  <a:pt x="2190864" y="5413976"/>
                </a:cubicBezTo>
                <a:cubicBezTo>
                  <a:pt x="2190864" y="5413976"/>
                  <a:pt x="2190864" y="5413976"/>
                  <a:pt x="1720345" y="6239844"/>
                </a:cubicBezTo>
                <a:cubicBezTo>
                  <a:pt x="1691949" y="6293391"/>
                  <a:pt x="1635163" y="6326343"/>
                  <a:pt x="1576347" y="6326343"/>
                </a:cubicBezTo>
                <a:cubicBezTo>
                  <a:pt x="1576347" y="6326343"/>
                  <a:pt x="1576347" y="6326343"/>
                  <a:pt x="637332" y="6326343"/>
                </a:cubicBezTo>
                <a:cubicBezTo>
                  <a:pt x="576490" y="6326343"/>
                  <a:pt x="521732" y="6293391"/>
                  <a:pt x="491309" y="6239844"/>
                </a:cubicBezTo>
                <a:cubicBezTo>
                  <a:pt x="491309" y="6239844"/>
                  <a:pt x="491309" y="6239844"/>
                  <a:pt x="22817" y="5413976"/>
                </a:cubicBezTo>
                <a:cubicBezTo>
                  <a:pt x="-7605" y="5362488"/>
                  <a:pt x="-7605" y="5296583"/>
                  <a:pt x="22817" y="5245095"/>
                </a:cubicBezTo>
                <a:cubicBezTo>
                  <a:pt x="22817" y="5245095"/>
                  <a:pt x="22817" y="5245095"/>
                  <a:pt x="491309" y="4419228"/>
                </a:cubicBezTo>
                <a:cubicBezTo>
                  <a:pt x="521732" y="4365681"/>
                  <a:pt x="576490" y="4332728"/>
                  <a:pt x="637332" y="4332728"/>
                </a:cubicBezTo>
                <a:close/>
                <a:moveTo>
                  <a:pt x="3853980" y="0"/>
                </a:moveTo>
                <a:lnTo>
                  <a:pt x="5043644" y="0"/>
                </a:lnTo>
                <a:lnTo>
                  <a:pt x="5083740" y="70378"/>
                </a:lnTo>
                <a:cubicBezTo>
                  <a:pt x="5127533" y="147245"/>
                  <a:pt x="5174639" y="229925"/>
                  <a:pt x="5225307" y="318859"/>
                </a:cubicBezTo>
                <a:cubicBezTo>
                  <a:pt x="5271897" y="397715"/>
                  <a:pt x="5271897" y="498649"/>
                  <a:pt x="5225307" y="577503"/>
                </a:cubicBezTo>
                <a:cubicBezTo>
                  <a:pt x="5225307" y="577503"/>
                  <a:pt x="5225307" y="577503"/>
                  <a:pt x="4504695" y="1842337"/>
                </a:cubicBezTo>
                <a:cubicBezTo>
                  <a:pt x="4461209" y="1924345"/>
                  <a:pt x="4374239" y="1974811"/>
                  <a:pt x="4284162" y="1974811"/>
                </a:cubicBezTo>
                <a:cubicBezTo>
                  <a:pt x="4284162" y="1974811"/>
                  <a:pt x="4284162" y="1974811"/>
                  <a:pt x="2846045" y="1974811"/>
                </a:cubicBezTo>
                <a:cubicBezTo>
                  <a:pt x="2822750" y="1974811"/>
                  <a:pt x="2800035" y="1971656"/>
                  <a:pt x="2778342" y="1965645"/>
                </a:cubicBezTo>
                <a:lnTo>
                  <a:pt x="2731777" y="1945746"/>
                </a:lnTo>
                <a:lnTo>
                  <a:pt x="2760233" y="1895581"/>
                </a:lnTo>
                <a:cubicBezTo>
                  <a:pt x="3017539" y="1441999"/>
                  <a:pt x="3346890" y="861413"/>
                  <a:pt x="3768459" y="118263"/>
                </a:cubicBezTo>
                <a:cubicBezTo>
                  <a:pt x="3784101" y="90729"/>
                  <a:pt x="3801308" y="64519"/>
                  <a:pt x="3819932" y="39732"/>
                </a:cubicBezTo>
                <a:close/>
                <a:moveTo>
                  <a:pt x="1880237" y="0"/>
                </a:moveTo>
                <a:lnTo>
                  <a:pt x="2102124" y="0"/>
                </a:lnTo>
                <a:lnTo>
                  <a:pt x="2086946" y="26756"/>
                </a:lnTo>
                <a:cubicBezTo>
                  <a:pt x="1911773" y="335552"/>
                  <a:pt x="1911773" y="335552"/>
                  <a:pt x="1911773" y="335552"/>
                </a:cubicBezTo>
                <a:cubicBezTo>
                  <a:pt x="1865182" y="414408"/>
                  <a:pt x="1865182" y="515344"/>
                  <a:pt x="1911773" y="594199"/>
                </a:cubicBezTo>
                <a:cubicBezTo>
                  <a:pt x="2629280" y="1859030"/>
                  <a:pt x="2629280" y="1859030"/>
                  <a:pt x="2629280" y="1859030"/>
                </a:cubicBezTo>
                <a:cubicBezTo>
                  <a:pt x="2652576" y="1900035"/>
                  <a:pt x="2685189" y="1933154"/>
                  <a:pt x="2723627" y="1956020"/>
                </a:cubicBezTo>
                <a:lnTo>
                  <a:pt x="2734544" y="1960685"/>
                </a:lnTo>
                <a:lnTo>
                  <a:pt x="2676021" y="2063851"/>
                </a:lnTo>
                <a:lnTo>
                  <a:pt x="2632495" y="2140578"/>
                </a:lnTo>
                <a:lnTo>
                  <a:pt x="2677641" y="2159871"/>
                </a:lnTo>
                <a:cubicBezTo>
                  <a:pt x="2702113" y="2166652"/>
                  <a:pt x="2727732" y="2170210"/>
                  <a:pt x="2754009" y="2170210"/>
                </a:cubicBezTo>
                <a:cubicBezTo>
                  <a:pt x="4376198" y="2170210"/>
                  <a:pt x="4376198" y="2170210"/>
                  <a:pt x="4376198" y="2170210"/>
                </a:cubicBezTo>
                <a:cubicBezTo>
                  <a:pt x="4477805" y="2170210"/>
                  <a:pt x="4575904" y="2113286"/>
                  <a:pt x="4624956" y="2020780"/>
                </a:cubicBezTo>
                <a:cubicBezTo>
                  <a:pt x="5437803" y="594055"/>
                  <a:pt x="5437803" y="594055"/>
                  <a:pt x="5437803" y="594055"/>
                </a:cubicBezTo>
                <a:cubicBezTo>
                  <a:pt x="5490358" y="505109"/>
                  <a:pt x="5490358" y="391256"/>
                  <a:pt x="5437803" y="302307"/>
                </a:cubicBezTo>
                <a:cubicBezTo>
                  <a:pt x="5387000" y="213137"/>
                  <a:pt x="5339373" y="129540"/>
                  <a:pt x="5294722" y="51168"/>
                </a:cubicBezTo>
                <a:lnTo>
                  <a:pt x="5265570" y="0"/>
                </a:lnTo>
                <a:lnTo>
                  <a:pt x="7476877" y="0"/>
                </a:lnTo>
                <a:lnTo>
                  <a:pt x="7476877" y="6858000"/>
                </a:lnTo>
                <a:lnTo>
                  <a:pt x="3343303" y="6858000"/>
                </a:lnTo>
                <a:lnTo>
                  <a:pt x="3297958" y="6778065"/>
                </a:lnTo>
                <a:cubicBezTo>
                  <a:pt x="3015657" y="6280421"/>
                  <a:pt x="2563976" y="5484189"/>
                  <a:pt x="1841286" y="4210218"/>
                </a:cubicBezTo>
                <a:cubicBezTo>
                  <a:pt x="1716144" y="3998418"/>
                  <a:pt x="1716144" y="3727316"/>
                  <a:pt x="1841286" y="3515516"/>
                </a:cubicBezTo>
                <a:cubicBezTo>
                  <a:pt x="1841286" y="3515516"/>
                  <a:pt x="1841286" y="3515516"/>
                  <a:pt x="2556859" y="2254092"/>
                </a:cubicBezTo>
                <a:lnTo>
                  <a:pt x="2617166" y="2147787"/>
                </a:lnTo>
                <a:lnTo>
                  <a:pt x="2615044" y="2146880"/>
                </a:lnTo>
                <a:cubicBezTo>
                  <a:pt x="2571686" y="2121084"/>
                  <a:pt x="2534897" y="2083728"/>
                  <a:pt x="2508620" y="2037473"/>
                </a:cubicBezTo>
                <a:cubicBezTo>
                  <a:pt x="2508620" y="2037473"/>
                  <a:pt x="2508620" y="2037473"/>
                  <a:pt x="1699276" y="610749"/>
                </a:cubicBezTo>
                <a:cubicBezTo>
                  <a:pt x="1646720" y="521803"/>
                  <a:pt x="1646720" y="407950"/>
                  <a:pt x="1699276" y="319000"/>
                </a:cubicBezTo>
                <a:cubicBezTo>
                  <a:pt x="1699276" y="319000"/>
                  <a:pt x="1699276" y="319000"/>
                  <a:pt x="1843322" y="65075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3665C2-2E04-46D1-88C8-D9377E1567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56919" y="2945524"/>
            <a:ext cx="6457183" cy="227438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72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Thank you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08EA7E-97F1-48AE-875D-D84BDBFF09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31480" y="1234285"/>
            <a:ext cx="5013661" cy="1683292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>
                <a:solidFill>
                  <a:schemeClr val="tx1"/>
                </a:solidFill>
                <a:cs typeface="Calibri"/>
              </a:rPr>
              <a:t>Questions?</a:t>
            </a:r>
            <a:endParaRPr lang="en-US" sz="24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4B93721-934F-4F1E-A868-0B2BA110D3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41960" y="561256"/>
            <a:ext cx="1128382" cy="847206"/>
            <a:chOff x="7393391" y="1075612"/>
            <a:chExt cx="1128382" cy="847206"/>
          </a:xfrm>
        </p:grpSpPr>
        <p:sp>
          <p:nvSpPr>
            <p:cNvPr id="13" name="Freeform 5">
              <a:extLst>
                <a:ext uri="{FF2B5EF4-FFF2-40B4-BE49-F238E27FC236}">
                  <a16:creationId xmlns:a16="http://schemas.microsoft.com/office/drawing/2014/main" id="{99494AF8-52DE-4016-B1B9-5D16974BAE2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393391" y="1327438"/>
              <a:ext cx="675351" cy="595380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C27115E3-8DBD-460F-8EAD-44E1261741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971281" y="1075612"/>
              <a:ext cx="550492" cy="485306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62534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7DF4DD-2138-4159-91B9-59196F6D8D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1535" y="314536"/>
            <a:ext cx="9024093" cy="761076"/>
          </a:xfrm>
        </p:spPr>
        <p:txBody>
          <a:bodyPr anchor="t">
            <a:normAutofit/>
          </a:bodyPr>
          <a:lstStyle/>
          <a:p>
            <a:r>
              <a:rPr lang="en-US" dirty="0"/>
              <a:t>NSOs share similar challenges</a:t>
            </a:r>
            <a:endParaRPr lang="en-US" dirty="0">
              <a:ea typeface="+mj-lt"/>
              <a:cs typeface="+mj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E6A472-E399-45D9-8347-8281B76290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8478" y="2386012"/>
            <a:ext cx="7065998" cy="187030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CA" dirty="0">
                <a:cs typeface="Calibri"/>
              </a:rPr>
              <a:t>Offering learning and development opportunities: a pillar for the </a:t>
            </a:r>
            <a:r>
              <a:rPr lang="en-CA" i="1" dirty="0">
                <a:cs typeface="Calibri"/>
              </a:rPr>
              <a:t>Future of Work</a:t>
            </a:r>
            <a:endParaRPr lang="en-CA" dirty="0">
              <a:cs typeface="Calibri"/>
            </a:endParaRPr>
          </a:p>
          <a:p>
            <a:r>
              <a:rPr lang="en-CA" dirty="0"/>
              <a:t>Need to constantly adapt skills to evolving technologies and data market</a:t>
            </a:r>
          </a:p>
        </p:txBody>
      </p:sp>
      <p:pic>
        <p:nvPicPr>
          <p:cNvPr id="7" name="Picture 7">
            <a:extLst>
              <a:ext uri="{FF2B5EF4-FFF2-40B4-BE49-F238E27FC236}">
                <a16:creationId xmlns:a16="http://schemas.microsoft.com/office/drawing/2014/main" id="{54CF8B9E-8B5C-4202-8F1E-03CA27C185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81654" y="2386012"/>
            <a:ext cx="2402996" cy="49008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BE49099-BB17-4E4C-8C0A-82C70C97ABC0}"/>
              </a:ext>
            </a:extLst>
          </p:cNvPr>
          <p:cNvSpPr txBox="1"/>
          <p:nvPr/>
        </p:nvSpPr>
        <p:spPr>
          <a:xfrm>
            <a:off x="889282" y="5089660"/>
            <a:ext cx="10638689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CA" sz="2800" dirty="0"/>
              <a:t>…And yet: mechanisms to share, reuse or co-create learning experiences </a:t>
            </a:r>
            <a:r>
              <a:rPr lang="en-CA" sz="2800" i="1" dirty="0"/>
              <a:t>at scale </a:t>
            </a:r>
            <a:r>
              <a:rPr lang="en-CA" sz="2800" dirty="0"/>
              <a:t>do not exist – between NSOs, or even within NSOs or NSSs</a:t>
            </a:r>
          </a:p>
        </p:txBody>
      </p:sp>
    </p:spTree>
    <p:extLst>
      <p:ext uri="{BB962C8B-B14F-4D97-AF65-F5344CB8AC3E}">
        <p14:creationId xmlns:p14="http://schemas.microsoft.com/office/powerpoint/2010/main" val="601556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5" name="Rectangle 57">
            <a:extLst>
              <a:ext uri="{FF2B5EF4-FFF2-40B4-BE49-F238E27FC236}">
                <a16:creationId xmlns:a16="http://schemas.microsoft.com/office/drawing/2014/main" id="{16F9E488-0718-4E1E-9D12-26779F6062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Freeform: Shape 59">
            <a:extLst>
              <a:ext uri="{FF2B5EF4-FFF2-40B4-BE49-F238E27FC236}">
                <a16:creationId xmlns:a16="http://schemas.microsoft.com/office/drawing/2014/main" id="{09BE6F6B-19BD-443C-8FB0-FA45F13F95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7539505" cy="6857542"/>
          </a:xfrm>
          <a:custGeom>
            <a:avLst/>
            <a:gdLst>
              <a:gd name="connsiteX0" fmla="*/ 0 w 7539505"/>
              <a:gd name="connsiteY0" fmla="*/ 0 h 6857542"/>
              <a:gd name="connsiteX1" fmla="*/ 6392832 w 7539505"/>
              <a:gd name="connsiteY1" fmla="*/ 0 h 6857542"/>
              <a:gd name="connsiteX2" fmla="*/ 6405479 w 7539505"/>
              <a:gd name="connsiteY2" fmla="*/ 31774 h 6857542"/>
              <a:gd name="connsiteX3" fmla="*/ 7460487 w 7539505"/>
              <a:gd name="connsiteY3" fmla="*/ 2682457 h 6857542"/>
              <a:gd name="connsiteX4" fmla="*/ 7460487 w 7539505"/>
              <a:gd name="connsiteY4" fmla="*/ 3752208 h 6857542"/>
              <a:gd name="connsiteX5" fmla="*/ 6302983 w 7539505"/>
              <a:gd name="connsiteY5" fmla="*/ 6660411 h 6857542"/>
              <a:gd name="connsiteX6" fmla="*/ 6224521 w 7539505"/>
              <a:gd name="connsiteY6" fmla="*/ 6857542 h 6857542"/>
              <a:gd name="connsiteX7" fmla="*/ 0 w 7539505"/>
              <a:gd name="connsiteY7" fmla="*/ 6857542 h 6857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539505" h="6857542">
                <a:moveTo>
                  <a:pt x="0" y="0"/>
                </a:moveTo>
                <a:lnTo>
                  <a:pt x="6392832" y="0"/>
                </a:lnTo>
                <a:lnTo>
                  <a:pt x="6405479" y="31774"/>
                </a:lnTo>
                <a:cubicBezTo>
                  <a:pt x="7460487" y="2682457"/>
                  <a:pt x="7460487" y="2682457"/>
                  <a:pt x="7460487" y="2682457"/>
                </a:cubicBezTo>
                <a:cubicBezTo>
                  <a:pt x="7565845" y="2988100"/>
                  <a:pt x="7565845" y="3446565"/>
                  <a:pt x="7460487" y="3752208"/>
                </a:cubicBezTo>
                <a:cubicBezTo>
                  <a:pt x="6976500" y="4968215"/>
                  <a:pt x="6598385" y="5918220"/>
                  <a:pt x="6302983" y="6660411"/>
                </a:cubicBezTo>
                <a:lnTo>
                  <a:pt x="6224521" y="6857542"/>
                </a:lnTo>
                <a:lnTo>
                  <a:pt x="0" y="685754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57" name="Group 61">
            <a:extLst>
              <a:ext uri="{FF2B5EF4-FFF2-40B4-BE49-F238E27FC236}">
                <a16:creationId xmlns:a16="http://schemas.microsoft.com/office/drawing/2014/main" id="{92AAE609-C327-4952-BB48-254E9015AD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293178" y="681628"/>
            <a:ext cx="1562267" cy="1172973"/>
            <a:chOff x="7493121" y="1000124"/>
            <a:chExt cx="1562267" cy="1172973"/>
          </a:xfrm>
        </p:grpSpPr>
        <p:sp>
          <p:nvSpPr>
            <p:cNvPr id="63" name="Freeform 5">
              <a:extLst>
                <a:ext uri="{FF2B5EF4-FFF2-40B4-BE49-F238E27FC236}">
                  <a16:creationId xmlns:a16="http://schemas.microsoft.com/office/drawing/2014/main" id="{94F06CAB-1C7B-4E12-B1B8-5F7067FDAD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3121" y="1348782"/>
              <a:ext cx="935037" cy="824315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5">
              <a:extLst>
                <a:ext uri="{FF2B5EF4-FFF2-40B4-BE49-F238E27FC236}">
                  <a16:creationId xmlns:a16="http://schemas.microsoft.com/office/drawing/2014/main" id="{48448472-893D-4CE9-9024-B0F79813BF2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293221" y="1000124"/>
              <a:ext cx="762167" cy="671915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7BC8E105-9C0A-4D3F-AD6C-313A19EBF5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414" y="1270007"/>
            <a:ext cx="5845097" cy="4317987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/>
            <a:r>
              <a:rPr lang="en-US" sz="72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The goal of Meta Academy 2022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CA6B18-9212-4ED5-9F5E-317E83E495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42165" y="1854601"/>
            <a:ext cx="3904395" cy="210845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buNone/>
            </a:pPr>
            <a:r>
              <a:rPr lang="en-CA" dirty="0"/>
              <a:t>Initiate a framework and forum to facilitate co-creation and reuse of training across NSOs</a:t>
            </a:r>
            <a:endParaRPr lang="en-US" kern="1200" dirty="0">
              <a:latin typeface="+mn-lt"/>
              <a:cs typeface="Calibri"/>
            </a:endParaRPr>
          </a:p>
        </p:txBody>
      </p:sp>
      <p:sp>
        <p:nvSpPr>
          <p:cNvPr id="4" name="Isosceles Triangle 3"/>
          <p:cNvSpPr/>
          <p:nvPr/>
        </p:nvSpPr>
        <p:spPr>
          <a:xfrm flipV="1">
            <a:off x="8950960" y="3963056"/>
            <a:ext cx="1544320" cy="640080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F9CA6B18-9212-4ED5-9F5E-317E83E495F8}"/>
              </a:ext>
            </a:extLst>
          </p:cNvPr>
          <p:cNvSpPr txBox="1">
            <a:spLocks/>
          </p:cNvSpPr>
          <p:nvPr/>
        </p:nvSpPr>
        <p:spPr>
          <a:xfrm>
            <a:off x="7942165" y="4797570"/>
            <a:ext cx="3904396" cy="17294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Unleash the creation and use, at scale, of open digital assets to boost employee upskilling</a:t>
            </a:r>
          </a:p>
        </p:txBody>
      </p:sp>
    </p:spTree>
    <p:extLst>
      <p:ext uri="{BB962C8B-B14F-4D97-AF65-F5344CB8AC3E}">
        <p14:creationId xmlns:p14="http://schemas.microsoft.com/office/powerpoint/2010/main" val="3949453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7DF4DD-2138-4159-91B9-59196F6D8D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7961" y="517345"/>
            <a:ext cx="10960502" cy="1485756"/>
          </a:xfrm>
        </p:spPr>
        <p:txBody>
          <a:bodyPr anchor="b">
            <a:normAutofit/>
          </a:bodyPr>
          <a:lstStyle/>
          <a:p>
            <a:r>
              <a:rPr lang="en-US" sz="4000" dirty="0">
                <a:ea typeface="+mj-lt"/>
                <a:cs typeface="+mj-lt"/>
              </a:rPr>
              <a:t>Project recap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1442720" y="3251200"/>
            <a:ext cx="2763520" cy="1351280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Initial brainstorming &amp; </a:t>
            </a:r>
            <a:r>
              <a:rPr lang="fr-FR" dirty="0" err="1">
                <a:solidFill>
                  <a:schemeClr val="tx1"/>
                </a:solidFill>
              </a:rPr>
              <a:t>presentations</a:t>
            </a:r>
            <a:r>
              <a:rPr lang="fr-FR" dirty="0">
                <a:solidFill>
                  <a:schemeClr val="tx1"/>
                </a:solidFill>
              </a:rPr>
              <a:t> of </a:t>
            </a:r>
            <a:r>
              <a:rPr lang="fr-FR" dirty="0" err="1">
                <a:solidFill>
                  <a:schemeClr val="tx1"/>
                </a:solidFill>
              </a:rPr>
              <a:t>existing</a:t>
            </a:r>
            <a:r>
              <a:rPr lang="fr-FR" dirty="0">
                <a:solidFill>
                  <a:schemeClr val="tx1"/>
                </a:solidFill>
              </a:rPr>
              <a:t> initiatives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6" name="Elbow Connector 5"/>
          <p:cNvCxnSpPr>
            <a:stCxn id="4" idx="3"/>
            <a:endCxn id="12" idx="1"/>
          </p:cNvCxnSpPr>
          <p:nvPr/>
        </p:nvCxnSpPr>
        <p:spPr>
          <a:xfrm flipV="1">
            <a:off x="4206240" y="2418080"/>
            <a:ext cx="950212" cy="1508760"/>
          </a:xfrm>
          <a:prstGeom prst="bentConnector3">
            <a:avLst>
              <a:gd name="adj1" fmla="val 50000"/>
            </a:avLst>
          </a:prstGeom>
          <a:solidFill>
            <a:schemeClr val="bg1"/>
          </a:solidFill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2" name="Rounded Rectangle 11"/>
          <p:cNvSpPr/>
          <p:nvPr/>
        </p:nvSpPr>
        <p:spPr>
          <a:xfrm>
            <a:off x="5156452" y="1742440"/>
            <a:ext cx="2763520" cy="1351280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Round table of NSO training </a:t>
            </a:r>
            <a:r>
              <a:rPr lang="fr-FR" dirty="0" err="1">
                <a:solidFill>
                  <a:schemeClr val="tx1"/>
                </a:solidFill>
              </a:rPr>
              <a:t>experiences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14" name="Elbow Connector 13"/>
          <p:cNvCxnSpPr>
            <a:stCxn id="4" idx="3"/>
            <a:endCxn id="15" idx="1"/>
          </p:cNvCxnSpPr>
          <p:nvPr/>
        </p:nvCxnSpPr>
        <p:spPr>
          <a:xfrm>
            <a:off x="4206240" y="3926840"/>
            <a:ext cx="950212" cy="1351280"/>
          </a:xfrm>
          <a:prstGeom prst="bentConnector3">
            <a:avLst>
              <a:gd name="adj1" fmla="val 50000"/>
            </a:avLst>
          </a:prstGeom>
          <a:solidFill>
            <a:schemeClr val="bg1"/>
          </a:solidFill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5" name="Rounded Rectangle 14"/>
          <p:cNvSpPr/>
          <p:nvPr/>
        </p:nvSpPr>
        <p:spPr>
          <a:xfrm>
            <a:off x="5156452" y="4602480"/>
            <a:ext cx="2763520" cy="1351280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>
                <a:solidFill>
                  <a:schemeClr val="tx1"/>
                </a:solidFill>
              </a:rPr>
              <a:t>Experimentation</a:t>
            </a:r>
            <a:r>
              <a:rPr lang="fr-FR" dirty="0">
                <a:solidFill>
                  <a:schemeClr val="tx1"/>
                </a:solidFill>
              </a:rPr>
              <a:t> of content </a:t>
            </a:r>
            <a:r>
              <a:rPr lang="fr-FR" dirty="0" err="1">
                <a:solidFill>
                  <a:schemeClr val="tx1"/>
                </a:solidFill>
              </a:rPr>
              <a:t>co-creation</a:t>
            </a:r>
            <a:r>
              <a:rPr lang="fr-FR" dirty="0">
                <a:solidFill>
                  <a:schemeClr val="tx1"/>
                </a:solidFill>
              </a:rPr>
              <a:t> and </a:t>
            </a:r>
            <a:r>
              <a:rPr lang="fr-FR" dirty="0" err="1">
                <a:solidFill>
                  <a:schemeClr val="tx1"/>
                </a:solidFill>
              </a:rPr>
              <a:t>reuse</a:t>
            </a:r>
            <a:r>
              <a:rPr lang="fr-FR" dirty="0">
                <a:solidFill>
                  <a:schemeClr val="tx1"/>
                </a:solidFill>
              </a:rPr>
              <a:t> (Git training)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350839" y="4649213"/>
            <a:ext cx="29472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/>
              <a:t>Work Package 1.1 – 3 </a:t>
            </a:r>
            <a:r>
              <a:rPr lang="fr-FR" i="1" dirty="0" err="1"/>
              <a:t>months</a:t>
            </a:r>
            <a:endParaRPr lang="en-GB" i="1" dirty="0"/>
          </a:p>
        </p:txBody>
      </p:sp>
      <p:sp>
        <p:nvSpPr>
          <p:cNvPr id="19" name="TextBox 18"/>
          <p:cNvSpPr txBox="1"/>
          <p:nvPr/>
        </p:nvSpPr>
        <p:spPr>
          <a:xfrm>
            <a:off x="5006863" y="3146317"/>
            <a:ext cx="3062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/>
              <a:t>Work Package 1.2 – 6 </a:t>
            </a:r>
            <a:r>
              <a:rPr lang="fr-FR" i="1" dirty="0" err="1"/>
              <a:t>months</a:t>
            </a:r>
            <a:r>
              <a:rPr lang="fr-FR" i="1" dirty="0"/>
              <a:t>*</a:t>
            </a:r>
            <a:endParaRPr lang="en-GB" i="1" dirty="0"/>
          </a:p>
        </p:txBody>
      </p:sp>
      <p:sp>
        <p:nvSpPr>
          <p:cNvPr id="20" name="TextBox 19"/>
          <p:cNvSpPr txBox="1"/>
          <p:nvPr/>
        </p:nvSpPr>
        <p:spPr>
          <a:xfrm>
            <a:off x="5226414" y="5971323"/>
            <a:ext cx="2772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/>
              <a:t>Work Package 2 – 6 </a:t>
            </a:r>
            <a:r>
              <a:rPr lang="fr-FR" i="1" dirty="0" err="1"/>
              <a:t>months</a:t>
            </a:r>
            <a:endParaRPr lang="en-GB" i="1" dirty="0"/>
          </a:p>
        </p:txBody>
      </p:sp>
      <p:sp>
        <p:nvSpPr>
          <p:cNvPr id="21" name="Rounded Rectangle 20"/>
          <p:cNvSpPr/>
          <p:nvPr/>
        </p:nvSpPr>
        <p:spPr>
          <a:xfrm>
            <a:off x="8875012" y="3217287"/>
            <a:ext cx="2763520" cy="1351280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fr-FR" dirty="0" err="1">
                <a:solidFill>
                  <a:schemeClr val="tx1"/>
                </a:solidFill>
              </a:rPr>
              <a:t>Identify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common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barriers</a:t>
            </a:r>
            <a:r>
              <a:rPr lang="fr-FR" dirty="0">
                <a:solidFill>
                  <a:schemeClr val="tx1"/>
                </a:solidFill>
              </a:rPr>
              <a:t> and propose solutions to </a:t>
            </a:r>
            <a:r>
              <a:rPr lang="fr-FR" dirty="0" err="1">
                <a:solidFill>
                  <a:schemeClr val="tx1"/>
                </a:solidFill>
              </a:rPr>
              <a:t>fill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those</a:t>
            </a:r>
            <a:r>
              <a:rPr lang="fr-FR" dirty="0">
                <a:solidFill>
                  <a:schemeClr val="tx1"/>
                </a:solidFill>
              </a:rPr>
              <a:t> gaps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9227323" y="4649213"/>
            <a:ext cx="20588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/>
              <a:t>Outcome from 2022</a:t>
            </a:r>
          </a:p>
        </p:txBody>
      </p:sp>
      <p:cxnSp>
        <p:nvCxnSpPr>
          <p:cNvPr id="23" name="Elbow Connector 22"/>
          <p:cNvCxnSpPr>
            <a:stCxn id="12" idx="3"/>
            <a:endCxn id="21" idx="1"/>
          </p:cNvCxnSpPr>
          <p:nvPr/>
        </p:nvCxnSpPr>
        <p:spPr>
          <a:xfrm>
            <a:off x="7919972" y="2418080"/>
            <a:ext cx="955040" cy="1474847"/>
          </a:xfrm>
          <a:prstGeom prst="bentConnector3">
            <a:avLst>
              <a:gd name="adj1" fmla="val 50000"/>
            </a:avLst>
          </a:prstGeom>
          <a:solidFill>
            <a:schemeClr val="bg1"/>
          </a:solidFill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7" name="Elbow Connector 26"/>
          <p:cNvCxnSpPr>
            <a:stCxn id="15" idx="3"/>
            <a:endCxn id="21" idx="1"/>
          </p:cNvCxnSpPr>
          <p:nvPr/>
        </p:nvCxnSpPr>
        <p:spPr>
          <a:xfrm flipV="1">
            <a:off x="7919972" y="3892927"/>
            <a:ext cx="955040" cy="1385193"/>
          </a:xfrm>
          <a:prstGeom prst="bentConnector3">
            <a:avLst>
              <a:gd name="adj1" fmla="val 50000"/>
            </a:avLst>
          </a:prstGeom>
          <a:solidFill>
            <a:schemeClr val="bg1"/>
          </a:solidFill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7609217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7DF4DD-2138-4159-91B9-59196F6D8D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2468" y="574817"/>
            <a:ext cx="11027064" cy="1133264"/>
          </a:xfrm>
        </p:spPr>
        <p:txBody>
          <a:bodyPr anchor="t">
            <a:normAutofit/>
          </a:bodyPr>
          <a:lstStyle/>
          <a:p>
            <a:r>
              <a:rPr lang="en-US" dirty="0"/>
              <a:t>Main barriers identified in work package 1</a:t>
            </a:r>
            <a:endParaRPr lang="en-US" dirty="0">
              <a:ea typeface="+mj-lt"/>
              <a:cs typeface="+mj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E6A472-E399-45D9-8347-8281B76290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6696" y="2261577"/>
            <a:ext cx="8958943" cy="2760539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CA" sz="3200" dirty="0">
                <a:cs typeface="Calibri"/>
              </a:rPr>
              <a:t>Absence or limited…</a:t>
            </a:r>
          </a:p>
          <a:p>
            <a:pPr lvl="1"/>
            <a:r>
              <a:rPr lang="en-CA" sz="2800" dirty="0"/>
              <a:t>…common understanding of the training needs</a:t>
            </a:r>
          </a:p>
          <a:p>
            <a:pPr lvl="1"/>
            <a:r>
              <a:rPr lang="en-CA" sz="2800" dirty="0"/>
              <a:t>..shared methodology to create learning content</a:t>
            </a:r>
            <a:endParaRPr lang="en-CA" sz="2800" dirty="0">
              <a:cs typeface="Calibri"/>
            </a:endParaRPr>
          </a:p>
          <a:p>
            <a:pPr lvl="1"/>
            <a:r>
              <a:rPr lang="en-CA" sz="2800" dirty="0"/>
              <a:t>..forum or community for trainers and academy managers to exchange practices, share on priorities</a:t>
            </a:r>
          </a:p>
          <a:p>
            <a:pPr lvl="1"/>
            <a:r>
              <a:rPr lang="en-CA" sz="2800" dirty="0"/>
              <a:t>…decision to co-invest in training efforts.</a:t>
            </a:r>
            <a:endParaRPr lang="en-CA" dirty="0"/>
          </a:p>
          <a:p>
            <a:endParaRPr lang="en-CA" dirty="0"/>
          </a:p>
          <a:p>
            <a:pPr marL="0" indent="0" algn="just">
              <a:buNone/>
            </a:pPr>
            <a:endParaRPr lang="en-CA" sz="2400" dirty="0">
              <a:cs typeface="Calibri"/>
            </a:endParaRPr>
          </a:p>
        </p:txBody>
      </p:sp>
      <p:pic>
        <p:nvPicPr>
          <p:cNvPr id="7" name="Picture 7">
            <a:extLst>
              <a:ext uri="{FF2B5EF4-FFF2-40B4-BE49-F238E27FC236}">
                <a16:creationId xmlns:a16="http://schemas.microsoft.com/office/drawing/2014/main" id="{54CF8B9E-8B5C-4202-8F1E-03CA27C185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81654" y="2386012"/>
            <a:ext cx="2402996" cy="490089"/>
          </a:xfrm>
          <a:prstGeom prst="rect">
            <a:avLst/>
          </a:prstGeom>
        </p:spPr>
      </p:pic>
      <p:sp>
        <p:nvSpPr>
          <p:cNvPr id="4" name="Arrow: Right 3">
            <a:extLst>
              <a:ext uri="{FF2B5EF4-FFF2-40B4-BE49-F238E27FC236}">
                <a16:creationId xmlns:a16="http://schemas.microsoft.com/office/drawing/2014/main" id="{72C39E8D-E52D-4203-9AE5-7AC4FEA7DCC6}"/>
              </a:ext>
            </a:extLst>
          </p:cNvPr>
          <p:cNvSpPr/>
          <p:nvPr/>
        </p:nvSpPr>
        <p:spPr>
          <a:xfrm>
            <a:off x="685801" y="5271850"/>
            <a:ext cx="1328058" cy="10527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B02F969-580D-4332-AB94-66E06A92D4E7}"/>
              </a:ext>
            </a:extLst>
          </p:cNvPr>
          <p:cNvSpPr txBox="1"/>
          <p:nvPr/>
        </p:nvSpPr>
        <p:spPr>
          <a:xfrm>
            <a:off x="2160812" y="5548909"/>
            <a:ext cx="1008017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CA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Removing those barriers defines the notion of ‘Meta-Academy’</a:t>
            </a:r>
          </a:p>
        </p:txBody>
      </p:sp>
    </p:spTree>
    <p:extLst>
      <p:ext uri="{BB962C8B-B14F-4D97-AF65-F5344CB8AC3E}">
        <p14:creationId xmlns:p14="http://schemas.microsoft.com/office/powerpoint/2010/main" val="443142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6" name="Rectangle 34">
            <a:extLst>
              <a:ext uri="{FF2B5EF4-FFF2-40B4-BE49-F238E27FC236}">
                <a16:creationId xmlns:a16="http://schemas.microsoft.com/office/drawing/2014/main" id="{33CD251C-A887-4D2F-925B-FC09719853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6">
            <a:extLst>
              <a:ext uri="{FF2B5EF4-FFF2-40B4-BE49-F238E27FC236}">
                <a16:creationId xmlns:a16="http://schemas.microsoft.com/office/drawing/2014/main" id="{B19D093C-27FB-4032-B282-42C4563F2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94548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2" name="Group 38">
            <a:extLst>
              <a:ext uri="{FF2B5EF4-FFF2-40B4-BE49-F238E27FC236}">
                <a16:creationId xmlns:a16="http://schemas.microsoft.com/office/drawing/2014/main" id="{35EE815E-1BD3-4777-B652-6D98825BF6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67290" y="681628"/>
            <a:ext cx="1128382" cy="847206"/>
            <a:chOff x="668003" y="1684057"/>
            <a:chExt cx="1128382" cy="847206"/>
          </a:xfrm>
        </p:grpSpPr>
        <p:sp>
          <p:nvSpPr>
            <p:cNvPr id="40" name="Freeform 5">
              <a:extLst>
                <a:ext uri="{FF2B5EF4-FFF2-40B4-BE49-F238E27FC236}">
                  <a16:creationId xmlns:a16="http://schemas.microsoft.com/office/drawing/2014/main" id="{E6692982-4A7D-4392-87CD-F0CD4B027DD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8003" y="1935883"/>
              <a:ext cx="675351" cy="595380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5">
              <a:extLst>
                <a:ext uri="{FF2B5EF4-FFF2-40B4-BE49-F238E27FC236}">
                  <a16:creationId xmlns:a16="http://schemas.microsoft.com/office/drawing/2014/main" id="{196485F7-F277-4123-AC53-98EA4C85877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245893" y="1684057"/>
              <a:ext cx="550492" cy="485306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44FE0851-F845-4220-AD9B-60C9889EEA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894" y="2058328"/>
            <a:ext cx="3582073" cy="4279709"/>
          </a:xfrm>
        </p:spPr>
        <p:txBody>
          <a:bodyPr anchor="ctr">
            <a:normAutofit/>
          </a:bodyPr>
          <a:lstStyle/>
          <a:p>
            <a:r>
              <a:rPr lang="en-CA" sz="3700" dirty="0">
                <a:solidFill>
                  <a:schemeClr val="bg1"/>
                </a:solidFill>
              </a:rPr>
              <a:t>Key takeaways from the Meta Academy project</a:t>
            </a:r>
            <a:br>
              <a:rPr lang="en-CA" sz="3700" dirty="0">
                <a:solidFill>
                  <a:schemeClr val="bg1"/>
                </a:solidFill>
              </a:rPr>
            </a:br>
            <a:endParaRPr lang="en-CA" sz="3700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53A5E2-6C67-4B33-BEF3-17993B70B7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98129" y="333047"/>
            <a:ext cx="7097213" cy="6508199"/>
          </a:xfr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AU" sz="2000" b="1" dirty="0"/>
              <a:t>On the pedagogy</a:t>
            </a:r>
            <a:r>
              <a:rPr lang="en-AU" sz="2000" dirty="0"/>
              <a:t>: some initiatives focus more on self-learning approach; others on synchronous learning experience with a coach (onsite or online). </a:t>
            </a:r>
          </a:p>
          <a:p>
            <a:pPr lvl="0"/>
            <a:r>
              <a:rPr lang="en-AU" sz="2000" b="1" dirty="0"/>
              <a:t>On the content</a:t>
            </a:r>
            <a:r>
              <a:rPr lang="en-AU" sz="2000" dirty="0"/>
              <a:t>: some initiatives take a broad approach at covering all regular official statistics activities; others are very much focused on data science or data intensive scientific activities </a:t>
            </a:r>
          </a:p>
          <a:p>
            <a:pPr lvl="0"/>
            <a:r>
              <a:rPr lang="en-AU" sz="2000" b="1" dirty="0"/>
              <a:t>On the audience</a:t>
            </a:r>
            <a:r>
              <a:rPr lang="en-AU" sz="2000" dirty="0"/>
              <a:t>: some initiatives target a national audience while others aim to grow an international network </a:t>
            </a:r>
          </a:p>
          <a:p>
            <a:pPr lvl="0"/>
            <a:r>
              <a:rPr lang="en-AU" sz="2000" b="1" dirty="0"/>
              <a:t>On the platform</a:t>
            </a:r>
            <a:r>
              <a:rPr lang="en-AU" sz="2000" dirty="0"/>
              <a:t>: all initiatives crystallise around a digital platform through which training content and services are created and traded</a:t>
            </a:r>
            <a:endParaRPr lang="en-CA" sz="2000" dirty="0"/>
          </a:p>
        </p:txBody>
      </p:sp>
    </p:spTree>
    <p:extLst>
      <p:ext uri="{BB962C8B-B14F-4D97-AF65-F5344CB8AC3E}">
        <p14:creationId xmlns:p14="http://schemas.microsoft.com/office/powerpoint/2010/main" val="9455694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7DF4DD-2138-4159-91B9-59196F6D8D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b">
            <a:normAutofit/>
          </a:bodyPr>
          <a:lstStyle/>
          <a:p>
            <a:r>
              <a:rPr lang="en-CA" sz="3600" dirty="0"/>
              <a:t>Outcomes of Work Package 2: </a:t>
            </a:r>
            <a:br>
              <a:rPr lang="en-CA" sz="3600" dirty="0"/>
            </a:br>
            <a:r>
              <a:rPr lang="en-CA" sz="3600" dirty="0"/>
              <a:t>Experiment with Git and Version Control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6E6B5D6-2713-4201-8E6B-4F5716CE44F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What did WP 2 learn from WP 1?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E6A472-E399-45D9-8347-8281B762900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pPr algn="just"/>
            <a:r>
              <a:rPr lang="en-CA" sz="2400" dirty="0"/>
              <a:t>Importance and use of personas</a:t>
            </a:r>
          </a:p>
          <a:p>
            <a:pPr algn="just"/>
            <a:r>
              <a:rPr lang="en-CA" sz="2400" dirty="0"/>
              <a:t>Targeting training to adult learners</a:t>
            </a:r>
          </a:p>
          <a:p>
            <a:pPr algn="just"/>
            <a:r>
              <a:rPr lang="en-CA" sz="2400" dirty="0"/>
              <a:t>Lessons learned from other NSOs Git training experiences:</a:t>
            </a:r>
          </a:p>
          <a:p>
            <a:pPr lvl="1" algn="just"/>
            <a:r>
              <a:rPr lang="en-CA" sz="2000" dirty="0">
                <a:solidFill>
                  <a:srgbClr val="242424"/>
                </a:solidFill>
                <a:effectLst/>
                <a:latin typeface="-apple-system"/>
              </a:rPr>
              <a:t>Importance of clear concepts and terminology when it comes to Git, GitLab and </a:t>
            </a:r>
            <a:r>
              <a:rPr lang="en-CA" sz="2000" dirty="0" err="1">
                <a:solidFill>
                  <a:srgbClr val="242424"/>
                </a:solidFill>
                <a:effectLst/>
                <a:latin typeface="-apple-system"/>
              </a:rPr>
              <a:t>Github</a:t>
            </a:r>
            <a:endParaRPr lang="en-CA" sz="2000" dirty="0">
              <a:solidFill>
                <a:srgbClr val="242424"/>
              </a:solidFill>
              <a:effectLst/>
              <a:latin typeface="-apple-system"/>
            </a:endParaRPr>
          </a:p>
          <a:p>
            <a:pPr lvl="1"/>
            <a:r>
              <a:rPr lang="en-CA" sz="2000" dirty="0">
                <a:solidFill>
                  <a:srgbClr val="242424"/>
                </a:solidFill>
                <a:effectLst/>
                <a:latin typeface="-apple-system"/>
              </a:rPr>
              <a:t>Importance of highlighting ‘what’s in it for’ employees and managers </a:t>
            </a:r>
          </a:p>
          <a:p>
            <a:pPr lvl="1"/>
            <a:r>
              <a:rPr lang="en-CA" sz="2000" dirty="0">
                <a:solidFill>
                  <a:srgbClr val="242424"/>
                </a:solidFill>
                <a:effectLst/>
                <a:latin typeface="-apple-system"/>
              </a:rPr>
              <a:t>What NSOs need to know about Gitlab and version control</a:t>
            </a:r>
          </a:p>
          <a:p>
            <a:pPr algn="just"/>
            <a:endParaRPr lang="en-CA" sz="2400" dirty="0"/>
          </a:p>
          <a:p>
            <a:pPr algn="just"/>
            <a:endParaRPr lang="en-CA" sz="2400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88A0877-9F5D-465A-9C4E-215AC8358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CA" dirty="0"/>
              <a:t>What did we learn from WP2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EDCFF67-2791-457F-A021-08921ECD9F84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CA" dirty="0"/>
              <a:t>How general industry content can be adapted to apply to the NSO context</a:t>
            </a:r>
          </a:p>
          <a:p>
            <a:r>
              <a:rPr lang="en-CA" dirty="0"/>
              <a:t>Without a shareable and accessible platform or method to host training, content and delivery cannot go anywhere</a:t>
            </a:r>
          </a:p>
        </p:txBody>
      </p:sp>
    </p:spTree>
    <p:extLst>
      <p:ext uri="{BB962C8B-B14F-4D97-AF65-F5344CB8AC3E}">
        <p14:creationId xmlns:p14="http://schemas.microsoft.com/office/powerpoint/2010/main" val="42213683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329941-05F5-4AD6-B57F-4A660B1F08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5199" y="851517"/>
            <a:ext cx="5130795" cy="1461778"/>
          </a:xfrm>
        </p:spPr>
        <p:txBody>
          <a:bodyPr>
            <a:normAutofit/>
          </a:bodyPr>
          <a:lstStyle/>
          <a:p>
            <a:r>
              <a:rPr lang="en-CA" sz="4000"/>
              <a:t>Where do we go next?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5F34F3-EDEE-4B48-892D-8EF96FF24F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5200" y="2470248"/>
            <a:ext cx="4048344" cy="3536236"/>
          </a:xfrm>
        </p:spPr>
        <p:txBody>
          <a:bodyPr>
            <a:normAutofit/>
          </a:bodyPr>
          <a:lstStyle/>
          <a:p>
            <a:r>
              <a:rPr lang="en-GB" sz="2400" b="1" dirty="0"/>
              <a:t>The most promising avenue to explore is to develop a </a:t>
            </a:r>
            <a:r>
              <a:rPr lang="en-GB" sz="2400" b="1" i="1" dirty="0" err="1"/>
              <a:t>ModernStats</a:t>
            </a:r>
            <a:r>
              <a:rPr lang="en-GB" sz="2400" b="1" i="1" dirty="0"/>
              <a:t> Carpentry</a:t>
            </a:r>
            <a:r>
              <a:rPr lang="en-GB" sz="2400" dirty="0"/>
              <a:t> under a partnership between the HLG-MOS and the Carpentries organization</a:t>
            </a:r>
            <a:endParaRPr lang="en-CA" sz="2400" dirty="0">
              <a:cs typeface="Calibri"/>
            </a:endParaRPr>
          </a:p>
        </p:txBody>
      </p:sp>
      <p:pic>
        <p:nvPicPr>
          <p:cNvPr id="4" name="Graphic 4" descr="User network with solid fill">
            <a:extLst>
              <a:ext uri="{FF2B5EF4-FFF2-40B4-BE49-F238E27FC236}">
                <a16:creationId xmlns:a16="http://schemas.microsoft.com/office/drawing/2014/main" id="{0D4D226F-F9CA-49B9-9599-01ADF45E70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35330" y="2105470"/>
            <a:ext cx="3217333" cy="3217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67936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7DF4DD-2138-4159-91B9-59196F6D8D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8505" y="787105"/>
            <a:ext cx="6840195" cy="637246"/>
          </a:xfrm>
        </p:spPr>
        <p:txBody>
          <a:bodyPr anchor="b">
            <a:normAutofit/>
          </a:bodyPr>
          <a:lstStyle/>
          <a:p>
            <a:r>
              <a:rPr lang="en-CA" sz="3600" dirty="0"/>
              <a:t>Who are the Carpentries?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D85398E-4F17-4A1B-A3E2-6127D3DC983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244" t="31008" r="13663" b="25737"/>
          <a:stretch/>
        </p:blipFill>
        <p:spPr>
          <a:xfrm>
            <a:off x="716824" y="2503966"/>
            <a:ext cx="6276556" cy="198094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D9AD8A4-F422-4352-B5EA-A2A18537A460}"/>
              </a:ext>
            </a:extLst>
          </p:cNvPr>
          <p:cNvSpPr txBox="1"/>
          <p:nvPr/>
        </p:nvSpPr>
        <p:spPr>
          <a:xfrm>
            <a:off x="2570441" y="1797473"/>
            <a:ext cx="37128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i="1" dirty="0" err="1"/>
              <a:t>Existing</a:t>
            </a:r>
            <a:r>
              <a:rPr lang="fr-FR" sz="2400" i="1" dirty="0"/>
              <a:t> </a:t>
            </a:r>
            <a:r>
              <a:rPr lang="fr-FR" sz="2400" i="1" dirty="0" err="1"/>
              <a:t>Carpentries</a:t>
            </a:r>
            <a:r>
              <a:rPr lang="fr-FR" sz="2400" i="1" dirty="0"/>
              <a:t> </a:t>
            </a:r>
            <a:r>
              <a:rPr lang="fr-FR" sz="2400" i="1" dirty="0" err="1"/>
              <a:t>projects</a:t>
            </a:r>
            <a:endParaRPr lang="en-GB" sz="2400" i="1" dirty="0"/>
          </a:p>
        </p:txBody>
      </p:sp>
      <p:pic>
        <p:nvPicPr>
          <p:cNvPr id="10" name="Picture 9" descr="Colorful pencils in a row to form a graph">
            <a:extLst>
              <a:ext uri="{FF2B5EF4-FFF2-40B4-BE49-F238E27FC236}">
                <a16:creationId xmlns:a16="http://schemas.microsoft.com/office/drawing/2014/main" id="{EDAA6EE1-8825-4634-B1DB-066F84A38AA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5955" y="2494339"/>
            <a:ext cx="1861329" cy="128093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CE7EEB6-7037-4ACB-A6BA-165FAE475EE9}"/>
              </a:ext>
            </a:extLst>
          </p:cNvPr>
          <p:cNvSpPr txBox="1"/>
          <p:nvPr/>
        </p:nvSpPr>
        <p:spPr>
          <a:xfrm>
            <a:off x="8383471" y="2516310"/>
            <a:ext cx="30334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/>
              <a:t>ModernStats </a:t>
            </a:r>
            <a:r>
              <a:rPr lang="fr-FR" sz="2000" b="1" dirty="0" err="1"/>
              <a:t>Carpentry</a:t>
            </a:r>
            <a:endParaRPr lang="en-GB" sz="2000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FBF163F-A821-4CDB-99D2-9973B5FE2597}"/>
              </a:ext>
            </a:extLst>
          </p:cNvPr>
          <p:cNvSpPr txBox="1"/>
          <p:nvPr/>
        </p:nvSpPr>
        <p:spPr>
          <a:xfrm>
            <a:off x="9094784" y="1905584"/>
            <a:ext cx="24016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i="1" dirty="0"/>
              <a:t>A new </a:t>
            </a:r>
            <a:r>
              <a:rPr lang="fr-FR" sz="2400" i="1" dirty="0" err="1"/>
              <a:t>Carpentry</a:t>
            </a:r>
            <a:r>
              <a:rPr lang="fr-FR" sz="2400" i="1" dirty="0"/>
              <a:t>?</a:t>
            </a:r>
            <a:endParaRPr lang="en-GB" sz="2400" i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01B87D1-E9CC-4405-A46F-4EC46A5F44BC}"/>
              </a:ext>
            </a:extLst>
          </p:cNvPr>
          <p:cNvSpPr txBox="1"/>
          <p:nvPr/>
        </p:nvSpPr>
        <p:spPr>
          <a:xfrm>
            <a:off x="1602788" y="4729742"/>
            <a:ext cx="9503228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i="1" dirty="0"/>
              <a:t>‘</a:t>
            </a:r>
            <a:r>
              <a:rPr lang="en-US" sz="2000" i="1" dirty="0"/>
              <a:t>Our vision is to be the leading inclusive community teaching data and coding skills to produce relevant, timely and granular official statistics.</a:t>
            </a:r>
            <a:r>
              <a:rPr lang="fr-FR" sz="2000" i="1" dirty="0"/>
              <a:t>’</a:t>
            </a:r>
          </a:p>
          <a:p>
            <a:endParaRPr lang="fr-FR" sz="2000" i="1" dirty="0"/>
          </a:p>
          <a:p>
            <a:r>
              <a:rPr lang="en-US" sz="2000" i="1" dirty="0"/>
              <a:t>A community of 4000 certified trainers; 90000 learners participated in 3500 workshops from #100 members (universities and libraries mostly). </a:t>
            </a:r>
          </a:p>
          <a:p>
            <a:endParaRPr lang="fr-FR" sz="2000" i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1FBFA52-29C1-4330-9452-913A69B398B9}"/>
              </a:ext>
            </a:extLst>
          </p:cNvPr>
          <p:cNvSpPr txBox="1"/>
          <p:nvPr/>
        </p:nvSpPr>
        <p:spPr>
          <a:xfrm>
            <a:off x="7402177" y="2889879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/>
              <a:t>+</a:t>
            </a:r>
            <a:endParaRPr lang="en-GB" sz="3200" b="1" dirty="0"/>
          </a:p>
        </p:txBody>
      </p:sp>
    </p:spTree>
    <p:extLst>
      <p:ext uri="{BB962C8B-B14F-4D97-AF65-F5344CB8AC3E}">
        <p14:creationId xmlns:p14="http://schemas.microsoft.com/office/powerpoint/2010/main" val="4208581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4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OECDProjectLookup xmlns="b598d352-c6a7-4aae-83d5-4d74878f8938">39</OECDProjectLookup>
    <OECDCommunityDocumentURL xmlns="b598d352-c6a7-4aae-83d5-4d74878f8938" xsi:nil="true"/>
    <OECDAllRelatedUsers xmlns="b855e8c8-0866-41c2-bf69-0bb389390676">
      <UserInfo>
        <DisplayName/>
        <AccountId xsi:nil="true"/>
        <AccountType/>
      </UserInfo>
    </OECDAllRelatedUsers>
    <OECDKimBussinessContext xmlns="54c4cd27-f286-408f-9ce0-33c1e0f3ab39" xsi:nil="true"/>
    <eShareHorizProjTaxHTField0 xmlns="b855e8c8-0866-41c2-bf69-0bb389390676" xsi:nil="true"/>
    <OECDProjectManager xmlns="b598d352-c6a7-4aae-83d5-4d74878f8938">
      <UserInfo>
        <DisplayName/>
        <AccountId>285</AccountId>
        <AccountType/>
      </UserInfo>
    </OECDProjectManager>
    <eSharePWBTaxHTField0 xmlns="c9f238dd-bb73-4aef-a7a5-d644ad823e52">
      <Terms xmlns="http://schemas.microsoft.com/office/infopath/2007/PartnerControls">
        <TermInfo xmlns="http://schemas.microsoft.com/office/infopath/2007/PartnerControls">
          <TermName xmlns="http://schemas.microsoft.com/office/infopath/2007/PartnerControls">6.2.1 Statistical Co-ordination, Research, Collection and Dissemination</TermName>
          <TermId xmlns="http://schemas.microsoft.com/office/infopath/2007/PartnerControls">784c0fc2-2e55-46ce-a4c3-a7498e82f9e2</TermId>
        </TermInfo>
      </Terms>
    </eSharePWBTaxHTField0>
    <OECDlanguage xmlns="ca82dde9-3436-4d3d-bddd-d31447390034">English</OECDlanguage>
    <IconOverlay xmlns="http://schemas.microsoft.com/sharepoint/v4" xsi:nil="true"/>
    <d0db5dc05a5e404e9147bc85a79f78c9 xmlns="b598d352-c6a7-4aae-83d5-4d74878f8938" xsi:nil="true"/>
    <OECDExpirationDate xmlns="b855e8c8-0866-41c2-bf69-0bb389390676" xsi:nil="true"/>
    <OECDProjectMembers xmlns="b598d352-c6a7-4aae-83d5-4d74878f8938">
      <UserInfo>
        <DisplayName>RITTER Alysia, SDD/MSU</DisplayName>
        <AccountId>100</AccountId>
        <AccountType/>
      </UserInfo>
      <UserInfo>
        <DisplayName>KEANE Stephen, SDD/MSU</DisplayName>
        <AccountId>1540</AccountId>
        <AccountType/>
      </UserInfo>
      <UserInfo>
        <DisplayName>GYOMAI Gyorgy, SDD/SDPS</DisplayName>
        <AccountId>57</AccountId>
        <AccountType/>
      </UserInfo>
      <UserInfo>
        <DisplayName>DOSSÉ Jens, SDD/SDPS</DisplayName>
        <AccountId>939</AccountId>
        <AccountType/>
      </UserInfo>
      <UserInfo>
        <DisplayName>ATOCH Arnaud, SDD/SDPS</DisplayName>
        <AccountId>753</AccountId>
        <AccountType/>
      </UserInfo>
      <UserInfo>
        <DisplayName>BARRACLOUGH David, SDD/SDPS</DisplayName>
        <AccountId>122</AccountId>
        <AccountType/>
      </UserInfo>
      <UserInfo>
        <DisplayName>CHALLENER Jonathan, SDD/SDPS</DisplayName>
        <AccountId>936</AccountId>
        <AccountType/>
      </UserInfo>
      <UserInfo>
        <DisplayName>BLAISE Karen, SDD/MSU</DisplayName>
        <AccountId>135</AccountId>
        <AccountType/>
      </UserInfo>
      <UserInfo>
        <DisplayName>SCHREYER Paul, SDD</DisplayName>
        <AccountId>161</AccountId>
        <AccountType/>
      </UserInfo>
      <UserInfo>
        <DisplayName>DURAND Martine, SDD</DisplayName>
        <AccountId>136</AccountId>
        <AccountType/>
      </UserInfo>
      <UserInfo>
        <DisplayName>MARSON Philippe, SDD/TPS</DisplayName>
        <AccountId>166</AccountId>
        <AccountType/>
      </UserInfo>
      <UserInfo>
        <DisplayName>ELGRABLY Virginie, SDD/NAD</DisplayName>
        <AccountId>144</AccountId>
        <AccountType/>
      </UserInfo>
      <UserInfo>
        <DisplayName>HETHERINGTON Fiona, SDD/MSU</DisplayName>
        <AccountId>1350</AccountId>
        <AccountType/>
      </UserInfo>
    </OECDProjectMembers>
    <OECDSharingStatus xmlns="b598d352-c6a7-4aae-83d5-4d74878f8938" xsi:nil="true"/>
    <OECDMeetingDate xmlns="54c4cd27-f286-408f-9ce0-33c1e0f3ab39" xsi:nil="true"/>
    <eShareCommitteeTaxHTField0 xmlns="c9f238dd-bb73-4aef-a7a5-d644ad823e52">
      <Terms xmlns="http://schemas.microsoft.com/office/infopath/2007/PartnerControls"/>
    </eShareCommitteeTaxHTField0>
    <g7e8a50fa859465b9bf3e8920321b125 xmlns="b598d352-c6a7-4aae-83d5-4d74878f8938">
      <Terms xmlns="http://schemas.microsoft.com/office/infopath/2007/PartnerControls">
        <TermInfo xmlns="http://schemas.microsoft.com/office/infopath/2007/PartnerControls">
          <TermName xmlns="http://schemas.microsoft.com/office/infopath/2007/PartnerControls">SDD/SDPS</TermName>
          <TermId xmlns="http://schemas.microsoft.com/office/infopath/2007/PartnerControls">a347e120-0c14-472d-866f-13325f18fc0c</TermId>
        </TermInfo>
      </Terms>
    </g7e8a50fa859465b9bf3e8920321b125>
    <OECDYear xmlns="54c4cd27-f286-408f-9ce0-33c1e0f3ab39" xsi:nil="true"/>
    <OECDKimProvenance xmlns="54c4cd27-f286-408f-9ce0-33c1e0f3ab39" xsi:nil="true"/>
    <g81a30e168d04bd48fa13367ae60bbde xmlns="b855e8c8-0866-41c2-bf69-0bb389390676">
      <Terms xmlns="http://schemas.microsoft.com/office/infopath/2007/PartnerControls"/>
    </g81a30e168d04bd48fa13367ae60bbde>
    <OECDCommunityDocumentID xmlns="b598d352-c6a7-4aae-83d5-4d74878f8938" xsi:nil="true"/>
    <OECDPinnedBy xmlns="b598d352-c6a7-4aae-83d5-4d74878f8938">
      <UserInfo>
        <DisplayName/>
        <AccountId xsi:nil="true"/>
        <AccountType/>
      </UserInfo>
    </OECDPinnedBy>
    <OECDKimStatus xmlns="54c4cd27-f286-408f-9ce0-33c1e0f3ab39">Draft</OECDKimStatus>
    <OECDMainProject xmlns="b598d352-c6a7-4aae-83d5-4d74878f8938" xsi:nil="true"/>
    <eShareCountryTaxHTField0 xmlns="c9f238dd-bb73-4aef-a7a5-d644ad823e52">
      <Terms xmlns="http://schemas.microsoft.com/office/infopath/2007/PartnerControls"/>
    </eShareCountryTaxHTField0>
    <eShareTopicTaxHTField0 xmlns="c9f238dd-bb73-4aef-a7a5-d644ad823e52">
      <Terms xmlns="http://schemas.microsoft.com/office/infopath/2007/PartnerControls"/>
    </eShareTopicTaxHTField0>
    <OECDTagsCache xmlns="b598d352-c6a7-4aae-83d5-4d74878f8938" xsi:nil="true"/>
    <eShareKeywordsTaxHTField0 xmlns="c9f238dd-bb73-4aef-a7a5-d644ad823e52">
      <Terms xmlns="http://schemas.microsoft.com/office/infopath/2007/PartnerControls"/>
    </eShareKeywordsTaxHTField0>
    <TaxCatchAll xmlns="ca82dde9-3436-4d3d-bddd-d31447390034">
      <Value>637</Value>
      <Value>603</Value>
    </TaxCatchAll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Working Document" ma:contentTypeID="0x0101008B4DD370EC31429186F3AD49F0D3098F00D44DBCB9EB4F45278CB5C9765BE5299500A4858B360C6A491AA753F8BCA47AA9100069286A3C98319E49AE6127572B185E9B" ma:contentTypeVersion="78" ma:contentTypeDescription="" ma:contentTypeScope="" ma:versionID="e0151d626fabccfb42d66fcc7a8040b9">
  <xsd:schema xmlns:xsd="http://www.w3.org/2001/XMLSchema" xmlns:xs="http://www.w3.org/2001/XMLSchema" xmlns:p="http://schemas.microsoft.com/office/2006/metadata/properties" xmlns:ns1="54c4cd27-f286-408f-9ce0-33c1e0f3ab39" xmlns:ns2="b855e8c8-0866-41c2-bf69-0bb389390676" xmlns:ns3="b598d352-c6a7-4aae-83d5-4d74878f8938" xmlns:ns5="c9f238dd-bb73-4aef-a7a5-d644ad823e52" xmlns:ns6="ca82dde9-3436-4d3d-bddd-d31447390034" xmlns:ns7="http://schemas.microsoft.com/sharepoint/v4" targetNamespace="http://schemas.microsoft.com/office/2006/metadata/properties" ma:root="true" ma:fieldsID="41b0f5606b6d93bf0e6cf714d58ec597" ns1:_="" ns2:_="" ns3:_="" ns5:_="" ns6:_="" ns7:_="">
    <xsd:import namespace="54c4cd27-f286-408f-9ce0-33c1e0f3ab39"/>
    <xsd:import namespace="b855e8c8-0866-41c2-bf69-0bb389390676"/>
    <xsd:import namespace="b598d352-c6a7-4aae-83d5-4d74878f8938"/>
    <xsd:import namespace="c9f238dd-bb73-4aef-a7a5-d644ad823e52"/>
    <xsd:import namespace="ca82dde9-3436-4d3d-bddd-d31447390034"/>
    <xsd:import namespace="http://schemas.microsoft.com/sharepoint/v4"/>
    <xsd:element name="properties">
      <xsd:complexType>
        <xsd:sequence>
          <xsd:element name="documentManagement">
            <xsd:complexType>
              <xsd:all>
                <xsd:element ref="ns1:OECDKimStatus" minOccurs="0"/>
                <xsd:element ref="ns1:OECDKimBussinessContext" minOccurs="0"/>
                <xsd:element ref="ns1:OECDKimProvenance" minOccurs="0"/>
                <xsd:element ref="ns2:OECDExpirationDate" minOccurs="0"/>
                <xsd:element ref="ns3:OECDProjectLookup" minOccurs="0"/>
                <xsd:element ref="ns3:OECDProjectManager" minOccurs="0"/>
                <xsd:element ref="ns3:OECDProjectMembers" minOccurs="0"/>
                <xsd:element ref="ns3:OECDMainProject" minOccurs="0"/>
                <xsd:element ref="ns3:OECDPinnedBy" minOccurs="0"/>
                <xsd:element ref="ns5:eShareCountryTaxHTField0" minOccurs="0"/>
                <xsd:element ref="ns5:eShareTopicTaxHTField0" minOccurs="0"/>
                <xsd:element ref="ns5:eShareKeywordsTaxHTField0" minOccurs="0"/>
                <xsd:element ref="ns5:eShareCommitteeTaxHTField0" minOccurs="0"/>
                <xsd:element ref="ns5:eSharePWBTaxHTField0" minOccurs="0"/>
                <xsd:element ref="ns3:d0db5dc05a5e404e9147bc85a79f78c9" minOccurs="0"/>
                <xsd:element ref="ns6:OECDlanguage" minOccurs="0"/>
                <xsd:element ref="ns6:TaxCatchAll" minOccurs="0"/>
                <xsd:element ref="ns6:TaxCatchAllLabel" minOccurs="0"/>
                <xsd:element ref="ns1:OECDMeetingDate" minOccurs="0"/>
                <xsd:element ref="ns2:g81a30e168d04bd48fa13367ae60bbde" minOccurs="0"/>
                <xsd:element ref="ns3:g7e8a50fa859465b9bf3e8920321b125" minOccurs="0"/>
                <xsd:element ref="ns3:OECDSharingStatus" minOccurs="0"/>
                <xsd:element ref="ns3:OECDCommunityDocumentURL" minOccurs="0"/>
                <xsd:element ref="ns3:OECDCommunityDocumentID" minOccurs="0"/>
                <xsd:element ref="ns2:eShareHorizProjTaxHTField0" minOccurs="0"/>
                <xsd:element ref="ns3:OECDTagsCache" minOccurs="0"/>
                <xsd:element ref="ns7:IconOverlay" minOccurs="0"/>
                <xsd:element ref="ns2:OECDAllRelatedUsers" minOccurs="0"/>
                <xsd:element ref="ns3:SharedWithUsers" minOccurs="0"/>
                <xsd:element ref="ns1:OECDYea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c4cd27-f286-408f-9ce0-33c1e0f3ab39" elementFormDefault="qualified">
    <xsd:import namespace="http://schemas.microsoft.com/office/2006/documentManagement/types"/>
    <xsd:import namespace="http://schemas.microsoft.com/office/infopath/2007/PartnerControls"/>
    <xsd:element name="OECDKimStatus" ma:index="3" nillable="true" ma:displayName="Kim status" ma:default="Draft" ma:description="" ma:format="Dropdown" ma:hidden="true" ma:internalName="OECDKimStatus" ma:readOnly="false">
      <xsd:simpleType>
        <xsd:restriction base="dms:Choice">
          <xsd:enumeration value="Draft"/>
          <xsd:enumeration value="Final"/>
        </xsd:restriction>
      </xsd:simpleType>
    </xsd:element>
    <xsd:element name="OECDKimBussinessContext" ma:index="4" nillable="true" ma:displayName="Kim bussiness context" ma:description="" ma:hidden="true" ma:internalName="OECDKimBussinessContext" ma:readOnly="false">
      <xsd:simpleType>
        <xsd:restriction base="dms:Text"/>
      </xsd:simpleType>
    </xsd:element>
    <xsd:element name="OECDKimProvenance" ma:index="5" nillable="true" ma:displayName="Kim provenance" ma:description="" ma:hidden="true" ma:internalName="OECDKimProvenance" ma:readOnly="false">
      <xsd:simpleType>
        <xsd:restriction base="dms:Text">
          <xsd:maxLength value="255"/>
        </xsd:restriction>
      </xsd:simpleType>
    </xsd:element>
    <xsd:element name="OECDMeetingDate" ma:index="32" nillable="true" ma:displayName="Meeting Date" ma:default="" ma:format="DateOnly" ma:hidden="true" ma:internalName="OECDMeetingDate">
      <xsd:simpleType>
        <xsd:restriction base="dms:DateTime"/>
      </xsd:simpleType>
    </xsd:element>
    <xsd:element name="OECDYear" ma:index="44" nillable="true" ma:displayName="Year" ma:description="" ma:internalName="OECDYear" ma:readOnly="fals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855e8c8-0866-41c2-bf69-0bb389390676" elementFormDefault="qualified">
    <xsd:import namespace="http://schemas.microsoft.com/office/2006/documentManagement/types"/>
    <xsd:import namespace="http://schemas.microsoft.com/office/infopath/2007/PartnerControls"/>
    <xsd:element name="OECDExpirationDate" ma:index="8" nillable="true" ma:displayName="Expiration Date" ma:default="" ma:description="" ma:format="DateOnly" ma:hidden="true" ma:indexed="true" ma:internalName="OECDExpirationDate">
      <xsd:simpleType>
        <xsd:restriction base="dms:DateTime"/>
      </xsd:simpleType>
    </xsd:element>
    <xsd:element name="g81a30e168d04bd48fa13367ae60bbde" ma:index="33" nillable="true" ma:taxonomy="true" ma:internalName="g81a30e168d04bd48fa13367ae60bbde" ma:taxonomyFieldName="OECDHorizontalProjects" ma:displayName="Horizontal project" ma:default="" ma:fieldId="{081a30e1-68d0-4bd4-8fa1-3367ae60bbde}" ma:taxonomyMulti="true" ma:sspId="27ec883c-a62c-444f-a935-fcddb579e39d" ma:termSetId="d3ca0e0e-65f9-44bf-9d98-5271504f6d61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eShareHorizProjTaxHTField0" ma:index="38" nillable="true" ma:displayName="OECDHorizontalProjects_0" ma:description="" ma:hidden="true" ma:internalName="eShareHorizProjTaxHTField0">
      <xsd:simpleType>
        <xsd:restriction base="dms:Note"/>
      </xsd:simpleType>
    </xsd:element>
    <xsd:element name="OECDAllRelatedUsers" ma:index="42" nillable="true" ma:displayName="All related users" ma:description="" ma:hidden="true" ma:internalName="OECDAllRelatedUser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598d352-c6a7-4aae-83d5-4d74878f8938" elementFormDefault="qualified">
    <xsd:import namespace="http://schemas.microsoft.com/office/2006/documentManagement/types"/>
    <xsd:import namespace="http://schemas.microsoft.com/office/infopath/2007/PartnerControls"/>
    <xsd:element name="OECDProjectLookup" ma:index="9" nillable="true" ma:displayName="Project" ma:description="" ma:hidden="true" ma:indexed="true" ma:list="28325a2a-103b-489e-b0c4-3caa1ffddb48" ma:internalName="OECDProjectLookup" ma:readOnly="false" ma:showField="OECDShortProjectName" ma:web="b598d352-c6a7-4aae-83d5-4d74878f8938">
      <xsd:simpleType>
        <xsd:restriction base="dms:Lookup"/>
      </xsd:simpleType>
    </xsd:element>
    <xsd:element name="OECDProjectManager" ma:index="10" nillable="true" ma:displayName="Project manager" ma:description="" ma:hidden="true" ma:indexed="true" ma:internalName="OECDProjectManage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OECDProjectMembers" ma:index="11" nillable="true" ma:displayName="Project members" ma:description="" ma:hidden="true" ma:internalName="OECDProjectMembers" ma:readOnly="fals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OECDMainProject" ma:index="14" nillable="true" ma:displayName="Main project" ma:description="" ma:hidden="true" ma:indexed="true" ma:list="28325a2a-103b-489e-b0c4-3caa1ffddb48" ma:internalName="OECDMainProject" ma:readOnly="false" ma:showField="OECDShortProjectName">
      <xsd:simpleType>
        <xsd:restriction base="dms:Lookup"/>
      </xsd:simpleType>
    </xsd:element>
    <xsd:element name="OECDPinnedBy" ma:index="15" nillable="true" ma:displayName="Pinned by" ma:description="" ma:hidden="true" ma:internalName="OECDPinnedBy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d0db5dc05a5e404e9147bc85a79f78c9" ma:index="23" nillable="true" ma:displayName="Deliverable owner_0" ma:hidden="true" ma:internalName="d0db5dc05a5e404e9147bc85a79f78c9">
      <xsd:simpleType>
        <xsd:restriction base="dms:Note"/>
      </xsd:simpleType>
    </xsd:element>
    <xsd:element name="g7e8a50fa859465b9bf3e8920321b125" ma:index="34" nillable="true" ma:taxonomy="true" ma:internalName="g7e8a50fa859465b9bf3e8920321b125" ma:taxonomyFieldName="OECDProjectOwnerStructure" ma:displayName="Project owner" ma:readOnly="false" ma:default="" ma:fieldId="07e8a50f-a859-465b-9bf3-e8920321b125" ma:taxonomyMulti="true" ma:sspId="27ec883c-a62c-444f-a935-fcddb579e39d" ma:termSetId="aeec4dcb-19ee-4bc0-941f-681845b568c9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OECDSharingStatus" ma:index="35" nillable="true" ma:displayName="O.N.E Document Sharing Status" ma:description="" ma:hidden="true" ma:internalName="OECDSharingStatus">
      <xsd:simpleType>
        <xsd:restriction base="dms:Text"/>
      </xsd:simpleType>
    </xsd:element>
    <xsd:element name="OECDCommunityDocumentURL" ma:index="36" nillable="true" ma:displayName="O.N.E Community Document URL" ma:description="" ma:hidden="true" ma:internalName="OECDCommunityDocumentURL">
      <xsd:simpleType>
        <xsd:restriction base="dms:Text"/>
      </xsd:simpleType>
    </xsd:element>
    <xsd:element name="OECDCommunityDocumentID" ma:index="37" nillable="true" ma:displayName="O.N.E Community Document ID" ma:decimals="0" ma:description="" ma:hidden="true" ma:internalName="OECDCommunityDocumentID">
      <xsd:simpleType>
        <xsd:restriction base="dms:Number"/>
      </xsd:simpleType>
    </xsd:element>
    <xsd:element name="OECDTagsCache" ma:index="40" nillable="true" ma:displayName="Tags cache" ma:description="" ma:hidden="true" ma:internalName="OECDTagsCache">
      <xsd:simpleType>
        <xsd:restriction base="dms:Note"/>
      </xsd:simpleType>
    </xsd:element>
    <xsd:element name="SharedWithUsers" ma:index="43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f238dd-bb73-4aef-a7a5-d644ad823e52" elementFormDefault="qualified">
    <xsd:import namespace="http://schemas.microsoft.com/office/2006/documentManagement/types"/>
    <xsd:import namespace="http://schemas.microsoft.com/office/infopath/2007/PartnerControls"/>
    <xsd:element name="eShareCountryTaxHTField0" ma:index="18" nillable="true" ma:taxonomy="true" ma:internalName="eShareCountryTaxHTField0" ma:taxonomyFieldName="OECDCountry" ma:displayName="Country" ma:readOnly="false" ma:default="" ma:fieldId="{aa366335-bba6-4f71-86c6-f91b1ae503c2}" ma:taxonomyMulti="true" ma:sspId="27ec883c-a62c-444f-a935-fcddb579e39d" ma:termSetId="e1026e78-e24d-4b33-a8f4-6ff75b8e5ad2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eShareTopicTaxHTField0" ma:index="19" nillable="true" ma:taxonomy="true" ma:internalName="eShareTopicTaxHTField0" ma:taxonomyFieldName="OECDTopic" ma:displayName="Topic" ma:readOnly="false" ma:default="" ma:fieldId="{9b5335f8-765c-484a-86dd-d10580650a95}" ma:taxonomyMulti="true" ma:sspId="27ec883c-a62c-444f-a935-fcddb579e39d" ma:termSetId="d0043ed9-7fdc-4b21-8641-a864cc50d2b2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eShareKeywordsTaxHTField0" ma:index="20" nillable="true" ma:taxonomy="true" ma:internalName="eShareKeywordsTaxHTField0" ma:taxonomyFieldName="OECDKeywords" ma:displayName="Keywords" ma:default="" ma:fieldId="{8a7c3663-990d-467c-b1b8-bb4b775674ad}" ma:taxonomyMulti="true" ma:sspId="27ec883c-a62c-444f-a935-fcddb579e39d" ma:termSetId="f51791ee-8e04-4654-a875-fc747102cd45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eShareCommitteeTaxHTField0" ma:index="21" nillable="true" ma:taxonomy="true" ma:internalName="eShareCommitteeTaxHTField0" ma:taxonomyFieldName="OECDCommittee" ma:displayName="Committee" ma:fieldId="{29494d90-e667-47b5-adc1-d09dfb5832ab}" ma:sspId="27ec883c-a62c-444f-a935-fcddb579e39d" ma:termSetId="87919aae-be42-4481-84cf-2389a5c84ac4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eSharePWBTaxHTField0" ma:index="22" nillable="true" ma:taxonomy="true" ma:internalName="eSharePWBTaxHTField0" ma:taxonomyFieldName="OECDPWB" ma:displayName="PWB" ma:fieldId="{fe327ce1-b783-48aa-9b0b-52ad26d1c9f6}" ma:sspId="27ec883c-a62c-444f-a935-fcddb579e39d" ma:termSetId="7bc7477d-4ef0-4820-a158-bb7b3cda138d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a82dde9-3436-4d3d-bddd-d31447390034" elementFormDefault="qualified">
    <xsd:import namespace="http://schemas.microsoft.com/office/2006/documentManagement/types"/>
    <xsd:import namespace="http://schemas.microsoft.com/office/infopath/2007/PartnerControls"/>
    <xsd:element name="OECDlanguage" ma:index="28" nillable="true" ma:displayName="Document language" ma:default="English" ma:description="" ma:format="Dropdown" ma:hidden="true" ma:internalName="OECDlanguage" ma:readOnly="false">
      <xsd:simpleType>
        <xsd:restriction base="dms:Choice">
          <xsd:enumeration value="English"/>
          <xsd:enumeration value="French"/>
        </xsd:restriction>
      </xsd:simpleType>
    </xsd:element>
    <xsd:element name="TaxCatchAll" ma:index="30" nillable="true" ma:displayName="Taxonomy Catch All Column" ma:description="" ma:hidden="true" ma:list="{e32c7df2-3e97-41ed-8365-b4ba9507881a}" ma:internalName="TaxCatchAll" ma:showField="CatchAllData" ma:web="b855e8c8-0866-41c2-bf69-0bb38939067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31" nillable="true" ma:displayName="Taxonomy Catch All Column1" ma:description="" ma:hidden="true" ma:list="{e32c7df2-3e97-41ed-8365-b4ba9507881a}" ma:internalName="TaxCatchAllLabel" ma:readOnly="true" ma:showField="CatchAllDataLabel" ma:web="b855e8c8-0866-41c2-bf69-0bb38939067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41" nillable="true" ma:displayName="IconOverlay" ma:hidden="true" ma:internalName="IconOverlay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5" ma:displayName="Content Type"/>
        <xsd:element ref="dc:title" minOccurs="0" maxOccurs="1" ma:index="16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SharedContentType xmlns="Microsoft.SharePoint.Taxonomy.ContentTypeSync" SourceId="27ec883c-a62c-444f-a935-fcddb579e39d" ContentTypeId="0x0101008B4DD370EC31429186F3AD49F0D3098F00D44DBCB9EB4F45278CB5C9765BE52995" PreviousValue="false"/>
</file>

<file path=customXml/item4.xml><?xml version="1.0" encoding="utf-8"?>
<?mso-contentType ?>
<CtFieldPriority xmlns="http://www.oecd.org/eshare/projectsentre/CtFieldPriority/" xmlns:i="http://www.w3.org/2001/XMLSchema-instance">
  <PriorityFields xmlns:a="http://schemas.microsoft.com/2003/10/Serialization/Arrays"/>
</CtFieldPriority>
</file>

<file path=customXml/item5.xml><?xml version="1.0" encoding="utf-8"?>
<?mso-contentType ?>
<FormTemplates xmlns="http://schemas.microsoft.com/sharepoint/v3/contenttype/forms">
  <Display>OECDListFormCollapsible</Display>
  <Edit>OECDListFormCollapsible</Edit>
  <New>OECDListFormCollapsible</New>
</FormTemplates>
</file>

<file path=customXml/itemProps1.xml><?xml version="1.0" encoding="utf-8"?>
<ds:datastoreItem xmlns:ds="http://schemas.openxmlformats.org/officeDocument/2006/customXml" ds:itemID="{75C9D0FC-DA0A-4779-BEBA-81CAE0462371}">
  <ds:schemaRefs>
    <ds:schemaRef ds:uri="http://purl.org/dc/terms/"/>
    <ds:schemaRef ds:uri="http://schemas.microsoft.com/sharepoint/v4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dcmitype/"/>
    <ds:schemaRef ds:uri="c9f238dd-bb73-4aef-a7a5-d644ad823e52"/>
    <ds:schemaRef ds:uri="ca82dde9-3436-4d3d-bddd-d31447390034"/>
    <ds:schemaRef ds:uri="http://schemas.microsoft.com/office/2006/documentManagement/types"/>
    <ds:schemaRef ds:uri="b598d352-c6a7-4aae-83d5-4d74878f8938"/>
    <ds:schemaRef ds:uri="b855e8c8-0866-41c2-bf69-0bb389390676"/>
    <ds:schemaRef ds:uri="54c4cd27-f286-408f-9ce0-33c1e0f3ab39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94BA19BE-3F2D-44EE-BCE3-31D8CA982B1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4c4cd27-f286-408f-9ce0-33c1e0f3ab39"/>
    <ds:schemaRef ds:uri="b855e8c8-0866-41c2-bf69-0bb389390676"/>
    <ds:schemaRef ds:uri="b598d352-c6a7-4aae-83d5-4d74878f8938"/>
    <ds:schemaRef ds:uri="c9f238dd-bb73-4aef-a7a5-d644ad823e52"/>
    <ds:schemaRef ds:uri="ca82dde9-3436-4d3d-bddd-d31447390034"/>
    <ds:schemaRef ds:uri="http://schemas.microsoft.com/sharepoint/v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06CC5FF-B688-4E94-84BA-F01599E2C7CA}">
  <ds:schemaRefs>
    <ds:schemaRef ds:uri="Microsoft.SharePoint.Taxonomy.ContentTypeSync"/>
  </ds:schemaRefs>
</ds:datastoreItem>
</file>

<file path=customXml/itemProps4.xml><?xml version="1.0" encoding="utf-8"?>
<ds:datastoreItem xmlns:ds="http://schemas.openxmlformats.org/officeDocument/2006/customXml" ds:itemID="{86782F20-18AC-4EAC-B483-6C1E2C8A13DF}">
  <ds:schemaRefs>
    <ds:schemaRef ds:uri="http://www.oecd.org/eshare/projectsentre/CtFieldPriority/"/>
    <ds:schemaRef ds:uri="http://schemas.microsoft.com/2003/10/Serialization/Arrays"/>
  </ds:schemaRefs>
</ds:datastoreItem>
</file>

<file path=customXml/itemProps5.xml><?xml version="1.0" encoding="utf-8"?>
<ds:datastoreItem xmlns:ds="http://schemas.openxmlformats.org/officeDocument/2006/customXml" ds:itemID="{5BCFFC4A-8B74-40C8-9741-FBE49FFAE58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230</TotalTime>
  <Words>783</Words>
  <Application>Microsoft Office PowerPoint</Application>
  <PresentationFormat>Widescreen</PresentationFormat>
  <Paragraphs>80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-apple-system</vt:lpstr>
      <vt:lpstr>Arial</vt:lpstr>
      <vt:lpstr>Calibri</vt:lpstr>
      <vt:lpstr>Calibri Light</vt:lpstr>
      <vt:lpstr>Office Theme</vt:lpstr>
      <vt:lpstr>Meta Academy Project Review</vt:lpstr>
      <vt:lpstr>NSOs share similar challenges</vt:lpstr>
      <vt:lpstr>The goal of Meta Academy 2022</vt:lpstr>
      <vt:lpstr>Project recap</vt:lpstr>
      <vt:lpstr>Main barriers identified in work package 1</vt:lpstr>
      <vt:lpstr>Key takeaways from the Meta Academy project </vt:lpstr>
      <vt:lpstr>Outcomes of Work Package 2:  Experiment with Git and Version Control</vt:lpstr>
      <vt:lpstr>Where do we go next?</vt:lpstr>
      <vt:lpstr>Who are the Carpentries?</vt:lpstr>
      <vt:lpstr>Why is Carpentries the best option?</vt:lpstr>
      <vt:lpstr>What is their ‘Business Model’?</vt:lpstr>
      <vt:lpstr>Conclusion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Meta Academy</dc:title>
  <dc:subject>Presentation</dc:subject>
  <dc:creator>Burnett-Isaacs, Kate - INS/SIN</dc:creator>
  <cp:keywords>HLG2022; UNECE ModernStats; SMMU; ModernStats</cp:keywords>
  <cp:lastModifiedBy>Christopher Jones</cp:lastModifiedBy>
  <cp:revision>207</cp:revision>
  <dcterms:created xsi:type="dcterms:W3CDTF">2021-11-03T17:39:37Z</dcterms:created>
  <dcterms:modified xsi:type="dcterms:W3CDTF">2022-11-21T12:52:56Z</dcterms:modified>
  <cp:category>presentation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ContentTypeId">
    <vt:lpwstr>0x0101008B4DD370EC31429186F3AD49F0D3098F00D44DBCB9EB4F45278CB5C9765BE5299500A4858B360C6A491AA753F8BCA47AA9100069286A3C98319E49AE6127572B185E9B</vt:lpwstr>
  </property>
  <property fmtid="{D5CDD505-2E9C-101B-9397-08002B2CF9AE}" pid="4" name="OECDCommittee">
    <vt:lpwstr/>
  </property>
  <property fmtid="{D5CDD505-2E9C-101B-9397-08002B2CF9AE}" pid="5" name="OECDHorizontalProjects">
    <vt:lpwstr/>
  </property>
  <property fmtid="{D5CDD505-2E9C-101B-9397-08002B2CF9AE}" pid="6" name="OECDProjectOwnerStructure">
    <vt:lpwstr>637;#SDD/SDPS|a347e120-0c14-472d-866f-13325f18fc0c</vt:lpwstr>
  </property>
  <property fmtid="{D5CDD505-2E9C-101B-9397-08002B2CF9AE}" pid="7" name="OECDCountry">
    <vt:lpwstr/>
  </property>
  <property fmtid="{D5CDD505-2E9C-101B-9397-08002B2CF9AE}" pid="8" name="OECDTopic">
    <vt:lpwstr/>
  </property>
  <property fmtid="{D5CDD505-2E9C-101B-9397-08002B2CF9AE}" pid="9" name="OECDPWB">
    <vt:lpwstr>603;#6.2.1 Statistical Co-ordination, Research, Collection and Dissemination|784c0fc2-2e55-46ce-a4c3-a7498e82f9e2</vt:lpwstr>
  </property>
  <property fmtid="{D5CDD505-2E9C-101B-9397-08002B2CF9AE}" pid="10" name="OECDKeywords">
    <vt:lpwstr/>
  </property>
  <property fmtid="{D5CDD505-2E9C-101B-9397-08002B2CF9AE}" pid="11" name="eShareOrganisationTaxHTField0">
    <vt:lpwstr/>
  </property>
  <property fmtid="{D5CDD505-2E9C-101B-9397-08002B2CF9AE}" pid="12" name="d0b6f6ac229144c2899590f0436d9385">
    <vt:lpwstr/>
  </property>
  <property fmtid="{D5CDD505-2E9C-101B-9397-08002B2CF9AE}" pid="13" name="OECDProject">
    <vt:lpwstr/>
  </property>
  <property fmtid="{D5CDD505-2E9C-101B-9397-08002B2CF9AE}" pid="14" name="OECDOrganisation">
    <vt:lpwstr/>
  </property>
</Properties>
</file>