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sldIdLst>
    <p:sldId id="256" r:id="rId5"/>
    <p:sldId id="274" r:id="rId6"/>
    <p:sldId id="272" r:id="rId7"/>
    <p:sldId id="273" r:id="rId8"/>
    <p:sldId id="276" r:id="rId9"/>
    <p:sldId id="275" r:id="rId10"/>
    <p:sldId id="959" r:id="rId11"/>
    <p:sldId id="966" r:id="rId12"/>
    <p:sldId id="277" r:id="rId13"/>
    <p:sldId id="278" r:id="rId14"/>
    <p:sldId id="279" r:id="rId15"/>
    <p:sldId id="268" r:id="rId16"/>
    <p:sldId id="271" r:id="rId17"/>
    <p:sldId id="269" r:id="rId18"/>
    <p:sldId id="270" r:id="rId19"/>
    <p:sldId id="967" r:id="rId20"/>
    <p:sldId id="267" r:id="rId2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8346" autoAdjust="0"/>
  </p:normalViewPr>
  <p:slideViewPr>
    <p:cSldViewPr snapToGrid="0">
      <p:cViewPr varScale="1">
        <p:scale>
          <a:sx n="56" d="100"/>
          <a:sy n="56" d="100"/>
        </p:scale>
        <p:origin x="1000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11D624-D837-4FD2-BAA2-06EDB99629ED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A13BA-81A6-4B45-BE67-44293ABEE5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497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Semantic: Contexts and vocabularies</a:t>
            </a:r>
          </a:p>
          <a:p>
            <a:r>
              <a:rPr lang="en-GB" noProof="0" dirty="0"/>
              <a:t>Structural: Models, structures, and schemas</a:t>
            </a:r>
          </a:p>
          <a:p>
            <a:r>
              <a:rPr lang="en-GB" noProof="0" dirty="0"/>
              <a:t>Syntactic: Formats for encoding, decoding, and representing</a:t>
            </a:r>
          </a:p>
          <a:p>
            <a:r>
              <a:rPr lang="en-GB" noProof="0" dirty="0"/>
              <a:t>Systems: Networks, computers, applications, and web services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6A13BA-81A6-4B45-BE67-44293ABEE5F8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9745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Diverse data -&gt;  great opportunities to respond to complex policy questions (disaster reduction, climate change, etc.)</a:t>
            </a:r>
          </a:p>
          <a:p>
            <a:r>
              <a:rPr lang="en-GB" dirty="0"/>
              <a:t>Also important as NSOs are increasingly taking role of national data steward…??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Methodologies and technical standards are (more or less) there??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6A13BA-81A6-4B45-BE67-44293ABEE5F8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7219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8CCB0E-1FB7-4F13-ACF9-4387C2AB8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54199"/>
            <a:ext cx="9144000" cy="1655763"/>
          </a:xfrm>
        </p:spPr>
        <p:txBody>
          <a:bodyPr anchor="b"/>
          <a:lstStyle>
            <a:lvl1pPr algn="ctr">
              <a:defRPr sz="6000" baseline="0">
                <a:solidFill>
                  <a:srgbClr val="0070C0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3A575E0-533D-46E4-B155-3D115F54D5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DBAA28-8DB4-4D4B-B7B6-8CAC7A354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7BCFB399-CF78-4F08-9523-1FE4785225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488" y="675053"/>
            <a:ext cx="4585512" cy="925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779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09151D-A160-4C3E-B971-B6AA23ED8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9B5B11A-EC74-4789-929A-FFB93F0BCA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A3B1967-ABFB-4728-ADFC-F5525921D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7509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F6AE03D-A5C5-4F02-8266-5A9D6AABEC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5C1AB26-8333-4F20-9D4E-5C8B9B31F0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944DED3-8361-4ACA-9F2B-F2A7A7D02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3999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ndo blanc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4">
            <a:extLst>
              <a:ext uri="{FF2B5EF4-FFF2-40B4-BE49-F238E27FC236}">
                <a16:creationId xmlns:a16="http://schemas.microsoft.com/office/drawing/2014/main" id="{4ABDC8B8-E5E3-FA48-B3A0-7B2DE8A29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4764" y="217750"/>
            <a:ext cx="659435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A36A776-E82A-DB4C-BEC6-9E86C7D9FDA4}" type="slidenum">
              <a:rPr lang="es-MX" smtClean="0"/>
              <a:pPr/>
              <a:t>‹#›</a:t>
            </a:fld>
            <a:endParaRPr lang="es-MX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915710"/>
      </p:ext>
    </p:extLst>
  </p:cSld>
  <p:clrMapOvr>
    <a:masterClrMapping/>
  </p:clrMapOvr>
  <p:transition spd="slow" advClick="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068C35-D0A8-4D7D-83A9-9A6673E44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F05061B-A652-4AAB-9DA7-6680C279B8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D4603D3-6A58-4C9A-8AE8-5CD942FDA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0650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E8002E-5E0A-4BB8-8152-503C2C9F8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45792CE-6172-4F07-BA78-C958B6BC7D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92FB4C-4901-4CC2-A873-2B9D7F93F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442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9E2645-7CE3-4BA0-9745-CA591E004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7C751A3-92F6-40AB-B4BC-FF426E857A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8A27C74-1CC3-43AB-A013-F92F412785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1D5525D-D637-4C55-8DFF-8CC31F999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9149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D4DF2A-CE09-4002-A41C-FF93C6537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66DF34A-6777-4AC3-A753-3C8B38E7CA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4E8B2EB-58E1-4522-AD30-872E3CBA59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DEED19A-587B-4F39-809C-FE277A07E7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12C5775-282A-42BD-A432-65158F61A2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C6CA4F1-1FED-45F4-ADD1-B5C41A2AC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4487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40F617-87D5-4742-98DE-D1643263C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B8C77D2-6353-404B-A9BD-0F02D4355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7184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2B37779-4E82-4A13-8053-485765FAE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41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F95555-7ED2-4C98-A13B-A208D13C1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38FE9AB-14AD-4546-A2AE-BE62DED02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2EAC7C3-5984-4DB3-8136-A35D22FA3D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61B9292-810D-4654-B8E2-34478AE8F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257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D7DC08-03C9-4E1C-967B-EAB5C7708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CB1B353-82A3-40F1-9161-DFF90C052D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6E8E9DE-0B2F-46A3-BB18-140EB58F2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53C9FD1-A770-46C6-86F1-BB2694C1F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7620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C3E3421-D788-492F-ACDE-5F33B5297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4B29DC-104C-46FC-9F99-75EAE89881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963D434-358A-4B92-8A50-E5DE6F27BA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7619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  <p:pic>
        <p:nvPicPr>
          <p:cNvPr id="7" name="Picture 11" descr="C:\Users\Gjaltema\Pictures\ModernStats.jpg">
            <a:extLst>
              <a:ext uri="{FF2B5EF4-FFF2-40B4-BE49-F238E27FC236}">
                <a16:creationId xmlns:a16="http://schemas.microsoft.com/office/drawing/2014/main" id="{60B78FCF-454A-4182-8498-4E816504660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311900"/>
            <a:ext cx="221845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F081163F-3BB9-494E-B05B-64ED38D116C0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1632" y="6279028"/>
            <a:ext cx="1512168" cy="46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990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sv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image" Target="../media/image5.svg"/><Relationship Id="rId21" Type="http://schemas.openxmlformats.org/officeDocument/2006/relationships/image" Target="../media/image23.svg"/><Relationship Id="rId34" Type="http://schemas.openxmlformats.org/officeDocument/2006/relationships/image" Target="../media/image36.png"/><Relationship Id="rId7" Type="http://schemas.openxmlformats.org/officeDocument/2006/relationships/image" Target="../media/image9.svg"/><Relationship Id="rId12" Type="http://schemas.openxmlformats.org/officeDocument/2006/relationships/image" Target="../media/image14.png"/><Relationship Id="rId17" Type="http://schemas.openxmlformats.org/officeDocument/2006/relationships/image" Target="../media/image19.svg"/><Relationship Id="rId25" Type="http://schemas.openxmlformats.org/officeDocument/2006/relationships/image" Target="../media/image27.svg"/><Relationship Id="rId33" Type="http://schemas.openxmlformats.org/officeDocument/2006/relationships/image" Target="../media/image35.sv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24" Type="http://schemas.openxmlformats.org/officeDocument/2006/relationships/image" Target="../media/image26.png"/><Relationship Id="rId32" Type="http://schemas.openxmlformats.org/officeDocument/2006/relationships/image" Target="../media/image34.png"/><Relationship Id="rId37" Type="http://schemas.openxmlformats.org/officeDocument/2006/relationships/image" Target="../media/image39.svg"/><Relationship Id="rId5" Type="http://schemas.openxmlformats.org/officeDocument/2006/relationships/image" Target="../media/image7.svg"/><Relationship Id="rId15" Type="http://schemas.openxmlformats.org/officeDocument/2006/relationships/image" Target="../media/image17.svg"/><Relationship Id="rId23" Type="http://schemas.openxmlformats.org/officeDocument/2006/relationships/image" Target="../media/image25.svg"/><Relationship Id="rId28" Type="http://schemas.openxmlformats.org/officeDocument/2006/relationships/image" Target="../media/image30.png"/><Relationship Id="rId36" Type="http://schemas.openxmlformats.org/officeDocument/2006/relationships/image" Target="../media/image38.png"/><Relationship Id="rId10" Type="http://schemas.openxmlformats.org/officeDocument/2006/relationships/image" Target="../media/image12.png"/><Relationship Id="rId19" Type="http://schemas.openxmlformats.org/officeDocument/2006/relationships/image" Target="../media/image21.svg"/><Relationship Id="rId31" Type="http://schemas.openxmlformats.org/officeDocument/2006/relationships/image" Target="../media/image33.svg"/><Relationship Id="rId4" Type="http://schemas.openxmlformats.org/officeDocument/2006/relationships/image" Target="../media/image6.png"/><Relationship Id="rId9" Type="http://schemas.openxmlformats.org/officeDocument/2006/relationships/image" Target="../media/image11.sv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svg"/><Relationship Id="rId30" Type="http://schemas.openxmlformats.org/officeDocument/2006/relationships/image" Target="../media/image32.png"/><Relationship Id="rId35" Type="http://schemas.openxmlformats.org/officeDocument/2006/relationships/image" Target="../media/image37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10" Type="http://schemas.openxmlformats.org/officeDocument/2006/relationships/image" Target="../media/image54.jpeg"/><Relationship Id="rId4" Type="http://schemas.openxmlformats.org/officeDocument/2006/relationships/image" Target="../media/image48.png"/><Relationship Id="rId9" Type="http://schemas.openxmlformats.org/officeDocument/2006/relationships/image" Target="../media/image5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442431-78B1-4223-95C1-1EB05D173A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Statistical Data Governance Framework to Achieve Data Interoperability (DAFI)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FF3DBA2-A017-4109-8450-68912BE248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0070C0"/>
                </a:solidFill>
              </a:rPr>
              <a:t>Report of Advances</a:t>
            </a:r>
          </a:p>
          <a:p>
            <a:endParaRPr lang="en-GB" dirty="0"/>
          </a:p>
          <a:p>
            <a:r>
              <a:rPr lang="en-US" dirty="0"/>
              <a:t>Workshop on the </a:t>
            </a:r>
            <a:r>
              <a:rPr lang="en-GB" dirty="0"/>
              <a:t>Modernisation</a:t>
            </a:r>
            <a:r>
              <a:rPr lang="en-US" dirty="0"/>
              <a:t> of Official Statistics</a:t>
            </a:r>
          </a:p>
          <a:p>
            <a:r>
              <a:rPr lang="en-US" dirty="0"/>
              <a:t>22-23 November 2022</a:t>
            </a:r>
            <a:endParaRPr lang="en-GB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70B0544-8B74-476C-9036-21CA0C091CAD}"/>
              </a:ext>
            </a:extLst>
          </p:cNvPr>
          <p:cNvSpPr/>
          <p:nvPr/>
        </p:nvSpPr>
        <p:spPr>
          <a:xfrm>
            <a:off x="4185313" y="6346208"/>
            <a:ext cx="3821373" cy="48449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Prepared by: the DAFI Team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</a:rPr>
              <a:t>INEGI/BSTN/SSG</a:t>
            </a:r>
          </a:p>
        </p:txBody>
      </p:sp>
    </p:spTree>
    <p:extLst>
      <p:ext uri="{BB962C8B-B14F-4D97-AF65-F5344CB8AC3E}">
        <p14:creationId xmlns:p14="http://schemas.microsoft.com/office/powerpoint/2010/main" val="1321588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D4F9A1-9812-F7D3-3E27-340E1CACE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Benefits of the Data Governance focused on Interoperability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D79D01B0-5306-24E7-311E-0D412CA1D0AE}"/>
              </a:ext>
            </a:extLst>
          </p:cNvPr>
          <p:cNvSpPr/>
          <p:nvPr/>
        </p:nvSpPr>
        <p:spPr>
          <a:xfrm>
            <a:off x="308850" y="1772585"/>
            <a:ext cx="2547257" cy="21724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Streamlines the information production process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8CEF1736-5D5A-9092-BB39-308D81E59491}"/>
              </a:ext>
            </a:extLst>
          </p:cNvPr>
          <p:cNvSpPr/>
          <p:nvPr/>
        </p:nvSpPr>
        <p:spPr>
          <a:xfrm>
            <a:off x="4031616" y="1893035"/>
            <a:ext cx="2547257" cy="217249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Increases the value of the statistical outputs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47D293C2-522A-1043-02C6-2583329301B0}"/>
              </a:ext>
            </a:extLst>
          </p:cNvPr>
          <p:cNvSpPr/>
          <p:nvPr/>
        </p:nvSpPr>
        <p:spPr>
          <a:xfrm>
            <a:off x="9345567" y="3896093"/>
            <a:ext cx="2724148" cy="2309021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Enables the creation of new services to solve emergent and complex requirements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09EA591B-EDF0-3ECC-9B94-98A9D47DEB43}"/>
              </a:ext>
            </a:extLst>
          </p:cNvPr>
          <p:cNvSpPr/>
          <p:nvPr/>
        </p:nvSpPr>
        <p:spPr>
          <a:xfrm>
            <a:off x="6096000" y="4320380"/>
            <a:ext cx="2547257" cy="2172495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Improves the potential in the reuse of tools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00E34B09-6394-111F-EAC8-803674CE5CC8}"/>
              </a:ext>
            </a:extLst>
          </p:cNvPr>
          <p:cNvSpPr/>
          <p:nvPr/>
        </p:nvSpPr>
        <p:spPr>
          <a:xfrm>
            <a:off x="7501341" y="1723598"/>
            <a:ext cx="2547257" cy="2172495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Improves quality and transparency of information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735EF87C-C5E8-45D7-96A8-93AA8D721077}"/>
              </a:ext>
            </a:extLst>
          </p:cNvPr>
          <p:cNvSpPr/>
          <p:nvPr/>
        </p:nvSpPr>
        <p:spPr>
          <a:xfrm>
            <a:off x="2626275" y="4147427"/>
            <a:ext cx="2547257" cy="2172495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Eases data and metadata management</a:t>
            </a:r>
          </a:p>
        </p:txBody>
      </p:sp>
    </p:spTree>
    <p:extLst>
      <p:ext uri="{BB962C8B-B14F-4D97-AF65-F5344CB8AC3E}">
        <p14:creationId xmlns:p14="http://schemas.microsoft.com/office/powerpoint/2010/main" val="1891135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40ED84-FFEE-2981-8FBC-D16F1F501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Governance Framework for Interoperability (DAFI)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6F0722E-0004-F88D-656C-54BF29697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04071" cy="4351338"/>
          </a:xfrm>
        </p:spPr>
        <p:txBody>
          <a:bodyPr anchor="ctr"/>
          <a:lstStyle/>
          <a:p>
            <a:r>
              <a:rPr lang="en-US" dirty="0"/>
              <a:t>A framework is a system of rules, ideas, or beliefs that are used to plan or decide something. It simplifies things to make them easier to understand</a:t>
            </a:r>
          </a:p>
          <a:p>
            <a:r>
              <a:rPr lang="en-US" dirty="0"/>
              <a:t>A Data Governance Framework is an instrument that is useful to have a holistic view of the data governance elements required to be in control of the information assets of the </a:t>
            </a:r>
            <a:r>
              <a:rPr lang="en-GB" dirty="0"/>
              <a:t>organisation</a:t>
            </a:r>
            <a:r>
              <a:rPr lang="en-US" dirty="0"/>
              <a:t>. </a:t>
            </a:r>
          </a:p>
          <a:p>
            <a:r>
              <a:rPr lang="en-US" dirty="0"/>
              <a:t>DAFI will help to align efforts, unify concepts and organize the core elements that are needed to establish and manage an interoperable platform of data, metadata and systems </a:t>
            </a:r>
          </a:p>
        </p:txBody>
      </p:sp>
    </p:spTree>
    <p:extLst>
      <p:ext uri="{BB962C8B-B14F-4D97-AF65-F5344CB8AC3E}">
        <p14:creationId xmlns:p14="http://schemas.microsoft.com/office/powerpoint/2010/main" val="3448967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418172-5DA3-9C2D-A389-13AB1F2BB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515"/>
            <a:ext cx="10515600" cy="1037072"/>
          </a:xfrm>
        </p:spPr>
        <p:txBody>
          <a:bodyPr/>
          <a:lstStyle/>
          <a:p>
            <a:pPr algn="ctr"/>
            <a:r>
              <a:rPr lang="en-US" dirty="0"/>
              <a:t>Outputs of the Project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151AF32-7D8A-8B42-A293-A7A074383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99541"/>
            <a:ext cx="4412226" cy="21466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 document describing a reference framework containing the main elements to achieve data interoperability. </a:t>
            </a:r>
            <a:endParaRPr lang="en-GB" dirty="0"/>
          </a:p>
          <a:p>
            <a:endParaRPr lang="es-MX" dirty="0"/>
          </a:p>
        </p:txBody>
      </p: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C661EAB4-E5A5-B980-A27E-1E6EDD3D1888}"/>
              </a:ext>
            </a:extLst>
          </p:cNvPr>
          <p:cNvCxnSpPr>
            <a:cxnSpLocks/>
            <a:stCxn id="3" idx="3"/>
            <a:endCxn id="6" idx="1"/>
          </p:cNvCxnSpPr>
          <p:nvPr/>
        </p:nvCxnSpPr>
        <p:spPr>
          <a:xfrm flipV="1">
            <a:off x="5250426" y="1714711"/>
            <a:ext cx="2750574" cy="185815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B8D02C05-4CD6-2E02-157B-90626E358FAB}"/>
              </a:ext>
            </a:extLst>
          </p:cNvPr>
          <p:cNvSpPr txBox="1"/>
          <p:nvPr/>
        </p:nvSpPr>
        <p:spPr>
          <a:xfrm>
            <a:off x="8001000" y="929881"/>
            <a:ext cx="37387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Understanding of basic terms related to data governance and statistical interoperability</a:t>
            </a: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47E5BF96-F610-77A8-E075-413AC435F7A3}"/>
              </a:ext>
            </a:extLst>
          </p:cNvPr>
          <p:cNvCxnSpPr>
            <a:cxnSpLocks/>
            <a:stCxn id="3" idx="3"/>
            <a:endCxn id="15" idx="1"/>
          </p:cNvCxnSpPr>
          <p:nvPr/>
        </p:nvCxnSpPr>
        <p:spPr>
          <a:xfrm flipV="1">
            <a:off x="5250426" y="3284371"/>
            <a:ext cx="3202858" cy="28849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73535F2-10CF-8DA9-6942-B519B0C97192}"/>
              </a:ext>
            </a:extLst>
          </p:cNvPr>
          <p:cNvSpPr txBox="1"/>
          <p:nvPr/>
        </p:nvSpPr>
        <p:spPr>
          <a:xfrm>
            <a:off x="8453284" y="2499541"/>
            <a:ext cx="37387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Identification of the core elements needed to achieve statistical interoperability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DE8B9EF-DC43-8323-055A-A6F9A33BB948}"/>
              </a:ext>
            </a:extLst>
          </p:cNvPr>
          <p:cNvSpPr txBox="1"/>
          <p:nvPr/>
        </p:nvSpPr>
        <p:spPr>
          <a:xfrm>
            <a:off x="7838768" y="4069201"/>
            <a:ext cx="3352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Recommendations and guidelines on how to apply existent models and tools to establish an interoperable data environment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20510DD2-D010-23CD-19F1-87B97D51E987}"/>
              </a:ext>
            </a:extLst>
          </p:cNvPr>
          <p:cNvCxnSpPr>
            <a:cxnSpLocks/>
            <a:stCxn id="3" idx="3"/>
            <a:endCxn id="21" idx="1"/>
          </p:cNvCxnSpPr>
          <p:nvPr/>
        </p:nvCxnSpPr>
        <p:spPr>
          <a:xfrm>
            <a:off x="5250426" y="3572862"/>
            <a:ext cx="2588342" cy="165050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29223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734EE-11BC-4B8C-8ED6-662F58E6B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Summary…</a:t>
            </a:r>
            <a:endParaRPr lang="en-GB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C7A4ABC-FA5F-471E-9885-2F5348BEC619}"/>
              </a:ext>
            </a:extLst>
          </p:cNvPr>
          <p:cNvSpPr/>
          <p:nvPr/>
        </p:nvSpPr>
        <p:spPr>
          <a:xfrm>
            <a:off x="838200" y="2021024"/>
            <a:ext cx="1420391" cy="938192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Survey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DBBD46A-E8F6-42FF-A1C3-80E1F9B100B0}"/>
              </a:ext>
            </a:extLst>
          </p:cNvPr>
          <p:cNvCxnSpPr>
            <a:cxnSpLocks/>
            <a:stCxn id="4" idx="5"/>
            <a:endCxn id="20" idx="1"/>
          </p:cNvCxnSpPr>
          <p:nvPr/>
        </p:nvCxnSpPr>
        <p:spPr>
          <a:xfrm>
            <a:off x="2050580" y="2821821"/>
            <a:ext cx="396787" cy="6909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74DB6A17-9F6D-4AB2-AFE9-55EC1A2B91CE}"/>
              </a:ext>
            </a:extLst>
          </p:cNvPr>
          <p:cNvSpPr/>
          <p:nvPr/>
        </p:nvSpPr>
        <p:spPr>
          <a:xfrm>
            <a:off x="604072" y="4729796"/>
            <a:ext cx="1420391" cy="938192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Administrative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D58C375-9E30-4013-B087-8E3B276E770D}"/>
              </a:ext>
            </a:extLst>
          </p:cNvPr>
          <p:cNvCxnSpPr>
            <a:cxnSpLocks/>
            <a:stCxn id="8" idx="7"/>
            <a:endCxn id="20" idx="3"/>
          </p:cNvCxnSpPr>
          <p:nvPr/>
        </p:nvCxnSpPr>
        <p:spPr>
          <a:xfrm flipV="1">
            <a:off x="1816452" y="4176207"/>
            <a:ext cx="630915" cy="6909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311810F2-5E8E-40E8-97CD-7FCC6B852A10}"/>
              </a:ext>
            </a:extLst>
          </p:cNvPr>
          <p:cNvSpPr/>
          <p:nvPr/>
        </p:nvSpPr>
        <p:spPr>
          <a:xfrm>
            <a:off x="3363342" y="4727561"/>
            <a:ext cx="1420391" cy="938192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Crowd-sourcing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1FE8CC8-29FC-41BB-A77A-745DB07D2E52}"/>
              </a:ext>
            </a:extLst>
          </p:cNvPr>
          <p:cNvCxnSpPr>
            <a:cxnSpLocks/>
            <a:stCxn id="12" idx="0"/>
            <a:endCxn id="20" idx="5"/>
          </p:cNvCxnSpPr>
          <p:nvPr/>
        </p:nvCxnSpPr>
        <p:spPr>
          <a:xfrm flipH="1" flipV="1">
            <a:off x="3451736" y="4176207"/>
            <a:ext cx="621802" cy="55135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DDAA8E86-BCB2-47D4-AC62-25D28E1F24BE}"/>
              </a:ext>
            </a:extLst>
          </p:cNvPr>
          <p:cNvSpPr/>
          <p:nvPr/>
        </p:nvSpPr>
        <p:spPr>
          <a:xfrm>
            <a:off x="3599699" y="1995691"/>
            <a:ext cx="1420391" cy="938192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Web-scraping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796C395-EA9F-4A2F-BFF4-DC7981C24460}"/>
              </a:ext>
            </a:extLst>
          </p:cNvPr>
          <p:cNvCxnSpPr>
            <a:cxnSpLocks/>
            <a:stCxn id="16" idx="3"/>
            <a:endCxn id="20" idx="7"/>
          </p:cNvCxnSpPr>
          <p:nvPr/>
        </p:nvCxnSpPr>
        <p:spPr>
          <a:xfrm flipH="1">
            <a:off x="3451736" y="2796488"/>
            <a:ext cx="355974" cy="71631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A16935A8-BA6B-44CF-B3F7-4CF57DDC1BDA}"/>
              </a:ext>
            </a:extLst>
          </p:cNvPr>
          <p:cNvSpPr/>
          <p:nvPr/>
        </p:nvSpPr>
        <p:spPr>
          <a:xfrm>
            <a:off x="2239356" y="3375410"/>
            <a:ext cx="1420391" cy="938192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Statistical organisations</a:t>
            </a:r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FC2985-43E0-4FF7-8017-49AA15CECCD2}"/>
              </a:ext>
            </a:extLst>
          </p:cNvPr>
          <p:cNvSpPr/>
          <p:nvPr/>
        </p:nvSpPr>
        <p:spPr>
          <a:xfrm>
            <a:off x="438385" y="3461268"/>
            <a:ext cx="1087318" cy="718192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Satellite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0AFE45B-0681-432E-8C17-786796A2319B}"/>
              </a:ext>
            </a:extLst>
          </p:cNvPr>
          <p:cNvCxnSpPr>
            <a:cxnSpLocks/>
            <a:stCxn id="21" idx="6"/>
            <a:endCxn id="20" idx="2"/>
          </p:cNvCxnSpPr>
          <p:nvPr/>
        </p:nvCxnSpPr>
        <p:spPr>
          <a:xfrm>
            <a:off x="1525703" y="3820364"/>
            <a:ext cx="713653" cy="241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4ADA2C34-61B3-4291-9CEB-34BB605DD2CD}"/>
              </a:ext>
            </a:extLst>
          </p:cNvPr>
          <p:cNvSpPr/>
          <p:nvPr/>
        </p:nvSpPr>
        <p:spPr>
          <a:xfrm>
            <a:off x="4240074" y="3429000"/>
            <a:ext cx="1087318" cy="718192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Private sector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C5B1FE1-B8B1-443B-9421-D425F2AEA2ED}"/>
              </a:ext>
            </a:extLst>
          </p:cNvPr>
          <p:cNvCxnSpPr>
            <a:cxnSpLocks/>
            <a:stCxn id="26" idx="2"/>
            <a:endCxn id="20" idx="6"/>
          </p:cNvCxnSpPr>
          <p:nvPr/>
        </p:nvCxnSpPr>
        <p:spPr>
          <a:xfrm flipH="1">
            <a:off x="3659747" y="3788096"/>
            <a:ext cx="580327" cy="564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Marcador de contenido 2">
            <a:extLst>
              <a:ext uri="{FF2B5EF4-FFF2-40B4-BE49-F238E27FC236}">
                <a16:creationId xmlns:a16="http://schemas.microsoft.com/office/drawing/2014/main" id="{C8E39C1A-136C-49DA-8793-B90CB8C7D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0303" y="1880786"/>
            <a:ext cx="5243903" cy="459084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Increasingly, statistical organisations work with diverse data</a:t>
            </a:r>
          </a:p>
          <a:p>
            <a:r>
              <a:rPr lang="en-US" dirty="0"/>
              <a:t>Great opportunity to meet the complex information needs through data integration </a:t>
            </a:r>
          </a:p>
          <a:p>
            <a:r>
              <a:rPr lang="en-US" dirty="0"/>
              <a:t>However, data managed in silos making them non-interoperable (e.g., semantics, syntactic) creating a </a:t>
            </a:r>
            <a:r>
              <a:rPr lang="en-US" b="1" dirty="0"/>
              <a:t>big challenge for data integration</a:t>
            </a:r>
          </a:p>
          <a:p>
            <a:r>
              <a:rPr lang="en-US" dirty="0"/>
              <a:t>Data should be governed with interoperability in mind</a:t>
            </a:r>
          </a:p>
        </p:txBody>
      </p:sp>
    </p:spTree>
    <p:extLst>
      <p:ext uri="{BB962C8B-B14F-4D97-AF65-F5344CB8AC3E}">
        <p14:creationId xmlns:p14="http://schemas.microsoft.com/office/powerpoint/2010/main" val="3965309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DB7EBF-22EC-77CE-99E1-617975430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DAFI Team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346C5C-EB22-686B-EA07-ECEC2F37FA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488" y="1690688"/>
            <a:ext cx="9810135" cy="4351338"/>
          </a:xfrm>
        </p:spPr>
        <p:txBody>
          <a:bodyPr/>
          <a:lstStyle/>
          <a:p>
            <a:r>
              <a:rPr lang="en-US" dirty="0"/>
              <a:t>The Project raised interest from many institutions.</a:t>
            </a:r>
          </a:p>
          <a:p>
            <a:r>
              <a:rPr lang="en-US" dirty="0"/>
              <a:t>The team is conformed by experts from: Canada, Egypt, France, Hungary, Israel, Italy, Kyrgyzstan, Mexico, Saudi Arabia, USA, ILO, OECD, and UNECE</a:t>
            </a:r>
          </a:p>
          <a:p>
            <a:endParaRPr lang="en-US" dirty="0"/>
          </a:p>
          <a:p>
            <a:r>
              <a:rPr lang="en-US" dirty="0"/>
              <a:t>Very rich set of backgrounds, knowledge and experience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b="1" dirty="0"/>
              <a:t>It was a challenge to unify our visions for the project</a:t>
            </a:r>
          </a:p>
        </p:txBody>
      </p:sp>
    </p:spTree>
    <p:extLst>
      <p:ext uri="{BB962C8B-B14F-4D97-AF65-F5344CB8AC3E}">
        <p14:creationId xmlns:p14="http://schemas.microsoft.com/office/powerpoint/2010/main" val="3388284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706B6B-2DD8-8F67-2DFB-A828E9130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7475"/>
            <a:ext cx="10515600" cy="1325563"/>
          </a:xfrm>
        </p:spPr>
        <p:txBody>
          <a:bodyPr/>
          <a:lstStyle/>
          <a:p>
            <a:r>
              <a:rPr lang="en-US" dirty="0"/>
              <a:t>What we have been advancing so far…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C812D2E-434F-EF28-6629-76EE58C26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1588"/>
            <a:ext cx="10515600" cy="490537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We started by reviewing use cases and relevant efforts made by different organizations</a:t>
            </a:r>
          </a:p>
          <a:p>
            <a:endParaRPr lang="en-US" dirty="0"/>
          </a:p>
          <a:p>
            <a:r>
              <a:rPr lang="en-US" dirty="0"/>
              <a:t>Then, most of the initial work was about getting agreements on:</a:t>
            </a:r>
          </a:p>
          <a:p>
            <a:pPr lvl="1"/>
            <a:r>
              <a:rPr lang="en-US" dirty="0"/>
              <a:t>The scope of the Project to get an alignment of the efforts</a:t>
            </a:r>
          </a:p>
          <a:p>
            <a:pPr lvl="1"/>
            <a:r>
              <a:rPr lang="en-US" dirty="0"/>
              <a:t>The relevant concepts about the main topic of the Project, and their definitions to get a common language</a:t>
            </a:r>
          </a:p>
          <a:p>
            <a:pPr lvl="1"/>
            <a:r>
              <a:rPr lang="en-US" dirty="0"/>
              <a:t>The contents that would fit in the document</a:t>
            </a:r>
          </a:p>
          <a:p>
            <a:pPr lvl="1"/>
            <a:r>
              <a:rPr lang="en-US" dirty="0"/>
              <a:t>The initial structure for the document</a:t>
            </a:r>
          </a:p>
          <a:p>
            <a:endParaRPr lang="en-US" dirty="0"/>
          </a:p>
          <a:p>
            <a:r>
              <a:rPr lang="en-US" dirty="0"/>
              <a:t>What we are working on now:</a:t>
            </a:r>
          </a:p>
          <a:p>
            <a:pPr lvl="1"/>
            <a:r>
              <a:rPr lang="en-US" dirty="0"/>
              <a:t>Generation of contents for the project</a:t>
            </a:r>
          </a:p>
          <a:p>
            <a:pPr lvl="1"/>
            <a:r>
              <a:rPr lang="en-US" dirty="0"/>
              <a:t>Improving the structure to make it more meaningful for the reader, answering questions like: Why we do this? What do we want to achieve? How can we make it?</a:t>
            </a:r>
          </a:p>
          <a:p>
            <a:pPr lvl="1"/>
            <a:endParaRPr lang="en-US" dirty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325022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D90E23-B82E-471F-E6B7-9FE0898FB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008"/>
            <a:ext cx="10515600" cy="1325563"/>
          </a:xfrm>
        </p:spPr>
        <p:txBody>
          <a:bodyPr/>
          <a:lstStyle/>
          <a:p>
            <a:r>
              <a:rPr lang="en-GB" dirty="0"/>
              <a:t>The Document Structure So Far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4F582C9-D61A-CE30-53B4-F45CBA2ED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7300"/>
            <a:ext cx="10515600" cy="4919663"/>
          </a:xfrm>
        </p:spPr>
        <p:txBody>
          <a:bodyPr anchor="ctr">
            <a:normAutofit fontScale="92500" lnSpcReduction="10000"/>
          </a:bodyPr>
          <a:lstStyle/>
          <a:p>
            <a:r>
              <a:rPr lang="en-GB" dirty="0"/>
              <a:t>The document structure follows the logic of:</a:t>
            </a:r>
          </a:p>
          <a:p>
            <a:pPr lvl="1"/>
            <a:r>
              <a:rPr lang="en-GB" dirty="0"/>
              <a:t>Why do we need a Framework for Interoperability (Introduction)?</a:t>
            </a:r>
          </a:p>
          <a:p>
            <a:pPr lvl="2"/>
            <a:r>
              <a:rPr lang="en-GB" dirty="0"/>
              <a:t>Background</a:t>
            </a:r>
          </a:p>
          <a:p>
            <a:pPr lvl="2"/>
            <a:r>
              <a:rPr lang="en-GB" dirty="0"/>
              <a:t>Problem Statement</a:t>
            </a:r>
          </a:p>
          <a:p>
            <a:pPr lvl="2"/>
            <a:r>
              <a:rPr lang="en-GB" dirty="0"/>
              <a:t>Scope and Purpose</a:t>
            </a:r>
          </a:p>
          <a:p>
            <a:pPr lvl="2"/>
            <a:r>
              <a:rPr lang="en-GB" dirty="0"/>
              <a:t>Core Terms</a:t>
            </a:r>
          </a:p>
          <a:p>
            <a:pPr lvl="1"/>
            <a:r>
              <a:rPr lang="en-GB" dirty="0"/>
              <a:t>What do we want to achieve (Statistical Interoperability)?</a:t>
            </a:r>
          </a:p>
          <a:p>
            <a:pPr lvl="2"/>
            <a:r>
              <a:rPr lang="en-GB" dirty="0"/>
              <a:t>Review of Statistical Interoperability</a:t>
            </a:r>
          </a:p>
          <a:p>
            <a:pPr lvl="2"/>
            <a:r>
              <a:rPr lang="en-GB" dirty="0"/>
              <a:t>Benefits</a:t>
            </a:r>
          </a:p>
          <a:p>
            <a:pPr lvl="2"/>
            <a:r>
              <a:rPr lang="en-GB" dirty="0"/>
              <a:t>Types of Interoperability</a:t>
            </a:r>
          </a:p>
          <a:p>
            <a:pPr lvl="1"/>
            <a:r>
              <a:rPr lang="en-GB" dirty="0"/>
              <a:t>How we will achieve our goals (DAFI Framework)?</a:t>
            </a:r>
          </a:p>
          <a:p>
            <a:pPr lvl="2"/>
            <a:r>
              <a:rPr lang="en-GB" dirty="0"/>
              <a:t>DAFI Structure and Components</a:t>
            </a:r>
          </a:p>
          <a:p>
            <a:pPr lvl="2"/>
            <a:r>
              <a:rPr lang="en-GB" dirty="0"/>
              <a:t>Related Standards and Models</a:t>
            </a:r>
          </a:p>
          <a:p>
            <a:pPr lvl="2"/>
            <a:r>
              <a:rPr lang="en-GB" dirty="0"/>
              <a:t>Guidelines on How to Build an Interoperable Statistical Platform</a:t>
            </a:r>
          </a:p>
          <a:p>
            <a:pPr lvl="2"/>
            <a:r>
              <a:rPr lang="en-GB" dirty="0"/>
              <a:t>Recommendations on How to Achieve Interoperability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6250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BD43BBD5-3573-4920-BF89-0D04F399B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6600" dirty="0">
                <a:solidFill>
                  <a:schemeClr val="accent1">
                    <a:lumMod val="75000"/>
                  </a:schemeClr>
                </a:solidFill>
              </a:rPr>
              <a:t>Thank You</a:t>
            </a:r>
            <a:br>
              <a:rPr lang="en-GB" dirty="0"/>
            </a:br>
            <a:br>
              <a:rPr lang="en-GB" dirty="0"/>
            </a:br>
            <a:r>
              <a:rPr lang="en-GB" sz="4400" dirty="0"/>
              <a:t>Comments, Questions, Any Feedback</a:t>
            </a:r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3EED6FC-604D-4D07-ADA9-45CD73FD3B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pPr algn="r"/>
            <a:r>
              <a:rPr lang="en-GB" dirty="0"/>
              <a:t>Juan.Munoz@inegi.org.mx</a:t>
            </a:r>
          </a:p>
        </p:txBody>
      </p:sp>
    </p:spTree>
    <p:extLst>
      <p:ext uri="{BB962C8B-B14F-4D97-AF65-F5344CB8AC3E}">
        <p14:creationId xmlns:p14="http://schemas.microsoft.com/office/powerpoint/2010/main" val="1854225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F0BBE4-42B1-7461-B6FD-B721AA8A0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96287C7-B447-3E1F-E4E6-77203FD05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0641" y="1478416"/>
            <a:ext cx="6727373" cy="4351338"/>
          </a:xfrm>
        </p:spPr>
        <p:txBody>
          <a:bodyPr anchor="ctr"/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dirty="0"/>
              <a:t>Problem Statement for Interoperability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dirty="0"/>
              <a:t>Data Governance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dirty="0"/>
              <a:t>Expected Outputs from the Project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dirty="0"/>
              <a:t>Advances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dirty="0"/>
              <a:t>Time for feedback and comments</a:t>
            </a:r>
          </a:p>
        </p:txBody>
      </p:sp>
    </p:spTree>
    <p:extLst>
      <p:ext uri="{BB962C8B-B14F-4D97-AF65-F5344CB8AC3E}">
        <p14:creationId xmlns:p14="http://schemas.microsoft.com/office/powerpoint/2010/main" val="1549366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11047A-1B00-40CF-5C41-640F9A809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938157" cy="1325563"/>
          </a:xfrm>
        </p:spPr>
        <p:txBody>
          <a:bodyPr/>
          <a:lstStyle/>
          <a:p>
            <a:r>
              <a:rPr lang="en-US" dirty="0"/>
              <a:t>Interoperability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74306C3-3BF5-2745-B042-2F57237A7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93" y="1825625"/>
            <a:ext cx="6924839" cy="4166961"/>
          </a:xfrm>
        </p:spPr>
        <p:txBody>
          <a:bodyPr/>
          <a:lstStyle/>
          <a:p>
            <a:r>
              <a:rPr lang="en-US"/>
              <a:t>The ability </a:t>
            </a:r>
            <a:r>
              <a:rPr lang="en-US" dirty="0"/>
              <a:t>of systems or services to exchange and make use of the information without prior communication. </a:t>
            </a:r>
          </a:p>
          <a:p>
            <a:r>
              <a:rPr lang="en-US" dirty="0"/>
              <a:t>Institutions whose core business is the production and dissemination of official statistical information must deal with data and metadata coming from different sources and domains. </a:t>
            </a:r>
            <a:endParaRPr lang="es-MX" dirty="0"/>
          </a:p>
        </p:txBody>
      </p:sp>
      <p:pic>
        <p:nvPicPr>
          <p:cNvPr id="5" name="Gráfico 4" descr="Cadena de bloques con relleno sólido">
            <a:extLst>
              <a:ext uri="{FF2B5EF4-FFF2-40B4-BE49-F238E27FC236}">
                <a16:creationId xmlns:a16="http://schemas.microsoft.com/office/drawing/2014/main" id="{EEB4A171-ED47-4016-845B-A4EA698273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87149" y="2170016"/>
            <a:ext cx="914400" cy="914400"/>
          </a:xfrm>
          <a:prstGeom prst="rect">
            <a:avLst/>
          </a:prstGeom>
        </p:spPr>
      </p:pic>
      <p:pic>
        <p:nvPicPr>
          <p:cNvPr id="7" name="Gráfico 6" descr="Ordenador contorno">
            <a:extLst>
              <a:ext uri="{FF2B5EF4-FFF2-40B4-BE49-F238E27FC236}">
                <a16:creationId xmlns:a16="http://schemas.microsoft.com/office/drawing/2014/main" id="{67C690F0-6A38-D40D-AC01-9326BA0D86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14085" y="5220369"/>
            <a:ext cx="914400" cy="914400"/>
          </a:xfrm>
          <a:prstGeom prst="rect">
            <a:avLst/>
          </a:prstGeom>
        </p:spPr>
      </p:pic>
      <p:pic>
        <p:nvPicPr>
          <p:cNvPr id="9" name="Gráfico 8" descr="Portátil con relleno sólido">
            <a:extLst>
              <a:ext uri="{FF2B5EF4-FFF2-40B4-BE49-F238E27FC236}">
                <a16:creationId xmlns:a16="http://schemas.microsoft.com/office/drawing/2014/main" id="{34EF7B1D-440A-2BDE-B0CD-B7357B1358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446035" y="2631334"/>
            <a:ext cx="914400" cy="914400"/>
          </a:xfrm>
          <a:prstGeom prst="rect">
            <a:avLst/>
          </a:prstGeom>
        </p:spPr>
      </p:pic>
      <p:pic>
        <p:nvPicPr>
          <p:cNvPr id="11" name="Gráfico 10" descr="Ordenador con relleno sólido">
            <a:extLst>
              <a:ext uri="{FF2B5EF4-FFF2-40B4-BE49-F238E27FC236}">
                <a16:creationId xmlns:a16="http://schemas.microsoft.com/office/drawing/2014/main" id="{5195AC5E-BD8D-76B5-D985-434B48265C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175143" y="181831"/>
            <a:ext cx="914400" cy="914400"/>
          </a:xfrm>
          <a:prstGeom prst="rect">
            <a:avLst/>
          </a:prstGeom>
        </p:spPr>
      </p:pic>
      <p:pic>
        <p:nvPicPr>
          <p:cNvPr id="13" name="Gráfico 12" descr="Gráfico de barras con relleno sólido">
            <a:extLst>
              <a:ext uri="{FF2B5EF4-FFF2-40B4-BE49-F238E27FC236}">
                <a16:creationId xmlns:a16="http://schemas.microsoft.com/office/drawing/2014/main" id="{9648805F-50C9-21FB-7BA0-01F842D855A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593570" y="3946944"/>
            <a:ext cx="914400" cy="914400"/>
          </a:xfrm>
          <a:prstGeom prst="rect">
            <a:avLst/>
          </a:prstGeom>
        </p:spPr>
      </p:pic>
      <p:pic>
        <p:nvPicPr>
          <p:cNvPr id="15" name="Gráfico 14" descr="Gráfico de barras contorno">
            <a:extLst>
              <a:ext uri="{FF2B5EF4-FFF2-40B4-BE49-F238E27FC236}">
                <a16:creationId xmlns:a16="http://schemas.microsoft.com/office/drawing/2014/main" id="{45020392-3C9F-1186-6F3B-B2A170B0E66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746955" y="1168764"/>
            <a:ext cx="914400" cy="914400"/>
          </a:xfrm>
          <a:prstGeom prst="rect">
            <a:avLst/>
          </a:prstGeom>
        </p:spPr>
      </p:pic>
      <p:pic>
        <p:nvPicPr>
          <p:cNvPr id="17" name="Gráfico 16" descr="Gráfico circular contorno">
            <a:extLst>
              <a:ext uri="{FF2B5EF4-FFF2-40B4-BE49-F238E27FC236}">
                <a16:creationId xmlns:a16="http://schemas.microsoft.com/office/drawing/2014/main" id="{5AC01743-F710-94B3-9A03-9A477902062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677772" y="4163786"/>
            <a:ext cx="914400" cy="914400"/>
          </a:xfrm>
          <a:prstGeom prst="rect">
            <a:avLst/>
          </a:prstGeom>
        </p:spPr>
      </p:pic>
      <p:pic>
        <p:nvPicPr>
          <p:cNvPr id="19" name="Gráfico 18" descr="Procesador contorno">
            <a:extLst>
              <a:ext uri="{FF2B5EF4-FFF2-40B4-BE49-F238E27FC236}">
                <a16:creationId xmlns:a16="http://schemas.microsoft.com/office/drawing/2014/main" id="{64895B95-5E25-F186-B182-51BF33834D6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398026" y="2386857"/>
            <a:ext cx="914400" cy="914400"/>
          </a:xfrm>
          <a:prstGeom prst="rect">
            <a:avLst/>
          </a:prstGeom>
        </p:spPr>
      </p:pic>
      <p:pic>
        <p:nvPicPr>
          <p:cNvPr id="21" name="Gráfico 20" descr="Blog contorno">
            <a:extLst>
              <a:ext uri="{FF2B5EF4-FFF2-40B4-BE49-F238E27FC236}">
                <a16:creationId xmlns:a16="http://schemas.microsoft.com/office/drawing/2014/main" id="{A429B7B2-EA43-45F3-E9B1-2468182C317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1072989" y="50832"/>
            <a:ext cx="914400" cy="914400"/>
          </a:xfrm>
          <a:prstGeom prst="rect">
            <a:avLst/>
          </a:prstGeom>
        </p:spPr>
      </p:pic>
      <p:pic>
        <p:nvPicPr>
          <p:cNvPr id="23" name="Gráfico 22" descr="Crecimiento empresarial contorno">
            <a:extLst>
              <a:ext uri="{FF2B5EF4-FFF2-40B4-BE49-F238E27FC236}">
                <a16:creationId xmlns:a16="http://schemas.microsoft.com/office/drawing/2014/main" id="{D1BB7D52-9E85-5C51-0051-1DF8C0CBDA21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7443539" y="1416667"/>
            <a:ext cx="914400" cy="914400"/>
          </a:xfrm>
          <a:prstGeom prst="rect">
            <a:avLst/>
          </a:prstGeom>
        </p:spPr>
      </p:pic>
      <p:pic>
        <p:nvPicPr>
          <p:cNvPr id="25" name="Gráfico 24" descr="Base de datos contorno">
            <a:extLst>
              <a:ext uri="{FF2B5EF4-FFF2-40B4-BE49-F238E27FC236}">
                <a16:creationId xmlns:a16="http://schemas.microsoft.com/office/drawing/2014/main" id="{EC2F06E8-1E80-FA4B-26FC-A2510CD5C64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1252567" y="3249386"/>
            <a:ext cx="914400" cy="914400"/>
          </a:xfrm>
          <a:prstGeom prst="rect">
            <a:avLst/>
          </a:prstGeom>
        </p:spPr>
      </p:pic>
      <p:pic>
        <p:nvPicPr>
          <p:cNvPr id="27" name="Gráfico 26" descr="Comercio electrónico contorno">
            <a:extLst>
              <a:ext uri="{FF2B5EF4-FFF2-40B4-BE49-F238E27FC236}">
                <a16:creationId xmlns:a16="http://schemas.microsoft.com/office/drawing/2014/main" id="{DAD5D927-AF79-BD75-47E1-6665CDE95343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1192707" y="2091969"/>
            <a:ext cx="914400" cy="914400"/>
          </a:xfrm>
          <a:prstGeom prst="rect">
            <a:avLst/>
          </a:prstGeom>
        </p:spPr>
      </p:pic>
      <p:pic>
        <p:nvPicPr>
          <p:cNvPr id="29" name="Gráfico 28" descr="Lista contorno">
            <a:extLst>
              <a:ext uri="{FF2B5EF4-FFF2-40B4-BE49-F238E27FC236}">
                <a16:creationId xmlns:a16="http://schemas.microsoft.com/office/drawing/2014/main" id="{8624EFA3-4680-8D1B-F22A-B416C09EC1D2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7216187" y="608591"/>
            <a:ext cx="914400" cy="914400"/>
          </a:xfrm>
          <a:prstGeom prst="rect">
            <a:avLst/>
          </a:prstGeom>
        </p:spPr>
      </p:pic>
      <p:pic>
        <p:nvPicPr>
          <p:cNvPr id="31" name="Gráfico 30" descr="Red en línea contorno">
            <a:extLst>
              <a:ext uri="{FF2B5EF4-FFF2-40B4-BE49-F238E27FC236}">
                <a16:creationId xmlns:a16="http://schemas.microsoft.com/office/drawing/2014/main" id="{39ECBE93-441E-0793-B4F7-B68A62EF2FAD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0896600" y="5311699"/>
            <a:ext cx="914400" cy="914400"/>
          </a:xfrm>
          <a:prstGeom prst="rect">
            <a:avLst/>
          </a:prstGeom>
        </p:spPr>
      </p:pic>
      <p:pic>
        <p:nvPicPr>
          <p:cNvPr id="33" name="Gráfico 32" descr="Gráfico de barras de la curva exponencial de pandemia contorno">
            <a:extLst>
              <a:ext uri="{FF2B5EF4-FFF2-40B4-BE49-F238E27FC236}">
                <a16:creationId xmlns:a16="http://schemas.microsoft.com/office/drawing/2014/main" id="{B28CF1D6-3C9B-7C1E-EAEC-2C54D4FA2F03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7102381" y="4002934"/>
            <a:ext cx="914400" cy="914400"/>
          </a:xfrm>
          <a:prstGeom prst="rect">
            <a:avLst/>
          </a:prstGeom>
        </p:spPr>
      </p:pic>
      <p:pic>
        <p:nvPicPr>
          <p:cNvPr id="35" name="Gráfico 34" descr="Diagrama de dispersión contorno">
            <a:extLst>
              <a:ext uri="{FF2B5EF4-FFF2-40B4-BE49-F238E27FC236}">
                <a16:creationId xmlns:a16="http://schemas.microsoft.com/office/drawing/2014/main" id="{50902772-FA90-BF4F-1B89-518C2D8E32F3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8385968" y="3545734"/>
            <a:ext cx="914400" cy="914400"/>
          </a:xfrm>
          <a:prstGeom prst="rect">
            <a:avLst/>
          </a:prstGeom>
        </p:spPr>
      </p:pic>
      <p:pic>
        <p:nvPicPr>
          <p:cNvPr id="37" name="Gráfico 36" descr="Tabla contorno">
            <a:extLst>
              <a:ext uri="{FF2B5EF4-FFF2-40B4-BE49-F238E27FC236}">
                <a16:creationId xmlns:a16="http://schemas.microsoft.com/office/drawing/2014/main" id="{469BC32B-7E58-BB83-88F7-389268ED61FF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7302935" y="5224048"/>
            <a:ext cx="914400" cy="914400"/>
          </a:xfrm>
          <a:prstGeom prst="rect">
            <a:avLst/>
          </a:prstGeom>
        </p:spPr>
      </p:pic>
      <p:pic>
        <p:nvPicPr>
          <p:cNvPr id="39" name="Gráfico 38" descr="Tendencia al alza contorno">
            <a:extLst>
              <a:ext uri="{FF2B5EF4-FFF2-40B4-BE49-F238E27FC236}">
                <a16:creationId xmlns:a16="http://schemas.microsoft.com/office/drawing/2014/main" id="{E4F02A5A-4671-C26A-195B-555B0CF7CA6E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9253029" y="174702"/>
            <a:ext cx="914400" cy="914400"/>
          </a:xfrm>
          <a:prstGeom prst="rect">
            <a:avLst/>
          </a:prstGeom>
        </p:spPr>
      </p:pic>
      <p:cxnSp>
        <p:nvCxnSpPr>
          <p:cNvPr id="41" name="Conector: angular 40">
            <a:extLst>
              <a:ext uri="{FF2B5EF4-FFF2-40B4-BE49-F238E27FC236}">
                <a16:creationId xmlns:a16="http://schemas.microsoft.com/office/drawing/2014/main" id="{CB3D0F7B-0354-FC70-2BAF-018803D7A9D2}"/>
              </a:ext>
            </a:extLst>
          </p:cNvPr>
          <p:cNvCxnSpPr>
            <a:stCxn id="5" idx="0"/>
            <a:endCxn id="11" idx="2"/>
          </p:cNvCxnSpPr>
          <p:nvPr/>
        </p:nvCxnSpPr>
        <p:spPr>
          <a:xfrm rot="16200000" flipV="1">
            <a:off x="8501454" y="1227121"/>
            <a:ext cx="1073785" cy="81200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: angular 41">
            <a:extLst>
              <a:ext uri="{FF2B5EF4-FFF2-40B4-BE49-F238E27FC236}">
                <a16:creationId xmlns:a16="http://schemas.microsoft.com/office/drawing/2014/main" id="{166E7101-7890-2348-F6B1-C9A9303A103C}"/>
              </a:ext>
            </a:extLst>
          </p:cNvPr>
          <p:cNvCxnSpPr>
            <a:cxnSpLocks/>
            <a:stCxn id="5" idx="3"/>
            <a:endCxn id="19" idx="1"/>
          </p:cNvCxnSpPr>
          <p:nvPr/>
        </p:nvCxnSpPr>
        <p:spPr>
          <a:xfrm>
            <a:off x="9901549" y="2627216"/>
            <a:ext cx="496477" cy="21684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: angular 44">
            <a:extLst>
              <a:ext uri="{FF2B5EF4-FFF2-40B4-BE49-F238E27FC236}">
                <a16:creationId xmlns:a16="http://schemas.microsoft.com/office/drawing/2014/main" id="{A4A835B6-874A-F8F9-5B62-F298F9ECAA9F}"/>
              </a:ext>
            </a:extLst>
          </p:cNvPr>
          <p:cNvCxnSpPr>
            <a:cxnSpLocks/>
            <a:stCxn id="35" idx="0"/>
            <a:endCxn id="9" idx="3"/>
          </p:cNvCxnSpPr>
          <p:nvPr/>
        </p:nvCxnSpPr>
        <p:spPr>
          <a:xfrm rot="16200000" flipV="1">
            <a:off x="8373202" y="3075767"/>
            <a:ext cx="457200" cy="48273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: angular 47">
            <a:extLst>
              <a:ext uri="{FF2B5EF4-FFF2-40B4-BE49-F238E27FC236}">
                <a16:creationId xmlns:a16="http://schemas.microsoft.com/office/drawing/2014/main" id="{5CC66830-72E8-81E6-D0DC-10A715C8CADC}"/>
              </a:ext>
            </a:extLst>
          </p:cNvPr>
          <p:cNvCxnSpPr>
            <a:cxnSpLocks/>
            <a:stCxn id="5" idx="1"/>
            <a:endCxn id="9" idx="0"/>
          </p:cNvCxnSpPr>
          <p:nvPr/>
        </p:nvCxnSpPr>
        <p:spPr>
          <a:xfrm rot="10800000" flipV="1">
            <a:off x="7903235" y="2627216"/>
            <a:ext cx="1083914" cy="411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: angular 54">
            <a:extLst>
              <a:ext uri="{FF2B5EF4-FFF2-40B4-BE49-F238E27FC236}">
                <a16:creationId xmlns:a16="http://schemas.microsoft.com/office/drawing/2014/main" id="{2D67BB66-67FC-06EB-E90F-F288256A1A1F}"/>
              </a:ext>
            </a:extLst>
          </p:cNvPr>
          <p:cNvCxnSpPr>
            <a:cxnSpLocks/>
            <a:stCxn id="5" idx="1"/>
            <a:endCxn id="29" idx="3"/>
          </p:cNvCxnSpPr>
          <p:nvPr/>
        </p:nvCxnSpPr>
        <p:spPr>
          <a:xfrm rot="10800000">
            <a:off x="8130587" y="1065792"/>
            <a:ext cx="856562" cy="156142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: angular 57">
            <a:extLst>
              <a:ext uri="{FF2B5EF4-FFF2-40B4-BE49-F238E27FC236}">
                <a16:creationId xmlns:a16="http://schemas.microsoft.com/office/drawing/2014/main" id="{CAD3F417-1249-1B78-63F5-22DA207C27CC}"/>
              </a:ext>
            </a:extLst>
          </p:cNvPr>
          <p:cNvCxnSpPr>
            <a:cxnSpLocks/>
            <a:stCxn id="9" idx="1"/>
            <a:endCxn id="23" idx="2"/>
          </p:cNvCxnSpPr>
          <p:nvPr/>
        </p:nvCxnSpPr>
        <p:spPr>
          <a:xfrm rot="10800000" flipH="1">
            <a:off x="7446035" y="2331068"/>
            <a:ext cx="454704" cy="757467"/>
          </a:xfrm>
          <a:prstGeom prst="bentConnector4">
            <a:avLst>
              <a:gd name="adj1" fmla="val -50274"/>
              <a:gd name="adj2" fmla="val 801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: angular 62">
            <a:extLst>
              <a:ext uri="{FF2B5EF4-FFF2-40B4-BE49-F238E27FC236}">
                <a16:creationId xmlns:a16="http://schemas.microsoft.com/office/drawing/2014/main" id="{B7A088F3-E7C3-9DA6-76BB-C6CE944BE251}"/>
              </a:ext>
            </a:extLst>
          </p:cNvPr>
          <p:cNvCxnSpPr>
            <a:cxnSpLocks/>
            <a:stCxn id="19" idx="0"/>
            <a:endCxn id="21" idx="2"/>
          </p:cNvCxnSpPr>
          <p:nvPr/>
        </p:nvCxnSpPr>
        <p:spPr>
          <a:xfrm rot="5400000" flipH="1" flipV="1">
            <a:off x="10481895" y="1338564"/>
            <a:ext cx="1421625" cy="67496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: angular 65">
            <a:extLst>
              <a:ext uri="{FF2B5EF4-FFF2-40B4-BE49-F238E27FC236}">
                <a16:creationId xmlns:a16="http://schemas.microsoft.com/office/drawing/2014/main" id="{30FFFA4B-FAF2-5DB5-8B1E-8BFCB445B23D}"/>
              </a:ext>
            </a:extLst>
          </p:cNvPr>
          <p:cNvCxnSpPr>
            <a:cxnSpLocks/>
            <a:stCxn id="11" idx="2"/>
            <a:endCxn id="39" idx="2"/>
          </p:cNvCxnSpPr>
          <p:nvPr/>
        </p:nvCxnSpPr>
        <p:spPr>
          <a:xfrm rot="5400000" flipH="1" flipV="1">
            <a:off x="9167721" y="553724"/>
            <a:ext cx="7129" cy="1077886"/>
          </a:xfrm>
          <a:prstGeom prst="bentConnector3">
            <a:avLst>
              <a:gd name="adj1" fmla="val -320662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ector: angular 68">
            <a:extLst>
              <a:ext uri="{FF2B5EF4-FFF2-40B4-BE49-F238E27FC236}">
                <a16:creationId xmlns:a16="http://schemas.microsoft.com/office/drawing/2014/main" id="{40D18D09-7605-C25A-41C1-C58B8354AA98}"/>
              </a:ext>
            </a:extLst>
          </p:cNvPr>
          <p:cNvCxnSpPr>
            <a:cxnSpLocks/>
            <a:stCxn id="15" idx="2"/>
            <a:endCxn id="19" idx="0"/>
          </p:cNvCxnSpPr>
          <p:nvPr/>
        </p:nvCxnSpPr>
        <p:spPr>
          <a:xfrm rot="16200000" flipH="1">
            <a:off x="10377844" y="1909474"/>
            <a:ext cx="303693" cy="65107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ector: angular 71">
            <a:extLst>
              <a:ext uri="{FF2B5EF4-FFF2-40B4-BE49-F238E27FC236}">
                <a16:creationId xmlns:a16="http://schemas.microsoft.com/office/drawing/2014/main" id="{5BDF3149-BE1C-2FB8-C1CB-0A699E69307E}"/>
              </a:ext>
            </a:extLst>
          </p:cNvPr>
          <p:cNvCxnSpPr>
            <a:cxnSpLocks/>
            <a:stCxn id="27" idx="0"/>
            <a:endCxn id="27" idx="1"/>
          </p:cNvCxnSpPr>
          <p:nvPr/>
        </p:nvCxnSpPr>
        <p:spPr>
          <a:xfrm rot="16200000" flipH="1" flipV="1">
            <a:off x="11192707" y="2091969"/>
            <a:ext cx="457200" cy="457200"/>
          </a:xfrm>
          <a:prstGeom prst="bentConnector4">
            <a:avLst>
              <a:gd name="adj1" fmla="val -50000"/>
              <a:gd name="adj2" fmla="val 1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ector: angular 74">
            <a:extLst>
              <a:ext uri="{FF2B5EF4-FFF2-40B4-BE49-F238E27FC236}">
                <a16:creationId xmlns:a16="http://schemas.microsoft.com/office/drawing/2014/main" id="{A4F5A1DB-FEAB-BEEC-1EC2-1F57A0A88B18}"/>
              </a:ext>
            </a:extLst>
          </p:cNvPr>
          <p:cNvCxnSpPr>
            <a:cxnSpLocks/>
            <a:endCxn id="39" idx="3"/>
          </p:cNvCxnSpPr>
          <p:nvPr/>
        </p:nvCxnSpPr>
        <p:spPr>
          <a:xfrm rot="16200000" flipV="1">
            <a:off x="9690775" y="1108556"/>
            <a:ext cx="1641106" cy="68779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: angular 83">
            <a:extLst>
              <a:ext uri="{FF2B5EF4-FFF2-40B4-BE49-F238E27FC236}">
                <a16:creationId xmlns:a16="http://schemas.microsoft.com/office/drawing/2014/main" id="{321A82BB-90C2-8B46-B448-AA2EBBBC35D9}"/>
              </a:ext>
            </a:extLst>
          </p:cNvPr>
          <p:cNvCxnSpPr>
            <a:cxnSpLocks/>
            <a:stCxn id="25" idx="1"/>
            <a:endCxn id="5" idx="2"/>
          </p:cNvCxnSpPr>
          <p:nvPr/>
        </p:nvCxnSpPr>
        <p:spPr>
          <a:xfrm rot="10800000">
            <a:off x="9444349" y="3084416"/>
            <a:ext cx="1808218" cy="62217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: angular 86">
            <a:extLst>
              <a:ext uri="{FF2B5EF4-FFF2-40B4-BE49-F238E27FC236}">
                <a16:creationId xmlns:a16="http://schemas.microsoft.com/office/drawing/2014/main" id="{EA6C0C8F-435B-736C-E079-C48B1BF953B8}"/>
              </a:ext>
            </a:extLst>
          </p:cNvPr>
          <p:cNvCxnSpPr>
            <a:cxnSpLocks/>
            <a:stCxn id="33" idx="3"/>
            <a:endCxn id="7" idx="0"/>
          </p:cNvCxnSpPr>
          <p:nvPr/>
        </p:nvCxnSpPr>
        <p:spPr>
          <a:xfrm>
            <a:off x="8016781" y="4460134"/>
            <a:ext cx="1154504" cy="76023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ector: angular 89">
            <a:extLst>
              <a:ext uri="{FF2B5EF4-FFF2-40B4-BE49-F238E27FC236}">
                <a16:creationId xmlns:a16="http://schemas.microsoft.com/office/drawing/2014/main" id="{2D733135-EBEA-F364-2A59-C6FE2CA235B5}"/>
              </a:ext>
            </a:extLst>
          </p:cNvPr>
          <p:cNvCxnSpPr>
            <a:cxnSpLocks/>
            <a:stCxn id="7" idx="2"/>
            <a:endCxn id="37" idx="2"/>
          </p:cNvCxnSpPr>
          <p:nvPr/>
        </p:nvCxnSpPr>
        <p:spPr>
          <a:xfrm rot="5400000">
            <a:off x="8463871" y="5431033"/>
            <a:ext cx="3679" cy="1411150"/>
          </a:xfrm>
          <a:prstGeom prst="bentConnector3">
            <a:avLst>
              <a:gd name="adj1" fmla="val 631364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ector: angular 95">
            <a:extLst>
              <a:ext uri="{FF2B5EF4-FFF2-40B4-BE49-F238E27FC236}">
                <a16:creationId xmlns:a16="http://schemas.microsoft.com/office/drawing/2014/main" id="{E371F341-79C3-7EB5-86E2-B3A249120BB5}"/>
              </a:ext>
            </a:extLst>
          </p:cNvPr>
          <p:cNvCxnSpPr>
            <a:cxnSpLocks/>
            <a:stCxn id="13" idx="2"/>
            <a:endCxn id="7" idx="0"/>
          </p:cNvCxnSpPr>
          <p:nvPr/>
        </p:nvCxnSpPr>
        <p:spPr>
          <a:xfrm rot="5400000">
            <a:off x="9431516" y="4601114"/>
            <a:ext cx="359025" cy="87948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ector: angular 98">
            <a:extLst>
              <a:ext uri="{FF2B5EF4-FFF2-40B4-BE49-F238E27FC236}">
                <a16:creationId xmlns:a16="http://schemas.microsoft.com/office/drawing/2014/main" id="{3013B235-F88D-7DF9-E0D5-8A5E1AC9EA09}"/>
              </a:ext>
            </a:extLst>
          </p:cNvPr>
          <p:cNvCxnSpPr>
            <a:cxnSpLocks/>
            <a:stCxn id="17" idx="0"/>
            <a:endCxn id="13" idx="0"/>
          </p:cNvCxnSpPr>
          <p:nvPr/>
        </p:nvCxnSpPr>
        <p:spPr>
          <a:xfrm rot="16200000" flipV="1">
            <a:off x="10484450" y="3513264"/>
            <a:ext cx="216842" cy="1084202"/>
          </a:xfrm>
          <a:prstGeom prst="bentConnector3">
            <a:avLst>
              <a:gd name="adj1" fmla="val 2054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ector: angular 101">
            <a:extLst>
              <a:ext uri="{FF2B5EF4-FFF2-40B4-BE49-F238E27FC236}">
                <a16:creationId xmlns:a16="http://schemas.microsoft.com/office/drawing/2014/main" id="{890D4E73-B6BD-FC0D-73C1-9A4D7515F3C9}"/>
              </a:ext>
            </a:extLst>
          </p:cNvPr>
          <p:cNvCxnSpPr>
            <a:cxnSpLocks/>
            <a:stCxn id="31" idx="1"/>
            <a:endCxn id="13" idx="2"/>
          </p:cNvCxnSpPr>
          <p:nvPr/>
        </p:nvCxnSpPr>
        <p:spPr>
          <a:xfrm rot="10800000">
            <a:off x="10050770" y="4861345"/>
            <a:ext cx="845830" cy="90755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1966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611593-AF6A-1D96-FED8-699C289DC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394" y="103075"/>
            <a:ext cx="10515600" cy="1325563"/>
          </a:xfrm>
        </p:spPr>
        <p:txBody>
          <a:bodyPr/>
          <a:lstStyle/>
          <a:p>
            <a:r>
              <a:rPr lang="en-US" dirty="0"/>
              <a:t>Types of Interoperability</a:t>
            </a: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6713851B-C651-7E21-40F6-7D63FBBD0A47}"/>
              </a:ext>
            </a:extLst>
          </p:cNvPr>
          <p:cNvSpPr/>
          <p:nvPr/>
        </p:nvSpPr>
        <p:spPr>
          <a:xfrm>
            <a:off x="125187" y="1680834"/>
            <a:ext cx="2443830" cy="2827829"/>
          </a:xfrm>
          <a:prstGeom prst="roundRect">
            <a:avLst>
              <a:gd name="adj" fmla="val 7738"/>
            </a:avLst>
          </a:prstGeom>
          <a:solidFill>
            <a:schemeClr val="tx2">
              <a:lumMod val="5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Semantic</a:t>
            </a:r>
          </a:p>
          <a:p>
            <a:pPr algn="ctr"/>
            <a:r>
              <a:rPr lang="en-US" sz="2400" dirty="0"/>
              <a:t>(data context)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A92FACCC-3BF0-B5A4-A7B3-516F02063688}"/>
              </a:ext>
            </a:extLst>
          </p:cNvPr>
          <p:cNvSpPr/>
          <p:nvPr/>
        </p:nvSpPr>
        <p:spPr>
          <a:xfrm>
            <a:off x="2608212" y="3157075"/>
            <a:ext cx="2219491" cy="1351589"/>
          </a:xfrm>
          <a:prstGeom prst="roundRect">
            <a:avLst>
              <a:gd name="adj" fmla="val 7738"/>
            </a:avLst>
          </a:prstGeom>
          <a:solidFill>
            <a:schemeClr val="accent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Structural</a:t>
            </a:r>
          </a:p>
          <a:p>
            <a:pPr algn="ctr"/>
            <a:r>
              <a:rPr lang="en-US" sz="2400" dirty="0"/>
              <a:t>(data architecture)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761EA1F6-13FD-755C-E7EE-1175DF944862}"/>
              </a:ext>
            </a:extLst>
          </p:cNvPr>
          <p:cNvSpPr/>
          <p:nvPr/>
        </p:nvSpPr>
        <p:spPr>
          <a:xfrm>
            <a:off x="4971449" y="3157075"/>
            <a:ext cx="2219490" cy="1351589"/>
          </a:xfrm>
          <a:prstGeom prst="roundRect">
            <a:avLst>
              <a:gd name="adj" fmla="val 7738"/>
            </a:avLst>
          </a:prstGeom>
          <a:solidFill>
            <a:schemeClr val="accent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Syntactic</a:t>
            </a:r>
          </a:p>
          <a:p>
            <a:pPr algn="ctr"/>
            <a:r>
              <a:rPr lang="en-US" sz="2400" dirty="0"/>
              <a:t>(data language)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4BE57407-CD67-DB1F-3E6A-BB00850D9840}"/>
              </a:ext>
            </a:extLst>
          </p:cNvPr>
          <p:cNvSpPr/>
          <p:nvPr/>
        </p:nvSpPr>
        <p:spPr>
          <a:xfrm>
            <a:off x="7334685" y="3149783"/>
            <a:ext cx="2219490" cy="1351589"/>
          </a:xfrm>
          <a:prstGeom prst="roundRect">
            <a:avLst>
              <a:gd name="adj" fmla="val 7738"/>
            </a:avLst>
          </a:prstGeom>
          <a:solidFill>
            <a:schemeClr val="accent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Systems</a:t>
            </a:r>
          </a:p>
          <a:p>
            <a:pPr algn="ctr"/>
            <a:r>
              <a:rPr lang="en-US" sz="2400" dirty="0"/>
              <a:t>(data presentation)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7EE56876-38CB-F725-0457-85C91D866E32}"/>
              </a:ext>
            </a:extLst>
          </p:cNvPr>
          <p:cNvSpPr/>
          <p:nvPr/>
        </p:nvSpPr>
        <p:spPr>
          <a:xfrm>
            <a:off x="2608212" y="1680834"/>
            <a:ext cx="7000990" cy="1351589"/>
          </a:xfrm>
          <a:prstGeom prst="roundRect">
            <a:avLst>
              <a:gd name="adj" fmla="val 7738"/>
            </a:avLst>
          </a:prstGeom>
          <a:solidFill>
            <a:schemeClr val="accent1">
              <a:lumMod val="5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Technical</a:t>
            </a: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255F4DE0-9466-4634-1D12-0E9B501431F0}"/>
              </a:ext>
            </a:extLst>
          </p:cNvPr>
          <p:cNvSpPr/>
          <p:nvPr/>
        </p:nvSpPr>
        <p:spPr>
          <a:xfrm>
            <a:off x="9648397" y="1680834"/>
            <a:ext cx="2443830" cy="2820538"/>
          </a:xfrm>
          <a:prstGeom prst="roundRect">
            <a:avLst>
              <a:gd name="adj" fmla="val 7738"/>
            </a:avLst>
          </a:prstGeom>
          <a:solidFill>
            <a:schemeClr val="tx2">
              <a:lumMod val="5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Organisational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B4BD7DA9-F299-FC50-55CA-6CF176467C7D}"/>
              </a:ext>
            </a:extLst>
          </p:cNvPr>
          <p:cNvSpPr/>
          <p:nvPr/>
        </p:nvSpPr>
        <p:spPr>
          <a:xfrm>
            <a:off x="125187" y="4633317"/>
            <a:ext cx="11936185" cy="1121541"/>
          </a:xfrm>
          <a:prstGeom prst="roundRect">
            <a:avLst>
              <a:gd name="adj" fmla="val 7738"/>
            </a:avLst>
          </a:prstGeom>
          <a:solidFill>
            <a:srgbClr val="00206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Legal</a:t>
            </a:r>
          </a:p>
        </p:txBody>
      </p:sp>
    </p:spTree>
    <p:extLst>
      <p:ext uri="{BB962C8B-B14F-4D97-AF65-F5344CB8AC3E}">
        <p14:creationId xmlns:p14="http://schemas.microsoft.com/office/powerpoint/2010/main" val="1712837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14AF34-3E50-DE73-5701-05ADCACB1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914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Levels of Statistical Interoperability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E3719E3B-9BFA-4E1D-A468-96DD7A4D8799}"/>
              </a:ext>
            </a:extLst>
          </p:cNvPr>
          <p:cNvGrpSpPr/>
          <p:nvPr/>
        </p:nvGrpSpPr>
        <p:grpSpPr>
          <a:xfrm>
            <a:off x="64291" y="1311059"/>
            <a:ext cx="2438927" cy="2341226"/>
            <a:chOff x="243682" y="3429000"/>
            <a:chExt cx="3004457" cy="2341226"/>
          </a:xfrm>
        </p:grpSpPr>
        <p:pic>
          <p:nvPicPr>
            <p:cNvPr id="2050" name="Picture 2" descr="Ver las imágenes de origen">
              <a:extLst>
                <a:ext uri="{FF2B5EF4-FFF2-40B4-BE49-F238E27FC236}">
                  <a16:creationId xmlns:a16="http://schemas.microsoft.com/office/drawing/2014/main" id="{AA25977A-6E16-4710-569E-994197B02B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3515" y="3429000"/>
              <a:ext cx="2136550" cy="1325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5A3BBDF1-7B3E-C2E8-2A19-A6D42CE62A2E}"/>
                </a:ext>
              </a:extLst>
            </p:cNvPr>
            <p:cNvSpPr txBox="1"/>
            <p:nvPr/>
          </p:nvSpPr>
          <p:spPr>
            <a:xfrm>
              <a:off x="243682" y="4754563"/>
              <a:ext cx="300445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Internal to the Information Production Process</a:t>
              </a:r>
            </a:p>
          </p:txBody>
        </p:sp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FD78A79C-465C-AC7F-EC6A-2F37A12C2265}"/>
              </a:ext>
            </a:extLst>
          </p:cNvPr>
          <p:cNvGrpSpPr/>
          <p:nvPr/>
        </p:nvGrpSpPr>
        <p:grpSpPr>
          <a:xfrm>
            <a:off x="2581497" y="1138497"/>
            <a:ext cx="2255497" cy="2397856"/>
            <a:chOff x="3313624" y="2198236"/>
            <a:chExt cx="2255497" cy="2397856"/>
          </a:xfrm>
        </p:grpSpPr>
        <p:pic>
          <p:nvPicPr>
            <p:cNvPr id="2052" name="Picture 4" descr="Ver las imágenes de origen">
              <a:extLst>
                <a:ext uri="{FF2B5EF4-FFF2-40B4-BE49-F238E27FC236}">
                  <a16:creationId xmlns:a16="http://schemas.microsoft.com/office/drawing/2014/main" id="{67B53A8E-46BB-6D27-BE15-E7898DD3F3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6947" y="2198236"/>
              <a:ext cx="1582511" cy="13821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00ED5293-ED8B-3681-D3DF-6D5CB02596A7}"/>
                </a:ext>
              </a:extLst>
            </p:cNvPr>
            <p:cNvSpPr txBox="1"/>
            <p:nvPr/>
          </p:nvSpPr>
          <p:spPr>
            <a:xfrm>
              <a:off x="3313624" y="3580429"/>
              <a:ext cx="225549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Between programs in the Same Domain</a:t>
              </a:r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0A320F62-BA1C-FD55-2793-C13084E265C2}"/>
              </a:ext>
            </a:extLst>
          </p:cNvPr>
          <p:cNvGrpSpPr/>
          <p:nvPr/>
        </p:nvGrpSpPr>
        <p:grpSpPr>
          <a:xfrm>
            <a:off x="4426498" y="1144231"/>
            <a:ext cx="2255497" cy="2461469"/>
            <a:chOff x="5594345" y="2138144"/>
            <a:chExt cx="2255497" cy="2461469"/>
          </a:xfrm>
        </p:grpSpPr>
        <p:pic>
          <p:nvPicPr>
            <p:cNvPr id="2054" name="Picture 6" descr="Ver las imágenes de origen">
              <a:extLst>
                <a:ext uri="{FF2B5EF4-FFF2-40B4-BE49-F238E27FC236}">
                  <a16:creationId xmlns:a16="http://schemas.microsoft.com/office/drawing/2014/main" id="{664951D0-F409-BA1D-006E-C6D2556D35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0839" y="2138144"/>
              <a:ext cx="1582511" cy="13293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D9518C61-21B5-81D8-4276-0488B7F6A2E1}"/>
                </a:ext>
              </a:extLst>
            </p:cNvPr>
            <p:cNvSpPr txBox="1"/>
            <p:nvPr/>
          </p:nvSpPr>
          <p:spPr>
            <a:xfrm>
              <a:off x="5594345" y="3583950"/>
              <a:ext cx="225549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Between Statistical Domains</a:t>
              </a:r>
            </a:p>
          </p:txBody>
        </p:sp>
      </p:grpSp>
      <p:sp>
        <p:nvSpPr>
          <p:cNvPr id="17" name="Flecha: a la derecha 16">
            <a:extLst>
              <a:ext uri="{FF2B5EF4-FFF2-40B4-BE49-F238E27FC236}">
                <a16:creationId xmlns:a16="http://schemas.microsoft.com/office/drawing/2014/main" id="{B3F48181-33FE-D14C-9830-4ED695B4E0E7}"/>
              </a:ext>
            </a:extLst>
          </p:cNvPr>
          <p:cNvSpPr/>
          <p:nvPr/>
        </p:nvSpPr>
        <p:spPr>
          <a:xfrm>
            <a:off x="1286487" y="3597517"/>
            <a:ext cx="4551912" cy="391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id="{5FE0E745-E6DB-CC33-12B9-DBBD004F78D4}"/>
              </a:ext>
            </a:extLst>
          </p:cNvPr>
          <p:cNvGrpSpPr/>
          <p:nvPr/>
        </p:nvGrpSpPr>
        <p:grpSpPr>
          <a:xfrm>
            <a:off x="8121986" y="4529614"/>
            <a:ext cx="3979780" cy="2238727"/>
            <a:chOff x="3287168" y="5434716"/>
            <a:chExt cx="3979780" cy="2238727"/>
          </a:xfrm>
        </p:grpSpPr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0EDC41EF-CC78-A3FA-3CA7-DF78CD856A32}"/>
                </a:ext>
              </a:extLst>
            </p:cNvPr>
            <p:cNvSpPr/>
            <p:nvPr/>
          </p:nvSpPr>
          <p:spPr>
            <a:xfrm>
              <a:off x="3287168" y="5434716"/>
              <a:ext cx="3979780" cy="2238727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2000" dirty="0"/>
                <a:t>National</a:t>
              </a:r>
            </a:p>
          </p:txBody>
        </p:sp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514898B4-D81B-2674-2332-7CE95273CB4C}"/>
                </a:ext>
              </a:extLst>
            </p:cNvPr>
            <p:cNvSpPr/>
            <p:nvPr/>
          </p:nvSpPr>
          <p:spPr>
            <a:xfrm>
              <a:off x="3345064" y="5869989"/>
              <a:ext cx="1941373" cy="11593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National Statistical Offices</a:t>
              </a:r>
            </a:p>
            <a:p>
              <a:pPr algn="ctr"/>
              <a:r>
                <a:rPr lang="en-US" dirty="0"/>
                <a:t>(Inside Statistical Departments)</a:t>
              </a:r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5691E952-025F-3B46-29D8-6492D920A55B}"/>
                </a:ext>
              </a:extLst>
            </p:cNvPr>
            <p:cNvSpPr/>
            <p:nvPr/>
          </p:nvSpPr>
          <p:spPr>
            <a:xfrm>
              <a:off x="5277058" y="6456406"/>
              <a:ext cx="1941373" cy="11593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National Statistical Systems</a:t>
              </a:r>
            </a:p>
          </p:txBody>
        </p:sp>
      </p:grpSp>
      <p:grpSp>
        <p:nvGrpSpPr>
          <p:cNvPr id="32" name="Grupo 31">
            <a:extLst>
              <a:ext uri="{FF2B5EF4-FFF2-40B4-BE49-F238E27FC236}">
                <a16:creationId xmlns:a16="http://schemas.microsoft.com/office/drawing/2014/main" id="{46567B98-A624-737F-C852-F0B66E3526A1}"/>
              </a:ext>
            </a:extLst>
          </p:cNvPr>
          <p:cNvGrpSpPr/>
          <p:nvPr/>
        </p:nvGrpSpPr>
        <p:grpSpPr>
          <a:xfrm>
            <a:off x="2316935" y="4120206"/>
            <a:ext cx="4347686" cy="2120700"/>
            <a:chOff x="2401490" y="4292396"/>
            <a:chExt cx="4347686" cy="2120700"/>
          </a:xfrm>
        </p:grpSpPr>
        <p:sp>
          <p:nvSpPr>
            <p:cNvPr id="31" name="Rectángulo 30">
              <a:extLst>
                <a:ext uri="{FF2B5EF4-FFF2-40B4-BE49-F238E27FC236}">
                  <a16:creationId xmlns:a16="http://schemas.microsoft.com/office/drawing/2014/main" id="{E1B8ED6C-3BB1-1324-AF2B-46D303CBF19E}"/>
                </a:ext>
              </a:extLst>
            </p:cNvPr>
            <p:cNvSpPr/>
            <p:nvPr/>
          </p:nvSpPr>
          <p:spPr>
            <a:xfrm>
              <a:off x="2401490" y="4292396"/>
              <a:ext cx="4347686" cy="21207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grpSp>
          <p:nvGrpSpPr>
            <p:cNvPr id="23" name="Grupo 22">
              <a:extLst>
                <a:ext uri="{FF2B5EF4-FFF2-40B4-BE49-F238E27FC236}">
                  <a16:creationId xmlns:a16="http://schemas.microsoft.com/office/drawing/2014/main" id="{C6289D3A-F195-59C8-3617-0C7942EC91F1}"/>
                </a:ext>
              </a:extLst>
            </p:cNvPr>
            <p:cNvGrpSpPr/>
            <p:nvPr/>
          </p:nvGrpSpPr>
          <p:grpSpPr>
            <a:xfrm>
              <a:off x="2566624" y="4563400"/>
              <a:ext cx="3914477" cy="1829102"/>
              <a:chOff x="8210889" y="1515658"/>
              <a:chExt cx="3914477" cy="1829102"/>
            </a:xfrm>
          </p:grpSpPr>
          <p:pic>
            <p:nvPicPr>
              <p:cNvPr id="2056" name="Picture 8" descr="Ver las imágenes de origen">
                <a:extLst>
                  <a:ext uri="{FF2B5EF4-FFF2-40B4-BE49-F238E27FC236}">
                    <a16:creationId xmlns:a16="http://schemas.microsoft.com/office/drawing/2014/main" id="{C2060569-4E30-5019-4023-EEF7F0EB506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10889" y="1515658"/>
                <a:ext cx="1271274" cy="8489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816EE28C-0108-9328-F5B2-75FCE4C68792}"/>
                  </a:ext>
                </a:extLst>
              </p:cNvPr>
              <p:cNvSpPr txBox="1"/>
              <p:nvPr/>
            </p:nvSpPr>
            <p:spPr>
              <a:xfrm>
                <a:off x="8210889" y="2513763"/>
                <a:ext cx="391447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/>
                  <a:t>Conceptual, Temporary, and Geographical</a:t>
                </a:r>
              </a:p>
            </p:txBody>
          </p:sp>
          <p:pic>
            <p:nvPicPr>
              <p:cNvPr id="2058" name="Picture 10" descr="Ver las imágenes de origen">
                <a:extLst>
                  <a:ext uri="{FF2B5EF4-FFF2-40B4-BE49-F238E27FC236}">
                    <a16:creationId xmlns:a16="http://schemas.microsoft.com/office/drawing/2014/main" id="{3ECE41D7-B549-A2EE-6509-8ECC92C734D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95889" y="1540878"/>
                <a:ext cx="1193114" cy="9275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Imagen 21">
                <a:extLst>
                  <a:ext uri="{FF2B5EF4-FFF2-40B4-BE49-F238E27FC236}">
                    <a16:creationId xmlns:a16="http://schemas.microsoft.com/office/drawing/2014/main" id="{128CDDF8-E3D1-F1FB-3ED3-84846ACE91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750781" y="1540878"/>
                <a:ext cx="1374585" cy="848924"/>
              </a:xfrm>
              <a:prstGeom prst="rect">
                <a:avLst/>
              </a:prstGeom>
            </p:spPr>
          </p:pic>
        </p:grpSp>
      </p:grpSp>
      <p:grpSp>
        <p:nvGrpSpPr>
          <p:cNvPr id="27" name="Grupo 26">
            <a:extLst>
              <a:ext uri="{FF2B5EF4-FFF2-40B4-BE49-F238E27FC236}">
                <a16:creationId xmlns:a16="http://schemas.microsoft.com/office/drawing/2014/main" id="{62A13682-BF00-57C7-9D35-4FC352FF0DDB}"/>
              </a:ext>
            </a:extLst>
          </p:cNvPr>
          <p:cNvGrpSpPr/>
          <p:nvPr/>
        </p:nvGrpSpPr>
        <p:grpSpPr>
          <a:xfrm>
            <a:off x="8098686" y="2932217"/>
            <a:ext cx="3996949" cy="1521825"/>
            <a:chOff x="8117948" y="2162559"/>
            <a:chExt cx="3996949" cy="1521825"/>
          </a:xfrm>
        </p:grpSpPr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ABECC42D-B787-364A-C8F1-B3A3235F8762}"/>
                </a:ext>
              </a:extLst>
            </p:cNvPr>
            <p:cNvSpPr/>
            <p:nvPr/>
          </p:nvSpPr>
          <p:spPr>
            <a:xfrm>
              <a:off x="8117948" y="2162559"/>
              <a:ext cx="3996949" cy="1521825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s-MX" sz="2000" dirty="0"/>
                <a:t>International, Regional</a:t>
              </a:r>
            </a:p>
          </p:txBody>
        </p:sp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DA885626-C6B7-5819-89BE-BCB6BD4B743F}"/>
                </a:ext>
              </a:extLst>
            </p:cNvPr>
            <p:cNvSpPr/>
            <p:nvPr/>
          </p:nvSpPr>
          <p:spPr>
            <a:xfrm>
              <a:off x="8208036" y="2668721"/>
              <a:ext cx="3807681" cy="9233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International and Regional Statistical Systems</a:t>
              </a:r>
            </a:p>
          </p:txBody>
        </p:sp>
      </p:grpSp>
      <p:grpSp>
        <p:nvGrpSpPr>
          <p:cNvPr id="28" name="Grupo 27">
            <a:extLst>
              <a:ext uri="{FF2B5EF4-FFF2-40B4-BE49-F238E27FC236}">
                <a16:creationId xmlns:a16="http://schemas.microsoft.com/office/drawing/2014/main" id="{D956507C-B766-0C8D-60B1-459D5BFF7712}"/>
              </a:ext>
            </a:extLst>
          </p:cNvPr>
          <p:cNvGrpSpPr/>
          <p:nvPr/>
        </p:nvGrpSpPr>
        <p:grpSpPr>
          <a:xfrm>
            <a:off x="8104103" y="1818260"/>
            <a:ext cx="3996949" cy="1054316"/>
            <a:chOff x="8104103" y="1818260"/>
            <a:chExt cx="3996949" cy="1054316"/>
          </a:xfrm>
        </p:grpSpPr>
        <p:sp>
          <p:nvSpPr>
            <p:cNvPr id="21" name="Rectángulo 20">
              <a:extLst>
                <a:ext uri="{FF2B5EF4-FFF2-40B4-BE49-F238E27FC236}">
                  <a16:creationId xmlns:a16="http://schemas.microsoft.com/office/drawing/2014/main" id="{22ED92F3-12E2-5B6B-F920-4404BF689F2F}"/>
                </a:ext>
              </a:extLst>
            </p:cNvPr>
            <p:cNvSpPr/>
            <p:nvPr/>
          </p:nvSpPr>
          <p:spPr>
            <a:xfrm>
              <a:off x="8104103" y="1818260"/>
              <a:ext cx="3996949" cy="1054316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s-MX" sz="2000" dirty="0"/>
                <a:t>Global</a:t>
              </a:r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51A077C1-DF86-2FE3-96B6-02B5948EBDAC}"/>
                </a:ext>
              </a:extLst>
            </p:cNvPr>
            <p:cNvSpPr/>
            <p:nvPr/>
          </p:nvSpPr>
          <p:spPr>
            <a:xfrm>
              <a:off x="8179882" y="2222045"/>
              <a:ext cx="3816573" cy="5722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International </a:t>
              </a:r>
              <a:r>
                <a:rPr lang="en-GB" dirty="0"/>
                <a:t>Organisations</a:t>
              </a:r>
            </a:p>
          </p:txBody>
        </p:sp>
      </p:grpSp>
      <p:sp>
        <p:nvSpPr>
          <p:cNvPr id="29" name="Flecha: hacia arriba 28">
            <a:extLst>
              <a:ext uri="{FF2B5EF4-FFF2-40B4-BE49-F238E27FC236}">
                <a16:creationId xmlns:a16="http://schemas.microsoft.com/office/drawing/2014/main" id="{779709C7-8633-D029-A4AC-FC771E1155A4}"/>
              </a:ext>
            </a:extLst>
          </p:cNvPr>
          <p:cNvSpPr/>
          <p:nvPr/>
        </p:nvSpPr>
        <p:spPr>
          <a:xfrm>
            <a:off x="7659566" y="2345418"/>
            <a:ext cx="369171" cy="400795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17929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>
            <a:extLst>
              <a:ext uri="{FF2B5EF4-FFF2-40B4-BE49-F238E27FC236}">
                <a16:creationId xmlns:a16="http://schemas.microsoft.com/office/drawing/2014/main" id="{85A594CC-3BDE-A3E8-0B09-31BBEAD0B9F8}"/>
              </a:ext>
            </a:extLst>
          </p:cNvPr>
          <p:cNvGrpSpPr/>
          <p:nvPr/>
        </p:nvGrpSpPr>
        <p:grpSpPr>
          <a:xfrm>
            <a:off x="6478607" y="999269"/>
            <a:ext cx="4526850" cy="2429731"/>
            <a:chOff x="7319006" y="3376123"/>
            <a:chExt cx="4772535" cy="2846700"/>
          </a:xfrm>
        </p:grpSpPr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D0589CE4-85F6-7D15-CF27-B6EB6CC63F2C}"/>
                </a:ext>
              </a:extLst>
            </p:cNvPr>
            <p:cNvSpPr txBox="1"/>
            <p:nvPr/>
          </p:nvSpPr>
          <p:spPr>
            <a:xfrm>
              <a:off x="7662868" y="5699603"/>
              <a:ext cx="4425071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800" b="0" i="0" u="none" strike="noStrike" baseline="0" dirty="0">
                  <a:latin typeface="Arial" panose="020B0604020202020204" pitchFamily="34" charset="0"/>
                </a:rPr>
                <a:t>Sustainable development</a:t>
              </a:r>
              <a:endParaRPr lang="en-GB" sz="2800" dirty="0"/>
            </a:p>
          </p:txBody>
        </p:sp>
        <p:pic>
          <p:nvPicPr>
            <p:cNvPr id="1048" name="Picture 24" descr="Ver las imágenes de origen">
              <a:extLst>
                <a:ext uri="{FF2B5EF4-FFF2-40B4-BE49-F238E27FC236}">
                  <a16:creationId xmlns:a16="http://schemas.microsoft.com/office/drawing/2014/main" id="{10C278FD-74D3-54F6-927B-80C2ED77B7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9006" y="3376123"/>
              <a:ext cx="4772535" cy="2420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4" name="Picture 30" descr="Ver las imágenes de origen">
              <a:extLst>
                <a:ext uri="{FF2B5EF4-FFF2-40B4-BE49-F238E27FC236}">
                  <a16:creationId xmlns:a16="http://schemas.microsoft.com/office/drawing/2014/main" id="{2AD4D39F-B190-75F1-8B8D-A6E0CB88E2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43124" y="4436430"/>
              <a:ext cx="1597037" cy="7891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0D8D344B-E9E5-F4F3-34FB-F7F37CCEF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084" y="72256"/>
            <a:ext cx="10515600" cy="1325563"/>
          </a:xfrm>
        </p:spPr>
        <p:txBody>
          <a:bodyPr/>
          <a:lstStyle/>
          <a:p>
            <a:r>
              <a:rPr lang="en-GB" dirty="0"/>
              <a:t>The Root of the Interoperability Problem</a:t>
            </a:r>
          </a:p>
        </p:txBody>
      </p:sp>
      <p:grpSp>
        <p:nvGrpSpPr>
          <p:cNvPr id="19" name="Grupo 18">
            <a:extLst>
              <a:ext uri="{FF2B5EF4-FFF2-40B4-BE49-F238E27FC236}">
                <a16:creationId xmlns:a16="http://schemas.microsoft.com/office/drawing/2014/main" id="{3EB3615A-3C33-1D89-6ED0-F5D731AC18B2}"/>
              </a:ext>
            </a:extLst>
          </p:cNvPr>
          <p:cNvGrpSpPr/>
          <p:nvPr/>
        </p:nvGrpSpPr>
        <p:grpSpPr>
          <a:xfrm>
            <a:off x="1120263" y="5356160"/>
            <a:ext cx="1671532" cy="979616"/>
            <a:chOff x="7074844" y="1140291"/>
            <a:chExt cx="2404242" cy="2011049"/>
          </a:xfrm>
        </p:grpSpPr>
        <p:pic>
          <p:nvPicPr>
            <p:cNvPr id="1026" name="Picture 2" descr="Ver las imágenes de origen">
              <a:extLst>
                <a:ext uri="{FF2B5EF4-FFF2-40B4-BE49-F238E27FC236}">
                  <a16:creationId xmlns:a16="http://schemas.microsoft.com/office/drawing/2014/main" id="{372C7D82-9685-2EA2-57B8-35C85946224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64" t="18463" r="10339"/>
            <a:stretch/>
          </p:blipFill>
          <p:spPr bwMode="auto">
            <a:xfrm>
              <a:off x="7074844" y="1205887"/>
              <a:ext cx="970984" cy="9391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Ver las imágenes de origen">
              <a:extLst>
                <a:ext uri="{FF2B5EF4-FFF2-40B4-BE49-F238E27FC236}">
                  <a16:creationId xmlns:a16="http://schemas.microsoft.com/office/drawing/2014/main" id="{543A5879-924D-A2EC-31AD-FDF9600C94D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66" r="19561"/>
            <a:stretch/>
          </p:blipFill>
          <p:spPr bwMode="auto">
            <a:xfrm>
              <a:off x="8407992" y="1140291"/>
              <a:ext cx="1071094" cy="1714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Ver las imágenes de origen">
              <a:extLst>
                <a:ext uri="{FF2B5EF4-FFF2-40B4-BE49-F238E27FC236}">
                  <a16:creationId xmlns:a16="http://schemas.microsoft.com/office/drawing/2014/main" id="{2F659BBD-E68F-0F56-56A6-2034E85DD0A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32" r="33437"/>
            <a:stretch/>
          </p:blipFill>
          <p:spPr bwMode="auto">
            <a:xfrm>
              <a:off x="7986636" y="1825776"/>
              <a:ext cx="516633" cy="13255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upo 5">
            <a:extLst>
              <a:ext uri="{FF2B5EF4-FFF2-40B4-BE49-F238E27FC236}">
                <a16:creationId xmlns:a16="http://schemas.microsoft.com/office/drawing/2014/main" id="{C0F107B7-0E27-D2E4-38DD-9B978B06C78D}"/>
              </a:ext>
            </a:extLst>
          </p:cNvPr>
          <p:cNvGrpSpPr/>
          <p:nvPr/>
        </p:nvGrpSpPr>
        <p:grpSpPr>
          <a:xfrm>
            <a:off x="300315" y="1469299"/>
            <a:ext cx="1714501" cy="1854652"/>
            <a:chOff x="633412" y="1585400"/>
            <a:chExt cx="1714501" cy="1854652"/>
          </a:xfrm>
        </p:grpSpPr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66A426F4-FE52-B317-43FF-B4842E6D66B9}"/>
                </a:ext>
              </a:extLst>
            </p:cNvPr>
            <p:cNvSpPr txBox="1"/>
            <p:nvPr/>
          </p:nvSpPr>
          <p:spPr>
            <a:xfrm>
              <a:off x="633412" y="2609055"/>
              <a:ext cx="1714501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400" dirty="0"/>
                <a:t>Labour statistics</a:t>
              </a:r>
            </a:p>
          </p:txBody>
        </p:sp>
        <p:pic>
          <p:nvPicPr>
            <p:cNvPr id="1038" name="Picture 14" descr="Ver las imágenes de origen">
              <a:extLst>
                <a:ext uri="{FF2B5EF4-FFF2-40B4-BE49-F238E27FC236}">
                  <a16:creationId xmlns:a16="http://schemas.microsoft.com/office/drawing/2014/main" id="{8257F509-BF59-F44E-01A7-FD9BCC4879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932" y="1585400"/>
              <a:ext cx="1356631" cy="1034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77E1BCB0-CBC7-458E-3EDD-31169F912222}"/>
              </a:ext>
            </a:extLst>
          </p:cNvPr>
          <p:cNvGrpSpPr/>
          <p:nvPr/>
        </p:nvGrpSpPr>
        <p:grpSpPr>
          <a:xfrm>
            <a:off x="2283618" y="1260365"/>
            <a:ext cx="3290106" cy="2279797"/>
            <a:chOff x="5210229" y="2096938"/>
            <a:chExt cx="3290106" cy="2279797"/>
          </a:xfrm>
        </p:grpSpPr>
        <p:pic>
          <p:nvPicPr>
            <p:cNvPr id="1034" name="Picture 10" descr="Ver las imágenes de origen">
              <a:extLst>
                <a:ext uri="{FF2B5EF4-FFF2-40B4-BE49-F238E27FC236}">
                  <a16:creationId xmlns:a16="http://schemas.microsoft.com/office/drawing/2014/main" id="{896D85CE-5838-DFB3-97AD-C37D021B31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6310" y="2096938"/>
              <a:ext cx="1898196" cy="144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9D7E7DC3-29CB-6703-0321-04580FB9D2B7}"/>
                </a:ext>
              </a:extLst>
            </p:cNvPr>
            <p:cNvSpPr txBox="1"/>
            <p:nvPr/>
          </p:nvSpPr>
          <p:spPr>
            <a:xfrm>
              <a:off x="5210229" y="3545738"/>
              <a:ext cx="3290106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0" i="0" u="none" strike="noStrike" baseline="0" dirty="0">
                  <a:latin typeface="Arial" panose="020B0604020202020204" pitchFamily="34" charset="0"/>
                </a:rPr>
                <a:t>Human settlements</a:t>
              </a:r>
            </a:p>
            <a:p>
              <a:pPr algn="ctr"/>
              <a:r>
                <a:rPr lang="en-US" sz="2400" b="0" i="0" u="none" strike="noStrike" baseline="0" dirty="0">
                  <a:latin typeface="Arial" panose="020B0604020202020204" pitchFamily="34" charset="0"/>
                </a:rPr>
                <a:t>and housing </a:t>
              </a:r>
              <a:r>
                <a:rPr lang="en-US" sz="2400" dirty="0">
                  <a:latin typeface="Arial" panose="020B0604020202020204" pitchFamily="34" charset="0"/>
                </a:rPr>
                <a:t>s</a:t>
              </a:r>
              <a:r>
                <a:rPr lang="en-US" sz="2400" b="0" i="0" u="none" strike="noStrike" baseline="0" dirty="0">
                  <a:latin typeface="Arial" panose="020B0604020202020204" pitchFamily="34" charset="0"/>
                </a:rPr>
                <a:t>tatistics</a:t>
              </a:r>
              <a:endParaRPr lang="en-US" sz="2400" dirty="0"/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8CD3E276-2134-F75C-0582-5610472FC9EB}"/>
              </a:ext>
            </a:extLst>
          </p:cNvPr>
          <p:cNvGrpSpPr/>
          <p:nvPr/>
        </p:nvGrpSpPr>
        <p:grpSpPr>
          <a:xfrm>
            <a:off x="2866436" y="4619745"/>
            <a:ext cx="3070619" cy="1695930"/>
            <a:chOff x="7429157" y="1884457"/>
            <a:chExt cx="2706460" cy="2223965"/>
          </a:xfrm>
        </p:grpSpPr>
        <p:pic>
          <p:nvPicPr>
            <p:cNvPr id="1042" name="Picture 18" descr="Ver detalle de imagen relacionada">
              <a:extLst>
                <a:ext uri="{FF2B5EF4-FFF2-40B4-BE49-F238E27FC236}">
                  <a16:creationId xmlns:a16="http://schemas.microsoft.com/office/drawing/2014/main" id="{4DD0A530-6E17-B9C4-CD6A-5C3D0500C7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7374" y="1884457"/>
              <a:ext cx="1172464" cy="1325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4A741CBD-6C7D-5F12-BAC6-1175AA7213D4}"/>
                </a:ext>
              </a:extLst>
            </p:cNvPr>
            <p:cNvSpPr txBox="1"/>
            <p:nvPr/>
          </p:nvSpPr>
          <p:spPr>
            <a:xfrm>
              <a:off x="7429157" y="3277425"/>
              <a:ext cx="270646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0" i="0" u="none" strike="noStrike" baseline="0" dirty="0">
                  <a:latin typeface="Arial" panose="020B0604020202020204" pitchFamily="34" charset="0"/>
                </a:rPr>
                <a:t>Macroeconomic statistics</a:t>
              </a:r>
              <a:endParaRPr lang="en-US" sz="2400" dirty="0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A6C92E93-20DB-E012-EAF1-33573FE263ED}"/>
              </a:ext>
            </a:extLst>
          </p:cNvPr>
          <p:cNvGrpSpPr/>
          <p:nvPr/>
        </p:nvGrpSpPr>
        <p:grpSpPr>
          <a:xfrm>
            <a:off x="209651" y="3446334"/>
            <a:ext cx="4168985" cy="1911189"/>
            <a:chOff x="1235772" y="3936306"/>
            <a:chExt cx="4168985" cy="1911189"/>
          </a:xfrm>
        </p:grpSpPr>
        <p:pic>
          <p:nvPicPr>
            <p:cNvPr id="1028" name="Picture 4" descr="Ver las imágenes de origen">
              <a:extLst>
                <a:ext uri="{FF2B5EF4-FFF2-40B4-BE49-F238E27FC236}">
                  <a16:creationId xmlns:a16="http://schemas.microsoft.com/office/drawing/2014/main" id="{7F560AF3-D00E-2F7C-311F-F3309A9795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5772" y="3936306"/>
              <a:ext cx="1911189" cy="19111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98364542-ACCD-7908-BD88-EFEE7DA617A7}"/>
                </a:ext>
              </a:extLst>
            </p:cNvPr>
            <p:cNvSpPr txBox="1"/>
            <p:nvPr/>
          </p:nvSpPr>
          <p:spPr>
            <a:xfrm>
              <a:off x="3129337" y="4353275"/>
              <a:ext cx="2275420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400" b="0" i="0" u="none" strike="noStrike" baseline="0" dirty="0">
                  <a:latin typeface="Arial" panose="020B0604020202020204" pitchFamily="34" charset="0"/>
                </a:rPr>
                <a:t>Regional and small area</a:t>
              </a:r>
            </a:p>
            <a:p>
              <a:pPr algn="ctr"/>
              <a:r>
                <a:rPr lang="en-GB" sz="2400" b="0" i="0" u="none" strike="noStrike" baseline="0" dirty="0">
                  <a:latin typeface="Arial" panose="020B0604020202020204" pitchFamily="34" charset="0"/>
                </a:rPr>
                <a:t>statistics</a:t>
              </a:r>
              <a:endParaRPr lang="en-GB" sz="2400" dirty="0"/>
            </a:p>
          </p:txBody>
        </p:sp>
      </p:grp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A9332F0-E1CF-6B9C-4B49-1C4694AFFE0E}"/>
              </a:ext>
            </a:extLst>
          </p:cNvPr>
          <p:cNvSpPr txBox="1"/>
          <p:nvPr/>
        </p:nvSpPr>
        <p:spPr>
          <a:xfrm>
            <a:off x="6326795" y="3513666"/>
            <a:ext cx="570955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Differences in definitions of concepts between programs /domains (sometimes, even between program cycles)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Unstandardized  classifications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Heterogeneous formats</a:t>
            </a:r>
          </a:p>
        </p:txBody>
      </p:sp>
    </p:spTree>
    <p:extLst>
      <p:ext uri="{BB962C8B-B14F-4D97-AF65-F5344CB8AC3E}">
        <p14:creationId xmlns:p14="http://schemas.microsoft.com/office/powerpoint/2010/main" val="3095973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49754983-49B2-43CC-8350-6E93C3214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6A776-E82A-DB4C-BEC6-9E86C7D9FDA4}" type="slidenum">
              <a:rPr lang="es-MX" smtClean="0"/>
              <a:pPr/>
              <a:t>7</a:t>
            </a:fld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6D491F93-E100-45FB-B066-8F61D750FCF7}"/>
              </a:ext>
            </a:extLst>
          </p:cNvPr>
          <p:cNvSpPr/>
          <p:nvPr/>
        </p:nvSpPr>
        <p:spPr>
          <a:xfrm>
            <a:off x="693114" y="742780"/>
            <a:ext cx="1419367" cy="8598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Production Systems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4FD60B2-B848-4524-8D6C-ED16EFECDC95}"/>
              </a:ext>
            </a:extLst>
          </p:cNvPr>
          <p:cNvSpPr/>
          <p:nvPr/>
        </p:nvSpPr>
        <p:spPr>
          <a:xfrm>
            <a:off x="2633370" y="880396"/>
            <a:ext cx="1419367" cy="8598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Aggregated Information (indicators)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C3005C7-4AE8-4808-9F6A-CAE6ECEC133A}"/>
              </a:ext>
            </a:extLst>
          </p:cNvPr>
          <p:cNvSpPr/>
          <p:nvPr/>
        </p:nvSpPr>
        <p:spPr>
          <a:xfrm>
            <a:off x="4666886" y="880395"/>
            <a:ext cx="1419367" cy="8598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Warehouse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A1DD2B0E-902A-4D44-9F83-39DA3A44ADF7}"/>
              </a:ext>
            </a:extLst>
          </p:cNvPr>
          <p:cNvSpPr/>
          <p:nvPr/>
        </p:nvSpPr>
        <p:spPr>
          <a:xfrm>
            <a:off x="771588" y="895180"/>
            <a:ext cx="1419367" cy="8598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Production Systems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25E2B99-E520-4FFB-8D56-CE5713CC658A}"/>
              </a:ext>
            </a:extLst>
          </p:cNvPr>
          <p:cNvSpPr/>
          <p:nvPr/>
        </p:nvSpPr>
        <p:spPr>
          <a:xfrm>
            <a:off x="619188" y="1047580"/>
            <a:ext cx="1419367" cy="8598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Production Systems</a:t>
            </a:r>
          </a:p>
        </p:txBody>
      </p:sp>
      <p:pic>
        <p:nvPicPr>
          <p:cNvPr id="9" name="Imagen 8" descr="Database Storage Data · Free vector graphic on Pixabay">
            <a:extLst>
              <a:ext uri="{FF2B5EF4-FFF2-40B4-BE49-F238E27FC236}">
                <a16:creationId xmlns:a16="http://schemas.microsoft.com/office/drawing/2014/main" id="{E01E1A89-D773-4E02-8C72-1D134BD698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15" y="1786581"/>
            <a:ext cx="530968" cy="586345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CF00EA4B-8264-4AF2-AC77-CC47ABFD5472}"/>
              </a:ext>
            </a:extLst>
          </p:cNvPr>
          <p:cNvSpPr/>
          <p:nvPr/>
        </p:nvSpPr>
        <p:spPr>
          <a:xfrm>
            <a:off x="9063170" y="875217"/>
            <a:ext cx="1793970" cy="8598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Dissemination Systems</a:t>
            </a:r>
          </a:p>
        </p:txBody>
      </p:sp>
      <p:pic>
        <p:nvPicPr>
          <p:cNvPr id="11" name="Imagen 10" descr="Database Storage Data · Free vector graphic on Pixabay">
            <a:extLst>
              <a:ext uri="{FF2B5EF4-FFF2-40B4-BE49-F238E27FC236}">
                <a16:creationId xmlns:a16="http://schemas.microsoft.com/office/drawing/2014/main" id="{CCD218BF-C45A-4F4D-872D-E3405ADDB5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30" y="1820954"/>
            <a:ext cx="530968" cy="586345"/>
          </a:xfrm>
          <a:prstGeom prst="rect">
            <a:avLst/>
          </a:prstGeom>
        </p:spPr>
      </p:pic>
      <p:pic>
        <p:nvPicPr>
          <p:cNvPr id="12" name="Imagen 11" descr="Database Storage Data · Free vector graphic on Pixabay">
            <a:extLst>
              <a:ext uri="{FF2B5EF4-FFF2-40B4-BE49-F238E27FC236}">
                <a16:creationId xmlns:a16="http://schemas.microsoft.com/office/drawing/2014/main" id="{969E70F5-4332-453C-B221-2ECA867D18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174" y="1958193"/>
            <a:ext cx="530968" cy="586345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46ECA99A-387D-4187-B979-9BD205460F1E}"/>
              </a:ext>
            </a:extLst>
          </p:cNvPr>
          <p:cNvSpPr/>
          <p:nvPr/>
        </p:nvSpPr>
        <p:spPr>
          <a:xfrm>
            <a:off x="6700403" y="880393"/>
            <a:ext cx="1793970" cy="8598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Metadata Repositories</a:t>
            </a:r>
          </a:p>
        </p:txBody>
      </p:sp>
      <p:pic>
        <p:nvPicPr>
          <p:cNvPr id="14" name="Imagen 13" descr="Database Storage Data · Free vector graphic on Pixabay">
            <a:extLst>
              <a:ext uri="{FF2B5EF4-FFF2-40B4-BE49-F238E27FC236}">
                <a16:creationId xmlns:a16="http://schemas.microsoft.com/office/drawing/2014/main" id="{F2E2DB3A-053B-4E02-BF9F-0ED729D32D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843" y="1665020"/>
            <a:ext cx="530968" cy="586345"/>
          </a:xfrm>
          <a:prstGeom prst="rect">
            <a:avLst/>
          </a:prstGeom>
        </p:spPr>
      </p:pic>
      <p:pic>
        <p:nvPicPr>
          <p:cNvPr id="15" name="Imagen 14" descr="Database Storage Data · Free vector graphic on Pixabay">
            <a:extLst>
              <a:ext uri="{FF2B5EF4-FFF2-40B4-BE49-F238E27FC236}">
                <a16:creationId xmlns:a16="http://schemas.microsoft.com/office/drawing/2014/main" id="{4A2A335D-C356-4A79-96C3-527C0ECF0E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767" y="1665019"/>
            <a:ext cx="530968" cy="586345"/>
          </a:xfrm>
          <a:prstGeom prst="rect">
            <a:avLst/>
          </a:prstGeom>
        </p:spPr>
      </p:pic>
      <p:pic>
        <p:nvPicPr>
          <p:cNvPr id="16" name="Imagen 15" descr="Database Storage Data · Free vector graphic on Pixabay">
            <a:extLst>
              <a:ext uri="{FF2B5EF4-FFF2-40B4-BE49-F238E27FC236}">
                <a16:creationId xmlns:a16="http://schemas.microsoft.com/office/drawing/2014/main" id="{A9B58A05-FD0B-438E-BC16-48FE4D07BC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286" y="1614216"/>
            <a:ext cx="530968" cy="586345"/>
          </a:xfrm>
          <a:prstGeom prst="rect">
            <a:avLst/>
          </a:prstGeom>
        </p:spPr>
      </p:pic>
      <p:pic>
        <p:nvPicPr>
          <p:cNvPr id="17" name="Imagen 16" descr="Database Storage Data · Free vector graphic on Pixabay">
            <a:extLst>
              <a:ext uri="{FF2B5EF4-FFF2-40B4-BE49-F238E27FC236}">
                <a16:creationId xmlns:a16="http://schemas.microsoft.com/office/drawing/2014/main" id="{492C8F20-BED5-4D4D-B5C8-99E2C23E91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7179" y="1542822"/>
            <a:ext cx="530968" cy="586345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16B9569D-50D5-4AE2-8AD8-5AA08D9F9A77}"/>
              </a:ext>
            </a:extLst>
          </p:cNvPr>
          <p:cNvSpPr/>
          <p:nvPr/>
        </p:nvSpPr>
        <p:spPr>
          <a:xfrm>
            <a:off x="2633370" y="2558694"/>
            <a:ext cx="1726441" cy="683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Transformation Tools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440DC68A-AAD7-4864-A786-DEF949268E03}"/>
              </a:ext>
            </a:extLst>
          </p:cNvPr>
          <p:cNvSpPr/>
          <p:nvPr/>
        </p:nvSpPr>
        <p:spPr>
          <a:xfrm>
            <a:off x="4513348" y="3384152"/>
            <a:ext cx="1726441" cy="683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Transformation Tools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EFB0702D-57EC-47EC-8D41-BE0AFF188983}"/>
              </a:ext>
            </a:extLst>
          </p:cNvPr>
          <p:cNvSpPr/>
          <p:nvPr/>
        </p:nvSpPr>
        <p:spPr>
          <a:xfrm>
            <a:off x="6700403" y="4068051"/>
            <a:ext cx="1726441" cy="683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Transformation Tools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EF7EF37D-9ACF-48E9-82DE-D353516D1558}"/>
              </a:ext>
            </a:extLst>
          </p:cNvPr>
          <p:cNvSpPr/>
          <p:nvPr/>
        </p:nvSpPr>
        <p:spPr>
          <a:xfrm>
            <a:off x="9202209" y="2539613"/>
            <a:ext cx="1726441" cy="29988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Transformation Tools</a:t>
            </a:r>
          </a:p>
        </p:txBody>
      </p:sp>
      <p:sp>
        <p:nvSpPr>
          <p:cNvPr id="26" name="Flecha: doblada 25">
            <a:extLst>
              <a:ext uri="{FF2B5EF4-FFF2-40B4-BE49-F238E27FC236}">
                <a16:creationId xmlns:a16="http://schemas.microsoft.com/office/drawing/2014/main" id="{2B0C48BE-7AA8-43D6-8DB5-084403F38D2F}"/>
              </a:ext>
            </a:extLst>
          </p:cNvPr>
          <p:cNvSpPr/>
          <p:nvPr/>
        </p:nvSpPr>
        <p:spPr>
          <a:xfrm flipV="1">
            <a:off x="1428467" y="2560848"/>
            <a:ext cx="980854" cy="633861"/>
          </a:xfrm>
          <a:prstGeom prst="bentArrow">
            <a:avLst>
              <a:gd name="adj1" fmla="val 18541"/>
              <a:gd name="adj2" fmla="val 25000"/>
              <a:gd name="adj3" fmla="val 25000"/>
              <a:gd name="adj4" fmla="val 83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7" name="Flecha: doblada 26">
            <a:extLst>
              <a:ext uri="{FF2B5EF4-FFF2-40B4-BE49-F238E27FC236}">
                <a16:creationId xmlns:a16="http://schemas.microsoft.com/office/drawing/2014/main" id="{DE173E0D-DD1C-4409-9835-42A13C620185}"/>
              </a:ext>
            </a:extLst>
          </p:cNvPr>
          <p:cNvSpPr/>
          <p:nvPr/>
        </p:nvSpPr>
        <p:spPr>
          <a:xfrm flipV="1">
            <a:off x="1139174" y="2560848"/>
            <a:ext cx="3220636" cy="1342412"/>
          </a:xfrm>
          <a:prstGeom prst="bentArrow">
            <a:avLst>
              <a:gd name="adj1" fmla="val 11570"/>
              <a:gd name="adj2" fmla="val 14368"/>
              <a:gd name="adj3" fmla="val 17165"/>
              <a:gd name="adj4" fmla="val 49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8" name="Flecha: doblada 27">
            <a:extLst>
              <a:ext uri="{FF2B5EF4-FFF2-40B4-BE49-F238E27FC236}">
                <a16:creationId xmlns:a16="http://schemas.microsoft.com/office/drawing/2014/main" id="{DBE96D7B-6A16-4201-AC00-B1C45068416B}"/>
              </a:ext>
            </a:extLst>
          </p:cNvPr>
          <p:cNvSpPr/>
          <p:nvPr/>
        </p:nvSpPr>
        <p:spPr>
          <a:xfrm flipV="1">
            <a:off x="771588" y="2548339"/>
            <a:ext cx="5792985" cy="2058297"/>
          </a:xfrm>
          <a:prstGeom prst="bentArrow">
            <a:avLst>
              <a:gd name="adj1" fmla="val 6863"/>
              <a:gd name="adj2" fmla="val 8484"/>
              <a:gd name="adj3" fmla="val 9217"/>
              <a:gd name="adj4" fmla="val 49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9" name="Flecha: doblada 28">
            <a:extLst>
              <a:ext uri="{FF2B5EF4-FFF2-40B4-BE49-F238E27FC236}">
                <a16:creationId xmlns:a16="http://schemas.microsoft.com/office/drawing/2014/main" id="{6885C447-89EC-4726-BEFC-2647E1A7C85C}"/>
              </a:ext>
            </a:extLst>
          </p:cNvPr>
          <p:cNvSpPr/>
          <p:nvPr/>
        </p:nvSpPr>
        <p:spPr>
          <a:xfrm flipV="1">
            <a:off x="420157" y="2539613"/>
            <a:ext cx="8640738" cy="2787826"/>
          </a:xfrm>
          <a:prstGeom prst="bentArrow">
            <a:avLst>
              <a:gd name="adj1" fmla="val 4905"/>
              <a:gd name="adj2" fmla="val 7015"/>
              <a:gd name="adj3" fmla="val 7259"/>
              <a:gd name="adj4" fmla="val 49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0" name="Flecha: a la derecha 29">
            <a:extLst>
              <a:ext uri="{FF2B5EF4-FFF2-40B4-BE49-F238E27FC236}">
                <a16:creationId xmlns:a16="http://schemas.microsoft.com/office/drawing/2014/main" id="{38035BC9-7685-45A6-B52D-D5EE86F2407F}"/>
              </a:ext>
            </a:extLst>
          </p:cNvPr>
          <p:cNvSpPr/>
          <p:nvPr/>
        </p:nvSpPr>
        <p:spPr>
          <a:xfrm>
            <a:off x="4655595" y="2887751"/>
            <a:ext cx="4405300" cy="2620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1" name="Flecha: a la derecha 30">
            <a:extLst>
              <a:ext uri="{FF2B5EF4-FFF2-40B4-BE49-F238E27FC236}">
                <a16:creationId xmlns:a16="http://schemas.microsoft.com/office/drawing/2014/main" id="{C9F45DA3-B066-45A3-9BC8-4587FAA0EB47}"/>
              </a:ext>
            </a:extLst>
          </p:cNvPr>
          <p:cNvSpPr/>
          <p:nvPr/>
        </p:nvSpPr>
        <p:spPr>
          <a:xfrm>
            <a:off x="6353809" y="3596244"/>
            <a:ext cx="2707086" cy="2620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2" name="Flecha: a la derecha 31">
            <a:extLst>
              <a:ext uri="{FF2B5EF4-FFF2-40B4-BE49-F238E27FC236}">
                <a16:creationId xmlns:a16="http://schemas.microsoft.com/office/drawing/2014/main" id="{E2FA3AF8-3CBA-44C1-9585-5E780F6F4BEF}"/>
              </a:ext>
            </a:extLst>
          </p:cNvPr>
          <p:cNvSpPr/>
          <p:nvPr/>
        </p:nvSpPr>
        <p:spPr>
          <a:xfrm>
            <a:off x="8494373" y="4302566"/>
            <a:ext cx="568797" cy="3040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3" name="Flecha: hacia arriba 32">
            <a:extLst>
              <a:ext uri="{FF2B5EF4-FFF2-40B4-BE49-F238E27FC236}">
                <a16:creationId xmlns:a16="http://schemas.microsoft.com/office/drawing/2014/main" id="{7B7E7070-AC5A-4530-90F8-511AB3AFBEF6}"/>
              </a:ext>
            </a:extLst>
          </p:cNvPr>
          <p:cNvSpPr/>
          <p:nvPr/>
        </p:nvSpPr>
        <p:spPr>
          <a:xfrm>
            <a:off x="3343053" y="1835994"/>
            <a:ext cx="208053" cy="57130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4" name="Flecha: hacia arriba 33">
            <a:extLst>
              <a:ext uri="{FF2B5EF4-FFF2-40B4-BE49-F238E27FC236}">
                <a16:creationId xmlns:a16="http://schemas.microsoft.com/office/drawing/2014/main" id="{4401F1E0-163F-4C08-8F60-6F5D530DF3FD}"/>
              </a:ext>
            </a:extLst>
          </p:cNvPr>
          <p:cNvSpPr/>
          <p:nvPr/>
        </p:nvSpPr>
        <p:spPr>
          <a:xfrm>
            <a:off x="5285741" y="1824183"/>
            <a:ext cx="227952" cy="141841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5" name="Flecha: hacia arriba 34">
            <a:extLst>
              <a:ext uri="{FF2B5EF4-FFF2-40B4-BE49-F238E27FC236}">
                <a16:creationId xmlns:a16="http://schemas.microsoft.com/office/drawing/2014/main" id="{29149A02-391C-44FA-88FC-F3CB081AE36F}"/>
              </a:ext>
            </a:extLst>
          </p:cNvPr>
          <p:cNvSpPr/>
          <p:nvPr/>
        </p:nvSpPr>
        <p:spPr>
          <a:xfrm>
            <a:off x="7287565" y="1837120"/>
            <a:ext cx="208053" cy="205829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6" name="Flecha: hacia arriba 35">
            <a:extLst>
              <a:ext uri="{FF2B5EF4-FFF2-40B4-BE49-F238E27FC236}">
                <a16:creationId xmlns:a16="http://schemas.microsoft.com/office/drawing/2014/main" id="{7888CECF-6830-4CA1-ABC5-6DC43A2A3F72}"/>
              </a:ext>
            </a:extLst>
          </p:cNvPr>
          <p:cNvSpPr/>
          <p:nvPr/>
        </p:nvSpPr>
        <p:spPr>
          <a:xfrm>
            <a:off x="9847916" y="1837120"/>
            <a:ext cx="208053" cy="57130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A891771-884D-99FD-0369-80F2F7B80181}"/>
              </a:ext>
            </a:extLst>
          </p:cNvPr>
          <p:cNvSpPr txBox="1"/>
          <p:nvPr/>
        </p:nvSpPr>
        <p:spPr>
          <a:xfrm>
            <a:off x="3256797" y="6072660"/>
            <a:ext cx="6442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Transformation tools for: Big Data, ETL, ELT, Data Virtualisation, Data Lakes, etc.</a:t>
            </a:r>
          </a:p>
        </p:txBody>
      </p:sp>
    </p:spTree>
    <p:extLst>
      <p:ext uri="{BB962C8B-B14F-4D97-AF65-F5344CB8AC3E}">
        <p14:creationId xmlns:p14="http://schemas.microsoft.com/office/powerpoint/2010/main" val="3007490181"/>
      </p:ext>
    </p:extLst>
  </p:cSld>
  <p:clrMapOvr>
    <a:masterClrMapping/>
  </p:clrMapOvr>
  <p:transition spd="slow" advClick="0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ángulo 37">
            <a:extLst>
              <a:ext uri="{FF2B5EF4-FFF2-40B4-BE49-F238E27FC236}">
                <a16:creationId xmlns:a16="http://schemas.microsoft.com/office/drawing/2014/main" id="{831CC47B-8288-46F4-0D52-4E1427B509A8}"/>
              </a:ext>
            </a:extLst>
          </p:cNvPr>
          <p:cNvSpPr/>
          <p:nvPr/>
        </p:nvSpPr>
        <p:spPr>
          <a:xfrm>
            <a:off x="466244" y="1879575"/>
            <a:ext cx="2110218" cy="3214119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MX" dirty="0"/>
              <a:t>STATISTICAL DOMAINS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BA22ADE4-6E90-624C-FB12-C45E54DD6C98}"/>
              </a:ext>
            </a:extLst>
          </p:cNvPr>
          <p:cNvSpPr/>
          <p:nvPr/>
        </p:nvSpPr>
        <p:spPr>
          <a:xfrm>
            <a:off x="2939996" y="844339"/>
            <a:ext cx="8823834" cy="4848003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/>
              <a:t>INTEROPERABLE STATISTICAL DATA AND METADATA PLATFORM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30CC305-E442-4663-8823-AF41D8234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6A776-E82A-DB4C-BEC6-9E86C7D9FDA4}" type="slidenum">
              <a:rPr lang="es-MX" smtClean="0"/>
              <a:pPr/>
              <a:t>8</a:t>
            </a:fld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9C19EBF8-BBD9-40C3-9AE3-7CBE42C6A1B6}"/>
              </a:ext>
            </a:extLst>
          </p:cNvPr>
          <p:cNvSpPr/>
          <p:nvPr/>
        </p:nvSpPr>
        <p:spPr>
          <a:xfrm>
            <a:off x="767068" y="2642146"/>
            <a:ext cx="1504812" cy="5314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Program</a:t>
            </a:r>
            <a:r>
              <a:rPr lang="es-MX" dirty="0"/>
              <a:t> 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6DBFAAA-19FB-4BAB-B44F-D6F9399A56BD}"/>
              </a:ext>
            </a:extLst>
          </p:cNvPr>
          <p:cNvSpPr/>
          <p:nvPr/>
        </p:nvSpPr>
        <p:spPr>
          <a:xfrm>
            <a:off x="767068" y="3253981"/>
            <a:ext cx="1504812" cy="5314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Program</a:t>
            </a:r>
            <a:r>
              <a:rPr lang="es-MX" dirty="0"/>
              <a:t> B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62959AE-17B5-4339-80F4-AAC0A949695B}"/>
              </a:ext>
            </a:extLst>
          </p:cNvPr>
          <p:cNvSpPr/>
          <p:nvPr/>
        </p:nvSpPr>
        <p:spPr>
          <a:xfrm>
            <a:off x="3626697" y="1523642"/>
            <a:ext cx="2459482" cy="1087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Identified, Classified, and Shared Concepts and Classifications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F68C1566-FBD7-4EE8-A9AF-A430DB777453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2271880" y="2907868"/>
            <a:ext cx="973791" cy="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9B518FBA-698C-4FC2-96BA-A08AAEB272FA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2271880" y="3519703"/>
            <a:ext cx="952194" cy="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42F5F907-27C5-409F-A254-C18FB065A6F1}"/>
              </a:ext>
            </a:extLst>
          </p:cNvPr>
          <p:cNvCxnSpPr>
            <a:cxnSpLocks/>
          </p:cNvCxnSpPr>
          <p:nvPr/>
        </p:nvCxnSpPr>
        <p:spPr>
          <a:xfrm>
            <a:off x="2237488" y="4180070"/>
            <a:ext cx="10256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ángulo 12">
            <a:extLst>
              <a:ext uri="{FF2B5EF4-FFF2-40B4-BE49-F238E27FC236}">
                <a16:creationId xmlns:a16="http://schemas.microsoft.com/office/drawing/2014/main" id="{4FBBAD09-90EA-4EEE-AE2C-709376C06436}"/>
              </a:ext>
            </a:extLst>
          </p:cNvPr>
          <p:cNvSpPr/>
          <p:nvPr/>
        </p:nvSpPr>
        <p:spPr>
          <a:xfrm>
            <a:off x="6374003" y="1519961"/>
            <a:ext cx="2459482" cy="1087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Linked Data and Metadata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C8CBFBF8-F9E7-4495-ABD6-52D3AE44BD8F}"/>
              </a:ext>
            </a:extLst>
          </p:cNvPr>
          <p:cNvSpPr/>
          <p:nvPr/>
        </p:nvSpPr>
        <p:spPr>
          <a:xfrm>
            <a:off x="3626697" y="4381224"/>
            <a:ext cx="2459482" cy="1087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Common  and Individual Views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29DE72DE-3AFA-4039-9121-C7A447014BB2}"/>
              </a:ext>
            </a:extLst>
          </p:cNvPr>
          <p:cNvSpPr/>
          <p:nvPr/>
        </p:nvSpPr>
        <p:spPr>
          <a:xfrm>
            <a:off x="3626697" y="2952433"/>
            <a:ext cx="2459482" cy="1087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Common Structures and Models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5EFCE849-3FC8-4ABE-820F-48347411A5FF}"/>
              </a:ext>
            </a:extLst>
          </p:cNvPr>
          <p:cNvSpPr/>
          <p:nvPr/>
        </p:nvSpPr>
        <p:spPr>
          <a:xfrm>
            <a:off x="9121307" y="4301765"/>
            <a:ext cx="2419076" cy="1088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Reusable Systems and Tools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DCA50DC-9CB3-3036-AD51-C3C227B0E414}"/>
              </a:ext>
            </a:extLst>
          </p:cNvPr>
          <p:cNvSpPr/>
          <p:nvPr/>
        </p:nvSpPr>
        <p:spPr>
          <a:xfrm>
            <a:off x="6374002" y="2925232"/>
            <a:ext cx="2459483" cy="1087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Common Time and Space Dimensions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7C56C6A5-5424-6A77-C04E-53288C30A739}"/>
              </a:ext>
            </a:extLst>
          </p:cNvPr>
          <p:cNvSpPr/>
          <p:nvPr/>
        </p:nvSpPr>
        <p:spPr>
          <a:xfrm>
            <a:off x="767068" y="3913939"/>
            <a:ext cx="1504812" cy="5314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Program</a:t>
            </a:r>
            <a:r>
              <a:rPr lang="es-MX" dirty="0"/>
              <a:t> C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B1E6B6C6-2C6E-D358-D88B-28861C9235CA}"/>
              </a:ext>
            </a:extLst>
          </p:cNvPr>
          <p:cNvSpPr/>
          <p:nvPr/>
        </p:nvSpPr>
        <p:spPr>
          <a:xfrm>
            <a:off x="9121309" y="1519961"/>
            <a:ext cx="2459482" cy="1087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Common Methodologies, Constraints, and Rules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7599D836-D50D-74C4-3C19-5BE7C5D2FC6A}"/>
              </a:ext>
            </a:extLst>
          </p:cNvPr>
          <p:cNvSpPr/>
          <p:nvPr/>
        </p:nvSpPr>
        <p:spPr>
          <a:xfrm>
            <a:off x="9121309" y="2911630"/>
            <a:ext cx="2459482" cy="1087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Connected Database Schemas and Repositories</a:t>
            </a: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07213EEB-B06E-B1AE-B253-FC5E1ECDD7E7}"/>
              </a:ext>
            </a:extLst>
          </p:cNvPr>
          <p:cNvSpPr/>
          <p:nvPr/>
        </p:nvSpPr>
        <p:spPr>
          <a:xfrm>
            <a:off x="6394205" y="4330503"/>
            <a:ext cx="2419076" cy="1088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Traditional and New Advanced Information Services</a:t>
            </a:r>
          </a:p>
        </p:txBody>
      </p:sp>
    </p:spTree>
    <p:extLst>
      <p:ext uri="{BB962C8B-B14F-4D97-AF65-F5344CB8AC3E}">
        <p14:creationId xmlns:p14="http://schemas.microsoft.com/office/powerpoint/2010/main" val="3945203996"/>
      </p:ext>
    </p:extLst>
  </p:cSld>
  <p:clrMapOvr>
    <a:masterClrMapping/>
  </p:clrMapOvr>
  <p:transition spd="slow" advClick="0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0BC06B-E54F-B299-6464-C2351BF9A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Governance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01D3788-F06B-E767-AF7C-CCD7360E3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065" y="2460843"/>
            <a:ext cx="5497286" cy="3079453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GB" b="0" i="0" u="none" strike="noStrike" baseline="0" dirty="0">
                <a:solidFill>
                  <a:schemeClr val="bg2">
                    <a:lumMod val="10000"/>
                  </a:schemeClr>
                </a:solidFill>
                <a:latin typeface="AdvPSA88A"/>
              </a:rPr>
              <a:t>The organization and implementation of policies, procedures, structure, roles, and responsibilities which outline and enforce rules of engagement, decision rights, and accountabilities for the effective management of information assets</a:t>
            </a:r>
            <a:endParaRPr lang="en-GB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01C705AC-BB25-B545-3087-67F673F4DE7D}"/>
              </a:ext>
            </a:extLst>
          </p:cNvPr>
          <p:cNvSpPr/>
          <p:nvPr/>
        </p:nvSpPr>
        <p:spPr>
          <a:xfrm>
            <a:off x="8479973" y="154164"/>
            <a:ext cx="1877786" cy="10331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Organisation</a:t>
            </a:r>
            <a:endParaRPr lang="en-GB" dirty="0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143FC8A0-4960-43C3-101B-9171E4CF9B2E}"/>
              </a:ext>
            </a:extLst>
          </p:cNvPr>
          <p:cNvSpPr/>
          <p:nvPr/>
        </p:nvSpPr>
        <p:spPr>
          <a:xfrm>
            <a:off x="9916886" y="1496924"/>
            <a:ext cx="1877786" cy="10331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Principles and Policies</a:t>
            </a:r>
            <a:endParaRPr lang="en-GB" dirty="0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7D872EA0-7AE8-FEA8-87D4-14751DE4695C}"/>
              </a:ext>
            </a:extLst>
          </p:cNvPr>
          <p:cNvSpPr/>
          <p:nvPr/>
        </p:nvSpPr>
        <p:spPr>
          <a:xfrm>
            <a:off x="8479973" y="2967447"/>
            <a:ext cx="1877786" cy="10331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Activities and Procedures</a:t>
            </a:r>
            <a:endParaRPr lang="en-GB" dirty="0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D0AF0F1A-0A65-60E0-07DC-DA9A28F622D4}"/>
              </a:ext>
            </a:extLst>
          </p:cNvPr>
          <p:cNvSpPr/>
          <p:nvPr/>
        </p:nvSpPr>
        <p:spPr>
          <a:xfrm>
            <a:off x="7187293" y="4509861"/>
            <a:ext cx="1877786" cy="10331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Metrics</a:t>
            </a:r>
            <a:endParaRPr lang="en-GB" dirty="0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C22E236F-3357-8DC8-2DBC-4B819DDD7AEA}"/>
              </a:ext>
            </a:extLst>
          </p:cNvPr>
          <p:cNvSpPr/>
          <p:nvPr/>
        </p:nvSpPr>
        <p:spPr>
          <a:xfrm>
            <a:off x="9916886" y="4509861"/>
            <a:ext cx="1877786" cy="10331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Technologies and Tools</a:t>
            </a:r>
            <a:endParaRPr lang="en-GB" dirty="0"/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E4B45C41-0BC1-D638-AB80-CD4992292892}"/>
              </a:ext>
            </a:extLst>
          </p:cNvPr>
          <p:cNvSpPr/>
          <p:nvPr/>
        </p:nvSpPr>
        <p:spPr>
          <a:xfrm>
            <a:off x="7187293" y="1496924"/>
            <a:ext cx="1877786" cy="10331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Standards and Models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12495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zul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BA6CF37F-8937-42A7-99AA-8D0FAB7EEDDF}" vid="{8F4389F3-D484-428F-A952-891632626F3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85ec44e-1bab-4c0b-9df0-6ba128686fc9" xsi:nil="true"/>
    <lcf76f155ced4ddcb4097134ff3c332f xmlns="c39ac8e3-0f08-4b7d-bd41-28055cb5e628">
      <Terms xmlns="http://schemas.microsoft.com/office/infopath/2007/PartnerControls"/>
    </lcf76f155ced4ddcb4097134ff3c332f>
    <TaxKeywordTaxHTField xmlns="dd774590-caf2-40ff-b04f-1e20d86f2c70">
      <Terms xmlns="http://schemas.microsoft.com/office/infopath/2007/PartnerControls"/>
    </TaxKeywordTaxHTField>
    <Category xmlns="c39ac8e3-0f08-4b7d-bd41-28055cb5e62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00F2F1E960B64FAC22A58E2A2AE8B9" ma:contentTypeVersion="34" ma:contentTypeDescription="Create a new document." ma:contentTypeScope="" ma:versionID="78850f671e0f1ac4c9fd7c06e3544afd">
  <xsd:schema xmlns:xsd="http://www.w3.org/2001/XMLSchema" xmlns:xs="http://www.w3.org/2001/XMLSchema" xmlns:p="http://schemas.microsoft.com/office/2006/metadata/properties" xmlns:ns2="dd774590-caf2-40ff-b04f-1e20d86f2c70" xmlns:ns3="c39ac8e3-0f08-4b7d-bd41-28055cb5e628" xmlns:ns4="985ec44e-1bab-4c0b-9df0-6ba128686fc9" targetNamespace="http://schemas.microsoft.com/office/2006/metadata/properties" ma:root="true" ma:fieldsID="d6e4c6a3a5b75e5aa782f8a7e1d458e6" ns2:_="" ns3:_="" ns4:_="">
    <xsd:import namespace="dd774590-caf2-40ff-b04f-1e20d86f2c70"/>
    <xsd:import namespace="c39ac8e3-0f08-4b7d-bd41-28055cb5e628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2:SharedWithUsers" minOccurs="0"/>
                <xsd:element ref="ns2:SharedWithDetails" minOccurs="0"/>
                <xsd:element ref="ns3:MediaServiceLocation" minOccurs="0"/>
                <xsd:element ref="ns2:TaxKeywordTaxHTField" minOccurs="0"/>
                <xsd:element ref="ns4:TaxCatchAll" minOccurs="0"/>
                <xsd:element ref="ns3:Category" minOccurs="0"/>
                <xsd:element ref="ns3:MediaLengthInSeconds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74590-caf2-40ff-b04f-1e20d86f2c7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hidden="true" ma:internalName="SharedWithDetails" ma:readOnly="true">
      <xsd:simpleType>
        <xsd:restriction base="dms:Note"/>
      </xsd:simple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78175662-8596-484a-92c7-351d01561e22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9ac8e3-0f08-4b7d-bd41-28055cb5e6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9" nillable="true" ma:displayName="KeyPoints" ma:hidden="true" ma:internalName="MediaServiceKeyPoints" ma:readOnly="true">
      <xsd:simpleType>
        <xsd:restriction base="dms:Note"/>
      </xsd:simpleType>
    </xsd:element>
    <xsd:element name="MediaServiceAutoTags" ma:index="10" nillable="true" ma:displayName="Tags" ma:description="" ma:hidden="true" ma:indexed="true" ma:internalName="MediaServiceAutoTags" ma:readOnly="true">
      <xsd:simpleType>
        <xsd:restriction base="dms:Text"/>
      </xsd:simpleType>
    </xsd:element>
    <xsd:element name="MediaServiceOCR" ma:index="11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hidden="true" ma:internalName="MediaServiceLocation" ma:readOnly="true">
      <xsd:simpleType>
        <xsd:restriction base="dms:Text"/>
      </xsd:simpleType>
    </xsd:element>
    <xsd:element name="Category" ma:index="24" nillable="true" ma:displayName="Category" ma:format="Dropdown" ma:internalName="Category">
      <xsd:simpleType>
        <xsd:restriction base="dms:Text">
          <xsd:maxLength value="255"/>
        </xsd:restriction>
      </xsd:simpleType>
    </xsd:element>
    <xsd:element name="MediaLengthInSeconds" ma:index="2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9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e719dce3-84fe-4056-94cd-88c297797000}" ma:internalName="TaxCatchAll" ma:readOnly="false" ma:showField="CatchAllData" ma:web="dd774590-caf2-40ff-b04f-1e20d86f2c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 ma:index="23" ma:displayName="Subject"/>
        <xsd:element ref="dc:description" minOccurs="0" maxOccurs="1" ma:index="25" ma:displayName="Comments"/>
        <xsd:element name="keywords" minOccurs="0" maxOccurs="1" type="xsd:string"/>
        <xsd:element ref="dc:language" minOccurs="0" maxOccurs="1"/>
        <xsd:element name="category" minOccurs="0" maxOccurs="1" type="xsd:string" ma:index="26" ma:displayName="Category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6ADC42C-44CD-4EAD-9B5A-FAE7A3E2E101}">
  <ds:schemaRefs>
    <ds:schemaRef ds:uri="c39ac8e3-0f08-4b7d-bd41-28055cb5e628"/>
    <ds:schemaRef ds:uri="985ec44e-1bab-4c0b-9df0-6ba128686fc9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dd774590-caf2-40ff-b04f-1e20d86f2c70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045EC729-FF4A-4C91-BF1E-376B371A53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774590-caf2-40ff-b04f-1e20d86f2c70"/>
    <ds:schemaRef ds:uri="c39ac8e3-0f08-4b7d-bd41-28055cb5e628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E2E9D25-4F5F-48E6-93BB-937546FF01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1227</TotalTime>
  <Words>1020</Words>
  <Application>Microsoft Office PowerPoint</Application>
  <PresentationFormat>Widescreen</PresentationFormat>
  <Paragraphs>165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AdvPSA88A</vt:lpstr>
      <vt:lpstr>Arial</vt:lpstr>
      <vt:lpstr>Calibri</vt:lpstr>
      <vt:lpstr>Tema de Office</vt:lpstr>
      <vt:lpstr>Statistical Data Governance Framework to Achieve Data Interoperability (DAFI)</vt:lpstr>
      <vt:lpstr>Contents</vt:lpstr>
      <vt:lpstr>Interoperability</vt:lpstr>
      <vt:lpstr>Types of Interoperability</vt:lpstr>
      <vt:lpstr>Levels of Statistical Interoperability</vt:lpstr>
      <vt:lpstr>The Root of the Interoperability Problem</vt:lpstr>
      <vt:lpstr>PowerPoint Presentation</vt:lpstr>
      <vt:lpstr>PowerPoint Presentation</vt:lpstr>
      <vt:lpstr>Data Governance</vt:lpstr>
      <vt:lpstr>Benefits of the Data Governance focused on Interoperability</vt:lpstr>
      <vt:lpstr>Data Governance Framework for Interoperability (DAFI)</vt:lpstr>
      <vt:lpstr>Outputs of the Project</vt:lpstr>
      <vt:lpstr>Summary…</vt:lpstr>
      <vt:lpstr>DAFI Team</vt:lpstr>
      <vt:lpstr>What we have been advancing so far…</vt:lpstr>
      <vt:lpstr>The Document Structure So Far</vt:lpstr>
      <vt:lpstr>Thank You  Comments, Questions, Any Feedback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>Presentation</dc:subject>
  <dc:creator>MUÑOZ LOPEZ JUAN</dc:creator>
  <cp:keywords>HLG2022; UNECE ModernStats; SMMU; ModernStats</cp:keywords>
  <cp:lastModifiedBy>Christopher Jones</cp:lastModifiedBy>
  <cp:revision>9</cp:revision>
  <dcterms:created xsi:type="dcterms:W3CDTF">2021-11-06T15:54:18Z</dcterms:created>
  <dcterms:modified xsi:type="dcterms:W3CDTF">2022-11-22T08:15:02Z</dcterms:modified>
  <cp:category>presentation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axKeyword">
    <vt:lpwstr/>
  </property>
  <property fmtid="{D5CDD505-2E9C-101B-9397-08002B2CF9AE}" pid="3" name="ContentTypeId">
    <vt:lpwstr>0x010100AC00F2F1E960B64FAC22A58E2A2AE8B9</vt:lpwstr>
  </property>
</Properties>
</file>