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70" r:id="rId5"/>
    <p:sldId id="271" r:id="rId6"/>
    <p:sldId id="267" r:id="rId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A503"/>
    <a:srgbClr val="0ED2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353" autoAdjust="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8CCB0E-1FB7-4F13-ACF9-4387C2AB8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54199"/>
            <a:ext cx="9144000" cy="1655763"/>
          </a:xfrm>
        </p:spPr>
        <p:txBody>
          <a:bodyPr anchor="b"/>
          <a:lstStyle>
            <a:lvl1pPr algn="ctr">
              <a:defRPr sz="6000" baseline="0">
                <a:solidFill>
                  <a:srgbClr val="0070C0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3A575E0-533D-46E4-B155-3D115F54D5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DBAA28-8DB4-4D4B-B7B6-8CAC7A354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7BCFB399-CF78-4F08-9523-1FE4785225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488" y="675053"/>
            <a:ext cx="4585512" cy="925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779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09151D-A160-4C3E-B971-B6AA23ED8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9B5B11A-EC74-4789-929A-FFB93F0BCA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A3B1967-ABFB-4728-ADFC-F5525921D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7509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F6AE03D-A5C5-4F02-8266-5A9D6AABEC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5C1AB26-8333-4F20-9D4E-5C8B9B31F0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944DED3-8361-4ACA-9F2B-F2A7A7D02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3999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068C35-D0A8-4D7D-83A9-9A6673E44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F05061B-A652-4AAB-9DA7-6680C279B8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D4603D3-6A58-4C9A-8AE8-5CD942FDA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0650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E8002E-5E0A-4BB8-8152-503C2C9F8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45792CE-6172-4F07-BA78-C958B6BC7D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092FB4C-4901-4CC2-A873-2B9D7F93F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442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9E2645-7CE3-4BA0-9745-CA591E004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7C751A3-92F6-40AB-B4BC-FF426E857A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8A27C74-1CC3-43AB-A013-F92F412785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1D5525D-D637-4C55-8DFF-8CC31F999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9149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D4DF2A-CE09-4002-A41C-FF93C6537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66DF34A-6777-4AC3-A753-3C8B38E7CA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4E8B2EB-58E1-4522-AD30-872E3CBA59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DEED19A-587B-4F39-809C-FE277A07E7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12C5775-282A-42BD-A432-65158F61A2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C6CA4F1-1FED-45F4-ADD1-B5C41A2AC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4487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40F617-87D5-4742-98DE-D1643263C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B8C77D2-6353-404B-A9BD-0F02D4355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7184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2B37779-4E82-4A13-8053-485765FAE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416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F95555-7ED2-4C98-A13B-A208D13C1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38FE9AB-14AD-4546-A2AE-BE62DED02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2EAC7C3-5984-4DB3-8136-A35D22FA3D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61B9292-810D-4654-B8E2-34478AE8F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257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D7DC08-03C9-4E1C-967B-EAB5C7708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CB1B353-82A3-40F1-9161-DFF90C052D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6E8E9DE-0B2F-46A3-BB18-140EB58F2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53C9FD1-A770-46C6-86F1-BB2694C1F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7620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C3E3421-D788-492F-ACDE-5F33B5297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4B29DC-104C-46FC-9F99-75EAE89881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963D434-358A-4B92-8A50-E5DE6F27BA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7619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23BD5-59CA-4847-91B9-98BA3F7FF895}" type="slidenum">
              <a:rPr lang="es-MX" smtClean="0"/>
              <a:t>‹#›</a:t>
            </a:fld>
            <a:endParaRPr lang="es-MX"/>
          </a:p>
        </p:txBody>
      </p:sp>
      <p:pic>
        <p:nvPicPr>
          <p:cNvPr id="7" name="Picture 11" descr="C:\Users\Gjaltema\Pictures\ModernStats.jpg">
            <a:extLst>
              <a:ext uri="{FF2B5EF4-FFF2-40B4-BE49-F238E27FC236}">
                <a16:creationId xmlns:a16="http://schemas.microsoft.com/office/drawing/2014/main" id="{60B78FCF-454A-4182-8498-4E816504660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311900"/>
            <a:ext cx="221845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F081163F-3BB9-494E-B05B-64ED38D116C0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1632" y="6279028"/>
            <a:ext cx="1512168" cy="46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990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442431-78B1-4223-95C1-1EB05D173A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Statistical Data Governance Framework to Achieve Data Interoperability (DAFI)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FF3DBA2-A017-4109-8450-68912BE248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0070C0"/>
                </a:solidFill>
              </a:rPr>
              <a:t>Extension of the Project for 2023</a:t>
            </a:r>
          </a:p>
          <a:p>
            <a:endParaRPr lang="en-GB" dirty="0"/>
          </a:p>
          <a:p>
            <a:r>
              <a:rPr lang="en-US" dirty="0"/>
              <a:t>Workshop on the </a:t>
            </a:r>
            <a:r>
              <a:rPr lang="en-GB" dirty="0"/>
              <a:t>Modernisation</a:t>
            </a:r>
            <a:r>
              <a:rPr lang="en-US" dirty="0"/>
              <a:t> of Official Statistics</a:t>
            </a:r>
          </a:p>
          <a:p>
            <a:r>
              <a:rPr lang="en-US" dirty="0"/>
              <a:t>22-23 November 2022</a:t>
            </a:r>
            <a:endParaRPr lang="en-GB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70B0544-8B74-476C-9036-21CA0C091CAD}"/>
              </a:ext>
            </a:extLst>
          </p:cNvPr>
          <p:cNvSpPr/>
          <p:nvPr/>
        </p:nvSpPr>
        <p:spPr>
          <a:xfrm>
            <a:off x="4185313" y="6346208"/>
            <a:ext cx="3821373" cy="48449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Prepared by: Juan Muñoz 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</a:rPr>
              <a:t>INEGI/BSTN/SSG</a:t>
            </a:r>
          </a:p>
        </p:txBody>
      </p:sp>
    </p:spTree>
    <p:extLst>
      <p:ext uri="{BB962C8B-B14F-4D97-AF65-F5344CB8AC3E}">
        <p14:creationId xmlns:p14="http://schemas.microsoft.com/office/powerpoint/2010/main" val="1321588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2D861A-3783-6954-AF85-6B95D568B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Reasons to continue with the project…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740CF25-B176-B14F-A6FB-74095559F4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GB" dirty="0"/>
              <a:t>The convenience of making use of the invested effort to incept the project, design the structure of the document and refine the scope of the project</a:t>
            </a:r>
          </a:p>
          <a:p>
            <a:r>
              <a:rPr lang="en-GB" dirty="0"/>
              <a:t>The interest of many statistical organisations, national and international, in the outputs of the project</a:t>
            </a:r>
          </a:p>
          <a:p>
            <a:r>
              <a:rPr lang="en-GB" dirty="0"/>
              <a:t>Huge compromise of the team members to finish the project</a:t>
            </a:r>
          </a:p>
          <a:p>
            <a:r>
              <a:rPr lang="en-GB" dirty="0"/>
              <a:t>There is momentum in the creation of contents</a:t>
            </a:r>
          </a:p>
        </p:txBody>
      </p:sp>
    </p:spTree>
    <p:extLst>
      <p:ext uri="{BB962C8B-B14F-4D97-AF65-F5344CB8AC3E}">
        <p14:creationId xmlns:p14="http://schemas.microsoft.com/office/powerpoint/2010/main" val="384358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30E3B9-7DED-92C6-C0BC-4F642CE87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we are going to do in 2023?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20DDE9-F46A-2DA3-9E6F-99E287A28F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8799"/>
            <a:ext cx="10515600" cy="4348163"/>
          </a:xfrm>
        </p:spPr>
        <p:txBody>
          <a:bodyPr anchor="ctr">
            <a:normAutofit/>
          </a:bodyPr>
          <a:lstStyle/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A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By the first quarter of 2023, we aim to finish the structure and description of the components of the framework </a:t>
            </a:r>
            <a:endParaRPr lang="es-MX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A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During the second and third quarters of 2023, we will be working on developing recommendations and guidelines on how to achieve interoperability</a:t>
            </a:r>
            <a:endParaRPr lang="es-MX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dirty="0">
                <a:latin typeface="Calibri" panose="020F0502020204030204" pitchFamily="34" charset="0"/>
                <a:cs typeface="Arial" panose="020B0604020202020204" pitchFamily="34" charset="0"/>
              </a:rPr>
              <a:t>For the last part of 2023, we plan to finish editing the document </a:t>
            </a:r>
            <a:endParaRPr lang="es-MX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589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1CFCE8-A5A6-E2A4-E2C2-2895B2E7F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25" y="179387"/>
            <a:ext cx="10515600" cy="1325563"/>
          </a:xfrm>
        </p:spPr>
        <p:txBody>
          <a:bodyPr/>
          <a:lstStyle/>
          <a:p>
            <a:r>
              <a:rPr lang="es-MX" dirty="0"/>
              <a:t>Project Outputs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2E01A479-D426-7F03-1ECD-D7251C4EA2B1}"/>
              </a:ext>
            </a:extLst>
          </p:cNvPr>
          <p:cNvSpPr/>
          <p:nvPr/>
        </p:nvSpPr>
        <p:spPr>
          <a:xfrm>
            <a:off x="1819276" y="1301347"/>
            <a:ext cx="2986087" cy="48994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/>
              <a:t>Data Governance Framework for Interoperability (DAFI)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C89FD44-4132-4D76-C0CF-CA1B3A1B7D49}"/>
              </a:ext>
            </a:extLst>
          </p:cNvPr>
          <p:cNvSpPr/>
          <p:nvPr/>
        </p:nvSpPr>
        <p:spPr>
          <a:xfrm>
            <a:off x="5014913" y="1301347"/>
            <a:ext cx="4786312" cy="1484716"/>
          </a:xfrm>
          <a:prstGeom prst="rect">
            <a:avLst/>
          </a:prstGeom>
          <a:solidFill>
            <a:srgbClr val="0BA503"/>
          </a:solidFill>
          <a:ln>
            <a:solidFill>
              <a:srgbClr val="0ED2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Common Vocabulary with core concepts related to Data Governance and Interoperability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4B802211-6C9F-5212-9B98-7E651305082F}"/>
              </a:ext>
            </a:extLst>
          </p:cNvPr>
          <p:cNvSpPr/>
          <p:nvPr/>
        </p:nvSpPr>
        <p:spPr>
          <a:xfrm>
            <a:off x="5014913" y="4716059"/>
            <a:ext cx="4786312" cy="1484716"/>
          </a:xfrm>
          <a:prstGeom prst="rect">
            <a:avLst/>
          </a:prstGeom>
          <a:solidFill>
            <a:srgbClr val="0BA503"/>
          </a:solidFill>
          <a:ln>
            <a:solidFill>
              <a:srgbClr val="0ED2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Recommendations and Guidelines to Achieve Interoperability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47EEE19-2B86-A695-CCCF-712E5C073676}"/>
              </a:ext>
            </a:extLst>
          </p:cNvPr>
          <p:cNvSpPr/>
          <p:nvPr/>
        </p:nvSpPr>
        <p:spPr>
          <a:xfrm>
            <a:off x="5014913" y="3008703"/>
            <a:ext cx="4786312" cy="1484716"/>
          </a:xfrm>
          <a:prstGeom prst="rect">
            <a:avLst/>
          </a:prstGeom>
          <a:solidFill>
            <a:srgbClr val="0BA503"/>
          </a:solidFill>
          <a:ln>
            <a:solidFill>
              <a:srgbClr val="0ED2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 structured set of elements to take decisions for the transformation of the statistical silos into a interoperable statistical data and metadata platform</a:t>
            </a:r>
          </a:p>
        </p:txBody>
      </p:sp>
    </p:spTree>
    <p:extLst>
      <p:ext uri="{BB962C8B-B14F-4D97-AF65-F5344CB8AC3E}">
        <p14:creationId xmlns:p14="http://schemas.microsoft.com/office/powerpoint/2010/main" val="2009300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B2C40-6B7F-472F-35A6-2C2E52246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15899"/>
            <a:ext cx="10515600" cy="682625"/>
          </a:xfrm>
        </p:spPr>
        <p:txBody>
          <a:bodyPr>
            <a:normAutofit fontScale="90000"/>
          </a:bodyPr>
          <a:lstStyle/>
          <a:p>
            <a:r>
              <a:rPr lang="en-US" dirty="0"/>
              <a:t>Relations with emergent projects…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FA14352-FE41-4061-08DB-60F066E1C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504171"/>
            <a:ext cx="11887200" cy="4965727"/>
          </a:xfrm>
        </p:spPr>
        <p:txBody>
          <a:bodyPr anchor="ctr">
            <a:normAutofit fontScale="92500" lnSpcReduction="10000"/>
          </a:bodyPr>
          <a:lstStyle/>
          <a:p>
            <a:r>
              <a:rPr lang="en-GB" sz="3200" dirty="0"/>
              <a:t>The output of the Project provides a valuable basis for:</a:t>
            </a:r>
          </a:p>
          <a:p>
            <a:pPr lvl="1"/>
            <a:r>
              <a:rPr lang="en-GB" sz="2800" dirty="0"/>
              <a:t>The transformation of statistical information silos into an interoperable and manageable platform </a:t>
            </a:r>
          </a:p>
          <a:p>
            <a:pPr lvl="1"/>
            <a:r>
              <a:rPr lang="en-GB" sz="2800" dirty="0"/>
              <a:t>The integration of traditional and emergent data sources</a:t>
            </a:r>
          </a:p>
          <a:p>
            <a:pPr lvl="1"/>
            <a:r>
              <a:rPr lang="en-GB" sz="2800" dirty="0"/>
              <a:t>The implementation of solid and useful statistical data lakes</a:t>
            </a:r>
          </a:p>
          <a:p>
            <a:pPr lvl="1"/>
            <a:r>
              <a:rPr lang="en-GB" sz="2800" dirty="0"/>
              <a:t>The building of geo-referenced time series with statistics from different domains</a:t>
            </a:r>
          </a:p>
          <a:p>
            <a:pPr lvl="1"/>
            <a:r>
              <a:rPr lang="en-GB" sz="2800" dirty="0"/>
              <a:t>The creation of a new generation of statistical services supporting advanced analysis for complex questions and new ways to visualise the facts</a:t>
            </a:r>
          </a:p>
          <a:p>
            <a:r>
              <a:rPr lang="en-GB" sz="3200" dirty="0"/>
              <a:t>And is a step forward towards a practical use case </a:t>
            </a:r>
            <a:r>
              <a:rPr lang="en-GB" sz="3200"/>
              <a:t>integrating the </a:t>
            </a:r>
            <a:r>
              <a:rPr lang="en-GB" sz="3200" dirty="0"/>
              <a:t>standards and models that already exist in the official statistics community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B0D2A961-0F17-7D1D-ADA4-57A25A289275}"/>
              </a:ext>
            </a:extLst>
          </p:cNvPr>
          <p:cNvGrpSpPr/>
          <p:nvPr/>
        </p:nvGrpSpPr>
        <p:grpSpPr>
          <a:xfrm>
            <a:off x="8911771" y="38228"/>
            <a:ext cx="3127829" cy="1465943"/>
            <a:chOff x="240282" y="2872760"/>
            <a:chExt cx="4502483" cy="2530395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7FD099D8-39EC-2004-D2D2-97B8AA593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282" y="2872760"/>
              <a:ext cx="4502483" cy="2530395"/>
            </a:xfrm>
            <a:prstGeom prst="rect">
              <a:avLst/>
            </a:prstGeom>
          </p:spPr>
        </p:pic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8A62DA00-23FA-A4FF-D20B-ABFB41159056}"/>
                </a:ext>
              </a:extLst>
            </p:cNvPr>
            <p:cNvSpPr txBox="1"/>
            <p:nvPr/>
          </p:nvSpPr>
          <p:spPr>
            <a:xfrm>
              <a:off x="1195007" y="3139170"/>
              <a:ext cx="3146702" cy="2071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400" b="1" dirty="0">
                  <a:ln w="0">
                    <a:solidFill>
                      <a:srgbClr val="C00000"/>
                    </a:solidFill>
                  </a:ln>
                  <a:solidFill>
                    <a:srgbClr val="FFC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PUT YOUR STATISTICS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0902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BD43BBD5-3573-4920-BF89-0D04F399B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6600" dirty="0">
                <a:solidFill>
                  <a:schemeClr val="accent1">
                    <a:lumMod val="75000"/>
                  </a:schemeClr>
                </a:solidFill>
              </a:rPr>
              <a:t>Thank You</a:t>
            </a:r>
            <a:br>
              <a:rPr lang="en-GB" dirty="0"/>
            </a:br>
            <a:br>
              <a:rPr lang="en-GB" dirty="0"/>
            </a:br>
            <a:r>
              <a:rPr lang="en-GB" sz="4400" dirty="0"/>
              <a:t>Comments, Questions, Any Feedback</a:t>
            </a:r>
            <a:endParaRPr lang="en-GB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3EED6FC-604D-4D07-ADA9-45CD73FD3B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pPr algn="r"/>
            <a:r>
              <a:rPr lang="en-GB" dirty="0"/>
              <a:t>Juan.Munoz@inegi.org.mx</a:t>
            </a:r>
          </a:p>
        </p:txBody>
      </p:sp>
    </p:spTree>
    <p:extLst>
      <p:ext uri="{BB962C8B-B14F-4D97-AF65-F5344CB8AC3E}">
        <p14:creationId xmlns:p14="http://schemas.microsoft.com/office/powerpoint/2010/main" val="18542257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zul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BA6CF37F-8937-42A7-99AA-8D0FAB7EEDDF}" vid="{8F4389F3-D484-428F-A952-891632626F3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</TotalTime>
  <Words>347</Words>
  <Application>Microsoft Office PowerPoint</Application>
  <PresentationFormat>Widescreen</PresentationFormat>
  <Paragraphs>34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Symbol</vt:lpstr>
      <vt:lpstr>Tema de Office</vt:lpstr>
      <vt:lpstr>Statistical Data Governance Framework to Achieve Data Interoperability (DAFI)</vt:lpstr>
      <vt:lpstr>Reasons to continue with the project…</vt:lpstr>
      <vt:lpstr>What we are going to do in 2023?</vt:lpstr>
      <vt:lpstr>Project Outputs</vt:lpstr>
      <vt:lpstr>Relations with emergent projects…</vt:lpstr>
      <vt:lpstr>Thank You  Comments, Questions, Any Feedback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>Presentation</dc:subject>
  <dc:creator>MUÑOZ LOPEZ JUAN</dc:creator>
  <cp:keywords>HLG2022; UNECE ModernStats; SMMU; ModernStats</cp:keywords>
  <cp:lastModifiedBy>Christopher Jones</cp:lastModifiedBy>
  <cp:revision>9</cp:revision>
  <dcterms:created xsi:type="dcterms:W3CDTF">2021-11-06T15:54:18Z</dcterms:created>
  <dcterms:modified xsi:type="dcterms:W3CDTF">2022-11-22T08:16:11Z</dcterms:modified>
  <cp:category>presentation</cp:category>
</cp:coreProperties>
</file>