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2" r:id="rId3"/>
    <p:sldId id="325" r:id="rId4"/>
    <p:sldId id="327" r:id="rId5"/>
    <p:sldId id="436" r:id="rId6"/>
    <p:sldId id="433" r:id="rId7"/>
    <p:sldId id="437" r:id="rId8"/>
    <p:sldId id="411" r:id="rId9"/>
    <p:sldId id="431" r:id="rId10"/>
    <p:sldId id="428" r:id="rId11"/>
    <p:sldId id="430" r:id="rId12"/>
    <p:sldId id="429" r:id="rId13"/>
    <p:sldId id="434" r:id="rId14"/>
    <p:sldId id="435" r:id="rId15"/>
    <p:sldId id="296" r:id="rId16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E8A7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0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22" y="114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909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DD429EB1-33DD-4425-8D44-197FAE810CC5}" type="datetimeFigureOut">
              <a:rPr lang="uk-UA" smtClean="0"/>
              <a:t>07.09.2022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9090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4" y="9448186"/>
            <a:ext cx="2971800" cy="499090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44850158-2D72-4AAE-99E6-EE9355CC111B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0604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909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46D955DD-E478-4762-9DF7-C58247F49F6B}" type="datetimeFigureOut">
              <a:rPr lang="uk-UA" smtClean="0"/>
              <a:t>07.09.2022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4600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25"/>
            <a:ext cx="5486400" cy="3916740"/>
          </a:xfrm>
          <a:prstGeom prst="rect">
            <a:avLst/>
          </a:prstGeom>
        </p:spPr>
        <p:txBody>
          <a:bodyPr vert="horz" lIns="91879" tIns="45939" rIns="91879" bIns="4593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9090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6"/>
            <a:ext cx="2971800" cy="499090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8CE1F62B-E899-4B76-967A-13F42F300F5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0735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16262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72580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0542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83127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99363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E1F62B-E899-4B76-967A-13F42F300F5F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fld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261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DDE674-02B5-4FDC-958B-7E6C1437856E}" type="slidenum">
              <a:rPr lang="uk-UA" smtClean="0"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02135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1F62B-E899-4B76-967A-13F42F300F5F}" type="slidenum">
              <a:rPr lang="uk-UA" smtClean="0"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44712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9E47-5623-4759-AD59-6EFBC614B71B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A9D-4694-41CB-8BD7-D2F27EDAB3F2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E74-925F-4D07-AB7B-999FF29181AF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0FD4-ECCF-45B2-9B71-FD7ED455E8E4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A7556-8EEE-44DC-BE3B-15113920ECBF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1DD-2448-4E84-B8EE-3C07553C5E99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91050-7C1D-4354-8367-A97D55C0A735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D81C-ED8F-46D3-B5A3-0C8FBD18714C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F74A5-6639-489D-AE4D-214E39F17238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7FFF-251F-4462-AAF7-4D8A5CE427B5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ACF1D-F8FC-40EC-B7CF-1756DC8C46FB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36289-AFEF-490B-ADA6-990736DE6CCF}" type="datetime1">
              <a:rPr lang="uk-UA" smtClean="0"/>
              <a:t>07.09.2022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40E7-B9A6-4A69-9CC9-6DF08F79C8A5}" type="slidenum">
              <a:rPr lang="uk-UA" smtClean="0"/>
              <a:t>‹№›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18726"/>
            <a:ext cx="7886700" cy="2182568"/>
          </a:xfrm>
        </p:spPr>
        <p:txBody>
          <a:bodyPr>
            <a:noAutofit/>
          </a:bodyPr>
          <a:lstStyle/>
          <a:p>
            <a:endParaRPr lang="uk-UA" sz="3600" dirty="0"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02175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2700" dirty="0">
              <a:latin typeface="Cambria" panose="02040503050406030204" pitchFamily="18" charset="0"/>
            </a:endParaRPr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pPr marL="0" indent="0" algn="r">
              <a:buNone/>
            </a:pPr>
            <a:endParaRPr lang="ru-RU" sz="2625" i="1" dirty="0"/>
          </a:p>
          <a:p>
            <a:pPr marL="0" indent="0" algn="r">
              <a:buNone/>
            </a:pPr>
            <a:endParaRPr lang="ru-RU" sz="2625" i="1" dirty="0"/>
          </a:p>
          <a:p>
            <a:pPr marL="0" indent="0" algn="r">
              <a:buNone/>
            </a:pP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en-US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625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625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			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28650" y="863311"/>
            <a:ext cx="7886700" cy="2298700"/>
          </a:xfrm>
          <a:prstGeom prst="round2DiagRect">
            <a:avLst/>
          </a:prstGeom>
          <a:solidFill>
            <a:srgbClr val="FFE8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4600"/>
              </a:lnSpc>
            </a:pPr>
            <a:r>
              <a:rPr lang="uk-UA" sz="2800" b="1" i="1" noProof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та методологія проведення вибіркових обстежень населення (домогосподарств)  та перепису населення в Україні: поточний стан та напрями розвитку </a:t>
            </a:r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03262" y="931178"/>
            <a:ext cx="8967135" cy="5553511"/>
            <a:chOff x="137683" y="1041786"/>
            <a:chExt cx="11956180" cy="5816214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37683" y="1041786"/>
              <a:ext cx="11956180" cy="5230827"/>
              <a:chOff x="137683" y="1041786"/>
              <a:chExt cx="11956180" cy="5230827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611938" y="2149774"/>
                <a:ext cx="10625783" cy="400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44245" indent="-214630">
                  <a:buFont typeface="Arial" panose="020B0604020202020204" pitchFamily="34" charset="0"/>
                  <a:buChar char="•"/>
                  <a:defRPr/>
                </a:pPr>
                <a:endParaRPr lang="uk-UA" sz="1350" b="1" dirty="0">
                  <a:solidFill>
                    <a:srgbClr val="192C4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935508" y="1205737"/>
                <a:ext cx="10625783" cy="400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44245" indent="-214630">
                  <a:buFont typeface="Arial" panose="020B0604020202020204" pitchFamily="34" charset="0"/>
                  <a:buChar char="•"/>
                  <a:defRPr/>
                </a:pPr>
                <a:endParaRPr lang="uk-UA" sz="1350" b="1" dirty="0">
                  <a:solidFill>
                    <a:srgbClr val="192C4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4" name="Нашивка 8"/>
              <p:cNvSpPr/>
              <p:nvPr/>
            </p:nvSpPr>
            <p:spPr>
              <a:xfrm flipH="1">
                <a:off x="137683" y="1235267"/>
                <a:ext cx="3494517" cy="5037346"/>
              </a:xfrm>
              <a:custGeom>
                <a:avLst/>
                <a:gdLst>
                  <a:gd name="connsiteX0" fmla="*/ 0 w 4622640"/>
                  <a:gd name="connsiteY0" fmla="*/ 0 h 3506206"/>
                  <a:gd name="connsiteX1" fmla="*/ 4424119 w 4622640"/>
                  <a:gd name="connsiteY1" fmla="*/ 0 h 3506206"/>
                  <a:gd name="connsiteX2" fmla="*/ 4622640 w 4622640"/>
                  <a:gd name="connsiteY2" fmla="*/ 1753103 h 3506206"/>
                  <a:gd name="connsiteX3" fmla="*/ 4424119 w 4622640"/>
                  <a:gd name="connsiteY3" fmla="*/ 3506206 h 3506206"/>
                  <a:gd name="connsiteX4" fmla="*/ 0 w 4622640"/>
                  <a:gd name="connsiteY4" fmla="*/ 3506206 h 3506206"/>
                  <a:gd name="connsiteX5" fmla="*/ 198521 w 4622640"/>
                  <a:gd name="connsiteY5" fmla="*/ 1753103 h 3506206"/>
                  <a:gd name="connsiteX6" fmla="*/ 0 w 4622640"/>
                  <a:gd name="connsiteY6" fmla="*/ 0 h 3506206"/>
                  <a:gd name="connsiteX0-1" fmla="*/ 0 w 4424119"/>
                  <a:gd name="connsiteY0-2" fmla="*/ 0 h 3506206"/>
                  <a:gd name="connsiteX1-3" fmla="*/ 4424119 w 4424119"/>
                  <a:gd name="connsiteY1-4" fmla="*/ 0 h 3506206"/>
                  <a:gd name="connsiteX2-5" fmla="*/ 3853519 w 4424119"/>
                  <a:gd name="connsiteY2-6" fmla="*/ 1693283 h 3506206"/>
                  <a:gd name="connsiteX3-7" fmla="*/ 4424119 w 4424119"/>
                  <a:gd name="connsiteY3-8" fmla="*/ 3506206 h 3506206"/>
                  <a:gd name="connsiteX4-9" fmla="*/ 0 w 4424119"/>
                  <a:gd name="connsiteY4-10" fmla="*/ 3506206 h 3506206"/>
                  <a:gd name="connsiteX5-11" fmla="*/ 198521 w 4424119"/>
                  <a:gd name="connsiteY5-12" fmla="*/ 1753103 h 3506206"/>
                  <a:gd name="connsiteX6-13" fmla="*/ 0 w 4424119"/>
                  <a:gd name="connsiteY6-14" fmla="*/ 0 h 3506206"/>
                  <a:gd name="connsiteX0-15" fmla="*/ 0 w 4776465"/>
                  <a:gd name="connsiteY0-16" fmla="*/ 0 h 3506206"/>
                  <a:gd name="connsiteX1-17" fmla="*/ 4424119 w 4776465"/>
                  <a:gd name="connsiteY1-18" fmla="*/ 0 h 3506206"/>
                  <a:gd name="connsiteX2-19" fmla="*/ 4776465 w 4776465"/>
                  <a:gd name="connsiteY2-20" fmla="*/ 1642008 h 3506206"/>
                  <a:gd name="connsiteX3-21" fmla="*/ 4424119 w 4776465"/>
                  <a:gd name="connsiteY3-22" fmla="*/ 3506206 h 3506206"/>
                  <a:gd name="connsiteX4-23" fmla="*/ 0 w 4776465"/>
                  <a:gd name="connsiteY4-24" fmla="*/ 3506206 h 3506206"/>
                  <a:gd name="connsiteX5-25" fmla="*/ 198521 w 4776465"/>
                  <a:gd name="connsiteY5-26" fmla="*/ 1753103 h 3506206"/>
                  <a:gd name="connsiteX6-27" fmla="*/ 0 w 4776465"/>
                  <a:gd name="connsiteY6-28" fmla="*/ 0 h 3506206"/>
                  <a:gd name="connsiteX0-29" fmla="*/ 0 w 4424119"/>
                  <a:gd name="connsiteY0-30" fmla="*/ 0 h 3506206"/>
                  <a:gd name="connsiteX1-31" fmla="*/ 4424119 w 4424119"/>
                  <a:gd name="connsiteY1-32" fmla="*/ 0 h 3506206"/>
                  <a:gd name="connsiteX2-33" fmla="*/ 3699695 w 4424119"/>
                  <a:gd name="connsiteY2-34" fmla="*/ 1616370 h 3506206"/>
                  <a:gd name="connsiteX3-35" fmla="*/ 4424119 w 4424119"/>
                  <a:gd name="connsiteY3-36" fmla="*/ 3506206 h 3506206"/>
                  <a:gd name="connsiteX4-37" fmla="*/ 0 w 4424119"/>
                  <a:gd name="connsiteY4-38" fmla="*/ 3506206 h 3506206"/>
                  <a:gd name="connsiteX5-39" fmla="*/ 198521 w 4424119"/>
                  <a:gd name="connsiteY5-40" fmla="*/ 1753103 h 3506206"/>
                  <a:gd name="connsiteX6-41" fmla="*/ 0 w 4424119"/>
                  <a:gd name="connsiteY6-42" fmla="*/ 0 h 3506206"/>
                  <a:gd name="connsiteX0-43" fmla="*/ 544963 w 4969082"/>
                  <a:gd name="connsiteY0-44" fmla="*/ 0 h 3506206"/>
                  <a:gd name="connsiteX1-45" fmla="*/ 4969082 w 4969082"/>
                  <a:gd name="connsiteY1-46" fmla="*/ 0 h 3506206"/>
                  <a:gd name="connsiteX2-47" fmla="*/ 4244658 w 4969082"/>
                  <a:gd name="connsiteY2-48" fmla="*/ 1616370 h 3506206"/>
                  <a:gd name="connsiteX3-49" fmla="*/ 4969082 w 4969082"/>
                  <a:gd name="connsiteY3-50" fmla="*/ 3506206 h 3506206"/>
                  <a:gd name="connsiteX4-51" fmla="*/ 544963 w 4969082"/>
                  <a:gd name="connsiteY4-52" fmla="*/ 3506206 h 3506206"/>
                  <a:gd name="connsiteX5-53" fmla="*/ 0 w 4969082"/>
                  <a:gd name="connsiteY5-54" fmla="*/ 1795832 h 3506206"/>
                  <a:gd name="connsiteX6-55" fmla="*/ 544963 w 4969082"/>
                  <a:gd name="connsiteY6-56" fmla="*/ 0 h 3506206"/>
                  <a:gd name="connsiteX0-57" fmla="*/ 544963 w 4969082"/>
                  <a:gd name="connsiteY0-58" fmla="*/ 0 h 3506206"/>
                  <a:gd name="connsiteX1-59" fmla="*/ 4969082 w 4969082"/>
                  <a:gd name="connsiteY1-60" fmla="*/ 0 h 3506206"/>
                  <a:gd name="connsiteX2-61" fmla="*/ 4591042 w 4969082"/>
                  <a:gd name="connsiteY2-62" fmla="*/ 1577356 h 3506206"/>
                  <a:gd name="connsiteX3-63" fmla="*/ 4969082 w 4969082"/>
                  <a:gd name="connsiteY3-64" fmla="*/ 3506206 h 3506206"/>
                  <a:gd name="connsiteX4-65" fmla="*/ 544963 w 4969082"/>
                  <a:gd name="connsiteY4-66" fmla="*/ 3506206 h 3506206"/>
                  <a:gd name="connsiteX5-67" fmla="*/ 0 w 4969082"/>
                  <a:gd name="connsiteY5-68" fmla="*/ 1795832 h 3506206"/>
                  <a:gd name="connsiteX6-69" fmla="*/ 544963 w 4969082"/>
                  <a:gd name="connsiteY6-70" fmla="*/ 0 h 3506206"/>
                  <a:gd name="connsiteX0-71" fmla="*/ 320282 w 4744401"/>
                  <a:gd name="connsiteY0-72" fmla="*/ 0 h 3506206"/>
                  <a:gd name="connsiteX1-73" fmla="*/ 4744401 w 4744401"/>
                  <a:gd name="connsiteY1-74" fmla="*/ 0 h 3506206"/>
                  <a:gd name="connsiteX2-75" fmla="*/ 4366361 w 4744401"/>
                  <a:gd name="connsiteY2-76" fmla="*/ 1577356 h 3506206"/>
                  <a:gd name="connsiteX3-77" fmla="*/ 4744401 w 4744401"/>
                  <a:gd name="connsiteY3-78" fmla="*/ 3506206 h 3506206"/>
                  <a:gd name="connsiteX4-79" fmla="*/ 320282 w 4744401"/>
                  <a:gd name="connsiteY4-80" fmla="*/ 3506206 h 3506206"/>
                  <a:gd name="connsiteX5-81" fmla="*/ 0 w 4744401"/>
                  <a:gd name="connsiteY5-82" fmla="*/ 1795832 h 3506206"/>
                  <a:gd name="connsiteX6-83" fmla="*/ 320282 w 4744401"/>
                  <a:gd name="connsiteY6-84" fmla="*/ 0 h 3506206"/>
                  <a:gd name="connsiteX0-85" fmla="*/ 320282 w 4744401"/>
                  <a:gd name="connsiteY0-86" fmla="*/ 0 h 3506206"/>
                  <a:gd name="connsiteX1-87" fmla="*/ 4744401 w 4744401"/>
                  <a:gd name="connsiteY1-88" fmla="*/ 0 h 3506206"/>
                  <a:gd name="connsiteX2-89" fmla="*/ 4127874 w 4744401"/>
                  <a:gd name="connsiteY2-90" fmla="*/ 1738680 h 3506206"/>
                  <a:gd name="connsiteX3-91" fmla="*/ 4744401 w 4744401"/>
                  <a:gd name="connsiteY3-92" fmla="*/ 3506206 h 3506206"/>
                  <a:gd name="connsiteX4-93" fmla="*/ 320282 w 4744401"/>
                  <a:gd name="connsiteY4-94" fmla="*/ 3506206 h 3506206"/>
                  <a:gd name="connsiteX5-95" fmla="*/ 0 w 4744401"/>
                  <a:gd name="connsiteY5-96" fmla="*/ 1795832 h 3506206"/>
                  <a:gd name="connsiteX6-97" fmla="*/ 320282 w 4744401"/>
                  <a:gd name="connsiteY6-98" fmla="*/ 0 h 3506206"/>
                  <a:gd name="connsiteX0-99" fmla="*/ 558769 w 4982888"/>
                  <a:gd name="connsiteY0-100" fmla="*/ 0 h 3506206"/>
                  <a:gd name="connsiteX1-101" fmla="*/ 4982888 w 4982888"/>
                  <a:gd name="connsiteY1-102" fmla="*/ 0 h 3506206"/>
                  <a:gd name="connsiteX2-103" fmla="*/ 4366361 w 4982888"/>
                  <a:gd name="connsiteY2-104" fmla="*/ 1738680 h 3506206"/>
                  <a:gd name="connsiteX3-105" fmla="*/ 4982888 w 4982888"/>
                  <a:gd name="connsiteY3-106" fmla="*/ 3506206 h 3506206"/>
                  <a:gd name="connsiteX4-107" fmla="*/ 558769 w 4982888"/>
                  <a:gd name="connsiteY4-108" fmla="*/ 3506206 h 3506206"/>
                  <a:gd name="connsiteX5-109" fmla="*/ 0 w 4982888"/>
                  <a:gd name="connsiteY5-110" fmla="*/ 1802037 h 3506206"/>
                  <a:gd name="connsiteX6-111" fmla="*/ 558769 w 4982888"/>
                  <a:gd name="connsiteY6-112" fmla="*/ 0 h 35062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4982888" h="3506206">
                    <a:moveTo>
                      <a:pt x="558769" y="0"/>
                    </a:moveTo>
                    <a:lnTo>
                      <a:pt x="4982888" y="0"/>
                    </a:lnTo>
                    <a:lnTo>
                      <a:pt x="4366361" y="1738680"/>
                    </a:lnTo>
                    <a:lnTo>
                      <a:pt x="4982888" y="3506206"/>
                    </a:lnTo>
                    <a:lnTo>
                      <a:pt x="558769" y="3506206"/>
                    </a:lnTo>
                    <a:lnTo>
                      <a:pt x="0" y="1802037"/>
                    </a:lnTo>
                    <a:lnTo>
                      <a:pt x="55876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2000">
                    <a:schemeClr val="accent1">
                      <a:lumMod val="45000"/>
                      <a:lumOff val="5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З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ю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</a:p>
              <a:p>
                <a:pPr algn="ctr"/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ї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ь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</a:t>
                </a:r>
                <a:endParaRPr lang="ru-RU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dirty="0" err="1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Держстат</a:t>
                </a:r>
                <a:endParaRPr lang="ru-RU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здійснив низку</a:t>
                </a:r>
              </a:p>
              <a:p>
                <a:pPr algn="ctr"/>
                <a:r>
                  <a:rPr lang="uk-UA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підготовчих робі</a:t>
                </a:r>
                <a:r>
                  <a:rPr lang="ru-RU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ru-RU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  <p:sp>
            <p:nvSpPr>
              <p:cNvPr id="15" name="Нашивка 8"/>
              <p:cNvSpPr/>
              <p:nvPr/>
            </p:nvSpPr>
            <p:spPr>
              <a:xfrm flipH="1">
                <a:off x="3543299" y="1041786"/>
                <a:ext cx="8550564" cy="946223"/>
              </a:xfrm>
              <a:custGeom>
                <a:avLst/>
                <a:gdLst>
                  <a:gd name="connsiteX0" fmla="*/ 0 w 4622640"/>
                  <a:gd name="connsiteY0" fmla="*/ 0 h 3506206"/>
                  <a:gd name="connsiteX1" fmla="*/ 4424119 w 4622640"/>
                  <a:gd name="connsiteY1" fmla="*/ 0 h 3506206"/>
                  <a:gd name="connsiteX2" fmla="*/ 4622640 w 4622640"/>
                  <a:gd name="connsiteY2" fmla="*/ 1753103 h 3506206"/>
                  <a:gd name="connsiteX3" fmla="*/ 4424119 w 4622640"/>
                  <a:gd name="connsiteY3" fmla="*/ 3506206 h 3506206"/>
                  <a:gd name="connsiteX4" fmla="*/ 0 w 4622640"/>
                  <a:gd name="connsiteY4" fmla="*/ 3506206 h 3506206"/>
                  <a:gd name="connsiteX5" fmla="*/ 198521 w 4622640"/>
                  <a:gd name="connsiteY5" fmla="*/ 1753103 h 3506206"/>
                  <a:gd name="connsiteX6" fmla="*/ 0 w 4622640"/>
                  <a:gd name="connsiteY6" fmla="*/ 0 h 3506206"/>
                  <a:gd name="connsiteX0-1" fmla="*/ 0 w 4424119"/>
                  <a:gd name="connsiteY0-2" fmla="*/ 0 h 3506206"/>
                  <a:gd name="connsiteX1-3" fmla="*/ 4424119 w 4424119"/>
                  <a:gd name="connsiteY1-4" fmla="*/ 0 h 3506206"/>
                  <a:gd name="connsiteX2-5" fmla="*/ 3853519 w 4424119"/>
                  <a:gd name="connsiteY2-6" fmla="*/ 1693283 h 3506206"/>
                  <a:gd name="connsiteX3-7" fmla="*/ 4424119 w 4424119"/>
                  <a:gd name="connsiteY3-8" fmla="*/ 3506206 h 3506206"/>
                  <a:gd name="connsiteX4-9" fmla="*/ 0 w 4424119"/>
                  <a:gd name="connsiteY4-10" fmla="*/ 3506206 h 3506206"/>
                  <a:gd name="connsiteX5-11" fmla="*/ 198521 w 4424119"/>
                  <a:gd name="connsiteY5-12" fmla="*/ 1753103 h 3506206"/>
                  <a:gd name="connsiteX6-13" fmla="*/ 0 w 4424119"/>
                  <a:gd name="connsiteY6-14" fmla="*/ 0 h 3506206"/>
                  <a:gd name="connsiteX0-15" fmla="*/ 0 w 4776465"/>
                  <a:gd name="connsiteY0-16" fmla="*/ 0 h 3506206"/>
                  <a:gd name="connsiteX1-17" fmla="*/ 4424119 w 4776465"/>
                  <a:gd name="connsiteY1-18" fmla="*/ 0 h 3506206"/>
                  <a:gd name="connsiteX2-19" fmla="*/ 4776465 w 4776465"/>
                  <a:gd name="connsiteY2-20" fmla="*/ 1642008 h 3506206"/>
                  <a:gd name="connsiteX3-21" fmla="*/ 4424119 w 4776465"/>
                  <a:gd name="connsiteY3-22" fmla="*/ 3506206 h 3506206"/>
                  <a:gd name="connsiteX4-23" fmla="*/ 0 w 4776465"/>
                  <a:gd name="connsiteY4-24" fmla="*/ 3506206 h 3506206"/>
                  <a:gd name="connsiteX5-25" fmla="*/ 198521 w 4776465"/>
                  <a:gd name="connsiteY5-26" fmla="*/ 1753103 h 3506206"/>
                  <a:gd name="connsiteX6-27" fmla="*/ 0 w 4776465"/>
                  <a:gd name="connsiteY6-28" fmla="*/ 0 h 3506206"/>
                  <a:gd name="connsiteX0-29" fmla="*/ 0 w 4424119"/>
                  <a:gd name="connsiteY0-30" fmla="*/ 0 h 3506206"/>
                  <a:gd name="connsiteX1-31" fmla="*/ 4424119 w 4424119"/>
                  <a:gd name="connsiteY1-32" fmla="*/ 0 h 3506206"/>
                  <a:gd name="connsiteX2-33" fmla="*/ 3699695 w 4424119"/>
                  <a:gd name="connsiteY2-34" fmla="*/ 1616370 h 3506206"/>
                  <a:gd name="connsiteX3-35" fmla="*/ 4424119 w 4424119"/>
                  <a:gd name="connsiteY3-36" fmla="*/ 3506206 h 3506206"/>
                  <a:gd name="connsiteX4-37" fmla="*/ 0 w 4424119"/>
                  <a:gd name="connsiteY4-38" fmla="*/ 3506206 h 3506206"/>
                  <a:gd name="connsiteX5-39" fmla="*/ 198521 w 4424119"/>
                  <a:gd name="connsiteY5-40" fmla="*/ 1753103 h 3506206"/>
                  <a:gd name="connsiteX6-41" fmla="*/ 0 w 4424119"/>
                  <a:gd name="connsiteY6-42" fmla="*/ 0 h 3506206"/>
                  <a:gd name="connsiteX0-43" fmla="*/ 544963 w 4969082"/>
                  <a:gd name="connsiteY0-44" fmla="*/ 0 h 3506206"/>
                  <a:gd name="connsiteX1-45" fmla="*/ 4969082 w 4969082"/>
                  <a:gd name="connsiteY1-46" fmla="*/ 0 h 3506206"/>
                  <a:gd name="connsiteX2-47" fmla="*/ 4244658 w 4969082"/>
                  <a:gd name="connsiteY2-48" fmla="*/ 1616370 h 3506206"/>
                  <a:gd name="connsiteX3-49" fmla="*/ 4969082 w 4969082"/>
                  <a:gd name="connsiteY3-50" fmla="*/ 3506206 h 3506206"/>
                  <a:gd name="connsiteX4-51" fmla="*/ 544963 w 4969082"/>
                  <a:gd name="connsiteY4-52" fmla="*/ 3506206 h 3506206"/>
                  <a:gd name="connsiteX5-53" fmla="*/ 0 w 4969082"/>
                  <a:gd name="connsiteY5-54" fmla="*/ 1795832 h 3506206"/>
                  <a:gd name="connsiteX6-55" fmla="*/ 544963 w 4969082"/>
                  <a:gd name="connsiteY6-56" fmla="*/ 0 h 3506206"/>
                  <a:gd name="connsiteX0-57" fmla="*/ 544963 w 4969082"/>
                  <a:gd name="connsiteY0-58" fmla="*/ 0 h 3506206"/>
                  <a:gd name="connsiteX1-59" fmla="*/ 4969082 w 4969082"/>
                  <a:gd name="connsiteY1-60" fmla="*/ 0 h 3506206"/>
                  <a:gd name="connsiteX2-61" fmla="*/ 4591042 w 4969082"/>
                  <a:gd name="connsiteY2-62" fmla="*/ 1577356 h 3506206"/>
                  <a:gd name="connsiteX3-63" fmla="*/ 4969082 w 4969082"/>
                  <a:gd name="connsiteY3-64" fmla="*/ 3506206 h 3506206"/>
                  <a:gd name="connsiteX4-65" fmla="*/ 544963 w 4969082"/>
                  <a:gd name="connsiteY4-66" fmla="*/ 3506206 h 3506206"/>
                  <a:gd name="connsiteX5-67" fmla="*/ 0 w 4969082"/>
                  <a:gd name="connsiteY5-68" fmla="*/ 1795832 h 3506206"/>
                  <a:gd name="connsiteX6-69" fmla="*/ 544963 w 4969082"/>
                  <a:gd name="connsiteY6-70" fmla="*/ 0 h 3506206"/>
                  <a:gd name="connsiteX0-71" fmla="*/ 320282 w 4744401"/>
                  <a:gd name="connsiteY0-72" fmla="*/ 0 h 3506206"/>
                  <a:gd name="connsiteX1-73" fmla="*/ 4744401 w 4744401"/>
                  <a:gd name="connsiteY1-74" fmla="*/ 0 h 3506206"/>
                  <a:gd name="connsiteX2-75" fmla="*/ 4366361 w 4744401"/>
                  <a:gd name="connsiteY2-76" fmla="*/ 1577356 h 3506206"/>
                  <a:gd name="connsiteX3-77" fmla="*/ 4744401 w 4744401"/>
                  <a:gd name="connsiteY3-78" fmla="*/ 3506206 h 3506206"/>
                  <a:gd name="connsiteX4-79" fmla="*/ 320282 w 4744401"/>
                  <a:gd name="connsiteY4-80" fmla="*/ 3506206 h 3506206"/>
                  <a:gd name="connsiteX5-81" fmla="*/ 0 w 4744401"/>
                  <a:gd name="connsiteY5-82" fmla="*/ 1795832 h 3506206"/>
                  <a:gd name="connsiteX6-83" fmla="*/ 320282 w 4744401"/>
                  <a:gd name="connsiteY6-84" fmla="*/ 0 h 3506206"/>
                  <a:gd name="connsiteX0-85" fmla="*/ 320282 w 4744401"/>
                  <a:gd name="connsiteY0-86" fmla="*/ 0 h 3506206"/>
                  <a:gd name="connsiteX1-87" fmla="*/ 4744401 w 4744401"/>
                  <a:gd name="connsiteY1-88" fmla="*/ 0 h 3506206"/>
                  <a:gd name="connsiteX2-89" fmla="*/ 4575971 w 4744401"/>
                  <a:gd name="connsiteY2-90" fmla="*/ 1786107 h 3506206"/>
                  <a:gd name="connsiteX3-91" fmla="*/ 4744401 w 4744401"/>
                  <a:gd name="connsiteY3-92" fmla="*/ 3506206 h 3506206"/>
                  <a:gd name="connsiteX4-93" fmla="*/ 320282 w 4744401"/>
                  <a:gd name="connsiteY4-94" fmla="*/ 3506206 h 3506206"/>
                  <a:gd name="connsiteX5-95" fmla="*/ 0 w 4744401"/>
                  <a:gd name="connsiteY5-96" fmla="*/ 1795832 h 3506206"/>
                  <a:gd name="connsiteX6-97" fmla="*/ 320282 w 4744401"/>
                  <a:gd name="connsiteY6-98" fmla="*/ 0 h 3506206"/>
                  <a:gd name="connsiteX0-99" fmla="*/ 148783 w 4572902"/>
                  <a:gd name="connsiteY0-100" fmla="*/ 0 h 3506206"/>
                  <a:gd name="connsiteX1-101" fmla="*/ 4572902 w 4572902"/>
                  <a:gd name="connsiteY1-102" fmla="*/ 0 h 3506206"/>
                  <a:gd name="connsiteX2-103" fmla="*/ 4404472 w 4572902"/>
                  <a:gd name="connsiteY2-104" fmla="*/ 1786107 h 3506206"/>
                  <a:gd name="connsiteX3-105" fmla="*/ 4572902 w 4572902"/>
                  <a:gd name="connsiteY3-106" fmla="*/ 3506206 h 3506206"/>
                  <a:gd name="connsiteX4-107" fmla="*/ 148783 w 4572902"/>
                  <a:gd name="connsiteY4-108" fmla="*/ 3506206 h 3506206"/>
                  <a:gd name="connsiteX5-109" fmla="*/ 0 w 4572902"/>
                  <a:gd name="connsiteY5-110" fmla="*/ 1795833 h 3506206"/>
                  <a:gd name="connsiteX6-111" fmla="*/ 148783 w 4572902"/>
                  <a:gd name="connsiteY6-112" fmla="*/ 0 h 35062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4572902" h="3506206">
                    <a:moveTo>
                      <a:pt x="148783" y="0"/>
                    </a:moveTo>
                    <a:lnTo>
                      <a:pt x="4572902" y="0"/>
                    </a:lnTo>
                    <a:lnTo>
                      <a:pt x="4404472" y="1786107"/>
                    </a:lnTo>
                    <a:lnTo>
                      <a:pt x="4572902" y="3506206"/>
                    </a:lnTo>
                    <a:lnTo>
                      <a:pt x="148783" y="3506206"/>
                    </a:lnTo>
                    <a:lnTo>
                      <a:pt x="0" y="1795833"/>
                    </a:lnTo>
                    <a:lnTo>
                      <a:pt x="148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2000">
                    <a:schemeClr val="accent1">
                      <a:lumMod val="45000"/>
                      <a:lumOff val="5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</a:rPr>
                  <a:t>Р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озроблено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та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розгорнуто програмно-апаратні комплекси автоматизованої системи складання квартальних списків 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 переписного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районування Всеукраїнського перепису населення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у тому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числі придбано необхідне обладнання</a:t>
                </a:r>
                <a:endPara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Нашивка 8"/>
              <p:cNvSpPr/>
              <p:nvPr/>
            </p:nvSpPr>
            <p:spPr>
              <a:xfrm flipH="1">
                <a:off x="3543299" y="2149775"/>
                <a:ext cx="8436263" cy="949880"/>
              </a:xfrm>
              <a:custGeom>
                <a:avLst/>
                <a:gdLst>
                  <a:gd name="connsiteX0" fmla="*/ 0 w 4622640"/>
                  <a:gd name="connsiteY0" fmla="*/ 0 h 3506206"/>
                  <a:gd name="connsiteX1" fmla="*/ 4424119 w 4622640"/>
                  <a:gd name="connsiteY1" fmla="*/ 0 h 3506206"/>
                  <a:gd name="connsiteX2" fmla="*/ 4622640 w 4622640"/>
                  <a:gd name="connsiteY2" fmla="*/ 1753103 h 3506206"/>
                  <a:gd name="connsiteX3" fmla="*/ 4424119 w 4622640"/>
                  <a:gd name="connsiteY3" fmla="*/ 3506206 h 3506206"/>
                  <a:gd name="connsiteX4" fmla="*/ 0 w 4622640"/>
                  <a:gd name="connsiteY4" fmla="*/ 3506206 h 3506206"/>
                  <a:gd name="connsiteX5" fmla="*/ 198521 w 4622640"/>
                  <a:gd name="connsiteY5" fmla="*/ 1753103 h 3506206"/>
                  <a:gd name="connsiteX6" fmla="*/ 0 w 4622640"/>
                  <a:gd name="connsiteY6" fmla="*/ 0 h 3506206"/>
                  <a:gd name="connsiteX0-1" fmla="*/ 0 w 4424119"/>
                  <a:gd name="connsiteY0-2" fmla="*/ 0 h 3506206"/>
                  <a:gd name="connsiteX1-3" fmla="*/ 4424119 w 4424119"/>
                  <a:gd name="connsiteY1-4" fmla="*/ 0 h 3506206"/>
                  <a:gd name="connsiteX2-5" fmla="*/ 3853519 w 4424119"/>
                  <a:gd name="connsiteY2-6" fmla="*/ 1693283 h 3506206"/>
                  <a:gd name="connsiteX3-7" fmla="*/ 4424119 w 4424119"/>
                  <a:gd name="connsiteY3-8" fmla="*/ 3506206 h 3506206"/>
                  <a:gd name="connsiteX4-9" fmla="*/ 0 w 4424119"/>
                  <a:gd name="connsiteY4-10" fmla="*/ 3506206 h 3506206"/>
                  <a:gd name="connsiteX5-11" fmla="*/ 198521 w 4424119"/>
                  <a:gd name="connsiteY5-12" fmla="*/ 1753103 h 3506206"/>
                  <a:gd name="connsiteX6-13" fmla="*/ 0 w 4424119"/>
                  <a:gd name="connsiteY6-14" fmla="*/ 0 h 3506206"/>
                  <a:gd name="connsiteX0-15" fmla="*/ 0 w 4776465"/>
                  <a:gd name="connsiteY0-16" fmla="*/ 0 h 3506206"/>
                  <a:gd name="connsiteX1-17" fmla="*/ 4424119 w 4776465"/>
                  <a:gd name="connsiteY1-18" fmla="*/ 0 h 3506206"/>
                  <a:gd name="connsiteX2-19" fmla="*/ 4776465 w 4776465"/>
                  <a:gd name="connsiteY2-20" fmla="*/ 1642008 h 3506206"/>
                  <a:gd name="connsiteX3-21" fmla="*/ 4424119 w 4776465"/>
                  <a:gd name="connsiteY3-22" fmla="*/ 3506206 h 3506206"/>
                  <a:gd name="connsiteX4-23" fmla="*/ 0 w 4776465"/>
                  <a:gd name="connsiteY4-24" fmla="*/ 3506206 h 3506206"/>
                  <a:gd name="connsiteX5-25" fmla="*/ 198521 w 4776465"/>
                  <a:gd name="connsiteY5-26" fmla="*/ 1753103 h 3506206"/>
                  <a:gd name="connsiteX6-27" fmla="*/ 0 w 4776465"/>
                  <a:gd name="connsiteY6-28" fmla="*/ 0 h 3506206"/>
                  <a:gd name="connsiteX0-29" fmla="*/ 0 w 4424119"/>
                  <a:gd name="connsiteY0-30" fmla="*/ 0 h 3506206"/>
                  <a:gd name="connsiteX1-31" fmla="*/ 4424119 w 4424119"/>
                  <a:gd name="connsiteY1-32" fmla="*/ 0 h 3506206"/>
                  <a:gd name="connsiteX2-33" fmla="*/ 3699695 w 4424119"/>
                  <a:gd name="connsiteY2-34" fmla="*/ 1616370 h 3506206"/>
                  <a:gd name="connsiteX3-35" fmla="*/ 4424119 w 4424119"/>
                  <a:gd name="connsiteY3-36" fmla="*/ 3506206 h 3506206"/>
                  <a:gd name="connsiteX4-37" fmla="*/ 0 w 4424119"/>
                  <a:gd name="connsiteY4-38" fmla="*/ 3506206 h 3506206"/>
                  <a:gd name="connsiteX5-39" fmla="*/ 198521 w 4424119"/>
                  <a:gd name="connsiteY5-40" fmla="*/ 1753103 h 3506206"/>
                  <a:gd name="connsiteX6-41" fmla="*/ 0 w 4424119"/>
                  <a:gd name="connsiteY6-42" fmla="*/ 0 h 3506206"/>
                  <a:gd name="connsiteX0-43" fmla="*/ 544963 w 4969082"/>
                  <a:gd name="connsiteY0-44" fmla="*/ 0 h 3506206"/>
                  <a:gd name="connsiteX1-45" fmla="*/ 4969082 w 4969082"/>
                  <a:gd name="connsiteY1-46" fmla="*/ 0 h 3506206"/>
                  <a:gd name="connsiteX2-47" fmla="*/ 4244658 w 4969082"/>
                  <a:gd name="connsiteY2-48" fmla="*/ 1616370 h 3506206"/>
                  <a:gd name="connsiteX3-49" fmla="*/ 4969082 w 4969082"/>
                  <a:gd name="connsiteY3-50" fmla="*/ 3506206 h 3506206"/>
                  <a:gd name="connsiteX4-51" fmla="*/ 544963 w 4969082"/>
                  <a:gd name="connsiteY4-52" fmla="*/ 3506206 h 3506206"/>
                  <a:gd name="connsiteX5-53" fmla="*/ 0 w 4969082"/>
                  <a:gd name="connsiteY5-54" fmla="*/ 1795832 h 3506206"/>
                  <a:gd name="connsiteX6-55" fmla="*/ 544963 w 4969082"/>
                  <a:gd name="connsiteY6-56" fmla="*/ 0 h 3506206"/>
                  <a:gd name="connsiteX0-57" fmla="*/ 544963 w 4969082"/>
                  <a:gd name="connsiteY0-58" fmla="*/ 0 h 3506206"/>
                  <a:gd name="connsiteX1-59" fmla="*/ 4969082 w 4969082"/>
                  <a:gd name="connsiteY1-60" fmla="*/ 0 h 3506206"/>
                  <a:gd name="connsiteX2-61" fmla="*/ 4591042 w 4969082"/>
                  <a:gd name="connsiteY2-62" fmla="*/ 1577356 h 3506206"/>
                  <a:gd name="connsiteX3-63" fmla="*/ 4969082 w 4969082"/>
                  <a:gd name="connsiteY3-64" fmla="*/ 3506206 h 3506206"/>
                  <a:gd name="connsiteX4-65" fmla="*/ 544963 w 4969082"/>
                  <a:gd name="connsiteY4-66" fmla="*/ 3506206 h 3506206"/>
                  <a:gd name="connsiteX5-67" fmla="*/ 0 w 4969082"/>
                  <a:gd name="connsiteY5-68" fmla="*/ 1795832 h 3506206"/>
                  <a:gd name="connsiteX6-69" fmla="*/ 544963 w 4969082"/>
                  <a:gd name="connsiteY6-70" fmla="*/ 0 h 3506206"/>
                  <a:gd name="connsiteX0-71" fmla="*/ 320282 w 4744401"/>
                  <a:gd name="connsiteY0-72" fmla="*/ 0 h 3506206"/>
                  <a:gd name="connsiteX1-73" fmla="*/ 4744401 w 4744401"/>
                  <a:gd name="connsiteY1-74" fmla="*/ 0 h 3506206"/>
                  <a:gd name="connsiteX2-75" fmla="*/ 4366361 w 4744401"/>
                  <a:gd name="connsiteY2-76" fmla="*/ 1577356 h 3506206"/>
                  <a:gd name="connsiteX3-77" fmla="*/ 4744401 w 4744401"/>
                  <a:gd name="connsiteY3-78" fmla="*/ 3506206 h 3506206"/>
                  <a:gd name="connsiteX4-79" fmla="*/ 320282 w 4744401"/>
                  <a:gd name="connsiteY4-80" fmla="*/ 3506206 h 3506206"/>
                  <a:gd name="connsiteX5-81" fmla="*/ 0 w 4744401"/>
                  <a:gd name="connsiteY5-82" fmla="*/ 1795832 h 3506206"/>
                  <a:gd name="connsiteX6-83" fmla="*/ 320282 w 4744401"/>
                  <a:gd name="connsiteY6-84" fmla="*/ 0 h 3506206"/>
                  <a:gd name="connsiteX0-85" fmla="*/ 320282 w 4744401"/>
                  <a:gd name="connsiteY0-86" fmla="*/ 0 h 3506206"/>
                  <a:gd name="connsiteX1-87" fmla="*/ 4744401 w 4744401"/>
                  <a:gd name="connsiteY1-88" fmla="*/ 0 h 3506206"/>
                  <a:gd name="connsiteX2-89" fmla="*/ 4575971 w 4744401"/>
                  <a:gd name="connsiteY2-90" fmla="*/ 1786107 h 3506206"/>
                  <a:gd name="connsiteX3-91" fmla="*/ 4744401 w 4744401"/>
                  <a:gd name="connsiteY3-92" fmla="*/ 3506206 h 3506206"/>
                  <a:gd name="connsiteX4-93" fmla="*/ 320282 w 4744401"/>
                  <a:gd name="connsiteY4-94" fmla="*/ 3506206 h 3506206"/>
                  <a:gd name="connsiteX5-95" fmla="*/ 0 w 4744401"/>
                  <a:gd name="connsiteY5-96" fmla="*/ 1795832 h 3506206"/>
                  <a:gd name="connsiteX6-97" fmla="*/ 320282 w 4744401"/>
                  <a:gd name="connsiteY6-98" fmla="*/ 0 h 3506206"/>
                  <a:gd name="connsiteX0-99" fmla="*/ 148783 w 4572902"/>
                  <a:gd name="connsiteY0-100" fmla="*/ 0 h 3506206"/>
                  <a:gd name="connsiteX1-101" fmla="*/ 4572902 w 4572902"/>
                  <a:gd name="connsiteY1-102" fmla="*/ 0 h 3506206"/>
                  <a:gd name="connsiteX2-103" fmla="*/ 4404472 w 4572902"/>
                  <a:gd name="connsiteY2-104" fmla="*/ 1786107 h 3506206"/>
                  <a:gd name="connsiteX3-105" fmla="*/ 4572902 w 4572902"/>
                  <a:gd name="connsiteY3-106" fmla="*/ 3506206 h 3506206"/>
                  <a:gd name="connsiteX4-107" fmla="*/ 148783 w 4572902"/>
                  <a:gd name="connsiteY4-108" fmla="*/ 3506206 h 3506206"/>
                  <a:gd name="connsiteX5-109" fmla="*/ 0 w 4572902"/>
                  <a:gd name="connsiteY5-110" fmla="*/ 1795833 h 3506206"/>
                  <a:gd name="connsiteX6-111" fmla="*/ 148783 w 4572902"/>
                  <a:gd name="connsiteY6-112" fmla="*/ 0 h 35062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4572902" h="3506206">
                    <a:moveTo>
                      <a:pt x="148783" y="0"/>
                    </a:moveTo>
                    <a:lnTo>
                      <a:pt x="4572902" y="0"/>
                    </a:lnTo>
                    <a:lnTo>
                      <a:pt x="4404472" y="1786107"/>
                    </a:lnTo>
                    <a:lnTo>
                      <a:pt x="4572902" y="3506206"/>
                    </a:lnTo>
                    <a:lnTo>
                      <a:pt x="148783" y="3506206"/>
                    </a:lnTo>
                    <a:lnTo>
                      <a:pt x="0" y="1795833"/>
                    </a:lnTo>
                    <a:lnTo>
                      <a:pt x="148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2000">
                    <a:schemeClr val="accent1">
                      <a:lumMod val="45000"/>
                      <a:lumOff val="5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зв’язку зі змінами адміністративно-територіального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устрою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України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здійснено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оновлення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цифрового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картографічного матеріалу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виготовленого</a:t>
                </a:r>
                <a:r>
                  <a:rPr lang="ru-RU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для потреб 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ї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ь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en-US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 </a:t>
                </a:r>
                <a:r>
                  <a:rPr lang="uk-UA" sz="135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перепису населення </a:t>
                </a:r>
              </a:p>
            </p:txBody>
          </p:sp>
        </p:grpSp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3" t="28781" r="10293" b="13330"/>
            <a:stretch>
              <a:fillRect/>
            </a:stretch>
          </p:blipFill>
          <p:spPr bwMode="auto">
            <a:xfrm>
              <a:off x="3999557" y="3251199"/>
              <a:ext cx="7561733" cy="3606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1434276" y="316130"/>
            <a:ext cx="706437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до Всеукраїнського перепису населення</a:t>
            </a:r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57877" y="1082179"/>
            <a:ext cx="8509392" cy="5271195"/>
            <a:chOff x="343836" y="1205736"/>
            <a:chExt cx="11345856" cy="506687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11937" y="2149775"/>
              <a:ext cx="10625783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935508" y="1205736"/>
              <a:ext cx="10625783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" name="Нашивка 8"/>
            <p:cNvSpPr/>
            <p:nvPr/>
          </p:nvSpPr>
          <p:spPr>
            <a:xfrm flipH="1">
              <a:off x="343836" y="1235267"/>
              <a:ext cx="3494517" cy="5037346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127874 w 4744401"/>
                <a:gd name="connsiteY2-90" fmla="*/ 1738680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558769 w 4982888"/>
                <a:gd name="connsiteY0-100" fmla="*/ 0 h 3506206"/>
                <a:gd name="connsiteX1-101" fmla="*/ 4982888 w 4982888"/>
                <a:gd name="connsiteY1-102" fmla="*/ 0 h 3506206"/>
                <a:gd name="connsiteX2-103" fmla="*/ 4366361 w 4982888"/>
                <a:gd name="connsiteY2-104" fmla="*/ 1738680 h 3506206"/>
                <a:gd name="connsiteX3-105" fmla="*/ 4982888 w 4982888"/>
                <a:gd name="connsiteY3-106" fmla="*/ 3506206 h 3506206"/>
                <a:gd name="connsiteX4-107" fmla="*/ 558769 w 4982888"/>
                <a:gd name="connsiteY4-108" fmla="*/ 3506206 h 3506206"/>
                <a:gd name="connsiteX5-109" fmla="*/ 0 w 4982888"/>
                <a:gd name="connsiteY5-110" fmla="*/ 1802037 h 3506206"/>
                <a:gd name="connsiteX6-111" fmla="*/ 558769 w 4982888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982888" h="3506206">
                  <a:moveTo>
                    <a:pt x="558769" y="0"/>
                  </a:moveTo>
                  <a:lnTo>
                    <a:pt x="4982888" y="0"/>
                  </a:lnTo>
                  <a:lnTo>
                    <a:pt x="4366361" y="1738680"/>
                  </a:lnTo>
                  <a:lnTo>
                    <a:pt x="4982888" y="3506206"/>
                  </a:lnTo>
                  <a:lnTo>
                    <a:pt x="558769" y="3506206"/>
                  </a:lnTo>
                  <a:lnTo>
                    <a:pt x="0" y="1802037"/>
                  </a:lnTo>
                  <a:lnTo>
                    <a:pt x="55876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</a:p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ї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ь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Держстат</a:t>
              </a:r>
              <a:endPara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здійснив низку</a:t>
              </a:r>
            </a:p>
            <a:p>
              <a:pPr algn="ctr"/>
              <a:r>
                <a:rPr lang="uk-UA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підготовчих робіт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sp>
          <p:nvSpPr>
            <p:cNvPr id="7" name="Нашивка 8"/>
            <p:cNvSpPr/>
            <p:nvPr/>
          </p:nvSpPr>
          <p:spPr>
            <a:xfrm flipH="1">
              <a:off x="3943200" y="1464273"/>
              <a:ext cx="7746492" cy="1054834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512454 w 4744401"/>
                <a:gd name="connsiteY2-90" fmla="*/ 1795311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12302 w 4636421"/>
                <a:gd name="connsiteY0-100" fmla="*/ 0 h 3506206"/>
                <a:gd name="connsiteX1-101" fmla="*/ 4636421 w 4636421"/>
                <a:gd name="connsiteY1-102" fmla="*/ 0 h 3506206"/>
                <a:gd name="connsiteX2-103" fmla="*/ 4404474 w 4636421"/>
                <a:gd name="connsiteY2-104" fmla="*/ 1795311 h 3506206"/>
                <a:gd name="connsiteX3-105" fmla="*/ 4636421 w 4636421"/>
                <a:gd name="connsiteY3-106" fmla="*/ 3506206 h 3506206"/>
                <a:gd name="connsiteX4-107" fmla="*/ 212302 w 4636421"/>
                <a:gd name="connsiteY4-108" fmla="*/ 3506206 h 3506206"/>
                <a:gd name="connsiteX5-109" fmla="*/ 0 w 4636421"/>
                <a:gd name="connsiteY5-110" fmla="*/ 1823078 h 3506206"/>
                <a:gd name="connsiteX6-111" fmla="*/ 212302 w 4636421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36421" h="3506206">
                  <a:moveTo>
                    <a:pt x="212302" y="0"/>
                  </a:moveTo>
                  <a:lnTo>
                    <a:pt x="4636421" y="0"/>
                  </a:lnTo>
                  <a:lnTo>
                    <a:pt x="4404474" y="1795311"/>
                  </a:lnTo>
                  <a:lnTo>
                    <a:pt x="4636421" y="3506206"/>
                  </a:lnTo>
                  <a:lnTo>
                    <a:pt x="212302" y="3506206"/>
                  </a:lnTo>
                  <a:lnTo>
                    <a:pt x="0" y="1823078"/>
                  </a:lnTo>
                  <a:lnTo>
                    <a:pt x="21230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Утворена та функціонує Міжвідомча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комісія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питань сприяння</a:t>
              </a:r>
            </a:p>
            <a:p>
              <a:pPr algn="ctr"/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проведенню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Всеукраїнського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перепису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населення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8" name="Нашивка 8"/>
            <p:cNvSpPr/>
            <p:nvPr/>
          </p:nvSpPr>
          <p:spPr>
            <a:xfrm flipH="1">
              <a:off x="3935744" y="2777644"/>
              <a:ext cx="7746492" cy="1186199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455287 w 4744401"/>
                <a:gd name="connsiteY2-90" fmla="*/ 1711252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18654 w 4642773"/>
                <a:gd name="connsiteY0-100" fmla="*/ 0 h 3506206"/>
                <a:gd name="connsiteX1-101" fmla="*/ 4642773 w 4642773"/>
                <a:gd name="connsiteY1-102" fmla="*/ 0 h 3506206"/>
                <a:gd name="connsiteX2-103" fmla="*/ 4353659 w 4642773"/>
                <a:gd name="connsiteY2-104" fmla="*/ 1711252 h 3506206"/>
                <a:gd name="connsiteX3-105" fmla="*/ 4642773 w 4642773"/>
                <a:gd name="connsiteY3-106" fmla="*/ 3506206 h 3506206"/>
                <a:gd name="connsiteX4-107" fmla="*/ 218654 w 4642773"/>
                <a:gd name="connsiteY4-108" fmla="*/ 3506206 h 3506206"/>
                <a:gd name="connsiteX5-109" fmla="*/ 0 w 4642773"/>
                <a:gd name="connsiteY5-110" fmla="*/ 1929726 h 3506206"/>
                <a:gd name="connsiteX6-111" fmla="*/ 218654 w 4642773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42773" h="3506206">
                  <a:moveTo>
                    <a:pt x="218654" y="0"/>
                  </a:moveTo>
                  <a:lnTo>
                    <a:pt x="4642773" y="0"/>
                  </a:lnTo>
                  <a:lnTo>
                    <a:pt x="4353659" y="1711252"/>
                  </a:lnTo>
                  <a:lnTo>
                    <a:pt x="4642773" y="3506206"/>
                  </a:lnTo>
                  <a:lnTo>
                    <a:pt x="218654" y="3506206"/>
                  </a:lnTo>
                  <a:lnTo>
                    <a:pt x="0" y="1929726"/>
                  </a:lnTo>
                  <a:lnTo>
                    <a:pt x="218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Підготовлена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та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затверджена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Програма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Всеукраїнського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перепису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населення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−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 понад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питань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узгоджені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з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базовими</a:t>
              </a:r>
            </a:p>
            <a:p>
              <a:pPr algn="ctr"/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регламентами ЄС та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вимог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національного законодавства</a:t>
              </a:r>
            </a:p>
          </p:txBody>
        </p:sp>
        <p:sp>
          <p:nvSpPr>
            <p:cNvPr id="9" name="Нашивка 8"/>
            <p:cNvSpPr/>
            <p:nvPr/>
          </p:nvSpPr>
          <p:spPr>
            <a:xfrm flipH="1">
              <a:off x="3943201" y="4353812"/>
              <a:ext cx="7746491" cy="1502239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461639 w 4744401"/>
                <a:gd name="connsiteY2-90" fmla="*/ 1560253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56764 w 4680883"/>
                <a:gd name="connsiteY0-100" fmla="*/ 0 h 3506206"/>
                <a:gd name="connsiteX1-101" fmla="*/ 4680883 w 4680883"/>
                <a:gd name="connsiteY1-102" fmla="*/ 0 h 3506206"/>
                <a:gd name="connsiteX2-103" fmla="*/ 4398121 w 4680883"/>
                <a:gd name="connsiteY2-104" fmla="*/ 1560253 h 3506206"/>
                <a:gd name="connsiteX3-105" fmla="*/ 4680883 w 4680883"/>
                <a:gd name="connsiteY3-106" fmla="*/ 3506206 h 3506206"/>
                <a:gd name="connsiteX4-107" fmla="*/ 256764 w 4680883"/>
                <a:gd name="connsiteY4-108" fmla="*/ 3506206 h 3506206"/>
                <a:gd name="connsiteX5-109" fmla="*/ 0 w 4680883"/>
                <a:gd name="connsiteY5-110" fmla="*/ 1795833 h 3506206"/>
                <a:gd name="connsiteX6-111" fmla="*/ 256764 w 4680883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80883" h="3506206">
                  <a:moveTo>
                    <a:pt x="256764" y="0"/>
                  </a:moveTo>
                  <a:lnTo>
                    <a:pt x="4680883" y="0"/>
                  </a:lnTo>
                  <a:lnTo>
                    <a:pt x="4398121" y="1560253"/>
                  </a:lnTo>
                  <a:lnTo>
                    <a:pt x="4680883" y="3506206"/>
                  </a:lnTo>
                  <a:lnTo>
                    <a:pt x="256764" y="3506206"/>
                  </a:lnTo>
                  <a:lnTo>
                    <a:pt x="0" y="1795833"/>
                  </a:lnTo>
                  <a:lnTo>
                    <a:pt x="2567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засіданні Верховної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Ради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України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19 липня 2022 року </a:t>
              </a:r>
              <a:endParaRPr lang="en-US" sz="13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прийнято </a:t>
              </a:r>
              <a:r>
                <a:rPr lang="uk-UA" sz="1350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законопроєкт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"Про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внесення змін до деяких законів України</a:t>
              </a:r>
            </a:p>
            <a:p>
              <a:pPr algn="ctr"/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щодо державної статистичної діяльності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",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яким зокрема вносяться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зміни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до Закону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України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"Про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Всеукраїнський перепис населення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"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697553" y="326825"/>
            <a:ext cx="706437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до Всеукраїнського перепису населення</a:t>
            </a: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80115" y="989901"/>
            <a:ext cx="8694070" cy="5226341"/>
            <a:chOff x="373486" y="976410"/>
            <a:chExt cx="11592093" cy="564333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11937" y="2149774"/>
              <a:ext cx="10625782" cy="322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935509" y="1205735"/>
              <a:ext cx="10625782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Нашивка 8"/>
            <p:cNvSpPr/>
            <p:nvPr/>
          </p:nvSpPr>
          <p:spPr>
            <a:xfrm flipH="1">
              <a:off x="373487" y="976410"/>
              <a:ext cx="3464862" cy="3170588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127874 w 4744401"/>
                <a:gd name="connsiteY2-90" fmla="*/ 1738680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558769 w 4982888"/>
                <a:gd name="connsiteY0-100" fmla="*/ 0 h 3506206"/>
                <a:gd name="connsiteX1-101" fmla="*/ 4982888 w 4982888"/>
                <a:gd name="connsiteY1-102" fmla="*/ 0 h 3506206"/>
                <a:gd name="connsiteX2-103" fmla="*/ 4366361 w 4982888"/>
                <a:gd name="connsiteY2-104" fmla="*/ 1738680 h 3506206"/>
                <a:gd name="connsiteX3-105" fmla="*/ 4982888 w 4982888"/>
                <a:gd name="connsiteY3-106" fmla="*/ 3506206 h 3506206"/>
                <a:gd name="connsiteX4-107" fmla="*/ 558769 w 4982888"/>
                <a:gd name="connsiteY4-108" fmla="*/ 3506206 h 3506206"/>
                <a:gd name="connsiteX5-109" fmla="*/ 0 w 4982888"/>
                <a:gd name="connsiteY5-110" fmla="*/ 1802037 h 3506206"/>
                <a:gd name="connsiteX6-111" fmla="*/ 558769 w 4982888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982888" h="3506206">
                  <a:moveTo>
                    <a:pt x="558769" y="0"/>
                  </a:moveTo>
                  <a:lnTo>
                    <a:pt x="4982888" y="0"/>
                  </a:lnTo>
                  <a:lnTo>
                    <a:pt x="4366361" y="1738680"/>
                  </a:lnTo>
                  <a:lnTo>
                    <a:pt x="4982888" y="3506206"/>
                  </a:lnTo>
                  <a:lnTo>
                    <a:pt x="558769" y="3506206"/>
                  </a:lnTo>
                  <a:lnTo>
                    <a:pt x="0" y="1802037"/>
                  </a:lnTo>
                  <a:lnTo>
                    <a:pt x="55876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Розпочато</a:t>
              </a:r>
              <a:r>
                <a:rPr lang="ru-RU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роботу з підготовки до проведення Всеукраїнського</a:t>
              </a:r>
            </a:p>
            <a:p>
              <a:pPr algn="ctr"/>
              <a:r>
                <a:rPr lang="uk-UA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перепису населення</a:t>
              </a:r>
            </a:p>
            <a:p>
              <a:pPr algn="ctr"/>
              <a:r>
                <a:rPr lang="ru-RU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575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раунду 2030 року </a:t>
              </a:r>
              <a:r>
                <a:rPr lang="ru-RU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 </a:t>
              </a:r>
              <a:r>
                <a:rPr lang="uk-UA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використанням </a:t>
              </a:r>
            </a:p>
            <a:p>
              <a:pPr algn="ctr"/>
              <a:r>
                <a:rPr lang="uk-UA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реєстрового чи комбінованого </a:t>
              </a:r>
              <a:r>
                <a:rPr lang="ru-RU" sz="1575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методу</a:t>
              </a:r>
            </a:p>
          </p:txBody>
        </p:sp>
        <p:sp>
          <p:nvSpPr>
            <p:cNvPr id="7" name="Нашивка 8"/>
            <p:cNvSpPr/>
            <p:nvPr/>
          </p:nvSpPr>
          <p:spPr>
            <a:xfrm flipH="1">
              <a:off x="4082901" y="980181"/>
              <a:ext cx="7746492" cy="1169593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512454 w 4744401"/>
                <a:gd name="connsiteY2-90" fmla="*/ 1795311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12302 w 4636421"/>
                <a:gd name="connsiteY0-100" fmla="*/ 0 h 3506206"/>
                <a:gd name="connsiteX1-101" fmla="*/ 4636421 w 4636421"/>
                <a:gd name="connsiteY1-102" fmla="*/ 0 h 3506206"/>
                <a:gd name="connsiteX2-103" fmla="*/ 4404474 w 4636421"/>
                <a:gd name="connsiteY2-104" fmla="*/ 1795311 h 3506206"/>
                <a:gd name="connsiteX3-105" fmla="*/ 4636421 w 4636421"/>
                <a:gd name="connsiteY3-106" fmla="*/ 3506206 h 3506206"/>
                <a:gd name="connsiteX4-107" fmla="*/ 212302 w 4636421"/>
                <a:gd name="connsiteY4-108" fmla="*/ 3506206 h 3506206"/>
                <a:gd name="connsiteX5-109" fmla="*/ 0 w 4636421"/>
                <a:gd name="connsiteY5-110" fmla="*/ 1823078 h 3506206"/>
                <a:gd name="connsiteX6-111" fmla="*/ 212302 w 4636421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36421" h="3506206">
                  <a:moveTo>
                    <a:pt x="212302" y="0"/>
                  </a:moveTo>
                  <a:lnTo>
                    <a:pt x="4636421" y="0"/>
                  </a:lnTo>
                  <a:lnTo>
                    <a:pt x="4404474" y="1795311"/>
                  </a:lnTo>
                  <a:lnTo>
                    <a:pt x="4636421" y="3506206"/>
                  </a:lnTo>
                  <a:lnTo>
                    <a:pt x="212302" y="3506206"/>
                  </a:lnTo>
                  <a:lnTo>
                    <a:pt x="0" y="1823078"/>
                  </a:lnTo>
                  <a:lnTo>
                    <a:pt x="21230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50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Держстатом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та Фондом ООН у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галузі народонаселення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проведено </a:t>
              </a:r>
            </a:p>
            <a:p>
              <a:pPr algn="ctr"/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онлайн форум "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Перепис на основі реєстрів в Україні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виклики, можливості, дорога попереду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</a:p>
          </p:txBody>
        </p:sp>
        <p:sp>
          <p:nvSpPr>
            <p:cNvPr id="8" name="Нашивка 8"/>
            <p:cNvSpPr/>
            <p:nvPr/>
          </p:nvSpPr>
          <p:spPr>
            <a:xfrm flipH="1">
              <a:off x="3987248" y="2334440"/>
              <a:ext cx="7746492" cy="1648786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455287 w 4744401"/>
                <a:gd name="connsiteY2-90" fmla="*/ 1711252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18654 w 4642773"/>
                <a:gd name="connsiteY0-100" fmla="*/ 0 h 3506206"/>
                <a:gd name="connsiteX1-101" fmla="*/ 4642773 w 4642773"/>
                <a:gd name="connsiteY1-102" fmla="*/ 0 h 3506206"/>
                <a:gd name="connsiteX2-103" fmla="*/ 4353659 w 4642773"/>
                <a:gd name="connsiteY2-104" fmla="*/ 1711252 h 3506206"/>
                <a:gd name="connsiteX3-105" fmla="*/ 4642773 w 4642773"/>
                <a:gd name="connsiteY3-106" fmla="*/ 3506206 h 3506206"/>
                <a:gd name="connsiteX4-107" fmla="*/ 218654 w 4642773"/>
                <a:gd name="connsiteY4-108" fmla="*/ 3506206 h 3506206"/>
                <a:gd name="connsiteX5-109" fmla="*/ 0 w 4642773"/>
                <a:gd name="connsiteY5-110" fmla="*/ 1929726 h 3506206"/>
                <a:gd name="connsiteX6-111" fmla="*/ 218654 w 4642773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42773" h="3506206">
                  <a:moveTo>
                    <a:pt x="218654" y="0"/>
                  </a:moveTo>
                  <a:lnTo>
                    <a:pt x="4642773" y="0"/>
                  </a:lnTo>
                  <a:lnTo>
                    <a:pt x="4353659" y="1711252"/>
                  </a:lnTo>
                  <a:lnTo>
                    <a:pt x="4642773" y="3506206"/>
                  </a:lnTo>
                  <a:lnTo>
                    <a:pt x="218654" y="3506206"/>
                  </a:lnTo>
                  <a:lnTo>
                    <a:pt x="0" y="1929726"/>
                  </a:lnTo>
                  <a:lnTo>
                    <a:pt x="218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Розроблена Дорожня карта переходу України до перепису населення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на основі реєстрів, де визначено потреби та запропоновано подальші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кроки для переходу від традиційного методу перепису населення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на основі опитування до використання адміністративних реєстрів як джерела даних для перепису населення</a:t>
              </a:r>
            </a:p>
          </p:txBody>
        </p:sp>
        <p:sp>
          <p:nvSpPr>
            <p:cNvPr id="9" name="Нашивка 8"/>
            <p:cNvSpPr/>
            <p:nvPr/>
          </p:nvSpPr>
          <p:spPr>
            <a:xfrm flipH="1">
              <a:off x="373486" y="4314423"/>
              <a:ext cx="4108362" cy="2305318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461639 w 4744401"/>
                <a:gd name="connsiteY2-90" fmla="*/ 1560253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56764 w 4680883"/>
                <a:gd name="connsiteY0-100" fmla="*/ 0 h 3506206"/>
                <a:gd name="connsiteX1-101" fmla="*/ 4680883 w 4680883"/>
                <a:gd name="connsiteY1-102" fmla="*/ 0 h 3506206"/>
                <a:gd name="connsiteX2-103" fmla="*/ 4398121 w 4680883"/>
                <a:gd name="connsiteY2-104" fmla="*/ 1560253 h 3506206"/>
                <a:gd name="connsiteX3-105" fmla="*/ 4680883 w 4680883"/>
                <a:gd name="connsiteY3-106" fmla="*/ 3506206 h 3506206"/>
                <a:gd name="connsiteX4-107" fmla="*/ 256764 w 4680883"/>
                <a:gd name="connsiteY4-108" fmla="*/ 3506206 h 3506206"/>
                <a:gd name="connsiteX5-109" fmla="*/ 0 w 4680883"/>
                <a:gd name="connsiteY5-110" fmla="*/ 1795833 h 3506206"/>
                <a:gd name="connsiteX6-111" fmla="*/ 256764 w 4680883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80883" h="3506206">
                  <a:moveTo>
                    <a:pt x="256764" y="0"/>
                  </a:moveTo>
                  <a:lnTo>
                    <a:pt x="4680883" y="0"/>
                  </a:lnTo>
                  <a:lnTo>
                    <a:pt x="4398121" y="1560253"/>
                  </a:lnTo>
                  <a:lnTo>
                    <a:pt x="4680883" y="3506206"/>
                  </a:lnTo>
                  <a:lnTo>
                    <a:pt x="256764" y="3506206"/>
                  </a:lnTo>
                  <a:lnTo>
                    <a:pt x="0" y="1795833"/>
                  </a:lnTo>
                  <a:lnTo>
                    <a:pt x="256764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uk-UA" sz="15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ПРОБЛЕМИ</a:t>
              </a:r>
            </a:p>
            <a:p>
              <a:endParaRPr lang="uk-UA" sz="7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Ураховуючи ситуацію, що склалася у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зв′язку з військовою агресією </a:t>
              </a:r>
              <a:r>
                <a:rPr lang="uk-UA" sz="1350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рф</a:t>
              </a:r>
              <a:endParaRPr lang="uk-UA" sz="13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проти України за підтримки білорусі, підготовчі роботи до Всеукраїнського перепису населення призупинено </a:t>
              </a:r>
            </a:p>
          </p:txBody>
        </p:sp>
        <p:sp>
          <p:nvSpPr>
            <p:cNvPr id="10" name="Нашивка 8"/>
            <p:cNvSpPr/>
            <p:nvPr/>
          </p:nvSpPr>
          <p:spPr>
            <a:xfrm flipH="1">
              <a:off x="4618035" y="4314423"/>
              <a:ext cx="7347544" cy="2305318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461639 w 4744401"/>
                <a:gd name="connsiteY2-90" fmla="*/ 1560253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256764 w 4680883"/>
                <a:gd name="connsiteY0-100" fmla="*/ 0 h 3506206"/>
                <a:gd name="connsiteX1-101" fmla="*/ 4680883 w 4680883"/>
                <a:gd name="connsiteY1-102" fmla="*/ 0 h 3506206"/>
                <a:gd name="connsiteX2-103" fmla="*/ 4398121 w 4680883"/>
                <a:gd name="connsiteY2-104" fmla="*/ 1560253 h 3506206"/>
                <a:gd name="connsiteX3-105" fmla="*/ 4680883 w 4680883"/>
                <a:gd name="connsiteY3-106" fmla="*/ 3506206 h 3506206"/>
                <a:gd name="connsiteX4-107" fmla="*/ 256764 w 4680883"/>
                <a:gd name="connsiteY4-108" fmla="*/ 3506206 h 3506206"/>
                <a:gd name="connsiteX5-109" fmla="*/ 0 w 4680883"/>
                <a:gd name="connsiteY5-110" fmla="*/ 1795833 h 3506206"/>
                <a:gd name="connsiteX6-111" fmla="*/ 256764 w 4680883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680883" h="3506206">
                  <a:moveTo>
                    <a:pt x="256764" y="0"/>
                  </a:moveTo>
                  <a:lnTo>
                    <a:pt x="4680883" y="0"/>
                  </a:lnTo>
                  <a:lnTo>
                    <a:pt x="4398121" y="1560253"/>
                  </a:lnTo>
                  <a:lnTo>
                    <a:pt x="4680883" y="3506206"/>
                  </a:lnTo>
                  <a:lnTo>
                    <a:pt x="256764" y="3506206"/>
                  </a:lnTo>
                  <a:lnTo>
                    <a:pt x="0" y="1795833"/>
                  </a:lnTo>
                  <a:lnTo>
                    <a:pt x="256764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630" indent="-214630" algn="ctr">
                <a:buFont typeface="Wingdings" panose="05000000000000000000" pitchFamily="2" charset="2"/>
                <a:buChar char="Ø"/>
              </a:pP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неможливість подальших підготовчих робіт на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тимчасово окупованих територіях та територіях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ведення бойових дій, </a:t>
              </a:r>
            </a:p>
            <a:p>
              <a:pPr marL="214630" indent="-214630" algn="ctr">
                <a:buFont typeface="Wingdings" panose="05000000000000000000" pitchFamily="2" charset="2"/>
                <a:buChar char="Ø"/>
              </a:pP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неможливість забезпечення виконання обов′язку щодо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участі у Всеукраїнському переписі населення </a:t>
              </a:r>
            </a:p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громадянам України, які перебувають на тимчасово окупованих територіях та територіях ведення бойових ді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й, </a:t>
              </a:r>
            </a:p>
            <a:p>
              <a:pPr marL="214630" indent="-214630" algn="ctr">
                <a:buFont typeface="Wingdings" panose="05000000000000000000" pitchFamily="2" charset="2"/>
                <a:buChar char="Ø"/>
              </a:pP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відсутність фінансування тощо</a:t>
              </a:r>
              <a:endParaRPr lang="ru-RU" sz="13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9"/>
          <p:cNvSpPr txBox="1"/>
          <p:nvPr/>
        </p:nvSpPr>
        <p:spPr>
          <a:xfrm>
            <a:off x="1697553" y="326825"/>
            <a:ext cx="706437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до Всеукраїнського перепису населення</a:t>
            </a:r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11"/>
          <p:cNvSpPr/>
          <p:nvPr/>
        </p:nvSpPr>
        <p:spPr>
          <a:xfrm>
            <a:off x="294778" y="241242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14" idx="0"/>
            <a:endCxn id="14" idx="0"/>
          </p:cNvCxnSpPr>
          <p:nvPr/>
        </p:nvCxnSpPr>
        <p:spPr>
          <a:xfrm>
            <a:off x="4644590" y="11996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0"/>
            <a:endCxn id="14" idx="0"/>
          </p:cNvCxnSpPr>
          <p:nvPr/>
        </p:nvCxnSpPr>
        <p:spPr>
          <a:xfrm>
            <a:off x="4644590" y="11996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9"/>
          <p:cNvSpPr txBox="1"/>
          <p:nvPr/>
        </p:nvSpPr>
        <p:spPr>
          <a:xfrm>
            <a:off x="797123" y="404295"/>
            <a:ext cx="80365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Передумови переходу від збирання даних на папері </a:t>
            </a:r>
            <a:r>
              <a:rPr lang="ru-RU" sz="2400" b="1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sz="2400" b="1" i="1" cap="all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</a:t>
            </a:r>
            <a:r>
              <a:rPr lang="uk-UA" sz="2400" b="1" i="1" cap="all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sz="2400" b="1" i="1" cap="all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</a:t>
            </a:r>
            <a:r>
              <a:rPr lang="uk-UA" sz="2400" b="1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I) </a:t>
            </a:r>
          </a:p>
          <a:p>
            <a:pPr algn="l"/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застосування сучасних технологій </a:t>
            </a:r>
            <a:r>
              <a:rPr lang="uk-UA" sz="2400" b="1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(CAPI</a:t>
            </a:r>
            <a:r>
              <a:rPr lang="en-US" sz="2400" b="1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,CAWI)</a:t>
            </a:r>
            <a:endParaRPr kumimoji="0" lang="en-US" sz="2400" b="1" i="1" u="none" strike="noStrike" kern="1200" cap="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l"/>
            <a:endParaRPr kumimoji="0" lang="en-US" sz="2400" b="1" i="1" u="none" strike="noStrike" kern="1200" cap="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7"/>
          <p:cNvSpPr/>
          <p:nvPr/>
        </p:nvSpPr>
        <p:spPr>
          <a:xfrm>
            <a:off x="327171" y="1199625"/>
            <a:ext cx="8634837" cy="54171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algn="just">
              <a:spcBef>
                <a:spcPts val="600"/>
              </a:spcBef>
              <a:buFontTx/>
              <a:buAutoNum type="arabicPeriod"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Програмою розвитку державної статистики до 2023 року заплановано запровадити у статистичну практику сучасні технології збору даних із застосуванням мобільних електронних пристроїв або </a:t>
            </a:r>
            <a:r>
              <a:rPr lang="uk-UA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вебопитувань</a:t>
            </a: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відповідно кращої практики європейських країн.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uk-UA" sz="20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Скорочення фінансування витрат на тиражування інструментарію.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Необхідність скорочення термінів обробки результатів на регіональному рівні.</a:t>
            </a:r>
            <a:endParaRPr kumimoji="0" lang="uk-UA" sz="20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28600" lvl="0" indent="-228600" algn="just">
              <a:spcBef>
                <a:spcPts val="600"/>
              </a:spcBef>
              <a:buFontTx/>
              <a:buAutoNum type="arabicPeriod"/>
              <a:defRPr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Зниження навантаження як на респондентів (членів домогосподарств), так і на фахівців з інтерв’ювання, за рахунок можливості використання адміністративних даних для отримання інформації щодо окремих показників.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uk-UA" sz="20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Задоволення потреб користувачів у більш які</a:t>
            </a:r>
            <a:r>
              <a:rPr lang="uk-UA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сній</a:t>
            </a: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та оперативній інформації.</a:t>
            </a:r>
            <a:endParaRPr kumimoji="0" lang="uk-UA" sz="20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683" y="1249960"/>
            <a:ext cx="8170242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11"/>
          <p:cNvSpPr/>
          <p:nvPr/>
        </p:nvSpPr>
        <p:spPr>
          <a:xfrm>
            <a:off x="262393" y="241242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7"/>
          <p:cNvSpPr/>
          <p:nvPr/>
        </p:nvSpPr>
        <p:spPr>
          <a:xfrm>
            <a:off x="327171" y="1199626"/>
            <a:ext cx="8634837" cy="437905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algn="just">
              <a:spcBef>
                <a:spcPts val="600"/>
              </a:spcBef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uk-UA" sz="2000" b="1" i="1" dirty="0">
                <a:ln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Внаслідок </a:t>
            </a: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воєнної агресії російської федерації частина українських населених пунктів тимчасово окуповані, а на території деяких проводяться активні бойові дії, через що проведення вибіркових обстежень населення (домогосподарств) на всій території України наразі неможливе.</a:t>
            </a:r>
          </a:p>
          <a:p>
            <a:pPr marL="228600" lvl="0" indent="-228600" algn="just">
              <a:spcBef>
                <a:spcPts val="600"/>
              </a:spcBef>
              <a:buFontTx/>
              <a:buAutoNum type="arabicPeriod"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Відсутнє фінансування для придбання мобільних електронних пристроїв, серверного обладнання, системи захисту інформації  та програмного забезпечення.</a:t>
            </a:r>
          </a:p>
          <a:p>
            <a:pPr marL="228600" lvl="0" indent="-228600" algn="just">
              <a:spcBef>
                <a:spcPts val="600"/>
              </a:spcBef>
              <a:buFontTx/>
              <a:buAutoNum type="arabicPeriod"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Відсутність інтернету та низький рівень зв'язку, особливо у сільській місцевості.</a:t>
            </a:r>
          </a:p>
          <a:p>
            <a:pPr marL="228600" lvl="0" indent="-228600" algn="just">
              <a:spcBef>
                <a:spcPts val="600"/>
              </a:spcBef>
              <a:buFontTx/>
              <a:buAutoNum type="arabicPeriod"/>
            </a:pPr>
            <a:r>
              <a:rPr lang="uk-UA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Відсутність доступу до існуючих реєстрів та адміністративних даних.</a:t>
            </a:r>
          </a:p>
        </p:txBody>
      </p:sp>
      <p:cxnSp>
        <p:nvCxnSpPr>
          <p:cNvPr id="16" name="Прямая соединительная линия 15"/>
          <p:cNvCxnSpPr>
            <a:stCxn id="14" idx="0"/>
            <a:endCxn id="14" idx="0"/>
          </p:cNvCxnSpPr>
          <p:nvPr/>
        </p:nvCxnSpPr>
        <p:spPr>
          <a:xfrm>
            <a:off x="4644590" y="119962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0"/>
            <a:endCxn id="14" idx="0"/>
          </p:cNvCxnSpPr>
          <p:nvPr/>
        </p:nvCxnSpPr>
        <p:spPr>
          <a:xfrm>
            <a:off x="4644590" y="119962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510" y="5211241"/>
            <a:ext cx="1044319" cy="1407673"/>
          </a:xfrm>
          <a:prstGeom prst="rect">
            <a:avLst/>
          </a:prstGeom>
        </p:spPr>
      </p:pic>
      <p:sp>
        <p:nvSpPr>
          <p:cNvPr id="3" name="TextBox 9"/>
          <p:cNvSpPr txBox="1"/>
          <p:nvPr/>
        </p:nvSpPr>
        <p:spPr>
          <a:xfrm>
            <a:off x="1686123" y="545900"/>
            <a:ext cx="17595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Виклики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683" y="1249960"/>
            <a:ext cx="8170242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01763" y="241242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23875" y="1073426"/>
            <a:ext cx="7886700" cy="5532245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1350"/>
              </a:spcBef>
              <a:buNone/>
            </a:pPr>
            <a:endParaRPr lang="ru-RU" sz="2300" dirty="0"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1350"/>
              </a:spcBef>
              <a:buNone/>
            </a:pPr>
            <a:endParaRPr lang="ru-RU" sz="2300" dirty="0"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1350"/>
              </a:spcBef>
              <a:buNone/>
            </a:pPr>
            <a:endParaRPr lang="ru-RU" sz="2300" dirty="0">
              <a:latin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1350"/>
              </a:spcBef>
              <a:buNone/>
            </a:pPr>
            <a:r>
              <a:rPr lang="uk-UA" sz="5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r>
              <a:rPr lang="ru-RU" sz="5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15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22250" y="104718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41045" y="365127"/>
            <a:ext cx="7886700" cy="1298574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Україні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28650" y="1924110"/>
            <a:ext cx="7886700" cy="42915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1995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у)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400" b="1" i="1" noProof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Обстеження умов життя домогосподарств (проводиться з 1999 року)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uk-UA" sz="2400" b="1" i="1" noProof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400" b="1" i="1" noProof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Обстеження сільськогосподарської діяльності населення в сільській місцевості (з 2000 року)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uk-UA" sz="2400" b="1" i="1" noProof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400" b="1" i="1" noProof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Вибіркове обстеження "Статистика доходів і умов життя (EU-SILC)“ (пілотне обстеження у 2023 році)</a:t>
            </a:r>
          </a:p>
          <a:p>
            <a:pPr>
              <a:lnSpc>
                <a:spcPct val="100000"/>
              </a:lnSpc>
              <a:spcBef>
                <a:spcPts val="1350"/>
              </a:spcBef>
              <a:buFont typeface="Wingdings" panose="05000000000000000000" pitchFamily="2" charset="2"/>
              <a:buChar char="§"/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2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28650" y="1510260"/>
            <a:ext cx="7651750" cy="1270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03200" y="126606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04151" y="500863"/>
            <a:ext cx="7886700" cy="384313"/>
          </a:xfrm>
        </p:spPr>
        <p:txBody>
          <a:bodyPr>
            <a:noAutofit/>
          </a:bodyPr>
          <a:lstStyle/>
          <a:p>
            <a:pPr algn="ctr"/>
            <a:r>
              <a:rPr lang="uk-UA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28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агальний огляд вибірки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3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28650" y="907064"/>
            <a:ext cx="7651750" cy="1270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6"/>
          <p:cNvSpPr txBox="1"/>
          <p:nvPr/>
        </p:nvSpPr>
        <p:spPr>
          <a:xfrm>
            <a:off x="309868" y="5814178"/>
            <a:ext cx="7886700" cy="5381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проведення вибіркових обстежень населення формується єдина </a:t>
            </a:r>
          </a:p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мережа фахівців з інтерв’ювання (931 особа). При цьому в міських поселеннях кожен </a:t>
            </a:r>
          </a:p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ФЗІ здійснює опитування за двома обстеженнями (ОУЖД  і ОРС), у сільській місцевості – за трьома обстеженнями (ОУЖД, ОРС і ОСГД). </a:t>
            </a:r>
          </a:p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Усі обстеження проводяться на окремих мережах респондентів.</a:t>
            </a:r>
            <a:br>
              <a:rPr lang="uk-UA" sz="28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6"/>
          <p:cNvSpPr txBox="1"/>
          <p:nvPr/>
        </p:nvSpPr>
        <p:spPr>
          <a:xfrm>
            <a:off x="552450" y="4507064"/>
            <a:ext cx="7886700" cy="5381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формуванні територіальної вибірки були виключені населені пункти, розташовані в зоні відчуження (І зона) та в зоні безумовного (обов’язкового) відселення (ІІ зона) на території, що зазнала радіоактивного забруднення внаслідок Чорнобильської катастрофи. </a:t>
            </a:r>
          </a:p>
          <a:p>
            <a:pPr algn="ctr"/>
            <a:r>
              <a:rPr lang="uk-UA" sz="1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 того, з територіальної вибірки  виключена тимчасово окупована територія Автономної Республіки Крим, м. Севастополя та частина тимчасово окупованих територій у Донецькій та Луганській областях </a:t>
            </a:r>
            <a:br>
              <a:rPr lang="uk-UA" sz="28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0" y="1094622"/>
            <a:ext cx="7886700" cy="2790721"/>
          </a:xfrm>
        </p:spPr>
        <p:txBody>
          <a:bodyPr>
            <a:normAutofit lnSpcReduction="10000"/>
          </a:bodyPr>
          <a:lstStyle/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проведення вибіркових обстежень побудовано загальнодержавну територіальну ймовірнісну вибірку неінституційних домогосподарств. 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 дії територіальної вибірки для обстеження становить п'ять років.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вибірки здійснюється на основі процедури стратифікованого багатоступеневого відбору. 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формування вибірки складається з таких основних етапів: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 виключення територій, що не можуть бути обстежені;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 стратифікація генеральної сукупності;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 відбір територіальних одиниць першого ступеня (ПТОВ);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 відбір територіальних одиниць другого ступеня (ВТОВ);</a:t>
            </a:r>
          </a:p>
          <a:p>
            <a:pPr marL="179705" indent="0" algn="just">
              <a:buNone/>
            </a:pP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 відбір домогосподарств.</a:t>
            </a: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03200" y="126606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218124"/>
            <a:ext cx="8170242" cy="98359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(ОРС)</a:t>
            </a:r>
            <a:b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отримання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даних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щодо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складу та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структури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робочої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сили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вимірювання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обсягів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зайнятості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населення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напрямів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діяльності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населення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а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також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визначення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рівня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безробіття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населення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4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683" y="1249960"/>
            <a:ext cx="8170242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83613"/>
              </p:ext>
            </p:extLst>
          </p:nvPr>
        </p:nvGraphicFramePr>
        <p:xfrm>
          <a:off x="500683" y="1410242"/>
          <a:ext cx="8104533" cy="5007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1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64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ибірка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endParaRPr kumimoji="0" lang="ru-RU" sz="1800" b="1" i="0" u="none" strike="noStrike" cap="none" normalizeH="0" baseline="0" noProof="0" dirty="0" err="1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Обстеженню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підлягають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Інструментарій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вибірки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15,9 тис. </a:t>
                      </a:r>
                      <a:r>
                        <a:rPr kumimoji="0" lang="ru-RU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щомісячно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2021 р.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участі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80,8%,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опитано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151,7 тис.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осіб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д/г: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2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кожне</a:t>
                      </a:r>
                      <a:r>
                        <a:rPr kumimoji="0" lang="ru-RU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д/г </a:t>
                      </a:r>
                      <a:r>
                        <a:rPr kumimoji="0" lang="ru-RU" sz="12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опитується</a:t>
                      </a:r>
                      <a:r>
                        <a:rPr kumimoji="0" lang="ru-RU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4 рази </a:t>
                      </a:r>
                      <a:r>
                        <a:rPr kumimoji="0" lang="ru-RU" sz="12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</a:t>
                      </a:r>
                      <a:r>
                        <a:rPr kumimoji="0" lang="ru-RU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kumimoji="0" lang="ru-RU" sz="12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схеми</a:t>
                      </a:r>
                      <a:r>
                        <a:rPr kumimoji="0" lang="ru-RU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2-2-2: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квартали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поспіль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(у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відповідних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кварталу) –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перерва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квартали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квартали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опитування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(у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відповідних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 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400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Звітний період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400" i="0" u="none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Обстежуваний тиждень (з понеділка по неділю), що включає 15 число місяця.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400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Опитування </a:t>
                      </a:r>
                      <a:r>
                        <a:rPr lang="uk-UA" sz="1400" i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розпочинається з тижня, який наступним після звітного періоду, та триває 15 календарних днів.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Особи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віком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15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старше за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місцем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постійного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проживання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Паперові бланки анкет за двома формами:</a:t>
                      </a:r>
                    </a:p>
                    <a:p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uk-UA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Анкета домогосподарства                        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(склад домогосподарства та соціально-демографічні характеристики членів домогосподарства, відомості щодо змін порівняно з попереднім раундом опитування )</a:t>
                      </a:r>
                    </a:p>
                    <a:p>
                      <a:endParaRPr lang="uk-UA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uk-UA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Анкета обстеження робочої сили 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(визначення статусу участі у робочій силі,  характеристики зайнятого, безробітного населення та осіб, які не входять до складу робочої сили)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03200" y="126606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535" y="218440"/>
            <a:ext cx="9102090" cy="85344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 життя домогосподарств (ОУЖД)</a:t>
            </a:r>
            <a:br>
              <a:rPr lang="uk-UA" sz="28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отримання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даних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щодо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соціодемографічних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характеристик, умов і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домогосподарств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</a:t>
            </a:r>
            <a:b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добробуту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3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бідності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5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683" y="1249960"/>
            <a:ext cx="8170242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22091" y="1262958"/>
          <a:ext cx="8580755" cy="5458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0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9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21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ибірка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endParaRPr kumimoji="0" lang="ru-RU" sz="1600" b="1" i="0" u="none" strike="noStrike" cap="none" normalizeH="0" baseline="0" noProof="0" dirty="0" err="1">
                        <a:ln>
                          <a:noFill/>
                        </a:ln>
                        <a:gradFill>
                          <a:gsLst>
                            <a:gs pos="0">
                              <a:srgbClr val="012D86"/>
                            </a:gs>
                            <a:gs pos="100000">
                              <a:srgbClr val="0E2557"/>
                            </a:gs>
                          </a:gsLst>
                          <a:lin scaled="0"/>
                        </a:gra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Обстеженню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підлягають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Інструментарій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1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200" b="0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вибірки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en-US" sz="1400" b="0" i="0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тис. </a:t>
                      </a:r>
                      <a:r>
                        <a:rPr kumimoji="0" lang="ru-RU" sz="1400" b="0" i="0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щоквартально</a:t>
                      </a:r>
                      <a:r>
                        <a:rPr kumimoji="0" lang="ru-RU" sz="1400" b="0" i="0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2021 р.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участі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en-US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67,0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%, </a:t>
                      </a:r>
                      <a:r>
                        <a:rPr kumimoji="0" lang="ru-RU" sz="1400" b="0" i="1" u="none" strike="noStrike" cap="none" normalizeH="0" baseline="0" noProof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опитано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тис. </a:t>
                      </a:r>
                      <a:r>
                        <a:rPr kumimoji="0" lang="uk-UA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kumimoji="0" lang="ru-RU" sz="1400" b="0" i="1" u="none" strike="noStrike" cap="none" normalizeH="0" baseline="0" noProof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1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Щорічна</a:t>
                      </a: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1" u="none" strike="noStrike" cap="none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Звітний період</a:t>
                      </a:r>
                      <a:r>
                        <a:rPr lang="uk-UA" sz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i="0" u="none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Перше </a:t>
                      </a:r>
                      <a:r>
                        <a:rPr lang="uk-UA" sz="1200" i="0" u="none" dirty="0" err="1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</a:t>
                      </a:r>
                      <a:r>
                        <a:rPr lang="en-US" sz="1200" i="0" u="none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uk-UA" sz="1200" i="0" u="none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lang="uk-UA" sz="1200" i="0" u="none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щодо соціально-демографічних характеристик домогосподарств відбувається у листопаді 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року, що передує звітному.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i="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Квартальне </a:t>
                      </a:r>
                      <a:r>
                        <a:rPr lang="uk-UA" sz="1200" i="0" kern="1200" dirty="0" err="1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інтерв</a:t>
                      </a:r>
                      <a:r>
                        <a:rPr lang="en-US" sz="1200" i="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ru-RU" sz="1200" i="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lang="ru-RU" sz="1200" i="0" kern="120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</a:pP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Щоденник поточних витрат заповнюється домогосподарством  двічі на квартал за спеціальним графіком.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</a:pP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Щоквартальн</a:t>
                      </a:r>
                      <a:r>
                        <a:rPr lang="uk-UA" sz="1200" kern="120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 опитування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домогосподарства відбувається в перший місяць після звітного кварталу.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</a:pP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Одноразові тематичні опитування здійснюються під час квартального </a:t>
                      </a:r>
                      <a:r>
                        <a:rPr lang="uk-UA" sz="1200" kern="1200" dirty="0" err="1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інтерв</a:t>
                      </a:r>
                      <a:r>
                        <a:rPr lang="en-US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ю у </a:t>
                      </a:r>
                      <a:r>
                        <a:rPr lang="en-US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en-US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IV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кварталах.</a:t>
                      </a:r>
                      <a:r>
                        <a:rPr lang="en-US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i="0" kern="1200" dirty="0">
                        <a:gradFill>
                          <a:gsLst>
                            <a:gs pos="0">
                              <a:srgbClr val="012D86"/>
                            </a:gs>
                            <a:gs pos="100000">
                              <a:srgbClr val="0E2557"/>
                            </a:gs>
                          </a:gsLst>
                          <a:lin scaled="0"/>
                        </a:gra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Обстеження здійснюється  на окремій мережі респондентів (неінституційних (приватних) домогосподарств).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Паперові бланки анкет: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 картка домогосподарства (</a:t>
                      </a:r>
                      <a:r>
                        <a:rPr lang="uk-UA" sz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отримуються соціально-демографічні характеристики членів домогосподарств)</a:t>
                      </a:r>
                      <a:r>
                        <a:rPr lang="uk-UA" sz="1200" b="0" i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Запитальник основного </a:t>
                      </a:r>
                      <a:r>
                        <a:rPr lang="uk-UA" sz="1200" b="1" i="1" dirty="0" err="1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</a:t>
                      </a:r>
                      <a:r>
                        <a:rPr lang="en-US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ru-RU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r>
                        <a:rPr lang="uk-UA" sz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(отримуються дані щодо 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житлових умов, наявності та використання земельних ділянок, худоби і птиці,  антропометричних даних, рівнів освіти осіб, які входять до складу домогосподарства</a:t>
                      </a:r>
                      <a:r>
                        <a:rPr lang="uk-UA" sz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Щоденник поточних витрат домогосподарств.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1" i="1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Квартальний запитальник про витрати</a:t>
                      </a:r>
                      <a:r>
                        <a:rPr lang="uk-UA" sz="1200" b="1" i="1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доходи домогосподарства.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(отримуються дані щодо споживчих та неспоживчих витрат домогосподарства, структури його доходів </a:t>
                      </a:r>
                      <a:r>
                        <a:rPr lang="uk-UA" sz="120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 інших джерел надходжень у </a:t>
                      </a:r>
                      <a:r>
                        <a:rPr lang="uk-UA" sz="1200" b="0" i="0" kern="120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домогосподарство)</a:t>
                      </a: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Одноразові тематичні опитування: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 </a:t>
                      </a:r>
                      <a:r>
                        <a:rPr lang="uk-UA" sz="1200" b="0" i="0" baseline="0" dirty="0" err="1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</a:t>
                      </a:r>
                      <a:r>
                        <a:rPr lang="en-US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членів домогосподарства. Наявність товарів тривалого користування</a:t>
                      </a:r>
                      <a:r>
                        <a:rPr lang="en-US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200" b="0" i="0" baseline="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 домогосподарств до окремих товарів та послуг.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uk-UA" sz="1200" b="0" kern="1200" dirty="0">
                          <a:gradFill>
                            <a:gsLst>
                              <a:gs pos="0">
                                <a:srgbClr val="012D86"/>
                              </a:gs>
                              <a:gs pos="100000">
                                <a:srgbClr val="0E2557"/>
                              </a:gs>
                            </a:gsLst>
                            <a:lin scaled="0"/>
                          </a:gra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Самооцінка доходів домогосподарства. Доступ домогосподарств до інформаційно-комунікаційних технологій.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03200" y="126606"/>
            <a:ext cx="8699500" cy="6616758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32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218440"/>
            <a:ext cx="8273415" cy="98361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сільськогосподарської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сільській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місцевості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(ОСГД)</a:t>
            </a:r>
            <a:b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формування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інформації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про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сільськогосподарську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діяльність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домогосподарств у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сільській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місцевості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для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інформаційного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забезпечення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розрахунків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обсягів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виробництва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реалізації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продукції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рослинництва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і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тваринництва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середніх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цін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на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неї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складання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економічних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рахунків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сільського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господарства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39150" y="6356351"/>
            <a:ext cx="463550" cy="365125"/>
          </a:xfrm>
        </p:spPr>
        <p:txBody>
          <a:bodyPr/>
          <a:lstStyle/>
          <a:p>
            <a:fld id="{DF3640E7-B9A6-4A69-9CC9-6DF08F79C8A5}" type="slidenum">
              <a:rPr lang="uk-UA" sz="1400" smtClean="0">
                <a:solidFill>
                  <a:srgbClr val="003399"/>
                </a:solidFill>
                <a:latin typeface="Cambria" panose="02040503050406030204" pitchFamily="18" charset="0"/>
              </a:rPr>
              <a:t>6</a:t>
            </a:fld>
            <a:endParaRPr lang="uk-UA" sz="1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683" y="1366502"/>
            <a:ext cx="8170242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723658"/>
              </p:ext>
            </p:extLst>
          </p:nvPr>
        </p:nvGraphicFramePr>
        <p:xfrm>
          <a:off x="578840" y="1488141"/>
          <a:ext cx="8092083" cy="4874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3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9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8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0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4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ибірка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endParaRPr kumimoji="0" lang="ru-RU" sz="1800" b="1" i="0" u="none" strike="noStrike" cap="none" normalizeH="0" baseline="0" noProof="0" dirty="0" err="1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Обстеженню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підлягають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Інструментарій</a:t>
                      </a:r>
                    </a:p>
                  </a:txBody>
                  <a:tcPr marL="91439" marR="91439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48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5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6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kumimoji="0" lang="ru-RU" sz="155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вибірки</a:t>
                      </a:r>
                      <a:r>
                        <a:rPr kumimoji="0" lang="ru-RU" sz="16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28,5 тис. </a:t>
                      </a:r>
                      <a:r>
                        <a:rPr kumimoji="0" lang="ru-RU" sz="1550" b="0" i="0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550" b="0" i="0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щомісячно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1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i="1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участі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у 2021 </a:t>
                      </a:r>
                      <a:r>
                        <a:rPr kumimoji="0" lang="ru-RU" sz="1550" b="0" i="1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році</a:t>
                      </a:r>
                      <a:r>
                        <a:rPr kumimoji="0" lang="ru-RU" sz="160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94,9%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550" b="0" i="0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опитано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kumimoji="0" lang="ru-RU" sz="1550" b="0" i="0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середньому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</a:t>
                      </a:r>
                      <a:r>
                        <a:rPr kumimoji="0" lang="ru-RU" sz="155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ru-RU" sz="1550" b="0" i="0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</a:t>
                      </a:r>
                      <a:endParaRPr kumimoji="0" lang="ru-RU" sz="1550" b="0" i="1" u="none" strike="noStrike" cap="none" spc="-3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1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Щорічна</a:t>
                      </a:r>
                      <a:r>
                        <a:rPr kumimoji="0" lang="ru-RU" sz="160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i="1" u="none" strike="noStrike" cap="none" spc="-30" normalizeH="0" baseline="0" noProof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r>
                        <a:rPr kumimoji="0" lang="ru-RU" sz="1550" b="0" i="0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i="1" u="none" strike="noStrike" cap="none" spc="-3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д/г.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1600" b="0" i="1" u="none" strike="noStrike" cap="none" spc="-3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600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Звітний період</a:t>
                      </a:r>
                      <a:r>
                        <a:rPr lang="uk-UA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uk-UA" sz="1600" i="0" u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Опитування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проводиться у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третій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декаді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кожного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 на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рік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травні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коли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починається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черговий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річний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цикл ОСГД,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опитування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проводиться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одночасно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(одномоментно) за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програмами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двох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форм</a:t>
                      </a:r>
                      <a:r>
                        <a:rPr lang="ru-RU" sz="155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запитальників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базового та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щомісячного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інтерв'ю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Домогосподарства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мають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своєму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володінні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користуванні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землю і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місце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проживання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яких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зареєстровано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території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сільських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населених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пунктів</a:t>
                      </a:r>
                      <a:r>
                        <a:rPr lang="ru-RU" sz="1550" spc="-2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сільські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домогосподарства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</a:p>
                    <a:p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Опитується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голова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домогосподарства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разі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його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відсутності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інший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член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домогосподарства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який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володіє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необхідною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spc="-20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інформацією</a:t>
                      </a:r>
                      <a:r>
                        <a:rPr lang="ru-RU" sz="1550" spc="-2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Паперові бланки анкет:</a:t>
                      </a:r>
                    </a:p>
                    <a:p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Запитальник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базового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інтерв’ю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загальні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домогосподарств</a:t>
                      </a:r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endParaRPr lang="uk-UA" sz="155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Tx/>
                        <a:buChar char="-"/>
                      </a:pP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Запитальник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щомісячного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інтерв'ю</a:t>
                      </a:r>
                      <a:r>
                        <a:rPr lang="uk-UA" sz="155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сільськогосподарської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5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діяльності</a:t>
                      </a:r>
                      <a:r>
                        <a:rPr lang="ru-RU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домогосподарств</a:t>
                      </a:r>
                      <a:r>
                        <a:rPr lang="uk-UA" sz="155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52339" y="645953"/>
            <a:ext cx="8296710" cy="5880682"/>
          </a:xfrm>
          <a:prstGeom prst="round2DiagRect">
            <a:avLst/>
          </a:prstGeom>
          <a:solidFill>
            <a:srgbClr val="FFE8A7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  <a:p>
            <a:endParaRPr lang="ru-RU" sz="240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52780" y="741045"/>
            <a:ext cx="7922895" cy="1017270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умов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(EU SILC)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формування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інформації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щодо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бідності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соціальних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виключень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розподілу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доходів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а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також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умов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життя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різних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соціально-демографічних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груп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населення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України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472362" y="5624514"/>
            <a:ext cx="347663" cy="273844"/>
          </a:xfrm>
        </p:spPr>
        <p:txBody>
          <a:bodyPr/>
          <a:lstStyle/>
          <a:p>
            <a:fld id="{DF3640E7-B9A6-4A69-9CC9-6DF08F79C8A5}" type="slidenum">
              <a:rPr lang="uk-UA" sz="1050">
                <a:solidFill>
                  <a:srgbClr val="003399"/>
                </a:solidFill>
                <a:latin typeface="Cambria" panose="02040503050406030204" pitchFamily="18" charset="0"/>
              </a:rPr>
              <a:t>7</a:t>
            </a:fld>
            <a:endParaRPr lang="uk-UA" sz="1050" dirty="0">
              <a:solidFill>
                <a:srgbClr val="003399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64066" y="1794720"/>
            <a:ext cx="7407480" cy="0"/>
          </a:xfrm>
          <a:prstGeom prst="line">
            <a:avLst/>
          </a:prstGeom>
          <a:ln w="98425" cmpd="thinThick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581817"/>
              </p:ext>
            </p:extLst>
          </p:nvPr>
        </p:nvGraphicFramePr>
        <p:xfrm>
          <a:off x="864066" y="1887523"/>
          <a:ext cx="7407480" cy="4199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5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0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3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ибірка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ротація</a:t>
                      </a:r>
                      <a:endParaRPr kumimoji="0" lang="ru-RU" sz="1400" b="1" i="0" u="none" strike="noStrike" cap="none" normalizeH="0" baseline="0" noProof="0" dirty="0" err="1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34290" marB="34290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</a:p>
                  </a:txBody>
                  <a:tcPr marL="68579" marR="68579" marT="34290" marB="34290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Обстеженню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підлягають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79" marR="68579" marT="34290" marB="34290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uk-UA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Інструментарій</a:t>
                      </a:r>
                    </a:p>
                  </a:txBody>
                  <a:tcPr marL="68579" marR="68579" marT="34290" marB="34290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lang="ru-RU" sz="1200" i="1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вибірки</a:t>
                      </a:r>
                      <a:r>
                        <a:rPr lang="ru-RU" sz="1200" i="1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 </a:t>
                      </a:r>
                      <a:endParaRPr lang="en-US" sz="1200" kern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20,0</a:t>
                      </a:r>
                      <a:r>
                        <a:rPr lang="ru-RU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тис.домогосподарств</a:t>
                      </a:r>
                      <a:r>
                        <a:rPr lang="ru-RU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en-US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ічно</a:t>
                      </a:r>
                      <a:r>
                        <a:rPr lang="ru-RU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200" i="1" kern="1200" noProof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Ротація</a:t>
                      </a:r>
                      <a:r>
                        <a:rPr lang="ru-RU" sz="1200" i="1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д/г</a:t>
                      </a:r>
                      <a:r>
                        <a:rPr lang="ru-RU" sz="1200" kern="1200" noProof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endParaRPr lang="en-US" sz="1200" kern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Вибірка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складається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чотирьох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ротаційних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зі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щорічною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заміною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однієї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ротаційної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групи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-б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лизько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25%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Кожного року до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вибірки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входить одна нова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ротаційна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й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виключається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ротаційна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обстежувалася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чотири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роки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поспіль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en-US" sz="1200" kern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Звітний період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EU-SILC використовуються різні звітні періоди: попередній календарний рік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звітні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й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період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у)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останні 12 місяців;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станні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5 років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останній місяць; на момент проведення інтерв’ю.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uk-UA" sz="120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Опитування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ється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 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місяц</a:t>
                      </a:r>
                      <a:r>
                        <a:rPr lang="en-US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en-US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нi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члени 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домогоспо-дарств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місцем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постійного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проживання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b="0" i="1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их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1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верс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en-US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й 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b="0" i="1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нкет</a:t>
                      </a:r>
                      <a:r>
                        <a:rPr lang="uk-UA" sz="1200" b="0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b="1" i="1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Склад</a:t>
                      </a:r>
                      <a:r>
                        <a:rPr lang="en-US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домогосподарства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(соціально-демографічні характеристики респондентів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інформаці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щодо догляду за дітьми у віці до 12 років)</a:t>
                      </a:r>
                    </a:p>
                    <a:p>
                      <a:r>
                        <a:rPr lang="uk-UA" sz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uk-UA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Анкета</a:t>
                      </a:r>
                      <a:r>
                        <a:rPr lang="en-US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домогосподарства </a:t>
                      </a:r>
                      <a:r>
                        <a:rPr lang="uk-UA" sz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житлов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умов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доход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и,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сільськогосподарськ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діяльні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ь, м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ще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домогосподарства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200" b="1" i="1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Індивідуальна анкета</a:t>
                      </a:r>
                      <a:r>
                        <a:rPr lang="uk-UA" sz="1200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200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зайнятіст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ь,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індивідуальні доход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en-US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ще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освіт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стан здоров’я, які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життя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ні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віком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і старше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300" y="289621"/>
            <a:ext cx="548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Збір та обробка даних обстежень</a:t>
            </a:r>
            <a:endParaRPr lang="uk-UA" sz="2400" b="1" i="1" cap="all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Скругленный прямоугольник 7"/>
          <p:cNvSpPr/>
          <p:nvPr/>
        </p:nvSpPr>
        <p:spPr>
          <a:xfrm>
            <a:off x="327171" y="797170"/>
            <a:ext cx="8634837" cy="572847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Збір даних вибіркових обстежень проводиться за місцем постійного проживання населення спеціально підготовленими фахівцями з інтерв’ювання шляхом безпосереднього відвідування відібраних домогосподарств і опитування їхніх мешканців за допомогою паперових бланків анкет. </a:t>
            </a:r>
          </a:p>
          <a:p>
            <a:endParaRPr lang="uk-UA" sz="1600" dirty="0">
              <a:solidFill>
                <a:srgbClr val="00206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uk-UA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Обробка даних здійснюється в різних програмних забезпеченнях (</a:t>
            </a:r>
            <a:r>
              <a:rPr lang="en-US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SPSS PASW Statistics </a:t>
            </a:r>
            <a:r>
              <a:rPr lang="uk-UA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та модуль </a:t>
            </a:r>
            <a:r>
              <a:rPr lang="en-US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Data Entry</a:t>
            </a:r>
            <a:r>
              <a:rPr lang="uk-UA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PowerBuilder 5.0</a:t>
            </a:r>
            <a:r>
              <a:rPr lang="uk-UA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Clipper 5.2</a:t>
            </a:r>
            <a:r>
              <a:rPr lang="uk-UA" sz="1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uk-UA" sz="1600" b="1" i="1" u="sng" dirty="0">
              <a:solidFill>
                <a:srgbClr val="00206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tabLst>
                <a:tab pos="405130" algn="l"/>
              </a:tabLst>
            </a:pPr>
            <a:r>
              <a:rPr lang="uk-UA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</a:t>
            </a:r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а регіональному  рівні здійснюється</a:t>
            </a:r>
            <a:r>
              <a:rPr lang="uk-UA" sz="1400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  <a:endParaRPr lang="uk-UA" sz="1400" dirty="0">
              <a:solidFill>
                <a:srgbClr val="00206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контроль повноти та правильності заповнення статистичних формулярів; кодування інформації; </a:t>
            </a:r>
          </a:p>
          <a:p>
            <a:pPr algn="just"/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уведення даних у ПЕОМ з одночасним проведенням арифметичного та логічного контролів; </a:t>
            </a:r>
          </a:p>
          <a:p>
            <a:pPr algn="just"/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формування бази даних по регіону та її логічний контроль; </a:t>
            </a:r>
          </a:p>
          <a:p>
            <a:pPr algn="just"/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передача файлів первинних даних для подальшої обробки на державному рівні.</a:t>
            </a:r>
          </a:p>
          <a:p>
            <a:pPr algn="just"/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На державному рівні проводиться: </a:t>
            </a:r>
          </a:p>
          <a:p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узагальнення та логічний контроль бази даних обстеження; </a:t>
            </a:r>
          </a:p>
          <a:p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побудова окремих вихідних таблиць; </a:t>
            </a:r>
          </a:p>
          <a:p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розрахунок вагових коефіцієнтів для поширення результатів на генеральну сукупність та розрахунок на їх основі оцінок показників; </a:t>
            </a:r>
          </a:p>
          <a:p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розрахунок характеристик надійності оцінок показників; </a:t>
            </a:r>
          </a:p>
          <a:p>
            <a:r>
              <a:rPr lang="uk-UA" sz="1400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побудова таблиць для публікацій і аналітичних матеріалів.</a:t>
            </a:r>
          </a:p>
        </p:txBody>
      </p:sp>
      <p:cxnSp>
        <p:nvCxnSpPr>
          <p:cNvPr id="16" name="Прямая соединительная линия 15"/>
          <p:cNvCxnSpPr>
            <a:stCxn id="14" idx="0"/>
            <a:endCxn id="14" idx="0"/>
          </p:cNvCxnSpPr>
          <p:nvPr/>
        </p:nvCxnSpPr>
        <p:spPr>
          <a:xfrm>
            <a:off x="4644590" y="79717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0"/>
            <a:endCxn id="14" idx="0"/>
          </p:cNvCxnSpPr>
          <p:nvPr/>
        </p:nvCxnSpPr>
        <p:spPr>
          <a:xfrm>
            <a:off x="4644590" y="79717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Рисунок 4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29481" y="4509332"/>
            <a:ext cx="2232875" cy="1226208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86405" y="2497255"/>
            <a:ext cx="8511608" cy="4024154"/>
            <a:chOff x="343836" y="1050312"/>
            <a:chExt cx="11449573" cy="5365539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4" name="Прямоугольник 3"/>
            <p:cNvSpPr/>
            <p:nvPr/>
          </p:nvSpPr>
          <p:spPr>
            <a:xfrm>
              <a:off x="611937" y="2149773"/>
              <a:ext cx="10625783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935508" y="1205736"/>
              <a:ext cx="10625783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44245" indent="-214630">
                <a:buFont typeface="Arial" panose="020B0604020202020204" pitchFamily="34" charset="0"/>
                <a:buChar char="•"/>
                <a:defRPr/>
              </a:pPr>
              <a:endParaRPr lang="uk-UA" sz="1350" b="1" dirty="0">
                <a:solidFill>
                  <a:srgbClr val="192C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" name="Нашивка 8"/>
            <p:cNvSpPr/>
            <p:nvPr/>
          </p:nvSpPr>
          <p:spPr>
            <a:xfrm flipH="1">
              <a:off x="343836" y="1235267"/>
              <a:ext cx="3494517" cy="5037346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127874 w 4744401"/>
                <a:gd name="connsiteY2-90" fmla="*/ 1738680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558769 w 4982888"/>
                <a:gd name="connsiteY0-100" fmla="*/ 0 h 3506206"/>
                <a:gd name="connsiteX1-101" fmla="*/ 4982888 w 4982888"/>
                <a:gd name="connsiteY1-102" fmla="*/ 0 h 3506206"/>
                <a:gd name="connsiteX2-103" fmla="*/ 4366361 w 4982888"/>
                <a:gd name="connsiteY2-104" fmla="*/ 1738680 h 3506206"/>
                <a:gd name="connsiteX3-105" fmla="*/ 4982888 w 4982888"/>
                <a:gd name="connsiteY3-106" fmla="*/ 3506206 h 3506206"/>
                <a:gd name="connsiteX4-107" fmla="*/ 558769 w 4982888"/>
                <a:gd name="connsiteY4-108" fmla="*/ 3506206 h 3506206"/>
                <a:gd name="connsiteX5-109" fmla="*/ 0 w 4982888"/>
                <a:gd name="connsiteY5-110" fmla="*/ 1802037 h 3506206"/>
                <a:gd name="connsiteX6-111" fmla="*/ 558769 w 4982888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982888" h="3506206">
                  <a:moveTo>
                    <a:pt x="558769" y="0"/>
                  </a:moveTo>
                  <a:lnTo>
                    <a:pt x="4982888" y="0"/>
                  </a:lnTo>
                  <a:lnTo>
                    <a:pt x="4366361" y="1738680"/>
                  </a:lnTo>
                  <a:lnTo>
                    <a:pt x="4982888" y="3506206"/>
                  </a:lnTo>
                  <a:lnTo>
                    <a:pt x="558769" y="3506206"/>
                  </a:lnTo>
                  <a:lnTo>
                    <a:pt x="0" y="1802037"/>
                  </a:lnTo>
                  <a:lnTo>
                    <a:pt x="55876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</a:p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ї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ь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 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Держстат</a:t>
              </a:r>
              <a:endPara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здійснив низку</a:t>
              </a:r>
            </a:p>
            <a:p>
              <a:pPr algn="ctr"/>
              <a:r>
                <a:rPr lang="uk-UA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підготовчих робіт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sp>
          <p:nvSpPr>
            <p:cNvPr id="7" name="Нашивка 8"/>
            <p:cNvSpPr/>
            <p:nvPr/>
          </p:nvSpPr>
          <p:spPr>
            <a:xfrm flipH="1">
              <a:off x="4046917" y="1050312"/>
              <a:ext cx="7746492" cy="717685"/>
            </a:xfrm>
            <a:custGeom>
              <a:avLst/>
              <a:gdLst>
                <a:gd name="connsiteX0" fmla="*/ 0 w 4622640"/>
                <a:gd name="connsiteY0" fmla="*/ 0 h 3506206"/>
                <a:gd name="connsiteX1" fmla="*/ 4424119 w 4622640"/>
                <a:gd name="connsiteY1" fmla="*/ 0 h 3506206"/>
                <a:gd name="connsiteX2" fmla="*/ 4622640 w 4622640"/>
                <a:gd name="connsiteY2" fmla="*/ 1753103 h 3506206"/>
                <a:gd name="connsiteX3" fmla="*/ 4424119 w 4622640"/>
                <a:gd name="connsiteY3" fmla="*/ 3506206 h 3506206"/>
                <a:gd name="connsiteX4" fmla="*/ 0 w 4622640"/>
                <a:gd name="connsiteY4" fmla="*/ 3506206 h 3506206"/>
                <a:gd name="connsiteX5" fmla="*/ 198521 w 4622640"/>
                <a:gd name="connsiteY5" fmla="*/ 1753103 h 3506206"/>
                <a:gd name="connsiteX6" fmla="*/ 0 w 4622640"/>
                <a:gd name="connsiteY6" fmla="*/ 0 h 3506206"/>
                <a:gd name="connsiteX0-1" fmla="*/ 0 w 4424119"/>
                <a:gd name="connsiteY0-2" fmla="*/ 0 h 3506206"/>
                <a:gd name="connsiteX1-3" fmla="*/ 4424119 w 4424119"/>
                <a:gd name="connsiteY1-4" fmla="*/ 0 h 3506206"/>
                <a:gd name="connsiteX2-5" fmla="*/ 3853519 w 4424119"/>
                <a:gd name="connsiteY2-6" fmla="*/ 1693283 h 3506206"/>
                <a:gd name="connsiteX3-7" fmla="*/ 4424119 w 4424119"/>
                <a:gd name="connsiteY3-8" fmla="*/ 3506206 h 3506206"/>
                <a:gd name="connsiteX4-9" fmla="*/ 0 w 4424119"/>
                <a:gd name="connsiteY4-10" fmla="*/ 3506206 h 3506206"/>
                <a:gd name="connsiteX5-11" fmla="*/ 198521 w 4424119"/>
                <a:gd name="connsiteY5-12" fmla="*/ 1753103 h 3506206"/>
                <a:gd name="connsiteX6-13" fmla="*/ 0 w 4424119"/>
                <a:gd name="connsiteY6-14" fmla="*/ 0 h 3506206"/>
                <a:gd name="connsiteX0-15" fmla="*/ 0 w 4776465"/>
                <a:gd name="connsiteY0-16" fmla="*/ 0 h 3506206"/>
                <a:gd name="connsiteX1-17" fmla="*/ 4424119 w 4776465"/>
                <a:gd name="connsiteY1-18" fmla="*/ 0 h 3506206"/>
                <a:gd name="connsiteX2-19" fmla="*/ 4776465 w 4776465"/>
                <a:gd name="connsiteY2-20" fmla="*/ 1642008 h 3506206"/>
                <a:gd name="connsiteX3-21" fmla="*/ 4424119 w 4776465"/>
                <a:gd name="connsiteY3-22" fmla="*/ 3506206 h 3506206"/>
                <a:gd name="connsiteX4-23" fmla="*/ 0 w 4776465"/>
                <a:gd name="connsiteY4-24" fmla="*/ 3506206 h 3506206"/>
                <a:gd name="connsiteX5-25" fmla="*/ 198521 w 4776465"/>
                <a:gd name="connsiteY5-26" fmla="*/ 1753103 h 3506206"/>
                <a:gd name="connsiteX6-27" fmla="*/ 0 w 4776465"/>
                <a:gd name="connsiteY6-28" fmla="*/ 0 h 3506206"/>
                <a:gd name="connsiteX0-29" fmla="*/ 0 w 4424119"/>
                <a:gd name="connsiteY0-30" fmla="*/ 0 h 3506206"/>
                <a:gd name="connsiteX1-31" fmla="*/ 4424119 w 4424119"/>
                <a:gd name="connsiteY1-32" fmla="*/ 0 h 3506206"/>
                <a:gd name="connsiteX2-33" fmla="*/ 3699695 w 4424119"/>
                <a:gd name="connsiteY2-34" fmla="*/ 1616370 h 3506206"/>
                <a:gd name="connsiteX3-35" fmla="*/ 4424119 w 4424119"/>
                <a:gd name="connsiteY3-36" fmla="*/ 3506206 h 3506206"/>
                <a:gd name="connsiteX4-37" fmla="*/ 0 w 4424119"/>
                <a:gd name="connsiteY4-38" fmla="*/ 3506206 h 3506206"/>
                <a:gd name="connsiteX5-39" fmla="*/ 198521 w 4424119"/>
                <a:gd name="connsiteY5-40" fmla="*/ 1753103 h 3506206"/>
                <a:gd name="connsiteX6-41" fmla="*/ 0 w 4424119"/>
                <a:gd name="connsiteY6-42" fmla="*/ 0 h 3506206"/>
                <a:gd name="connsiteX0-43" fmla="*/ 544963 w 4969082"/>
                <a:gd name="connsiteY0-44" fmla="*/ 0 h 3506206"/>
                <a:gd name="connsiteX1-45" fmla="*/ 4969082 w 4969082"/>
                <a:gd name="connsiteY1-46" fmla="*/ 0 h 3506206"/>
                <a:gd name="connsiteX2-47" fmla="*/ 4244658 w 4969082"/>
                <a:gd name="connsiteY2-48" fmla="*/ 1616370 h 3506206"/>
                <a:gd name="connsiteX3-49" fmla="*/ 4969082 w 4969082"/>
                <a:gd name="connsiteY3-50" fmla="*/ 3506206 h 3506206"/>
                <a:gd name="connsiteX4-51" fmla="*/ 544963 w 4969082"/>
                <a:gd name="connsiteY4-52" fmla="*/ 3506206 h 3506206"/>
                <a:gd name="connsiteX5-53" fmla="*/ 0 w 4969082"/>
                <a:gd name="connsiteY5-54" fmla="*/ 1795832 h 3506206"/>
                <a:gd name="connsiteX6-55" fmla="*/ 544963 w 4969082"/>
                <a:gd name="connsiteY6-56" fmla="*/ 0 h 3506206"/>
                <a:gd name="connsiteX0-57" fmla="*/ 544963 w 4969082"/>
                <a:gd name="connsiteY0-58" fmla="*/ 0 h 3506206"/>
                <a:gd name="connsiteX1-59" fmla="*/ 4969082 w 4969082"/>
                <a:gd name="connsiteY1-60" fmla="*/ 0 h 3506206"/>
                <a:gd name="connsiteX2-61" fmla="*/ 4591042 w 4969082"/>
                <a:gd name="connsiteY2-62" fmla="*/ 1577356 h 3506206"/>
                <a:gd name="connsiteX3-63" fmla="*/ 4969082 w 4969082"/>
                <a:gd name="connsiteY3-64" fmla="*/ 3506206 h 3506206"/>
                <a:gd name="connsiteX4-65" fmla="*/ 544963 w 4969082"/>
                <a:gd name="connsiteY4-66" fmla="*/ 3506206 h 3506206"/>
                <a:gd name="connsiteX5-67" fmla="*/ 0 w 4969082"/>
                <a:gd name="connsiteY5-68" fmla="*/ 1795832 h 3506206"/>
                <a:gd name="connsiteX6-69" fmla="*/ 544963 w 4969082"/>
                <a:gd name="connsiteY6-70" fmla="*/ 0 h 3506206"/>
                <a:gd name="connsiteX0-71" fmla="*/ 320282 w 4744401"/>
                <a:gd name="connsiteY0-72" fmla="*/ 0 h 3506206"/>
                <a:gd name="connsiteX1-73" fmla="*/ 4744401 w 4744401"/>
                <a:gd name="connsiteY1-74" fmla="*/ 0 h 3506206"/>
                <a:gd name="connsiteX2-75" fmla="*/ 4366361 w 4744401"/>
                <a:gd name="connsiteY2-76" fmla="*/ 1577356 h 3506206"/>
                <a:gd name="connsiteX3-77" fmla="*/ 4744401 w 4744401"/>
                <a:gd name="connsiteY3-78" fmla="*/ 3506206 h 3506206"/>
                <a:gd name="connsiteX4-79" fmla="*/ 320282 w 4744401"/>
                <a:gd name="connsiteY4-80" fmla="*/ 3506206 h 3506206"/>
                <a:gd name="connsiteX5-81" fmla="*/ 0 w 4744401"/>
                <a:gd name="connsiteY5-82" fmla="*/ 1795832 h 3506206"/>
                <a:gd name="connsiteX6-83" fmla="*/ 320282 w 4744401"/>
                <a:gd name="connsiteY6-84" fmla="*/ 0 h 3506206"/>
                <a:gd name="connsiteX0-85" fmla="*/ 320282 w 4744401"/>
                <a:gd name="connsiteY0-86" fmla="*/ 0 h 3506206"/>
                <a:gd name="connsiteX1-87" fmla="*/ 4744401 w 4744401"/>
                <a:gd name="connsiteY1-88" fmla="*/ 0 h 3506206"/>
                <a:gd name="connsiteX2-89" fmla="*/ 4575971 w 4744401"/>
                <a:gd name="connsiteY2-90" fmla="*/ 1786107 h 3506206"/>
                <a:gd name="connsiteX3-91" fmla="*/ 4744401 w 4744401"/>
                <a:gd name="connsiteY3-92" fmla="*/ 3506206 h 3506206"/>
                <a:gd name="connsiteX4-93" fmla="*/ 320282 w 4744401"/>
                <a:gd name="connsiteY4-94" fmla="*/ 3506206 h 3506206"/>
                <a:gd name="connsiteX5-95" fmla="*/ 0 w 4744401"/>
                <a:gd name="connsiteY5-96" fmla="*/ 1795832 h 3506206"/>
                <a:gd name="connsiteX6-97" fmla="*/ 320282 w 4744401"/>
                <a:gd name="connsiteY6-98" fmla="*/ 0 h 3506206"/>
                <a:gd name="connsiteX0-99" fmla="*/ 148783 w 4572902"/>
                <a:gd name="connsiteY0-100" fmla="*/ 0 h 3506206"/>
                <a:gd name="connsiteX1-101" fmla="*/ 4572902 w 4572902"/>
                <a:gd name="connsiteY1-102" fmla="*/ 0 h 3506206"/>
                <a:gd name="connsiteX2-103" fmla="*/ 4404472 w 4572902"/>
                <a:gd name="connsiteY2-104" fmla="*/ 1786107 h 3506206"/>
                <a:gd name="connsiteX3-105" fmla="*/ 4572902 w 4572902"/>
                <a:gd name="connsiteY3-106" fmla="*/ 3506206 h 3506206"/>
                <a:gd name="connsiteX4-107" fmla="*/ 148783 w 4572902"/>
                <a:gd name="connsiteY4-108" fmla="*/ 3506206 h 3506206"/>
                <a:gd name="connsiteX5-109" fmla="*/ 0 w 4572902"/>
                <a:gd name="connsiteY5-110" fmla="*/ 1795833 h 3506206"/>
                <a:gd name="connsiteX6-111" fmla="*/ 148783 w 4572902"/>
                <a:gd name="connsiteY6-112" fmla="*/ 0 h 35062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572902" h="3506206">
                  <a:moveTo>
                    <a:pt x="148783" y="0"/>
                  </a:moveTo>
                  <a:lnTo>
                    <a:pt x="4572902" y="0"/>
                  </a:lnTo>
                  <a:lnTo>
                    <a:pt x="4404472" y="1786107"/>
                  </a:lnTo>
                  <a:lnTo>
                    <a:pt x="4572902" y="3506206"/>
                  </a:lnTo>
                  <a:lnTo>
                    <a:pt x="148783" y="3506206"/>
                  </a:lnTo>
                  <a:lnTo>
                    <a:pt x="0" y="1795833"/>
                  </a:lnTo>
                  <a:lnTo>
                    <a:pt x="1487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2000">
                  <a:schemeClr val="accent1">
                    <a:lumMod val="45000"/>
                    <a:lumOff val="5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Проведено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Пробний перепис населення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використанням інноваційних технологій збирання даних</a:t>
              </a:r>
              <a:r>
                <a:rPr lang="ru-RU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 </a:t>
              </a:r>
              <a:r>
                <a:rPr lang="uk-UA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населення</a:t>
              </a:r>
              <a:r>
                <a:rPr lang="en-US" sz="135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endParaRPr lang="ru-RU" sz="13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" name="Групувати 12"/>
            <p:cNvGrpSpPr/>
            <p:nvPr/>
          </p:nvGrpSpPr>
          <p:grpSpPr>
            <a:xfrm>
              <a:off x="4221018" y="2030158"/>
              <a:ext cx="7572391" cy="4385693"/>
              <a:chOff x="998355" y="1153200"/>
              <a:chExt cx="10750296" cy="5425974"/>
            </a:xfrm>
          </p:grpSpPr>
          <p:pic>
            <p:nvPicPr>
              <p:cNvPr id="9" name="Рисунок 8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095534" y="1332897"/>
                <a:ext cx="2501169" cy="1646341"/>
              </a:xfrm>
              <a:prstGeom prst="rect">
                <a:avLst/>
              </a:prstGeom>
            </p:spPr>
          </p:pic>
          <p:grpSp>
            <p:nvGrpSpPr>
              <p:cNvPr id="10" name="Группа 24"/>
              <p:cNvGrpSpPr/>
              <p:nvPr/>
            </p:nvGrpSpPr>
            <p:grpSpPr>
              <a:xfrm>
                <a:off x="998355" y="3182660"/>
                <a:ext cx="2695525" cy="1458458"/>
                <a:chOff x="5161924" y="2357209"/>
                <a:chExt cx="2984798" cy="1446168"/>
              </a:xfrm>
            </p:grpSpPr>
            <p:pic>
              <p:nvPicPr>
                <p:cNvPr id="38" name="Рисунок 37"/>
                <p:cNvPicPr>
                  <a:picLocks noChangeAspect="1"/>
                </p:cNvPicPr>
                <p:nvPr/>
              </p:nvPicPr>
              <p:blipFill>
                <a:blip r:embed="rId5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5161924" y="2357209"/>
                  <a:ext cx="1552508" cy="1035540"/>
                </a:xfrm>
                <a:prstGeom prst="rect">
                  <a:avLst/>
                </a:prstGeom>
              </p:spPr>
            </p:pic>
            <p:pic>
              <p:nvPicPr>
                <p:cNvPr id="39" name="Рисунок 38"/>
                <p:cNvPicPr>
                  <a:picLocks noChangeAspect="1"/>
                </p:cNvPicPr>
                <p:nvPr/>
              </p:nvPicPr>
              <p:blipFill>
                <a:blip r:embed="rId5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6594214" y="2357209"/>
                  <a:ext cx="1552508" cy="1035540"/>
                </a:xfrm>
                <a:prstGeom prst="rect">
                  <a:avLst/>
                </a:prstGeom>
              </p:spPr>
            </p:pic>
            <p:pic>
              <p:nvPicPr>
                <p:cNvPr id="40" name="Рисунок 39"/>
                <p:cNvPicPr>
                  <a:picLocks noChangeAspect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5722455" y="2640431"/>
                  <a:ext cx="1743518" cy="1162946"/>
                </a:xfrm>
                <a:prstGeom prst="rect">
                  <a:avLst/>
                </a:prstGeom>
              </p:spPr>
            </p:pic>
          </p:grpSp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9998" y="3389091"/>
                <a:ext cx="781320" cy="765276"/>
              </a:xfrm>
              <a:prstGeom prst="rect">
                <a:avLst/>
              </a:prstGeom>
            </p:spPr>
          </p:pic>
          <p:grpSp>
            <p:nvGrpSpPr>
              <p:cNvPr id="12" name="Группа 57"/>
              <p:cNvGrpSpPr/>
              <p:nvPr/>
            </p:nvGrpSpPr>
            <p:grpSpPr>
              <a:xfrm>
                <a:off x="4225779" y="1722909"/>
                <a:ext cx="1316579" cy="807782"/>
                <a:chOff x="2499361" y="2108618"/>
                <a:chExt cx="1476857" cy="805580"/>
              </a:xfrm>
            </p:grpSpPr>
            <p:pic>
              <p:nvPicPr>
                <p:cNvPr id="36" name="Рисунок 35"/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3170638" y="2108618"/>
                  <a:ext cx="805580" cy="805580"/>
                </a:xfrm>
                <a:prstGeom prst="rect">
                  <a:avLst/>
                </a:prstGeom>
              </p:spPr>
            </p:pic>
            <p:pic>
              <p:nvPicPr>
                <p:cNvPr id="37" name="Рисунок 36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99361" y="2177109"/>
                  <a:ext cx="826376" cy="726975"/>
                </a:xfrm>
                <a:prstGeom prst="rect">
                  <a:avLst/>
                </a:prstGeom>
              </p:spPr>
            </p:pic>
          </p:grpSp>
          <p:pic>
            <p:nvPicPr>
              <p:cNvPr id="13" name="Рисунок 12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824207" y="3221553"/>
                <a:ext cx="718153" cy="807782"/>
              </a:xfrm>
              <a:prstGeom prst="rect">
                <a:avLst/>
              </a:prstGeom>
            </p:spPr>
          </p:pic>
          <p:grpSp>
            <p:nvGrpSpPr>
              <p:cNvPr id="14" name="Группа 28"/>
              <p:cNvGrpSpPr/>
              <p:nvPr/>
            </p:nvGrpSpPr>
            <p:grpSpPr>
              <a:xfrm>
                <a:off x="6326171" y="3397466"/>
                <a:ext cx="403784" cy="499182"/>
                <a:chOff x="8472361" y="2577180"/>
                <a:chExt cx="501706" cy="600547"/>
              </a:xfrm>
            </p:grpSpPr>
            <p:sp>
              <p:nvSpPr>
                <p:cNvPr id="31" name="Прямоугольник 1"/>
                <p:cNvSpPr/>
                <p:nvPr/>
              </p:nvSpPr>
              <p:spPr>
                <a:xfrm>
                  <a:off x="8472361" y="2577180"/>
                  <a:ext cx="501706" cy="60054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350"/>
                </a:p>
              </p:txBody>
            </p:sp>
            <p:cxnSp>
              <p:nvCxnSpPr>
                <p:cNvPr id="32" name="Прямая соединительная линия 6"/>
                <p:cNvCxnSpPr/>
                <p:nvPr/>
              </p:nvCxnSpPr>
              <p:spPr>
                <a:xfrm>
                  <a:off x="8525166" y="2782515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85"/>
                <p:cNvCxnSpPr/>
                <p:nvPr/>
              </p:nvCxnSpPr>
              <p:spPr>
                <a:xfrm>
                  <a:off x="8520554" y="2851789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86"/>
                <p:cNvCxnSpPr/>
                <p:nvPr/>
              </p:nvCxnSpPr>
              <p:spPr>
                <a:xfrm>
                  <a:off x="8520553" y="2925679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87"/>
                <p:cNvCxnSpPr/>
                <p:nvPr/>
              </p:nvCxnSpPr>
              <p:spPr>
                <a:xfrm>
                  <a:off x="8515941" y="2994953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Группа 93"/>
              <p:cNvGrpSpPr/>
              <p:nvPr/>
            </p:nvGrpSpPr>
            <p:grpSpPr>
              <a:xfrm>
                <a:off x="6245118" y="1871317"/>
                <a:ext cx="403784" cy="499182"/>
                <a:chOff x="8472361" y="2577180"/>
                <a:chExt cx="501706" cy="600547"/>
              </a:xfrm>
            </p:grpSpPr>
            <p:sp>
              <p:nvSpPr>
                <p:cNvPr id="26" name="Прямоугольник 94"/>
                <p:cNvSpPr/>
                <p:nvPr/>
              </p:nvSpPr>
              <p:spPr>
                <a:xfrm>
                  <a:off x="8472361" y="2577180"/>
                  <a:ext cx="501706" cy="60054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350"/>
                </a:p>
              </p:txBody>
            </p:sp>
            <p:cxnSp>
              <p:nvCxnSpPr>
                <p:cNvPr id="27" name="Прямая соединительная линия 95"/>
                <p:cNvCxnSpPr/>
                <p:nvPr/>
              </p:nvCxnSpPr>
              <p:spPr>
                <a:xfrm>
                  <a:off x="8525166" y="2782515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96"/>
                <p:cNvCxnSpPr/>
                <p:nvPr/>
              </p:nvCxnSpPr>
              <p:spPr>
                <a:xfrm>
                  <a:off x="8520554" y="2851789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97"/>
                <p:cNvCxnSpPr/>
                <p:nvPr/>
              </p:nvCxnSpPr>
              <p:spPr>
                <a:xfrm>
                  <a:off x="8520553" y="2925679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98"/>
                <p:cNvCxnSpPr/>
                <p:nvPr/>
              </p:nvCxnSpPr>
              <p:spPr>
                <a:xfrm>
                  <a:off x="8515941" y="2994953"/>
                  <a:ext cx="384249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TextBox 15"/>
              <p:cNvSpPr txBox="1"/>
              <p:nvPr/>
            </p:nvSpPr>
            <p:spPr>
              <a:xfrm>
                <a:off x="1300519" y="4976136"/>
                <a:ext cx="2306503" cy="1180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350" b="1" dirty="0">
                    <a:solidFill>
                      <a:schemeClr val="accent1">
                        <a:lumMod val="50000"/>
                      </a:schemeClr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Веб-портал для </a:t>
                </a:r>
                <a:r>
                  <a:rPr lang="uk-UA" sz="1350" b="1" dirty="0">
                    <a:solidFill>
                      <a:schemeClr val="accent1">
                        <a:lumMod val="50000"/>
                      </a:schemeClr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Інтернет-раунду</a:t>
                </a:r>
              </a:p>
            </p:txBody>
          </p:sp>
          <p:sp>
            <p:nvSpPr>
              <p:cNvPr id="17" name="Нашивка 112"/>
              <p:cNvSpPr/>
              <p:nvPr/>
            </p:nvSpPr>
            <p:spPr>
              <a:xfrm flipH="1">
                <a:off x="7074050" y="1153200"/>
                <a:ext cx="4622640" cy="3487918"/>
              </a:xfrm>
              <a:prstGeom prst="chevron">
                <a:avLst>
                  <a:gd name="adj" fmla="val 5662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2000">
                    <a:schemeClr val="accent1">
                      <a:lumMod val="45000"/>
                      <a:lumOff val="5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350"/>
              </a:p>
            </p:txBody>
          </p:sp>
          <p:sp>
            <p:nvSpPr>
              <p:cNvPr id="18" name="Нашивка 113"/>
              <p:cNvSpPr/>
              <p:nvPr/>
            </p:nvSpPr>
            <p:spPr>
              <a:xfrm flipH="1">
                <a:off x="7126012" y="4888193"/>
                <a:ext cx="4622639" cy="1660931"/>
              </a:xfrm>
              <a:prstGeom prst="chevron">
                <a:avLst>
                  <a:gd name="adj" fmla="val 9343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2000">
                    <a:schemeClr val="accent1">
                      <a:lumMod val="45000"/>
                      <a:lumOff val="5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35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91643" y="1310484"/>
                <a:ext cx="3712204" cy="3044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uk-UA" sz="600" b="1" dirty="0">
                  <a:solidFill>
                    <a:srgbClr val="192C4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algn="ctr"/>
                <a:r>
                  <a:rPr lang="uk-UA" sz="12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Обхід</a:t>
                </a:r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(безпосереднє відвідування) житлових будинків і житлових приміщень в інших будівлях тимчасовим переписним персоналом </a:t>
                </a:r>
              </a:p>
              <a:p>
                <a:pPr algn="ctr"/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і заповнення ним переписної документації</a:t>
                </a:r>
                <a:r>
                  <a:rPr lang="en-US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за допомогою планшетів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80606" y="5035788"/>
                <a:ext cx="3513002" cy="1369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2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Самостійне</a:t>
                </a:r>
                <a:r>
                  <a:rPr lang="ru-RU" sz="12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12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заповнення</a:t>
                </a:r>
                <a:r>
                  <a:rPr lang="ru-RU" sz="12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переписної</a:t>
                </a:r>
                <a:r>
                  <a:rPr lang="ru-RU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анкет</a:t>
                </a:r>
                <a:r>
                  <a:rPr lang="en-US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и</a:t>
                </a:r>
                <a:r>
                  <a:rPr lang="ru-RU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на </a:t>
                </a:r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спеціальному порталі</a:t>
                </a:r>
                <a:r>
                  <a:rPr lang="ru-RU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в </a:t>
                </a:r>
                <a:r>
                  <a:rPr lang="uk-UA" sz="1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мережі Інтернет</a:t>
                </a:r>
              </a:p>
            </p:txBody>
          </p:sp>
          <p:cxnSp>
            <p:nvCxnSpPr>
              <p:cNvPr id="21" name="Прямая соединительная линия 118"/>
              <p:cNvCxnSpPr/>
              <p:nvPr/>
            </p:nvCxnSpPr>
            <p:spPr>
              <a:xfrm flipV="1">
                <a:off x="3823856" y="4792100"/>
                <a:ext cx="4939820" cy="15274"/>
              </a:xfrm>
              <a:prstGeom prst="line">
                <a:avLst/>
              </a:prstGeom>
              <a:ln w="1905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11896" y="4957227"/>
                <a:ext cx="1560582" cy="1409399"/>
              </a:xfrm>
              <a:prstGeom prst="rect">
                <a:avLst/>
              </a:prstGeom>
            </p:spPr>
          </p:pic>
          <p:pic>
            <p:nvPicPr>
              <p:cNvPr id="23" name="Picture 2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2231594" flipH="1" flipV="1">
                <a:off x="5673082" y="3187025"/>
                <a:ext cx="539863" cy="404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2231594" flipH="1" flipV="1">
                <a:off x="5674363" y="1600592"/>
                <a:ext cx="539863" cy="404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9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21017307" flipH="1">
                <a:off x="3820612" y="6175041"/>
                <a:ext cx="1325249" cy="404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102749" y="166794"/>
            <a:ext cx="706437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до Всеукраїнського перепису населення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2255" y="853440"/>
            <a:ext cx="8636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Останній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проведений у 2001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традиційним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переписних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листів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3444" y="1607129"/>
            <a:ext cx="828438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Наразі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оком </a:t>
            </a:r>
            <a:r>
              <a:rPr lang="uk-UA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Всеукраїнського перепису населення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Уряд </a:t>
            </a:r>
            <a:r>
              <a:rPr lang="uk-UA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 своїм рішенням визначив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</a:p>
        </p:txBody>
      </p: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2353</Words>
  <Application>Microsoft Office PowerPoint</Application>
  <PresentationFormat>Екран (4:3)</PresentationFormat>
  <Paragraphs>333</Paragraphs>
  <Slides>15</Slides>
  <Notes>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Times New Roman</vt:lpstr>
      <vt:lpstr>Verdana</vt:lpstr>
      <vt:lpstr>Wingdings</vt:lpstr>
      <vt:lpstr>Тема Office</vt:lpstr>
      <vt:lpstr>Презентація PowerPoint</vt:lpstr>
      <vt:lpstr>Вибіркові обстеження населення (домогосподарств) в Україні</vt:lpstr>
      <vt:lpstr>Загальний огляд вибірки  </vt:lpstr>
      <vt:lpstr>       Обстеження робочої сили (ОРС) Мета: отримання даних щодо складу та структури робочої сили, вимірювання обсягів зайнятості населення та напрямів діяльності населення, а також визначення рівня безробіття населення</vt:lpstr>
      <vt:lpstr>       Обстеження умов життя домогосподарств (ОУЖД) Мета: отримання даних щодо соціодемографічних характеристик, умов і рівня життя домогосподарств для комплексного дослідження добробуту різних соціальних груп та питань бідності</vt:lpstr>
      <vt:lpstr>       Обстеження сільськогосподарської діяльності населення в сільській місцевості (ОСГД) Мета: формування інформації про сільськогосподарську діяльність домогосподарств у сільській місцевості для інформаційного забезпечення розрахунків обсягів виробництва та реалізації продукції рослинництва і тваринництва, середніх цін на неї, складання економічних рахунків сільського господарства</vt:lpstr>
      <vt:lpstr>Обстеження доходів і умов життя населення (EU SILC) Мета: формування інформації щодо бідності та соціальних виключень, розподілу доходів, а також умов життя різних соціально-демографічних груп населення України.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Основні визначення та поняття щодо вимірювання трудової діяльності, прийняті на 19-й Міжнародній  конференції статистиків праці.</dc:title>
  <dc:creator>I.Senyk</dc:creator>
  <cp:lastModifiedBy>Солоп А.В.</cp:lastModifiedBy>
  <cp:revision>403</cp:revision>
  <cp:lastPrinted>2014-12-08T08:02:00Z</cp:lastPrinted>
  <dcterms:created xsi:type="dcterms:W3CDTF">2014-09-10T07:27:00Z</dcterms:created>
  <dcterms:modified xsi:type="dcterms:W3CDTF">2022-09-07T14:44:19Z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ICV">
    <vt:lpwstr>4A7DF49EC0154FCFB40892C1EEC1DDC8</vt:lpwstr>
  </property>
  <property fmtid="{D5CDD505-2E9C-101B-9397-08002B2CF9AE}" pid="4" name="KSOProductBuildVer">
    <vt:lpwstr>1033-11.2.0.11306</vt:lpwstr>
  </property>
</Properties>
</file>