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57" r:id="rId5"/>
    <p:sldId id="338" r:id="rId6"/>
    <p:sldId id="264" r:id="rId7"/>
    <p:sldId id="339" r:id="rId8"/>
    <p:sldId id="340" r:id="rId9"/>
    <p:sldId id="268" r:id="rId10"/>
    <p:sldId id="341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039330-DC9A-F343-71C3-08E9A2D4127F}" name="Mizoguchi, Nobuko" initials="MN" userId="4+IlW67kqdueodLU+foLk2s32ze10wK7oyQ5xhFem9E=" providerId="None"/>
  <p188:author id="{8557BD92-40D6-ADA1-41ED-F90B6F27A2E1}" name="Aysalastra, Maria" initials="AM" userId="NwpPNNPLi/g2blBxuDIwNauzVaRQA6HMdC8GtOBFANs=" providerId="None"/>
  <p188:author id="{A7A3D4CA-4A61-8DEA-0EE3-95C34878D5BE}" name="qli28@jhu.edu" initials="ql" userId="tcR3Q8+/xpSKdbimKiWAnOYP0w9ytoH5AsCI409BIqk=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buko Mizoguchi (CENSUS/POP FED)" initials="NM(F" lastIdx="1" clrIdx="0">
    <p:extLst>
      <p:ext uri="{19B8F6BF-5375-455C-9EA6-DF929625EA0E}">
        <p15:presenceInfo xmlns:p15="http://schemas.microsoft.com/office/powerpoint/2012/main" userId="S::nobuko.mizoguchi@census.gov::68dadb5f-4a36-4bb5-bf58-a55a0791ca25" providerId="AD"/>
      </p:ext>
    </p:extLst>
  </p:cmAuthor>
  <p:cmAuthor id="2" name="Fabian Romero (CENSUS/POP FED)" initials="FR(F" lastIdx="4" clrIdx="1">
    <p:extLst>
      <p:ext uri="{19B8F6BF-5375-455C-9EA6-DF929625EA0E}">
        <p15:presenceInfo xmlns:p15="http://schemas.microsoft.com/office/powerpoint/2012/main" userId="S::fabian.romero@census.gov::3edc3a3f-636a-40bf-af1a-2bebb10e6fdf" providerId="AD"/>
      </p:ext>
    </p:extLst>
  </p:cmAuthor>
  <p:cmAuthor id="3" name="Maria Aysalastra (CENSUS/POP FED)" initials="MA(F" lastIdx="4" clrIdx="2">
    <p:extLst>
      <p:ext uri="{19B8F6BF-5375-455C-9EA6-DF929625EA0E}">
        <p15:presenceInfo xmlns:p15="http://schemas.microsoft.com/office/powerpoint/2012/main" userId="S::maria.aysalastra@census.gov::948fd170-ada1-4200-94c9-8cc71294b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38" autoAdjust="0"/>
    <p:restoredTop sz="75924" autoAdjust="0"/>
  </p:normalViewPr>
  <p:slideViewPr>
    <p:cSldViewPr snapToGrid="0" showGuides="1">
      <p:cViewPr varScale="1">
        <p:scale>
          <a:sx n="86" d="100"/>
          <a:sy n="86" d="100"/>
        </p:scale>
        <p:origin x="8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248CB-68D9-4D4B-86F3-E327796A913C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52B9C-4902-4442-9F5F-9F4BAF8B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82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252B9C-4902-4442-9F5F-9F4BAF8BAF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1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2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5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4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7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63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14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9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5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1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31944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9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6B88E-F682-4AF4-A201-7E1B30D0D6C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Select="1"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25" y="5796743"/>
            <a:ext cx="1810669" cy="10303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E3F230-011C-4732-9AA9-643AA41B48E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912" y="5831839"/>
            <a:ext cx="2468176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8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>
              <a:lumMod val="75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/>
              <a:t>Transitioning to CAPI:</a:t>
            </a:r>
            <a:br>
              <a:rPr lang="en-US" b="1" dirty="0"/>
            </a:br>
            <a:r>
              <a:rPr lang="en-US" b="1" dirty="0"/>
              <a:t>Budget Implications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Mitali Sen, Ph.D.</a:t>
            </a:r>
          </a:p>
          <a:p>
            <a:r>
              <a:rPr lang="en-US" dirty="0"/>
              <a:t>Chief, Technical Assistance and Capacity Building Branch</a:t>
            </a:r>
          </a:p>
          <a:p>
            <a:r>
              <a:rPr lang="en-US" dirty="0"/>
              <a:t>International Programs Center, Population Division</a:t>
            </a:r>
          </a:p>
        </p:txBody>
      </p:sp>
    </p:spTree>
    <p:extLst>
      <p:ext uri="{BB962C8B-B14F-4D97-AF65-F5344CB8AC3E}">
        <p14:creationId xmlns:p14="http://schemas.microsoft.com/office/powerpoint/2010/main" val="1475363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4D1A2-04E0-4409-A0B2-9C216A4A2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9731F-5528-41BD-8C8F-3E50B79A6D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Typical PAPI budget</a:t>
            </a:r>
          </a:p>
          <a:p>
            <a:r>
              <a:rPr lang="en-US" dirty="0"/>
              <a:t>Additional items for a CAPI budget</a:t>
            </a:r>
          </a:p>
          <a:p>
            <a:r>
              <a:rPr lang="en-US" dirty="0"/>
              <a:t>Budget areas to watch</a:t>
            </a:r>
          </a:p>
          <a:p>
            <a:r>
              <a:rPr lang="en-US" dirty="0"/>
              <a:t>Summary</a:t>
            </a:r>
          </a:p>
        </p:txBody>
      </p:sp>
      <p:pic>
        <p:nvPicPr>
          <p:cNvPr id="7" name="Content Placeholder 6" descr="Spreadsheet and calculator">
            <a:extLst>
              <a:ext uri="{FF2B5EF4-FFF2-40B4-BE49-F238E27FC236}">
                <a16:creationId xmlns:a16="http://schemas.microsoft.com/office/drawing/2014/main" id="{07608ADD-1C6B-492B-B795-6AF2B85BEE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091" y="1690688"/>
            <a:ext cx="6056709" cy="403780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19829-99AA-4130-928C-3FFCA27FE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3ECC8-719A-498E-B101-491B6A3555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63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Typical PAPI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037" y="1687513"/>
            <a:ext cx="5181600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Staff salaries</a:t>
            </a:r>
          </a:p>
          <a:p>
            <a:pPr lvl="1"/>
            <a:r>
              <a:rPr lang="en-US" dirty="0"/>
              <a:t>Per diems</a:t>
            </a:r>
          </a:p>
          <a:p>
            <a:pPr lvl="1"/>
            <a:r>
              <a:rPr lang="en-US" dirty="0"/>
              <a:t>Transportation</a:t>
            </a:r>
          </a:p>
          <a:p>
            <a:pPr lvl="1"/>
            <a:r>
              <a:rPr lang="en-US" dirty="0"/>
              <a:t>Training venue</a:t>
            </a:r>
          </a:p>
          <a:p>
            <a:pPr lvl="1"/>
            <a:r>
              <a:rPr lang="en-US" dirty="0"/>
              <a:t>Uniforms</a:t>
            </a:r>
          </a:p>
          <a:p>
            <a:pPr lvl="1"/>
            <a:r>
              <a:rPr lang="en-US" dirty="0"/>
              <a:t>Interviewer kits</a:t>
            </a:r>
          </a:p>
          <a:p>
            <a:pPr lvl="1"/>
            <a:r>
              <a:rPr lang="en-US" dirty="0"/>
              <a:t>Printing</a:t>
            </a:r>
          </a:p>
          <a:p>
            <a:pPr lvl="1"/>
            <a:r>
              <a:rPr lang="en-US" dirty="0"/>
              <a:t>Postage/shipping</a:t>
            </a:r>
          </a:p>
          <a:p>
            <a:pPr lvl="1"/>
            <a:r>
              <a:rPr lang="en-US" dirty="0"/>
              <a:t>Mileage or other reimbursements</a:t>
            </a:r>
          </a:p>
          <a:p>
            <a:pPr lvl="1"/>
            <a:r>
              <a:rPr lang="en-US" dirty="0"/>
              <a:t>Other logistics</a:t>
            </a:r>
          </a:p>
          <a:p>
            <a:pPr lvl="1"/>
            <a:r>
              <a:rPr lang="en-US" dirty="0"/>
              <a:t>Publicity campaigns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C26869-C292-42B9-A426-6AA45EA9C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49637" y="1687513"/>
            <a:ext cx="5181600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Study tours</a:t>
            </a:r>
          </a:p>
          <a:p>
            <a:pPr lvl="1"/>
            <a:r>
              <a:rPr lang="en-US" dirty="0"/>
              <a:t>Questionnaire testing</a:t>
            </a:r>
          </a:p>
          <a:p>
            <a:pPr lvl="1"/>
            <a:r>
              <a:rPr lang="en-US" dirty="0"/>
              <a:t>Pilot census</a:t>
            </a:r>
          </a:p>
          <a:p>
            <a:pPr lvl="1"/>
            <a:r>
              <a:rPr lang="en-US" dirty="0"/>
              <a:t>Dissemination costs</a:t>
            </a:r>
          </a:p>
          <a:p>
            <a:pPr lvl="1"/>
            <a:r>
              <a:rPr lang="en-US" dirty="0"/>
              <a:t>Security costs</a:t>
            </a:r>
          </a:p>
          <a:p>
            <a:pPr lvl="1"/>
            <a:r>
              <a:rPr lang="en-US" dirty="0"/>
              <a:t>Contractors and out-sourced expenses</a:t>
            </a:r>
          </a:p>
          <a:p>
            <a:pPr lvl="1"/>
            <a:r>
              <a:rPr lang="en-US" dirty="0"/>
              <a:t>Translation</a:t>
            </a:r>
          </a:p>
          <a:p>
            <a:pPr lvl="1"/>
            <a:r>
              <a:rPr lang="en-US" dirty="0"/>
              <a:t>Computers</a:t>
            </a:r>
          </a:p>
          <a:p>
            <a:pPr lvl="1"/>
            <a:r>
              <a:rPr lang="en-US" dirty="0"/>
              <a:t>IT support</a:t>
            </a:r>
          </a:p>
          <a:p>
            <a:pPr lvl="1"/>
            <a:r>
              <a:rPr lang="en-US" dirty="0"/>
              <a:t>Software purchases</a:t>
            </a:r>
          </a:p>
          <a:p>
            <a:pPr lvl="1"/>
            <a:r>
              <a:rPr lang="en-US" dirty="0"/>
              <a:t>Stakeholder relations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AA313-4515-4C21-8FBE-639832885C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5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71D3E-0D1E-4A80-AE11-9DF4FA5B3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Items for a CAPI Budget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0DC8C-8B2C-4B52-9BED-A825F2BD4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2400" dirty="0"/>
              <a:t>Mobile devices for data collection</a:t>
            </a:r>
          </a:p>
          <a:p>
            <a:r>
              <a:rPr lang="en-US" sz="2400" dirty="0"/>
              <a:t>Battery packs</a:t>
            </a:r>
          </a:p>
          <a:p>
            <a:r>
              <a:rPr lang="en-US" sz="2400" dirty="0"/>
              <a:t>Chargers</a:t>
            </a:r>
          </a:p>
          <a:p>
            <a:r>
              <a:rPr lang="en-US" sz="2400" dirty="0"/>
              <a:t>Charging stations</a:t>
            </a:r>
          </a:p>
          <a:p>
            <a:r>
              <a:rPr lang="en-US" sz="2400" dirty="0"/>
              <a:t>Device management and provisioning</a:t>
            </a:r>
          </a:p>
          <a:p>
            <a:r>
              <a:rPr lang="en-US" sz="2400" dirty="0"/>
              <a:t>Software support in the field</a:t>
            </a:r>
          </a:p>
          <a:p>
            <a:r>
              <a:rPr lang="en-US" sz="2400" dirty="0"/>
              <a:t>IT support, device management in the field</a:t>
            </a:r>
          </a:p>
          <a:p>
            <a:r>
              <a:rPr lang="en-US" sz="2400" dirty="0"/>
              <a:t>HQ Support Desk</a:t>
            </a:r>
          </a:p>
          <a:p>
            <a:r>
              <a:rPr lang="en-US" sz="2400" dirty="0"/>
              <a:t>Storage – cool, dry, clean and secure</a:t>
            </a:r>
          </a:p>
          <a:p>
            <a:r>
              <a:rPr lang="en-US" sz="2400" dirty="0"/>
              <a:t>Servers</a:t>
            </a:r>
          </a:p>
          <a:p>
            <a:r>
              <a:rPr lang="en-US" sz="2400" dirty="0"/>
              <a:t>Telecomm and IT security contracts</a:t>
            </a:r>
          </a:p>
          <a:p>
            <a:r>
              <a:rPr lang="en-US" sz="2400" dirty="0"/>
              <a:t>Security software</a:t>
            </a:r>
          </a:p>
          <a:p>
            <a:r>
              <a:rPr lang="en-US" sz="2400" dirty="0"/>
              <a:t>Acquisition and legal staff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592695-D359-4FBB-A308-EC6728282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3ECC8-719A-498E-B101-491B6A3555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75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Areas to Watch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Device acquisition</a:t>
            </a:r>
          </a:p>
          <a:p>
            <a:pPr lvl="1"/>
            <a:r>
              <a:rPr lang="en-US" dirty="0"/>
              <a:t>Ask the user</a:t>
            </a:r>
          </a:p>
          <a:p>
            <a:pPr lvl="1"/>
            <a:r>
              <a:rPr lang="en-US" dirty="0"/>
              <a:t>Test the device</a:t>
            </a:r>
          </a:p>
          <a:p>
            <a:pPr lvl="1"/>
            <a:r>
              <a:rPr lang="en-US" dirty="0"/>
              <a:t>Look to the future – planning may be years in advance and technology changes fast</a:t>
            </a:r>
          </a:p>
          <a:p>
            <a:pPr lvl="1"/>
            <a:r>
              <a:rPr lang="en-US" dirty="0"/>
              <a:t>Understand user limitations and strengths</a:t>
            </a:r>
          </a:p>
          <a:p>
            <a:r>
              <a:rPr lang="en-US" dirty="0"/>
              <a:t>Software and device support</a:t>
            </a:r>
          </a:p>
          <a:p>
            <a:r>
              <a:rPr lang="en-US" dirty="0"/>
              <a:t>Costs for staff technical resolution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AA313-4515-4C21-8FBE-639832885C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6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issues prevented/resolved by basic good management practices</a:t>
            </a:r>
          </a:p>
          <a:p>
            <a:r>
              <a:rPr lang="en-US" dirty="0"/>
              <a:t>Have a plan, a back up plan and a back up of the back up plan!</a:t>
            </a:r>
          </a:p>
          <a:p>
            <a:r>
              <a:rPr lang="en-US" dirty="0"/>
              <a:t>When people work closely and communicate regularly, schedule and budget work almost automatically; in large organizations, this takes much more work</a:t>
            </a:r>
          </a:p>
          <a:p>
            <a:r>
              <a:rPr lang="en-US" dirty="0"/>
              <a:t>The better the vetting and training, the smoother your operations (and less expensive)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AA313-4515-4C21-8FBE-639832885C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3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800" dirty="0"/>
              <a:t>Mitali Sen, Ph.D.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Mitali.Sen@census.gov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AA313-4515-4C21-8FBE-639832885C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94065"/>
      </p:ext>
    </p:extLst>
  </p:cSld>
  <p:clrMapOvr>
    <a:masterClrMapping/>
  </p:clrMapOvr>
</p:sld>
</file>

<file path=ppt/theme/theme1.xml><?xml version="1.0" encoding="utf-8"?>
<a:theme xmlns:a="http://schemas.openxmlformats.org/drawingml/2006/main" name="2021 USCB USAI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 USCB USAID" id="{8DE8AB53-2043-4BF8-9B4E-418D0C13F480}" vid="{AAACCD73-1698-4118-B7AA-56CEFC81CF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lder" ma:contentTypeID="0x012000F422FACF4FDE1B449C8275620B4CC628" ma:contentTypeVersion="0" ma:contentTypeDescription="Create a new folder." ma:contentTypeScope="" ma:versionID="a030a9a7b0bc30fbf5fcc27869b44bc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1014dae61cc99f9ffdb2503fba242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temChildCount" minOccurs="0"/>
                <xsd:element ref="ns1:FolderChild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temChildCount" ma:index="3" nillable="true" ma:displayName="Item Child Count" ma:hidden="true" ma:list="Docs" ma:internalName="ItemChildCount" ma:readOnly="true" ma:showField="ItemChildCount">
      <xsd:simpleType>
        <xsd:restriction base="dms:Lookup"/>
      </xsd:simpleType>
    </xsd:element>
    <xsd:element name="FolderChildCount" ma:index="4" nillable="true" ma:displayName="Folder Child Count" ma:hidden="true" ma:list="Docs" ma:internalName="FolderChildCount" ma:readOnly="true" ma:showField="FolderChildCount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ListForm</Display>
  <Edit>ListForm</Edit>
  <New>ListForm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10C3B5-6656-4816-9C2D-F29897FCF1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1F015E8-8D45-4F7D-9D85-26402BABFA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4EB846-4EC2-4355-8E43-1B52BE17C314}">
  <ds:schemaRefs>
    <ds:schemaRef ds:uri="http://purl.org/dc/elements/1.1/"/>
    <ds:schemaRef ds:uri="http://schemas.microsoft.com/office/infopath/2007/PartnerControls"/>
    <ds:schemaRef ds:uri="http://schemas.microsoft.com/sharepoint/v3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 USCB USAID</Template>
  <TotalTime>2596</TotalTime>
  <Words>282</Words>
  <Application>Microsoft Office PowerPoint</Application>
  <PresentationFormat>Widescreen</PresentationFormat>
  <Paragraphs>70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2021 USCB USAID</vt:lpstr>
      <vt:lpstr>Transitioning to CAPI: Budget Implications</vt:lpstr>
      <vt:lpstr>Overview</vt:lpstr>
      <vt:lpstr>A Typical PAPI Budget</vt:lpstr>
      <vt:lpstr>Additional Items for a CAPI Budget</vt:lpstr>
      <vt:lpstr>Budget Areas to Watch</vt:lpstr>
      <vt:lpstr>Summary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Trends in Maternal Mortality</dc:title>
  <dc:creator>Nobuko Mizoguchi (CENSUS/POP FED)</dc:creator>
  <cp:lastModifiedBy>Mitali Sen (CENSUS/POP FED)</cp:lastModifiedBy>
  <cp:revision>757</cp:revision>
  <dcterms:created xsi:type="dcterms:W3CDTF">2021-01-15T20:45:46Z</dcterms:created>
  <dcterms:modified xsi:type="dcterms:W3CDTF">2022-09-16T11:16:04Z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0x012000F422FACF4FDE1B449C8275620B4CC628</vt:lpwstr>
  </property>
</Properties>
</file>