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259" r:id="rId5"/>
    <p:sldId id="261" r:id="rId6"/>
    <p:sldId id="262" r:id="rId7"/>
    <p:sldId id="263" r:id="rId8"/>
    <p:sldId id="274" r:id="rId9"/>
    <p:sldId id="279" r:id="rId10"/>
    <p:sldId id="265" r:id="rId11"/>
    <p:sldId id="275" r:id="rId12"/>
    <p:sldId id="280" r:id="rId13"/>
    <p:sldId id="282" r:id="rId14"/>
    <p:sldId id="290" r:id="rId15"/>
    <p:sldId id="276" r:id="rId16"/>
    <p:sldId id="266" r:id="rId17"/>
    <p:sldId id="284" r:id="rId18"/>
    <p:sldId id="285" r:id="rId19"/>
    <p:sldId id="286" r:id="rId20"/>
    <p:sldId id="288" r:id="rId21"/>
    <p:sldId id="283" r:id="rId22"/>
    <p:sldId id="268" r:id="rId23"/>
    <p:sldId id="289" r:id="rId24"/>
    <p:sldId id="269" r:id="rId25"/>
    <p:sldId id="300" r:id="rId26"/>
    <p:sldId id="301" r:id="rId27"/>
    <p:sldId id="302" r:id="rId28"/>
    <p:sldId id="296" r:id="rId29"/>
    <p:sldId id="291" r:id="rId30"/>
    <p:sldId id="270" r:id="rId31"/>
    <p:sldId id="293" r:id="rId32"/>
    <p:sldId id="294" r:id="rId33"/>
    <p:sldId id="297" r:id="rId34"/>
    <p:sldId id="292" r:id="rId35"/>
    <p:sldId id="271" r:id="rId36"/>
    <p:sldId id="272" r:id="rId37"/>
    <p:sldId id="303" r:id="rId38"/>
    <p:sldId id="295" r:id="rId39"/>
    <p:sldId id="298" r:id="rId40"/>
    <p:sldId id="299" r:id="rId41"/>
    <p:sldId id="28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68" autoAdjust="0"/>
    <p:restoredTop sz="94660"/>
  </p:normalViewPr>
  <p:slideViewPr>
    <p:cSldViewPr snapToGrid="0">
      <p:cViewPr varScale="1">
        <p:scale>
          <a:sx n="114" d="100"/>
          <a:sy n="114" d="100"/>
        </p:scale>
        <p:origin x="3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7E64D9-61E7-47E7-BB6A-1166462BBEC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7ABDD0F0-F433-4702-852F-5424791F71A5}">
      <dgm:prSet phldrT="[Text]" custT="1"/>
      <dgm:spPr>
        <a:noFill/>
        <a:ln>
          <a:solidFill>
            <a:srgbClr val="002060"/>
          </a:solidFill>
        </a:ln>
      </dgm:spPr>
      <dgm:t>
        <a:bodyPr/>
        <a:lstStyle/>
        <a:p>
          <a:r>
            <a:rPr lang="en-CA" sz="2600" noProof="0" dirty="0">
              <a:solidFill>
                <a:schemeClr val="accent5">
                  <a:lumMod val="50000"/>
                </a:schemeClr>
              </a:solidFill>
            </a:rPr>
            <a:t>Context</a:t>
          </a:r>
        </a:p>
      </dgm:t>
    </dgm:pt>
    <dgm:pt modelId="{EF475410-79F8-4E28-A181-B760A12E612A}" type="parTrans" cxnId="{EED2E222-828C-4563-ACFC-B6D409519287}">
      <dgm:prSet/>
      <dgm:spPr/>
      <dgm:t>
        <a:bodyPr/>
        <a:lstStyle/>
        <a:p>
          <a:endParaRPr lang="fr-FR" sz="2400"/>
        </a:p>
      </dgm:t>
    </dgm:pt>
    <dgm:pt modelId="{E684864C-871A-494D-A175-E08548A2B607}" type="sibTrans" cxnId="{EED2E222-828C-4563-ACFC-B6D409519287}">
      <dgm:prSet/>
      <dgm:spPr>
        <a:ln>
          <a:solidFill>
            <a:srgbClr val="002060"/>
          </a:solidFill>
        </a:ln>
      </dgm:spPr>
      <dgm:t>
        <a:bodyPr/>
        <a:lstStyle/>
        <a:p>
          <a:endParaRPr lang="en-CA" sz="2400" noProof="0" dirty="0"/>
        </a:p>
      </dgm:t>
    </dgm:pt>
    <dgm:pt modelId="{B62095B5-4C10-4E32-9FEF-EA0453D74AFA}">
      <dgm:prSet phldrT="[Text]" custT="1"/>
      <dgm:spPr>
        <a:noFill/>
        <a:ln>
          <a:solidFill>
            <a:srgbClr val="002060"/>
          </a:solidFill>
        </a:ln>
      </dgm:spPr>
      <dgm:t>
        <a:bodyPr/>
        <a:lstStyle/>
        <a:p>
          <a:r>
            <a:rPr lang="en-CA" sz="2600" noProof="0" dirty="0">
              <a:solidFill>
                <a:schemeClr val="accent5">
                  <a:lumMod val="50000"/>
                </a:schemeClr>
              </a:solidFill>
            </a:rPr>
            <a:t>Methods, tools and recommendations</a:t>
          </a:r>
        </a:p>
      </dgm:t>
    </dgm:pt>
    <dgm:pt modelId="{25C5EAAE-3A93-47DC-9E73-8F5B0067543E}" type="parTrans" cxnId="{00DF8077-CE6F-4484-9236-181387C7025D}">
      <dgm:prSet/>
      <dgm:spPr/>
      <dgm:t>
        <a:bodyPr/>
        <a:lstStyle/>
        <a:p>
          <a:endParaRPr lang="fr-FR" sz="2400"/>
        </a:p>
      </dgm:t>
    </dgm:pt>
    <dgm:pt modelId="{0F2B9D83-8648-465F-950C-195B4CB2941B}" type="sibTrans" cxnId="{00DF8077-CE6F-4484-9236-181387C7025D}">
      <dgm:prSet/>
      <dgm:spPr/>
      <dgm:t>
        <a:bodyPr/>
        <a:lstStyle/>
        <a:p>
          <a:endParaRPr lang="fr-FR" sz="2400"/>
        </a:p>
      </dgm:t>
    </dgm:pt>
    <dgm:pt modelId="{687209BB-1DEA-4A76-A102-6F6DE1016E76}">
      <dgm:prSet phldrT="[Text]" custT="1"/>
      <dgm:spPr>
        <a:noFill/>
        <a:ln>
          <a:solidFill>
            <a:srgbClr val="002060"/>
          </a:solidFill>
        </a:ln>
      </dgm:spPr>
      <dgm:t>
        <a:bodyPr/>
        <a:lstStyle/>
        <a:p>
          <a:r>
            <a:rPr lang="en-CA" sz="2600" noProof="0" dirty="0">
              <a:solidFill>
                <a:schemeClr val="accent5">
                  <a:lumMod val="50000"/>
                </a:schemeClr>
              </a:solidFill>
            </a:rPr>
            <a:t>Methods decision tree and lessons learned</a:t>
          </a:r>
        </a:p>
      </dgm:t>
    </dgm:pt>
    <dgm:pt modelId="{BB54EC22-3DDA-4D01-BAF0-986D172DE673}" type="parTrans" cxnId="{9004A18B-C1B4-4C9D-B253-BED9C5133C5E}">
      <dgm:prSet/>
      <dgm:spPr/>
      <dgm:t>
        <a:bodyPr/>
        <a:lstStyle/>
        <a:p>
          <a:endParaRPr lang="fr-FR" sz="2400"/>
        </a:p>
      </dgm:t>
    </dgm:pt>
    <dgm:pt modelId="{C7E5457D-B1C9-450D-ACFD-A33A0D296C49}" type="sibTrans" cxnId="{9004A18B-C1B4-4C9D-B253-BED9C5133C5E}">
      <dgm:prSet/>
      <dgm:spPr/>
      <dgm:t>
        <a:bodyPr/>
        <a:lstStyle/>
        <a:p>
          <a:endParaRPr lang="fr-FR" sz="2400"/>
        </a:p>
      </dgm:t>
    </dgm:pt>
    <dgm:pt modelId="{206FBFAA-64AC-4D13-AEA5-9C60054DF9EC}" type="pres">
      <dgm:prSet presAssocID="{D87E64D9-61E7-47E7-BB6A-1166462BBEC4}" presName="Name0" presStyleCnt="0">
        <dgm:presLayoutVars>
          <dgm:chMax val="7"/>
          <dgm:chPref val="7"/>
          <dgm:dir/>
        </dgm:presLayoutVars>
      </dgm:prSet>
      <dgm:spPr/>
    </dgm:pt>
    <dgm:pt modelId="{5E7152E1-7464-4F75-B84A-7CC364EDBCBF}" type="pres">
      <dgm:prSet presAssocID="{D87E64D9-61E7-47E7-BB6A-1166462BBEC4}" presName="Name1" presStyleCnt="0"/>
      <dgm:spPr/>
    </dgm:pt>
    <dgm:pt modelId="{9C124E3F-B9E9-4D42-B078-2505643AAE8A}" type="pres">
      <dgm:prSet presAssocID="{D87E64D9-61E7-47E7-BB6A-1166462BBEC4}" presName="cycle" presStyleCnt="0"/>
      <dgm:spPr/>
    </dgm:pt>
    <dgm:pt modelId="{EA7F3F9E-D0A1-4DB8-95EE-2EBE3904FC5C}" type="pres">
      <dgm:prSet presAssocID="{D87E64D9-61E7-47E7-BB6A-1166462BBEC4}" presName="srcNode" presStyleLbl="node1" presStyleIdx="0" presStyleCnt="3"/>
      <dgm:spPr/>
    </dgm:pt>
    <dgm:pt modelId="{3440C982-9806-45D2-85B3-1A9111F3355A}" type="pres">
      <dgm:prSet presAssocID="{D87E64D9-61E7-47E7-BB6A-1166462BBEC4}" presName="conn" presStyleLbl="parChTrans1D2" presStyleIdx="0" presStyleCnt="1"/>
      <dgm:spPr/>
    </dgm:pt>
    <dgm:pt modelId="{31900CDF-9AFC-4D60-84C8-2C02BDC7BB19}" type="pres">
      <dgm:prSet presAssocID="{D87E64D9-61E7-47E7-BB6A-1166462BBEC4}" presName="extraNode" presStyleLbl="node1" presStyleIdx="0" presStyleCnt="3"/>
      <dgm:spPr/>
    </dgm:pt>
    <dgm:pt modelId="{BAB3656E-F4D8-416F-8B5E-9AA338EFE487}" type="pres">
      <dgm:prSet presAssocID="{D87E64D9-61E7-47E7-BB6A-1166462BBEC4}" presName="dstNode" presStyleLbl="node1" presStyleIdx="0" presStyleCnt="3"/>
      <dgm:spPr/>
    </dgm:pt>
    <dgm:pt modelId="{40961109-E81A-4D6B-9B8C-3B0017C939A7}" type="pres">
      <dgm:prSet presAssocID="{7ABDD0F0-F433-4702-852F-5424791F71A5}" presName="text_1" presStyleLbl="node1" presStyleIdx="0" presStyleCnt="3">
        <dgm:presLayoutVars>
          <dgm:bulletEnabled val="1"/>
        </dgm:presLayoutVars>
      </dgm:prSet>
      <dgm:spPr/>
    </dgm:pt>
    <dgm:pt modelId="{005AE800-7D7C-4F85-A74A-30F09F7A6633}" type="pres">
      <dgm:prSet presAssocID="{7ABDD0F0-F433-4702-852F-5424791F71A5}" presName="accent_1" presStyleCnt="0"/>
      <dgm:spPr/>
    </dgm:pt>
    <dgm:pt modelId="{9E49B5C9-C305-4AAC-8117-BD71FF2293A2}" type="pres">
      <dgm:prSet presAssocID="{7ABDD0F0-F433-4702-852F-5424791F71A5}" presName="accentRepeatNode" presStyleLbl="solidFgAcc1" presStyleIdx="0" presStyleCnt="3"/>
      <dgm:spPr>
        <a:ln>
          <a:solidFill>
            <a:srgbClr val="002060"/>
          </a:solidFill>
        </a:ln>
      </dgm:spPr>
    </dgm:pt>
    <dgm:pt modelId="{2AA42493-C3FE-4FEC-8457-49C735E9BF97}" type="pres">
      <dgm:prSet presAssocID="{B62095B5-4C10-4E32-9FEF-EA0453D74AFA}" presName="text_2" presStyleLbl="node1" presStyleIdx="1" presStyleCnt="3">
        <dgm:presLayoutVars>
          <dgm:bulletEnabled val="1"/>
        </dgm:presLayoutVars>
      </dgm:prSet>
      <dgm:spPr/>
    </dgm:pt>
    <dgm:pt modelId="{79523525-1E00-46FE-A75D-F0F9CD6D2FEF}" type="pres">
      <dgm:prSet presAssocID="{B62095B5-4C10-4E32-9FEF-EA0453D74AFA}" presName="accent_2" presStyleCnt="0"/>
      <dgm:spPr/>
    </dgm:pt>
    <dgm:pt modelId="{A66208A3-4785-46D6-82CC-5D11FB9D5E1F}" type="pres">
      <dgm:prSet presAssocID="{B62095B5-4C10-4E32-9FEF-EA0453D74AFA}" presName="accentRepeatNode" presStyleLbl="solidFgAcc1" presStyleIdx="1" presStyleCnt="3"/>
      <dgm:spPr>
        <a:ln>
          <a:solidFill>
            <a:srgbClr val="002060"/>
          </a:solidFill>
        </a:ln>
      </dgm:spPr>
    </dgm:pt>
    <dgm:pt modelId="{CE7DDDA4-85F6-4E7D-8A9B-0C345DA3E28D}" type="pres">
      <dgm:prSet presAssocID="{687209BB-1DEA-4A76-A102-6F6DE1016E76}" presName="text_3" presStyleLbl="node1" presStyleIdx="2" presStyleCnt="3">
        <dgm:presLayoutVars>
          <dgm:bulletEnabled val="1"/>
        </dgm:presLayoutVars>
      </dgm:prSet>
      <dgm:spPr/>
    </dgm:pt>
    <dgm:pt modelId="{8BE87F17-2061-4D4C-8DEC-F1C3DB3377C8}" type="pres">
      <dgm:prSet presAssocID="{687209BB-1DEA-4A76-A102-6F6DE1016E76}" presName="accent_3" presStyleCnt="0"/>
      <dgm:spPr/>
    </dgm:pt>
    <dgm:pt modelId="{85A0DC8C-32EE-4AF0-A43D-A599ED52BA09}" type="pres">
      <dgm:prSet presAssocID="{687209BB-1DEA-4A76-A102-6F6DE1016E76}" presName="accentRepeatNode" presStyleLbl="solidFgAcc1" presStyleIdx="2" presStyleCnt="3"/>
      <dgm:spPr>
        <a:ln>
          <a:solidFill>
            <a:srgbClr val="002060"/>
          </a:solidFill>
        </a:ln>
      </dgm:spPr>
    </dgm:pt>
  </dgm:ptLst>
  <dgm:cxnLst>
    <dgm:cxn modelId="{DAC42407-C371-4EDF-8492-4717EE9EE76B}" type="presOf" srcId="{D87E64D9-61E7-47E7-BB6A-1166462BBEC4}" destId="{206FBFAA-64AC-4D13-AEA5-9C60054DF9EC}" srcOrd="0" destOrd="0" presId="urn:microsoft.com/office/officeart/2008/layout/VerticalCurvedList"/>
    <dgm:cxn modelId="{EED2E222-828C-4563-ACFC-B6D409519287}" srcId="{D87E64D9-61E7-47E7-BB6A-1166462BBEC4}" destId="{7ABDD0F0-F433-4702-852F-5424791F71A5}" srcOrd="0" destOrd="0" parTransId="{EF475410-79F8-4E28-A181-B760A12E612A}" sibTransId="{E684864C-871A-494D-A175-E08548A2B607}"/>
    <dgm:cxn modelId="{941BE52C-8914-4387-AD1E-D02CB4F81645}" type="presOf" srcId="{687209BB-1DEA-4A76-A102-6F6DE1016E76}" destId="{CE7DDDA4-85F6-4E7D-8A9B-0C345DA3E28D}" srcOrd="0" destOrd="0" presId="urn:microsoft.com/office/officeart/2008/layout/VerticalCurvedList"/>
    <dgm:cxn modelId="{70F93B4A-BECB-497E-98D4-25A9A612D225}" type="presOf" srcId="{E684864C-871A-494D-A175-E08548A2B607}" destId="{3440C982-9806-45D2-85B3-1A9111F3355A}" srcOrd="0" destOrd="0" presId="urn:microsoft.com/office/officeart/2008/layout/VerticalCurvedList"/>
    <dgm:cxn modelId="{00DF8077-CE6F-4484-9236-181387C7025D}" srcId="{D87E64D9-61E7-47E7-BB6A-1166462BBEC4}" destId="{B62095B5-4C10-4E32-9FEF-EA0453D74AFA}" srcOrd="1" destOrd="0" parTransId="{25C5EAAE-3A93-47DC-9E73-8F5B0067543E}" sibTransId="{0F2B9D83-8648-465F-950C-195B4CB2941B}"/>
    <dgm:cxn modelId="{9004A18B-C1B4-4C9D-B253-BED9C5133C5E}" srcId="{D87E64D9-61E7-47E7-BB6A-1166462BBEC4}" destId="{687209BB-1DEA-4A76-A102-6F6DE1016E76}" srcOrd="2" destOrd="0" parTransId="{BB54EC22-3DDA-4D01-BAF0-986D172DE673}" sibTransId="{C7E5457D-B1C9-450D-ACFD-A33A0D296C49}"/>
    <dgm:cxn modelId="{A51BDB8C-E533-4228-A6C1-419648CFF05C}" type="presOf" srcId="{7ABDD0F0-F433-4702-852F-5424791F71A5}" destId="{40961109-E81A-4D6B-9B8C-3B0017C939A7}" srcOrd="0" destOrd="0" presId="urn:microsoft.com/office/officeart/2008/layout/VerticalCurvedList"/>
    <dgm:cxn modelId="{B47CD2A9-8004-462D-8464-937CAF188DBB}" type="presOf" srcId="{B62095B5-4C10-4E32-9FEF-EA0453D74AFA}" destId="{2AA42493-C3FE-4FEC-8457-49C735E9BF97}" srcOrd="0" destOrd="0" presId="urn:microsoft.com/office/officeart/2008/layout/VerticalCurvedList"/>
    <dgm:cxn modelId="{CB709674-5083-49A9-B7AF-6EDD246DED6F}" type="presParOf" srcId="{206FBFAA-64AC-4D13-AEA5-9C60054DF9EC}" destId="{5E7152E1-7464-4F75-B84A-7CC364EDBCBF}" srcOrd="0" destOrd="0" presId="urn:microsoft.com/office/officeart/2008/layout/VerticalCurvedList"/>
    <dgm:cxn modelId="{EB389D20-9C2E-4FF3-A964-08245F998BFB}" type="presParOf" srcId="{5E7152E1-7464-4F75-B84A-7CC364EDBCBF}" destId="{9C124E3F-B9E9-4D42-B078-2505643AAE8A}" srcOrd="0" destOrd="0" presId="urn:microsoft.com/office/officeart/2008/layout/VerticalCurvedList"/>
    <dgm:cxn modelId="{3BBFDC83-3D1E-4DB9-906D-6231832C1820}" type="presParOf" srcId="{9C124E3F-B9E9-4D42-B078-2505643AAE8A}" destId="{EA7F3F9E-D0A1-4DB8-95EE-2EBE3904FC5C}" srcOrd="0" destOrd="0" presId="urn:microsoft.com/office/officeart/2008/layout/VerticalCurvedList"/>
    <dgm:cxn modelId="{8377E579-02AD-4D3C-B07D-F8CC3AC2B0E0}" type="presParOf" srcId="{9C124E3F-B9E9-4D42-B078-2505643AAE8A}" destId="{3440C982-9806-45D2-85B3-1A9111F3355A}" srcOrd="1" destOrd="0" presId="urn:microsoft.com/office/officeart/2008/layout/VerticalCurvedList"/>
    <dgm:cxn modelId="{3AA26919-7155-4029-8318-418903403C7A}" type="presParOf" srcId="{9C124E3F-B9E9-4D42-B078-2505643AAE8A}" destId="{31900CDF-9AFC-4D60-84C8-2C02BDC7BB19}" srcOrd="2" destOrd="0" presId="urn:microsoft.com/office/officeart/2008/layout/VerticalCurvedList"/>
    <dgm:cxn modelId="{DAE2B1B2-086B-49F4-A3D3-AD09F54A4B28}" type="presParOf" srcId="{9C124E3F-B9E9-4D42-B078-2505643AAE8A}" destId="{BAB3656E-F4D8-416F-8B5E-9AA338EFE487}" srcOrd="3" destOrd="0" presId="urn:microsoft.com/office/officeart/2008/layout/VerticalCurvedList"/>
    <dgm:cxn modelId="{DA170529-FE71-4C88-B3A9-2B177163E5DC}" type="presParOf" srcId="{5E7152E1-7464-4F75-B84A-7CC364EDBCBF}" destId="{40961109-E81A-4D6B-9B8C-3B0017C939A7}" srcOrd="1" destOrd="0" presId="urn:microsoft.com/office/officeart/2008/layout/VerticalCurvedList"/>
    <dgm:cxn modelId="{E174A408-6100-4774-91E9-93ADC79BDDE7}" type="presParOf" srcId="{5E7152E1-7464-4F75-B84A-7CC364EDBCBF}" destId="{005AE800-7D7C-4F85-A74A-30F09F7A6633}" srcOrd="2" destOrd="0" presId="urn:microsoft.com/office/officeart/2008/layout/VerticalCurvedList"/>
    <dgm:cxn modelId="{4D00836A-3A30-46E5-A1DD-1F46101C4597}" type="presParOf" srcId="{005AE800-7D7C-4F85-A74A-30F09F7A6633}" destId="{9E49B5C9-C305-4AAC-8117-BD71FF2293A2}" srcOrd="0" destOrd="0" presId="urn:microsoft.com/office/officeart/2008/layout/VerticalCurvedList"/>
    <dgm:cxn modelId="{25ED73E5-F628-4BB7-9F11-EB3C236F2DDA}" type="presParOf" srcId="{5E7152E1-7464-4F75-B84A-7CC364EDBCBF}" destId="{2AA42493-C3FE-4FEC-8457-49C735E9BF97}" srcOrd="3" destOrd="0" presId="urn:microsoft.com/office/officeart/2008/layout/VerticalCurvedList"/>
    <dgm:cxn modelId="{0ED067A0-36F4-4B48-8707-20FED25A7288}" type="presParOf" srcId="{5E7152E1-7464-4F75-B84A-7CC364EDBCBF}" destId="{79523525-1E00-46FE-A75D-F0F9CD6D2FEF}" srcOrd="4" destOrd="0" presId="urn:microsoft.com/office/officeart/2008/layout/VerticalCurvedList"/>
    <dgm:cxn modelId="{8CC68547-44D7-4F54-8BB3-9553BEA51D60}" type="presParOf" srcId="{79523525-1E00-46FE-A75D-F0F9CD6D2FEF}" destId="{A66208A3-4785-46D6-82CC-5D11FB9D5E1F}" srcOrd="0" destOrd="0" presId="urn:microsoft.com/office/officeart/2008/layout/VerticalCurvedList"/>
    <dgm:cxn modelId="{CBF24AB9-0EB6-42AE-9CD9-8465B78B4C48}" type="presParOf" srcId="{5E7152E1-7464-4F75-B84A-7CC364EDBCBF}" destId="{CE7DDDA4-85F6-4E7D-8A9B-0C345DA3E28D}" srcOrd="5" destOrd="0" presId="urn:microsoft.com/office/officeart/2008/layout/VerticalCurvedList"/>
    <dgm:cxn modelId="{62008E68-AB64-48EA-A949-8EA796858495}" type="presParOf" srcId="{5E7152E1-7464-4F75-B84A-7CC364EDBCBF}" destId="{8BE87F17-2061-4D4C-8DEC-F1C3DB3377C8}" srcOrd="6" destOrd="0" presId="urn:microsoft.com/office/officeart/2008/layout/VerticalCurvedList"/>
    <dgm:cxn modelId="{2880E550-04A1-4CF0-84E4-FEBE03194B29}" type="presParOf" srcId="{8BE87F17-2061-4D4C-8DEC-F1C3DB3377C8}" destId="{85A0DC8C-32EE-4AF0-A43D-A599ED52BA09}"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9A1CAE-714C-45D9-927E-50032BB7F291}"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CA"/>
        </a:p>
      </dgm:t>
    </dgm:pt>
    <dgm:pt modelId="{1E0847EA-75A6-4152-980F-5EF3E0D69CDC}">
      <dgm:prSet phldrT="[Text]" custT="1"/>
      <dgm:spPr/>
      <dgm:t>
        <a:bodyPr/>
        <a:lstStyle/>
        <a:p>
          <a:r>
            <a:rPr lang="en-CA" sz="1600" dirty="0">
              <a:solidFill>
                <a:schemeClr val="accent5">
                  <a:lumMod val="50000"/>
                </a:schemeClr>
              </a:solidFill>
            </a:rPr>
            <a:t>Do you need to preserve all links and statistics?</a:t>
          </a:r>
        </a:p>
      </dgm:t>
    </dgm:pt>
    <dgm:pt modelId="{6E6F7AE5-65D6-431C-88CA-6299171F947C}" type="parTrans" cxnId="{6A5E322D-8B3A-42A5-ABAC-765424AE4FB7}">
      <dgm:prSet/>
      <dgm:spPr/>
      <dgm:t>
        <a:bodyPr/>
        <a:lstStyle/>
        <a:p>
          <a:endParaRPr lang="en-CA" sz="1600">
            <a:solidFill>
              <a:schemeClr val="accent5">
                <a:lumMod val="50000"/>
              </a:schemeClr>
            </a:solidFill>
          </a:endParaRPr>
        </a:p>
      </dgm:t>
    </dgm:pt>
    <dgm:pt modelId="{68A16BBA-6A46-425E-8323-8369082674AA}" type="sibTrans" cxnId="{6A5E322D-8B3A-42A5-ABAC-765424AE4FB7}">
      <dgm:prSet/>
      <dgm:spPr/>
      <dgm:t>
        <a:bodyPr/>
        <a:lstStyle/>
        <a:p>
          <a:endParaRPr lang="en-CA" sz="1600">
            <a:solidFill>
              <a:schemeClr val="accent5">
                <a:lumMod val="50000"/>
              </a:schemeClr>
            </a:solidFill>
          </a:endParaRPr>
        </a:p>
      </dgm:t>
    </dgm:pt>
    <dgm:pt modelId="{99AE449B-40CE-4C67-9945-3B4676A86EAB}">
      <dgm:prSet phldrT="[Text]" custT="1"/>
      <dgm:spPr/>
      <dgm:t>
        <a:bodyPr/>
        <a:lstStyle/>
        <a:p>
          <a:r>
            <a:rPr lang="en-CA" sz="1600" dirty="0">
              <a:solidFill>
                <a:schemeClr val="accent5">
                  <a:lumMod val="50000"/>
                </a:schemeClr>
              </a:solidFill>
            </a:rPr>
            <a:t>Yes</a:t>
          </a:r>
        </a:p>
      </dgm:t>
    </dgm:pt>
    <dgm:pt modelId="{886AC87C-7651-4251-B2BC-C3625162EAA2}" type="parTrans" cxnId="{BDB4D5D2-9E3A-4732-AC78-DDC5DBF0638C}">
      <dgm:prSet/>
      <dgm:spPr/>
      <dgm:t>
        <a:bodyPr/>
        <a:lstStyle/>
        <a:p>
          <a:endParaRPr lang="en-CA" sz="1600">
            <a:solidFill>
              <a:schemeClr val="accent5">
                <a:lumMod val="50000"/>
              </a:schemeClr>
            </a:solidFill>
          </a:endParaRPr>
        </a:p>
      </dgm:t>
    </dgm:pt>
    <dgm:pt modelId="{249E17B1-6903-410A-ABF3-0F58458AD9C4}" type="sibTrans" cxnId="{BDB4D5D2-9E3A-4732-AC78-DDC5DBF0638C}">
      <dgm:prSet/>
      <dgm:spPr/>
      <dgm:t>
        <a:bodyPr/>
        <a:lstStyle/>
        <a:p>
          <a:endParaRPr lang="en-CA" sz="1600">
            <a:solidFill>
              <a:schemeClr val="accent5">
                <a:lumMod val="50000"/>
              </a:schemeClr>
            </a:solidFill>
          </a:endParaRPr>
        </a:p>
      </dgm:t>
    </dgm:pt>
    <dgm:pt modelId="{C8525321-D7E6-42E5-A0CF-7DA1D6E1F89E}">
      <dgm:prSet phldrT="[Text]" custT="1"/>
      <dgm:spPr/>
      <dgm:t>
        <a:bodyPr/>
        <a:lstStyle/>
        <a:p>
          <a:r>
            <a:rPr lang="en-CA" sz="1600" dirty="0">
              <a:solidFill>
                <a:schemeClr val="accent5">
                  <a:lumMod val="50000"/>
                </a:schemeClr>
              </a:solidFill>
            </a:rPr>
            <a:t>No</a:t>
          </a:r>
        </a:p>
      </dgm:t>
    </dgm:pt>
    <dgm:pt modelId="{4644A2FF-A6FF-46EA-958E-E2BD4B31BE47}" type="parTrans" cxnId="{B8AC8C67-FC64-4045-8913-4855E3FA5655}">
      <dgm:prSet/>
      <dgm:spPr/>
      <dgm:t>
        <a:bodyPr/>
        <a:lstStyle/>
        <a:p>
          <a:endParaRPr lang="en-CA" sz="1600">
            <a:solidFill>
              <a:schemeClr val="accent5">
                <a:lumMod val="50000"/>
              </a:schemeClr>
            </a:solidFill>
          </a:endParaRPr>
        </a:p>
      </dgm:t>
    </dgm:pt>
    <dgm:pt modelId="{A00271B0-B2FB-4EBE-8A8D-68C6F09C729A}" type="sibTrans" cxnId="{B8AC8C67-FC64-4045-8913-4855E3FA5655}">
      <dgm:prSet/>
      <dgm:spPr/>
      <dgm:t>
        <a:bodyPr/>
        <a:lstStyle/>
        <a:p>
          <a:endParaRPr lang="en-CA" sz="1600">
            <a:solidFill>
              <a:schemeClr val="accent5">
                <a:lumMod val="50000"/>
              </a:schemeClr>
            </a:solidFill>
          </a:endParaRPr>
        </a:p>
      </dgm:t>
    </dgm:pt>
    <dgm:pt modelId="{E5727385-389D-45AD-9F27-7AC124E7A3F1}">
      <dgm:prSet phldrT="[Text]" custT="1"/>
      <dgm:spPr/>
      <dgm:t>
        <a:bodyPr/>
        <a:lstStyle/>
        <a:p>
          <a:r>
            <a:rPr lang="en-CA" sz="1600" dirty="0">
              <a:solidFill>
                <a:schemeClr val="accent5">
                  <a:lumMod val="50000"/>
                </a:schemeClr>
              </a:solidFill>
            </a:rPr>
            <a:t>Is the user interested in estimating statistics from the original finite population or original data only?</a:t>
          </a:r>
        </a:p>
      </dgm:t>
    </dgm:pt>
    <dgm:pt modelId="{A9014AA2-426C-4EC8-9417-082D72527403}" type="parTrans" cxnId="{F70AB721-A5D2-4656-9AB5-61C2E0A577E3}">
      <dgm:prSet/>
      <dgm:spPr/>
      <dgm:t>
        <a:bodyPr/>
        <a:lstStyle/>
        <a:p>
          <a:endParaRPr lang="en-CA" sz="1600">
            <a:solidFill>
              <a:schemeClr val="accent5">
                <a:lumMod val="50000"/>
              </a:schemeClr>
            </a:solidFill>
          </a:endParaRPr>
        </a:p>
      </dgm:t>
    </dgm:pt>
    <dgm:pt modelId="{E9EF1FEA-E4EA-4D98-8904-C871354DA823}" type="sibTrans" cxnId="{F70AB721-A5D2-4656-9AB5-61C2E0A577E3}">
      <dgm:prSet/>
      <dgm:spPr/>
      <dgm:t>
        <a:bodyPr/>
        <a:lstStyle/>
        <a:p>
          <a:endParaRPr lang="en-CA" sz="1600">
            <a:solidFill>
              <a:schemeClr val="accent5">
                <a:lumMod val="50000"/>
              </a:schemeClr>
            </a:solidFill>
          </a:endParaRPr>
        </a:p>
      </dgm:t>
    </dgm:pt>
    <dgm:pt modelId="{FDEB8E42-2277-4A8C-A87F-B1FB02561E98}">
      <dgm:prSet phldrT="[Text]" custT="1"/>
      <dgm:spPr/>
      <dgm:t>
        <a:bodyPr/>
        <a:lstStyle/>
        <a:p>
          <a:r>
            <a:rPr lang="en-CA" sz="1600" dirty="0">
              <a:solidFill>
                <a:schemeClr val="accent5">
                  <a:lumMod val="50000"/>
                </a:schemeClr>
              </a:solidFill>
            </a:rPr>
            <a:t>Pseudo Likelihood</a:t>
          </a:r>
        </a:p>
      </dgm:t>
    </dgm:pt>
    <dgm:pt modelId="{D7AD1BF2-5F18-4117-B56B-9A6075A34527}" type="parTrans" cxnId="{49B1D131-0D15-4E44-9935-19002B11F778}">
      <dgm:prSet/>
      <dgm:spPr/>
      <dgm:t>
        <a:bodyPr/>
        <a:lstStyle/>
        <a:p>
          <a:endParaRPr lang="en-CA" sz="1600">
            <a:solidFill>
              <a:schemeClr val="accent5">
                <a:lumMod val="50000"/>
              </a:schemeClr>
            </a:solidFill>
          </a:endParaRPr>
        </a:p>
      </dgm:t>
    </dgm:pt>
    <dgm:pt modelId="{391C6AE8-15B3-47D6-A1FD-E73F7671E8CF}" type="sibTrans" cxnId="{49B1D131-0D15-4E44-9935-19002B11F778}">
      <dgm:prSet/>
      <dgm:spPr/>
      <dgm:t>
        <a:bodyPr/>
        <a:lstStyle/>
        <a:p>
          <a:endParaRPr lang="en-CA" sz="1600">
            <a:solidFill>
              <a:schemeClr val="accent5">
                <a:lumMod val="50000"/>
              </a:schemeClr>
            </a:solidFill>
          </a:endParaRPr>
        </a:p>
      </dgm:t>
    </dgm:pt>
    <dgm:pt modelId="{B9F7420A-CC0C-4F10-9B5D-223A4214D433}">
      <dgm:prSet phldrT="[Text]" custT="1"/>
      <dgm:spPr/>
      <dgm:t>
        <a:bodyPr/>
        <a:lstStyle/>
        <a:p>
          <a:r>
            <a:rPr lang="en-CA" sz="1600" dirty="0">
              <a:solidFill>
                <a:schemeClr val="accent5">
                  <a:lumMod val="50000"/>
                </a:schemeClr>
              </a:solidFill>
            </a:rPr>
            <a:t>Do you need to preserve some pre-identified statistics?</a:t>
          </a:r>
        </a:p>
      </dgm:t>
    </dgm:pt>
    <dgm:pt modelId="{9F246F22-4655-4BFE-B25F-E5F046FD3EE0}" type="parTrans" cxnId="{DDD09532-1AD3-4B67-AA08-2C7AB232EE04}">
      <dgm:prSet/>
      <dgm:spPr/>
      <dgm:t>
        <a:bodyPr/>
        <a:lstStyle/>
        <a:p>
          <a:endParaRPr lang="en-CA" sz="1600">
            <a:solidFill>
              <a:schemeClr val="accent5">
                <a:lumMod val="50000"/>
              </a:schemeClr>
            </a:solidFill>
          </a:endParaRPr>
        </a:p>
      </dgm:t>
    </dgm:pt>
    <dgm:pt modelId="{D0746736-E132-4112-A05D-19BCE57AC3B1}" type="sibTrans" cxnId="{DDD09532-1AD3-4B67-AA08-2C7AB232EE04}">
      <dgm:prSet/>
      <dgm:spPr/>
      <dgm:t>
        <a:bodyPr/>
        <a:lstStyle/>
        <a:p>
          <a:endParaRPr lang="en-CA" sz="1600">
            <a:solidFill>
              <a:schemeClr val="accent5">
                <a:lumMod val="50000"/>
              </a:schemeClr>
            </a:solidFill>
          </a:endParaRPr>
        </a:p>
      </dgm:t>
    </dgm:pt>
    <dgm:pt modelId="{59A7B08D-C729-4F00-8F5E-0CFE0F68C1B1}">
      <dgm:prSet phldrT="[Text]" custT="1"/>
      <dgm:spPr/>
      <dgm:t>
        <a:bodyPr/>
        <a:lstStyle/>
        <a:p>
          <a:r>
            <a:rPr lang="en-CA" sz="1600" dirty="0">
              <a:solidFill>
                <a:schemeClr val="accent5">
                  <a:lumMod val="50000"/>
                </a:schemeClr>
              </a:solidFill>
            </a:rPr>
            <a:t>Yes</a:t>
          </a:r>
        </a:p>
      </dgm:t>
    </dgm:pt>
    <dgm:pt modelId="{7C50A7F1-3415-4BB4-B1CB-514F4FEB75C3}" type="parTrans" cxnId="{C24682B5-626E-4B9E-95A2-75EEDA45CC00}">
      <dgm:prSet/>
      <dgm:spPr/>
      <dgm:t>
        <a:bodyPr/>
        <a:lstStyle/>
        <a:p>
          <a:endParaRPr lang="en-CA" sz="1600">
            <a:solidFill>
              <a:schemeClr val="accent5">
                <a:lumMod val="50000"/>
              </a:schemeClr>
            </a:solidFill>
          </a:endParaRPr>
        </a:p>
      </dgm:t>
    </dgm:pt>
    <dgm:pt modelId="{7E5AC4D2-C71E-4F59-84BC-7D4F0AFECE32}" type="sibTrans" cxnId="{C24682B5-626E-4B9E-95A2-75EEDA45CC00}">
      <dgm:prSet/>
      <dgm:spPr/>
      <dgm:t>
        <a:bodyPr/>
        <a:lstStyle/>
        <a:p>
          <a:endParaRPr lang="en-CA" sz="1600">
            <a:solidFill>
              <a:schemeClr val="accent5">
                <a:lumMod val="50000"/>
              </a:schemeClr>
            </a:solidFill>
          </a:endParaRPr>
        </a:p>
      </dgm:t>
    </dgm:pt>
    <dgm:pt modelId="{813112A9-81FC-451F-8F46-65F3A225BBB7}">
      <dgm:prSet phldrT="[Text]" custT="1"/>
      <dgm:spPr/>
      <dgm:t>
        <a:bodyPr/>
        <a:lstStyle/>
        <a:p>
          <a:r>
            <a:rPr lang="en-CA" sz="1600" dirty="0">
              <a:solidFill>
                <a:schemeClr val="accent5">
                  <a:lumMod val="50000"/>
                </a:schemeClr>
              </a:solidFill>
            </a:rPr>
            <a:t>Analytically Advanced Simulated Data or IPSO</a:t>
          </a:r>
        </a:p>
      </dgm:t>
    </dgm:pt>
    <dgm:pt modelId="{B7B17F03-7F9B-4638-A9FD-FC71038D6942}" type="parTrans" cxnId="{A8115288-3D7E-40F6-B1AB-BF50B738D2F5}">
      <dgm:prSet/>
      <dgm:spPr/>
      <dgm:t>
        <a:bodyPr/>
        <a:lstStyle/>
        <a:p>
          <a:endParaRPr lang="en-CA" sz="1600">
            <a:solidFill>
              <a:schemeClr val="accent5">
                <a:lumMod val="50000"/>
              </a:schemeClr>
            </a:solidFill>
          </a:endParaRPr>
        </a:p>
      </dgm:t>
    </dgm:pt>
    <dgm:pt modelId="{16E8E93E-0515-40BC-B6A5-E4D24E0BFDE9}" type="sibTrans" cxnId="{A8115288-3D7E-40F6-B1AB-BF50B738D2F5}">
      <dgm:prSet/>
      <dgm:spPr/>
      <dgm:t>
        <a:bodyPr/>
        <a:lstStyle/>
        <a:p>
          <a:endParaRPr lang="en-CA" sz="1600">
            <a:solidFill>
              <a:schemeClr val="accent5">
                <a:lumMod val="50000"/>
              </a:schemeClr>
            </a:solidFill>
          </a:endParaRPr>
        </a:p>
      </dgm:t>
    </dgm:pt>
    <dgm:pt modelId="{DAD4DE51-88B9-4C7B-A2A6-D6568D2179D8}">
      <dgm:prSet phldrT="[Text]" custT="1"/>
      <dgm:spPr/>
      <dgm:t>
        <a:bodyPr/>
        <a:lstStyle/>
        <a:p>
          <a:r>
            <a:rPr lang="en-CA" sz="1600" dirty="0">
              <a:solidFill>
                <a:schemeClr val="accent5">
                  <a:lumMod val="50000"/>
                </a:schemeClr>
              </a:solidFill>
            </a:rPr>
            <a:t>Is your data structured or can it be structured?</a:t>
          </a:r>
        </a:p>
      </dgm:t>
    </dgm:pt>
    <dgm:pt modelId="{23BDCA37-6769-46B5-99E0-4E424580F874}" type="parTrans" cxnId="{1E197CB2-1464-4678-AB66-65DFE915DAB5}">
      <dgm:prSet/>
      <dgm:spPr/>
      <dgm:t>
        <a:bodyPr/>
        <a:lstStyle/>
        <a:p>
          <a:endParaRPr lang="en-CA" sz="1600">
            <a:solidFill>
              <a:schemeClr val="accent5">
                <a:lumMod val="50000"/>
              </a:schemeClr>
            </a:solidFill>
          </a:endParaRPr>
        </a:p>
      </dgm:t>
    </dgm:pt>
    <dgm:pt modelId="{E0F780F5-08CA-4A9D-88F6-FA7DB5C6F752}" type="sibTrans" cxnId="{1E197CB2-1464-4678-AB66-65DFE915DAB5}">
      <dgm:prSet/>
      <dgm:spPr/>
      <dgm:t>
        <a:bodyPr/>
        <a:lstStyle/>
        <a:p>
          <a:endParaRPr lang="en-CA" sz="1600">
            <a:solidFill>
              <a:schemeClr val="accent5">
                <a:lumMod val="50000"/>
              </a:schemeClr>
            </a:solidFill>
          </a:endParaRPr>
        </a:p>
      </dgm:t>
    </dgm:pt>
    <dgm:pt modelId="{E981BDFC-02CB-47AB-8F9F-1A87E15279BE}">
      <dgm:prSet phldrT="[Text]" custT="1"/>
      <dgm:spPr/>
      <dgm:t>
        <a:bodyPr/>
        <a:lstStyle/>
        <a:p>
          <a:r>
            <a:rPr lang="en-CA" sz="1600" dirty="0">
              <a:solidFill>
                <a:schemeClr val="accent5">
                  <a:lumMod val="50000"/>
                </a:schemeClr>
              </a:solidFill>
            </a:rPr>
            <a:t>GAN</a:t>
          </a:r>
        </a:p>
      </dgm:t>
    </dgm:pt>
    <dgm:pt modelId="{130231FE-F7DD-4D2B-B306-9F3743066171}" type="parTrans" cxnId="{58C3FBDC-2679-4862-9AA5-68BE22C9B63C}">
      <dgm:prSet/>
      <dgm:spPr/>
      <dgm:t>
        <a:bodyPr/>
        <a:lstStyle/>
        <a:p>
          <a:endParaRPr lang="en-CA" sz="1600">
            <a:solidFill>
              <a:schemeClr val="accent5">
                <a:lumMod val="50000"/>
              </a:schemeClr>
            </a:solidFill>
          </a:endParaRPr>
        </a:p>
      </dgm:t>
    </dgm:pt>
    <dgm:pt modelId="{77FED25B-F0D4-4489-8D30-17F463FABA41}" type="sibTrans" cxnId="{58C3FBDC-2679-4862-9AA5-68BE22C9B63C}">
      <dgm:prSet/>
      <dgm:spPr/>
      <dgm:t>
        <a:bodyPr/>
        <a:lstStyle/>
        <a:p>
          <a:endParaRPr lang="en-CA" sz="1600">
            <a:solidFill>
              <a:schemeClr val="accent5">
                <a:lumMod val="50000"/>
              </a:schemeClr>
            </a:solidFill>
          </a:endParaRPr>
        </a:p>
      </dgm:t>
    </dgm:pt>
    <dgm:pt modelId="{9C0F3C97-729D-4B23-8567-121C2BD6AF70}">
      <dgm:prSet phldrT="[Text]" custT="1"/>
      <dgm:spPr/>
      <dgm:t>
        <a:bodyPr/>
        <a:lstStyle/>
        <a:p>
          <a:r>
            <a:rPr lang="en-CA" sz="1600" dirty="0">
              <a:solidFill>
                <a:schemeClr val="accent5">
                  <a:lumMod val="50000"/>
                </a:schemeClr>
              </a:solidFill>
            </a:rPr>
            <a:t>Fully Conditional Specification</a:t>
          </a:r>
        </a:p>
      </dgm:t>
    </dgm:pt>
    <dgm:pt modelId="{5728B12D-A733-4843-8F9D-94D4EF32139B}" type="parTrans" cxnId="{9CA16982-0D2C-4DD8-9392-8948E8F17AC1}">
      <dgm:prSet/>
      <dgm:spPr/>
      <dgm:t>
        <a:bodyPr/>
        <a:lstStyle/>
        <a:p>
          <a:endParaRPr lang="en-CA" sz="1600">
            <a:solidFill>
              <a:schemeClr val="accent5">
                <a:lumMod val="50000"/>
              </a:schemeClr>
            </a:solidFill>
          </a:endParaRPr>
        </a:p>
      </dgm:t>
    </dgm:pt>
    <dgm:pt modelId="{E8C914D9-8AE6-4B2F-BBF1-7007CEBBA2C6}" type="sibTrans" cxnId="{9CA16982-0D2C-4DD8-9392-8948E8F17AC1}">
      <dgm:prSet/>
      <dgm:spPr/>
      <dgm:t>
        <a:bodyPr/>
        <a:lstStyle/>
        <a:p>
          <a:endParaRPr lang="en-CA" sz="1600">
            <a:solidFill>
              <a:schemeClr val="accent5">
                <a:lumMod val="50000"/>
              </a:schemeClr>
            </a:solidFill>
          </a:endParaRPr>
        </a:p>
      </dgm:t>
    </dgm:pt>
    <dgm:pt modelId="{FF57A1EF-0BB2-4CBE-9671-98CDA44D88DA}">
      <dgm:prSet phldrT="[Text]" custT="1"/>
      <dgm:spPr/>
      <dgm:t>
        <a:bodyPr/>
        <a:lstStyle/>
        <a:p>
          <a:r>
            <a:rPr lang="en-CA" sz="1600" dirty="0">
              <a:solidFill>
                <a:schemeClr val="accent5">
                  <a:lumMod val="50000"/>
                </a:schemeClr>
              </a:solidFill>
            </a:rPr>
            <a:t>No</a:t>
          </a:r>
        </a:p>
      </dgm:t>
    </dgm:pt>
    <dgm:pt modelId="{0D9A64BC-C79B-4556-AD2E-45B521F8A227}" type="parTrans" cxnId="{BADD36DF-FFE0-4F6A-96E6-A32543B2BE4C}">
      <dgm:prSet/>
      <dgm:spPr/>
      <dgm:t>
        <a:bodyPr/>
        <a:lstStyle/>
        <a:p>
          <a:endParaRPr lang="en-CA" sz="1600">
            <a:solidFill>
              <a:schemeClr val="accent5">
                <a:lumMod val="50000"/>
              </a:schemeClr>
            </a:solidFill>
          </a:endParaRPr>
        </a:p>
      </dgm:t>
    </dgm:pt>
    <dgm:pt modelId="{8C17561A-7E6D-4929-A13A-72A8F1ED4EF3}" type="sibTrans" cxnId="{BADD36DF-FFE0-4F6A-96E6-A32543B2BE4C}">
      <dgm:prSet/>
      <dgm:spPr/>
      <dgm:t>
        <a:bodyPr/>
        <a:lstStyle/>
        <a:p>
          <a:endParaRPr lang="en-CA" sz="1600">
            <a:solidFill>
              <a:schemeClr val="accent5">
                <a:lumMod val="50000"/>
              </a:schemeClr>
            </a:solidFill>
          </a:endParaRPr>
        </a:p>
      </dgm:t>
    </dgm:pt>
    <dgm:pt modelId="{F469D750-A783-4D63-86D2-867376E408DE}">
      <dgm:prSet phldrT="[Text]" custT="1"/>
      <dgm:spPr/>
      <dgm:t>
        <a:bodyPr/>
        <a:lstStyle/>
        <a:p>
          <a:r>
            <a:rPr lang="en-CA" sz="1600" dirty="0">
              <a:solidFill>
                <a:schemeClr val="accent5">
                  <a:lumMod val="50000"/>
                </a:schemeClr>
              </a:solidFill>
            </a:rPr>
            <a:t>Dummy Files</a:t>
          </a:r>
        </a:p>
      </dgm:t>
    </dgm:pt>
    <dgm:pt modelId="{5C67F66E-B464-467B-9D4C-764D6E116777}" type="parTrans" cxnId="{1578EF52-0273-4FC4-B961-421C2DCAE93A}">
      <dgm:prSet/>
      <dgm:spPr/>
      <dgm:t>
        <a:bodyPr/>
        <a:lstStyle/>
        <a:p>
          <a:endParaRPr lang="en-CA" sz="1600">
            <a:solidFill>
              <a:schemeClr val="accent5">
                <a:lumMod val="50000"/>
              </a:schemeClr>
            </a:solidFill>
          </a:endParaRPr>
        </a:p>
      </dgm:t>
    </dgm:pt>
    <dgm:pt modelId="{BF6487B4-D3B6-4B18-8191-5D0EF66450AE}" type="sibTrans" cxnId="{1578EF52-0273-4FC4-B961-421C2DCAE93A}">
      <dgm:prSet/>
      <dgm:spPr/>
      <dgm:t>
        <a:bodyPr/>
        <a:lstStyle/>
        <a:p>
          <a:endParaRPr lang="en-CA" sz="1600">
            <a:solidFill>
              <a:schemeClr val="accent5">
                <a:lumMod val="50000"/>
              </a:schemeClr>
            </a:solidFill>
          </a:endParaRPr>
        </a:p>
      </dgm:t>
    </dgm:pt>
    <dgm:pt modelId="{60AF0012-978E-4415-A9F0-9EFDB9588744}">
      <dgm:prSet phldrT="[Text]" custT="1"/>
      <dgm:spPr/>
      <dgm:t>
        <a:bodyPr/>
        <a:lstStyle/>
        <a:p>
          <a:r>
            <a:rPr lang="en-CA" sz="1600" dirty="0">
              <a:solidFill>
                <a:schemeClr val="accent5">
                  <a:lumMod val="50000"/>
                </a:schemeClr>
              </a:solidFill>
            </a:rPr>
            <a:t>No</a:t>
          </a:r>
        </a:p>
      </dgm:t>
    </dgm:pt>
    <dgm:pt modelId="{D7337215-245F-4E82-952F-2C29747CD9DD}" type="sibTrans" cxnId="{E02AB126-846D-4120-BFF6-40A58411E47B}">
      <dgm:prSet/>
      <dgm:spPr/>
      <dgm:t>
        <a:bodyPr/>
        <a:lstStyle/>
        <a:p>
          <a:endParaRPr lang="en-CA" sz="1600">
            <a:solidFill>
              <a:schemeClr val="accent5">
                <a:lumMod val="50000"/>
              </a:schemeClr>
            </a:solidFill>
          </a:endParaRPr>
        </a:p>
      </dgm:t>
    </dgm:pt>
    <dgm:pt modelId="{C6862670-F675-4C4C-BBA6-3E0FF96E60DC}" type="parTrans" cxnId="{E02AB126-846D-4120-BFF6-40A58411E47B}">
      <dgm:prSet/>
      <dgm:spPr/>
      <dgm:t>
        <a:bodyPr/>
        <a:lstStyle/>
        <a:p>
          <a:endParaRPr lang="en-CA" sz="1600">
            <a:solidFill>
              <a:schemeClr val="accent5">
                <a:lumMod val="50000"/>
              </a:schemeClr>
            </a:solidFill>
          </a:endParaRPr>
        </a:p>
      </dgm:t>
    </dgm:pt>
    <dgm:pt modelId="{5192E278-F2FF-42B2-943B-59FDD8AA33C1}">
      <dgm:prSet phldrT="[Text]" custT="1"/>
      <dgm:spPr/>
      <dgm:t>
        <a:bodyPr/>
        <a:lstStyle/>
        <a:p>
          <a:r>
            <a:rPr lang="en-CA" sz="1600" dirty="0">
              <a:solidFill>
                <a:schemeClr val="accent5">
                  <a:lumMod val="50000"/>
                </a:schemeClr>
              </a:solidFill>
            </a:rPr>
            <a:t>Yes</a:t>
          </a:r>
        </a:p>
      </dgm:t>
    </dgm:pt>
    <dgm:pt modelId="{FA163C09-D855-4359-BADE-F1A75FF985D6}" type="sibTrans" cxnId="{09528ECC-7161-40E0-A59C-93A7FB397002}">
      <dgm:prSet/>
      <dgm:spPr/>
      <dgm:t>
        <a:bodyPr/>
        <a:lstStyle/>
        <a:p>
          <a:endParaRPr lang="en-CA" sz="1600">
            <a:solidFill>
              <a:schemeClr val="accent5">
                <a:lumMod val="50000"/>
              </a:schemeClr>
            </a:solidFill>
          </a:endParaRPr>
        </a:p>
      </dgm:t>
    </dgm:pt>
    <dgm:pt modelId="{C0BEF29A-BD38-4CC2-802D-469FEE3C0070}" type="parTrans" cxnId="{09528ECC-7161-40E0-A59C-93A7FB397002}">
      <dgm:prSet/>
      <dgm:spPr/>
      <dgm:t>
        <a:bodyPr/>
        <a:lstStyle/>
        <a:p>
          <a:endParaRPr lang="en-CA" sz="1600">
            <a:solidFill>
              <a:schemeClr val="accent5">
                <a:lumMod val="50000"/>
              </a:schemeClr>
            </a:solidFill>
          </a:endParaRPr>
        </a:p>
      </dgm:t>
    </dgm:pt>
    <dgm:pt modelId="{CEF72D25-E227-47DF-BD59-F93D696425D7}" type="pres">
      <dgm:prSet presAssocID="{539A1CAE-714C-45D9-927E-50032BB7F291}" presName="Name0" presStyleCnt="0">
        <dgm:presLayoutVars>
          <dgm:orgChart val="1"/>
          <dgm:chPref val="1"/>
          <dgm:dir/>
          <dgm:animOne val="branch"/>
          <dgm:animLvl val="lvl"/>
          <dgm:resizeHandles/>
        </dgm:presLayoutVars>
      </dgm:prSet>
      <dgm:spPr/>
    </dgm:pt>
    <dgm:pt modelId="{181AB973-F545-448C-9BE6-8439A1256B90}" type="pres">
      <dgm:prSet presAssocID="{1E0847EA-75A6-4152-980F-5EF3E0D69CDC}" presName="hierRoot1" presStyleCnt="0">
        <dgm:presLayoutVars>
          <dgm:hierBranch val="init"/>
        </dgm:presLayoutVars>
      </dgm:prSet>
      <dgm:spPr/>
    </dgm:pt>
    <dgm:pt modelId="{325EA885-2173-4EB5-A6C3-3910B343272F}" type="pres">
      <dgm:prSet presAssocID="{1E0847EA-75A6-4152-980F-5EF3E0D69CDC}" presName="rootComposite1" presStyleCnt="0"/>
      <dgm:spPr/>
    </dgm:pt>
    <dgm:pt modelId="{725AD3D6-0FE9-4DFF-96F9-C2D36BF70411}" type="pres">
      <dgm:prSet presAssocID="{1E0847EA-75A6-4152-980F-5EF3E0D69CDC}" presName="rootText1" presStyleLbl="alignAcc1" presStyleIdx="0" presStyleCnt="0" custScaleX="182924" custLinFactNeighborX="-339" custLinFactNeighborY="-50103">
        <dgm:presLayoutVars>
          <dgm:chPref val="3"/>
        </dgm:presLayoutVars>
      </dgm:prSet>
      <dgm:spPr/>
    </dgm:pt>
    <dgm:pt modelId="{A50C2523-A7AD-4D15-8174-EA54723A56BC}" type="pres">
      <dgm:prSet presAssocID="{1E0847EA-75A6-4152-980F-5EF3E0D69CDC}" presName="topArc1" presStyleLbl="parChTrans1D1" presStyleIdx="0" presStyleCnt="30"/>
      <dgm:spPr/>
    </dgm:pt>
    <dgm:pt modelId="{8BFDC67E-31AE-4C92-AD6B-598200EFB807}" type="pres">
      <dgm:prSet presAssocID="{1E0847EA-75A6-4152-980F-5EF3E0D69CDC}" presName="bottomArc1" presStyleLbl="parChTrans1D1" presStyleIdx="1" presStyleCnt="30"/>
      <dgm:spPr/>
    </dgm:pt>
    <dgm:pt modelId="{08C542E9-0A17-4419-ADA1-A5B71C303FEE}" type="pres">
      <dgm:prSet presAssocID="{1E0847EA-75A6-4152-980F-5EF3E0D69CDC}" presName="topConnNode1" presStyleLbl="node1" presStyleIdx="0" presStyleCnt="0"/>
      <dgm:spPr/>
    </dgm:pt>
    <dgm:pt modelId="{4017DEA2-10AD-4C6B-BBB4-B9E5DEB5AD99}" type="pres">
      <dgm:prSet presAssocID="{1E0847EA-75A6-4152-980F-5EF3E0D69CDC}" presName="hierChild2" presStyleCnt="0"/>
      <dgm:spPr/>
    </dgm:pt>
    <dgm:pt modelId="{E52FCF5F-7042-4E2B-954E-4BAB7D6F0FCE}" type="pres">
      <dgm:prSet presAssocID="{886AC87C-7651-4251-B2BC-C3625162EAA2}" presName="Name28" presStyleLbl="parChTrans1D2" presStyleIdx="0" presStyleCnt="2"/>
      <dgm:spPr/>
    </dgm:pt>
    <dgm:pt modelId="{3FAFAA05-4927-478A-B37D-4B5D7AD9ACD3}" type="pres">
      <dgm:prSet presAssocID="{99AE449B-40CE-4C67-9945-3B4676A86EAB}" presName="hierRoot2" presStyleCnt="0">
        <dgm:presLayoutVars>
          <dgm:hierBranch val="init"/>
        </dgm:presLayoutVars>
      </dgm:prSet>
      <dgm:spPr/>
    </dgm:pt>
    <dgm:pt modelId="{C7C77A76-4AB4-4DB0-A45F-D9EE81B30B84}" type="pres">
      <dgm:prSet presAssocID="{99AE449B-40CE-4C67-9945-3B4676A86EAB}" presName="rootComposite2" presStyleCnt="0"/>
      <dgm:spPr/>
    </dgm:pt>
    <dgm:pt modelId="{3790D2FE-F126-4CF1-8B32-942A63D1A07E}" type="pres">
      <dgm:prSet presAssocID="{99AE449B-40CE-4C67-9945-3B4676A86EAB}" presName="rootText2" presStyleLbl="alignAcc1" presStyleIdx="0" presStyleCnt="0">
        <dgm:presLayoutVars>
          <dgm:chPref val="3"/>
        </dgm:presLayoutVars>
      </dgm:prSet>
      <dgm:spPr/>
    </dgm:pt>
    <dgm:pt modelId="{437FF853-1C08-4C7F-9843-11F6CB58D16F}" type="pres">
      <dgm:prSet presAssocID="{99AE449B-40CE-4C67-9945-3B4676A86EAB}" presName="topArc2" presStyleLbl="parChTrans1D1" presStyleIdx="2" presStyleCnt="30"/>
      <dgm:spPr/>
    </dgm:pt>
    <dgm:pt modelId="{5438DE1B-64B6-457B-8D40-A74F8B875416}" type="pres">
      <dgm:prSet presAssocID="{99AE449B-40CE-4C67-9945-3B4676A86EAB}" presName="bottomArc2" presStyleLbl="parChTrans1D1" presStyleIdx="3" presStyleCnt="30"/>
      <dgm:spPr/>
    </dgm:pt>
    <dgm:pt modelId="{D0474127-E0A8-47F4-92DE-8AA23D335C1A}" type="pres">
      <dgm:prSet presAssocID="{99AE449B-40CE-4C67-9945-3B4676A86EAB}" presName="topConnNode2" presStyleLbl="node2" presStyleIdx="0" presStyleCnt="0"/>
      <dgm:spPr/>
    </dgm:pt>
    <dgm:pt modelId="{765047C4-EC25-4107-B34F-0DE8FC598436}" type="pres">
      <dgm:prSet presAssocID="{99AE449B-40CE-4C67-9945-3B4676A86EAB}" presName="hierChild4" presStyleCnt="0"/>
      <dgm:spPr/>
    </dgm:pt>
    <dgm:pt modelId="{3E191A0B-70BF-458F-9E6C-C533FC3F000C}" type="pres">
      <dgm:prSet presAssocID="{A9014AA2-426C-4EC8-9417-082D72527403}" presName="Name28" presStyleLbl="parChTrans1D3" presStyleIdx="0" presStyleCnt="2"/>
      <dgm:spPr/>
    </dgm:pt>
    <dgm:pt modelId="{D93D5CD2-1EBE-41BF-AF36-DE1387A7CC0E}" type="pres">
      <dgm:prSet presAssocID="{E5727385-389D-45AD-9F27-7AC124E7A3F1}" presName="hierRoot2" presStyleCnt="0">
        <dgm:presLayoutVars>
          <dgm:hierBranch val="init"/>
        </dgm:presLayoutVars>
      </dgm:prSet>
      <dgm:spPr/>
    </dgm:pt>
    <dgm:pt modelId="{0A4AC863-380D-48EC-853E-A9EC85FF0B69}" type="pres">
      <dgm:prSet presAssocID="{E5727385-389D-45AD-9F27-7AC124E7A3F1}" presName="rootComposite2" presStyleCnt="0"/>
      <dgm:spPr/>
    </dgm:pt>
    <dgm:pt modelId="{50D83FAE-0F7D-4536-9F70-B8D3B10EFB16}" type="pres">
      <dgm:prSet presAssocID="{E5727385-389D-45AD-9F27-7AC124E7A3F1}" presName="rootText2" presStyleLbl="alignAcc1" presStyleIdx="0" presStyleCnt="0" custScaleX="241774" custScaleY="113040" custLinFactNeighborX="1937" custLinFactNeighborY="-29926">
        <dgm:presLayoutVars>
          <dgm:chPref val="3"/>
        </dgm:presLayoutVars>
      </dgm:prSet>
      <dgm:spPr/>
    </dgm:pt>
    <dgm:pt modelId="{C0975809-029B-4F58-9C64-97A07A8AC2B5}" type="pres">
      <dgm:prSet presAssocID="{E5727385-389D-45AD-9F27-7AC124E7A3F1}" presName="topArc2" presStyleLbl="parChTrans1D1" presStyleIdx="4" presStyleCnt="30"/>
      <dgm:spPr/>
    </dgm:pt>
    <dgm:pt modelId="{225E6A07-AFBA-4028-91E2-11921813E3A7}" type="pres">
      <dgm:prSet presAssocID="{E5727385-389D-45AD-9F27-7AC124E7A3F1}" presName="bottomArc2" presStyleLbl="parChTrans1D1" presStyleIdx="5" presStyleCnt="30"/>
      <dgm:spPr/>
    </dgm:pt>
    <dgm:pt modelId="{D2087E95-E2CF-4BDC-AC5D-E5A70B13B4A2}" type="pres">
      <dgm:prSet presAssocID="{E5727385-389D-45AD-9F27-7AC124E7A3F1}" presName="topConnNode2" presStyleLbl="node3" presStyleIdx="0" presStyleCnt="0"/>
      <dgm:spPr/>
    </dgm:pt>
    <dgm:pt modelId="{CE11B973-1800-420A-8366-4FC83DA4A3B5}" type="pres">
      <dgm:prSet presAssocID="{E5727385-389D-45AD-9F27-7AC124E7A3F1}" presName="hierChild4" presStyleCnt="0"/>
      <dgm:spPr/>
    </dgm:pt>
    <dgm:pt modelId="{488A5972-EBD7-4AA1-BE6D-08A86B5B7E5E}" type="pres">
      <dgm:prSet presAssocID="{23BDCA37-6769-46B5-99E0-4E424580F874}" presName="Name28" presStyleLbl="parChTrans1D4" presStyleIdx="0" presStyleCnt="10"/>
      <dgm:spPr/>
    </dgm:pt>
    <dgm:pt modelId="{A19F3DD9-4D25-4AE7-AE44-53B2A7653217}" type="pres">
      <dgm:prSet presAssocID="{DAD4DE51-88B9-4C7B-A2A6-D6568D2179D8}" presName="hierRoot2" presStyleCnt="0">
        <dgm:presLayoutVars>
          <dgm:hierBranch val="init"/>
        </dgm:presLayoutVars>
      </dgm:prSet>
      <dgm:spPr/>
    </dgm:pt>
    <dgm:pt modelId="{FE31E610-B9BB-4913-A778-A8DF0181857E}" type="pres">
      <dgm:prSet presAssocID="{DAD4DE51-88B9-4C7B-A2A6-D6568D2179D8}" presName="rootComposite2" presStyleCnt="0"/>
      <dgm:spPr/>
    </dgm:pt>
    <dgm:pt modelId="{7EBDE1D1-1991-49D8-BFC9-587795C75B24}" type="pres">
      <dgm:prSet presAssocID="{DAD4DE51-88B9-4C7B-A2A6-D6568D2179D8}" presName="rootText2" presStyleLbl="alignAcc1" presStyleIdx="0" presStyleCnt="0" custScaleX="139483" custLinFactNeighborX="3684" custLinFactNeighborY="55738">
        <dgm:presLayoutVars>
          <dgm:chPref val="3"/>
        </dgm:presLayoutVars>
      </dgm:prSet>
      <dgm:spPr/>
    </dgm:pt>
    <dgm:pt modelId="{C732AB6B-2899-4426-98CC-00B56AF4A9C4}" type="pres">
      <dgm:prSet presAssocID="{DAD4DE51-88B9-4C7B-A2A6-D6568D2179D8}" presName="topArc2" presStyleLbl="parChTrans1D1" presStyleIdx="6" presStyleCnt="30"/>
      <dgm:spPr/>
    </dgm:pt>
    <dgm:pt modelId="{43A99B2E-1C4C-484A-80AD-88B665E2E0FF}" type="pres">
      <dgm:prSet presAssocID="{DAD4DE51-88B9-4C7B-A2A6-D6568D2179D8}" presName="bottomArc2" presStyleLbl="parChTrans1D1" presStyleIdx="7" presStyleCnt="30"/>
      <dgm:spPr/>
    </dgm:pt>
    <dgm:pt modelId="{77DF6FF9-0ABF-4E1E-BD7B-5925935BD419}" type="pres">
      <dgm:prSet presAssocID="{DAD4DE51-88B9-4C7B-A2A6-D6568D2179D8}" presName="topConnNode2" presStyleLbl="node4" presStyleIdx="0" presStyleCnt="0"/>
      <dgm:spPr/>
    </dgm:pt>
    <dgm:pt modelId="{B44E2BEE-FFAF-429C-80CF-1FDBCC3A5129}" type="pres">
      <dgm:prSet presAssocID="{DAD4DE51-88B9-4C7B-A2A6-D6568D2179D8}" presName="hierChild4" presStyleCnt="0"/>
      <dgm:spPr/>
    </dgm:pt>
    <dgm:pt modelId="{34AC4562-7FD5-4008-B222-061A879FC063}" type="pres">
      <dgm:prSet presAssocID="{C0BEF29A-BD38-4CC2-802D-469FEE3C0070}" presName="Name28" presStyleLbl="parChTrans1D4" presStyleIdx="1" presStyleCnt="10"/>
      <dgm:spPr/>
    </dgm:pt>
    <dgm:pt modelId="{C54861C5-EC4A-421C-B817-E2A6151EC27A}" type="pres">
      <dgm:prSet presAssocID="{5192E278-F2FF-42B2-943B-59FDD8AA33C1}" presName="hierRoot2" presStyleCnt="0">
        <dgm:presLayoutVars>
          <dgm:hierBranch val="init"/>
        </dgm:presLayoutVars>
      </dgm:prSet>
      <dgm:spPr/>
    </dgm:pt>
    <dgm:pt modelId="{AFD26C01-0912-4DE9-B961-956851565710}" type="pres">
      <dgm:prSet presAssocID="{5192E278-F2FF-42B2-943B-59FDD8AA33C1}" presName="rootComposite2" presStyleCnt="0"/>
      <dgm:spPr/>
    </dgm:pt>
    <dgm:pt modelId="{E85A2EBD-6566-43BC-90CB-C561A82A20B9}" type="pres">
      <dgm:prSet presAssocID="{5192E278-F2FF-42B2-943B-59FDD8AA33C1}" presName="rootText2" presStyleLbl="alignAcc1" presStyleIdx="0" presStyleCnt="0" custLinFactNeighborX="-1104" custLinFactNeighborY="40775">
        <dgm:presLayoutVars>
          <dgm:chPref val="3"/>
        </dgm:presLayoutVars>
      </dgm:prSet>
      <dgm:spPr/>
    </dgm:pt>
    <dgm:pt modelId="{68BAB6D3-7473-49A4-8B02-0D0594212AE3}" type="pres">
      <dgm:prSet presAssocID="{5192E278-F2FF-42B2-943B-59FDD8AA33C1}" presName="topArc2" presStyleLbl="parChTrans1D1" presStyleIdx="8" presStyleCnt="30"/>
      <dgm:spPr/>
    </dgm:pt>
    <dgm:pt modelId="{57A4D1D9-8BE9-446D-BC58-D004BC6C6603}" type="pres">
      <dgm:prSet presAssocID="{5192E278-F2FF-42B2-943B-59FDD8AA33C1}" presName="bottomArc2" presStyleLbl="parChTrans1D1" presStyleIdx="9" presStyleCnt="30"/>
      <dgm:spPr/>
    </dgm:pt>
    <dgm:pt modelId="{AE7EFD8E-429F-4795-B746-7C74301DA9F7}" type="pres">
      <dgm:prSet presAssocID="{5192E278-F2FF-42B2-943B-59FDD8AA33C1}" presName="topConnNode2" presStyleLbl="node4" presStyleIdx="0" presStyleCnt="0"/>
      <dgm:spPr/>
    </dgm:pt>
    <dgm:pt modelId="{F43B0104-E2CC-499D-BACD-17F05FD8E06D}" type="pres">
      <dgm:prSet presAssocID="{5192E278-F2FF-42B2-943B-59FDD8AA33C1}" presName="hierChild4" presStyleCnt="0"/>
      <dgm:spPr/>
    </dgm:pt>
    <dgm:pt modelId="{DFCC4A65-B613-4D56-9E96-62F0ADF4CACB}" type="pres">
      <dgm:prSet presAssocID="{5728B12D-A733-4843-8F9D-94D4EF32139B}" presName="Name28" presStyleLbl="parChTrans1D4" presStyleIdx="2" presStyleCnt="10"/>
      <dgm:spPr/>
    </dgm:pt>
    <dgm:pt modelId="{B5A55545-C16B-48AB-9EF5-CA7E30111813}" type="pres">
      <dgm:prSet presAssocID="{9C0F3C97-729D-4B23-8567-121C2BD6AF70}" presName="hierRoot2" presStyleCnt="0">
        <dgm:presLayoutVars>
          <dgm:hierBranch val="init"/>
        </dgm:presLayoutVars>
      </dgm:prSet>
      <dgm:spPr/>
    </dgm:pt>
    <dgm:pt modelId="{4A55D476-F50A-4981-BEDD-972A1DEC34BF}" type="pres">
      <dgm:prSet presAssocID="{9C0F3C97-729D-4B23-8567-121C2BD6AF70}" presName="rootComposite2" presStyleCnt="0"/>
      <dgm:spPr/>
    </dgm:pt>
    <dgm:pt modelId="{118201EA-EFDE-42DC-88C6-532DDEFC79B4}" type="pres">
      <dgm:prSet presAssocID="{9C0F3C97-729D-4B23-8567-121C2BD6AF70}" presName="rootText2" presStyleLbl="alignAcc1" presStyleIdx="0" presStyleCnt="0" custLinFactNeighborX="-1104" custLinFactNeighborY="40775">
        <dgm:presLayoutVars>
          <dgm:chPref val="3"/>
        </dgm:presLayoutVars>
      </dgm:prSet>
      <dgm:spPr/>
    </dgm:pt>
    <dgm:pt modelId="{B84A1CC0-6694-4302-AD1A-016C05F44DCB}" type="pres">
      <dgm:prSet presAssocID="{9C0F3C97-729D-4B23-8567-121C2BD6AF70}" presName="topArc2" presStyleLbl="parChTrans1D1" presStyleIdx="10" presStyleCnt="30"/>
      <dgm:spPr/>
    </dgm:pt>
    <dgm:pt modelId="{BE32DBF3-CFDD-4DA2-B06C-5BD7218570C1}" type="pres">
      <dgm:prSet presAssocID="{9C0F3C97-729D-4B23-8567-121C2BD6AF70}" presName="bottomArc2" presStyleLbl="parChTrans1D1" presStyleIdx="11" presStyleCnt="30"/>
      <dgm:spPr/>
    </dgm:pt>
    <dgm:pt modelId="{B823BDD4-5FDB-4CAE-B594-703EAECCB203}" type="pres">
      <dgm:prSet presAssocID="{9C0F3C97-729D-4B23-8567-121C2BD6AF70}" presName="topConnNode2" presStyleLbl="node4" presStyleIdx="0" presStyleCnt="0"/>
      <dgm:spPr/>
    </dgm:pt>
    <dgm:pt modelId="{644CA348-0A86-4376-8C2A-F3519C750AE9}" type="pres">
      <dgm:prSet presAssocID="{9C0F3C97-729D-4B23-8567-121C2BD6AF70}" presName="hierChild4" presStyleCnt="0"/>
      <dgm:spPr/>
    </dgm:pt>
    <dgm:pt modelId="{E2283B83-93FF-4CC8-A738-1D26A4A1622F}" type="pres">
      <dgm:prSet presAssocID="{9C0F3C97-729D-4B23-8567-121C2BD6AF70}" presName="hierChild5" presStyleCnt="0"/>
      <dgm:spPr/>
    </dgm:pt>
    <dgm:pt modelId="{F6CA808C-CFD2-4170-A320-426B93DCA977}" type="pres">
      <dgm:prSet presAssocID="{5192E278-F2FF-42B2-943B-59FDD8AA33C1}" presName="hierChild5" presStyleCnt="0"/>
      <dgm:spPr/>
    </dgm:pt>
    <dgm:pt modelId="{1C8A93A1-7790-4D02-9EB3-96970693BD65}" type="pres">
      <dgm:prSet presAssocID="{C6862670-F675-4C4C-BBA6-3E0FF96E60DC}" presName="Name28" presStyleLbl="parChTrans1D4" presStyleIdx="3" presStyleCnt="10"/>
      <dgm:spPr/>
    </dgm:pt>
    <dgm:pt modelId="{28F9FF7A-ACAC-47F4-8DB8-885BBC36F0D3}" type="pres">
      <dgm:prSet presAssocID="{60AF0012-978E-4415-A9F0-9EFDB9588744}" presName="hierRoot2" presStyleCnt="0">
        <dgm:presLayoutVars>
          <dgm:hierBranch val="init"/>
        </dgm:presLayoutVars>
      </dgm:prSet>
      <dgm:spPr/>
    </dgm:pt>
    <dgm:pt modelId="{5B3461E7-1338-4C73-B038-ACA56CE5331C}" type="pres">
      <dgm:prSet presAssocID="{60AF0012-978E-4415-A9F0-9EFDB9588744}" presName="rootComposite2" presStyleCnt="0"/>
      <dgm:spPr/>
    </dgm:pt>
    <dgm:pt modelId="{F92507C1-856E-46DD-994C-28BE486A78C5}" type="pres">
      <dgm:prSet presAssocID="{60AF0012-978E-4415-A9F0-9EFDB9588744}" presName="rootText2" presStyleLbl="alignAcc1" presStyleIdx="0" presStyleCnt="0" custLinFactNeighborX="-1104" custLinFactNeighborY="40775">
        <dgm:presLayoutVars>
          <dgm:chPref val="3"/>
        </dgm:presLayoutVars>
      </dgm:prSet>
      <dgm:spPr/>
    </dgm:pt>
    <dgm:pt modelId="{DED584B4-7244-47D4-AD5E-C2DE8FDA95B0}" type="pres">
      <dgm:prSet presAssocID="{60AF0012-978E-4415-A9F0-9EFDB9588744}" presName="topArc2" presStyleLbl="parChTrans1D1" presStyleIdx="12" presStyleCnt="30"/>
      <dgm:spPr/>
    </dgm:pt>
    <dgm:pt modelId="{CB9FD8A0-085F-4171-8A06-50D25B062E07}" type="pres">
      <dgm:prSet presAssocID="{60AF0012-978E-4415-A9F0-9EFDB9588744}" presName="bottomArc2" presStyleLbl="parChTrans1D1" presStyleIdx="13" presStyleCnt="30"/>
      <dgm:spPr/>
    </dgm:pt>
    <dgm:pt modelId="{C6C39EAC-7248-4CFA-ACEE-4471C1AF8622}" type="pres">
      <dgm:prSet presAssocID="{60AF0012-978E-4415-A9F0-9EFDB9588744}" presName="topConnNode2" presStyleLbl="node4" presStyleIdx="0" presStyleCnt="0"/>
      <dgm:spPr/>
    </dgm:pt>
    <dgm:pt modelId="{5E87DE29-3725-474E-A3DB-68C7CDE539A1}" type="pres">
      <dgm:prSet presAssocID="{60AF0012-978E-4415-A9F0-9EFDB9588744}" presName="hierChild4" presStyleCnt="0"/>
      <dgm:spPr/>
    </dgm:pt>
    <dgm:pt modelId="{E1D135C6-39D9-4495-AD01-81C2FA2E4100}" type="pres">
      <dgm:prSet presAssocID="{130231FE-F7DD-4D2B-B306-9F3743066171}" presName="Name28" presStyleLbl="parChTrans1D4" presStyleIdx="4" presStyleCnt="10"/>
      <dgm:spPr/>
    </dgm:pt>
    <dgm:pt modelId="{D067373A-8DD8-43C0-9EB2-D17638735DCE}" type="pres">
      <dgm:prSet presAssocID="{E981BDFC-02CB-47AB-8F9F-1A87E15279BE}" presName="hierRoot2" presStyleCnt="0">
        <dgm:presLayoutVars>
          <dgm:hierBranch val="init"/>
        </dgm:presLayoutVars>
      </dgm:prSet>
      <dgm:spPr/>
    </dgm:pt>
    <dgm:pt modelId="{B12C37B9-5C79-4C6E-B902-289E20321FDC}" type="pres">
      <dgm:prSet presAssocID="{E981BDFC-02CB-47AB-8F9F-1A87E15279BE}" presName="rootComposite2" presStyleCnt="0"/>
      <dgm:spPr/>
    </dgm:pt>
    <dgm:pt modelId="{746B03A8-4CFE-44BF-9441-09925CF703EC}" type="pres">
      <dgm:prSet presAssocID="{E981BDFC-02CB-47AB-8F9F-1A87E15279BE}" presName="rootText2" presStyleLbl="alignAcc1" presStyleIdx="0" presStyleCnt="0" custLinFactNeighborX="-1104" custLinFactNeighborY="40775">
        <dgm:presLayoutVars>
          <dgm:chPref val="3"/>
        </dgm:presLayoutVars>
      </dgm:prSet>
      <dgm:spPr/>
    </dgm:pt>
    <dgm:pt modelId="{9589F574-1A4E-4D68-83CF-E276481BC129}" type="pres">
      <dgm:prSet presAssocID="{E981BDFC-02CB-47AB-8F9F-1A87E15279BE}" presName="topArc2" presStyleLbl="parChTrans1D1" presStyleIdx="14" presStyleCnt="30"/>
      <dgm:spPr/>
    </dgm:pt>
    <dgm:pt modelId="{75CBF71E-176E-4E11-95CD-E9EE7EDE6FD7}" type="pres">
      <dgm:prSet presAssocID="{E981BDFC-02CB-47AB-8F9F-1A87E15279BE}" presName="bottomArc2" presStyleLbl="parChTrans1D1" presStyleIdx="15" presStyleCnt="30"/>
      <dgm:spPr/>
    </dgm:pt>
    <dgm:pt modelId="{26F2E425-25AB-4C59-9E37-CAD4C2A2B164}" type="pres">
      <dgm:prSet presAssocID="{E981BDFC-02CB-47AB-8F9F-1A87E15279BE}" presName="topConnNode2" presStyleLbl="node4" presStyleIdx="0" presStyleCnt="0"/>
      <dgm:spPr/>
    </dgm:pt>
    <dgm:pt modelId="{599B33B5-FC5F-4E5E-BD99-B8630D2F09A4}" type="pres">
      <dgm:prSet presAssocID="{E981BDFC-02CB-47AB-8F9F-1A87E15279BE}" presName="hierChild4" presStyleCnt="0"/>
      <dgm:spPr/>
    </dgm:pt>
    <dgm:pt modelId="{3B876A33-82D5-4DD9-831B-E05F12153944}" type="pres">
      <dgm:prSet presAssocID="{E981BDFC-02CB-47AB-8F9F-1A87E15279BE}" presName="hierChild5" presStyleCnt="0"/>
      <dgm:spPr/>
    </dgm:pt>
    <dgm:pt modelId="{65F83D59-F6BD-4F44-8F24-768908FAAE07}" type="pres">
      <dgm:prSet presAssocID="{60AF0012-978E-4415-A9F0-9EFDB9588744}" presName="hierChild5" presStyleCnt="0"/>
      <dgm:spPr/>
    </dgm:pt>
    <dgm:pt modelId="{73B5D843-8CCE-4F56-A611-5CE7467A6DC4}" type="pres">
      <dgm:prSet presAssocID="{DAD4DE51-88B9-4C7B-A2A6-D6568D2179D8}" presName="hierChild5" presStyleCnt="0"/>
      <dgm:spPr/>
    </dgm:pt>
    <dgm:pt modelId="{61542837-9EF1-4B54-8B2D-694DD4C0FFF7}" type="pres">
      <dgm:prSet presAssocID="{D7AD1BF2-5F18-4117-B56B-9A6075A34527}" presName="Name28" presStyleLbl="parChTrans1D4" presStyleIdx="5" presStyleCnt="10"/>
      <dgm:spPr/>
    </dgm:pt>
    <dgm:pt modelId="{77B1E0D3-F09A-448F-BFE3-7F1AB0794A32}" type="pres">
      <dgm:prSet presAssocID="{FDEB8E42-2277-4A8C-A87F-B1FB02561E98}" presName="hierRoot2" presStyleCnt="0">
        <dgm:presLayoutVars>
          <dgm:hierBranch val="init"/>
        </dgm:presLayoutVars>
      </dgm:prSet>
      <dgm:spPr/>
    </dgm:pt>
    <dgm:pt modelId="{9A2D2479-9649-4B09-8B46-4722F8953121}" type="pres">
      <dgm:prSet presAssocID="{FDEB8E42-2277-4A8C-A87F-B1FB02561E98}" presName="rootComposite2" presStyleCnt="0"/>
      <dgm:spPr/>
    </dgm:pt>
    <dgm:pt modelId="{C1244880-28E1-47C7-AF05-A3E19E03703B}" type="pres">
      <dgm:prSet presAssocID="{FDEB8E42-2277-4A8C-A87F-B1FB02561E98}" presName="rootText2" presStyleLbl="alignAcc1" presStyleIdx="0" presStyleCnt="0" custLinFactNeighborX="-5092" custLinFactNeighborY="70701">
        <dgm:presLayoutVars>
          <dgm:chPref val="3"/>
        </dgm:presLayoutVars>
      </dgm:prSet>
      <dgm:spPr/>
    </dgm:pt>
    <dgm:pt modelId="{ECBAF17E-96BA-4D0C-82A9-CAD42124FF75}" type="pres">
      <dgm:prSet presAssocID="{FDEB8E42-2277-4A8C-A87F-B1FB02561E98}" presName="topArc2" presStyleLbl="parChTrans1D1" presStyleIdx="16" presStyleCnt="30"/>
      <dgm:spPr/>
    </dgm:pt>
    <dgm:pt modelId="{6DEEB3AE-BCFF-45E3-881A-68EEA8E45F83}" type="pres">
      <dgm:prSet presAssocID="{FDEB8E42-2277-4A8C-A87F-B1FB02561E98}" presName="bottomArc2" presStyleLbl="parChTrans1D1" presStyleIdx="17" presStyleCnt="30"/>
      <dgm:spPr/>
    </dgm:pt>
    <dgm:pt modelId="{CC1F0A1A-8F51-483B-8041-0EA3E61D7042}" type="pres">
      <dgm:prSet presAssocID="{FDEB8E42-2277-4A8C-A87F-B1FB02561E98}" presName="topConnNode2" presStyleLbl="node4" presStyleIdx="0" presStyleCnt="0"/>
      <dgm:spPr/>
    </dgm:pt>
    <dgm:pt modelId="{B07EB5F0-EF10-41C7-B6D3-3D5A9A722246}" type="pres">
      <dgm:prSet presAssocID="{FDEB8E42-2277-4A8C-A87F-B1FB02561E98}" presName="hierChild4" presStyleCnt="0"/>
      <dgm:spPr/>
    </dgm:pt>
    <dgm:pt modelId="{A6E127DA-B325-429F-95E5-7435F907DD66}" type="pres">
      <dgm:prSet presAssocID="{FDEB8E42-2277-4A8C-A87F-B1FB02561E98}" presName="hierChild5" presStyleCnt="0"/>
      <dgm:spPr/>
    </dgm:pt>
    <dgm:pt modelId="{D8199EE1-DA79-4F47-BE12-AEEA810CD596}" type="pres">
      <dgm:prSet presAssocID="{E5727385-389D-45AD-9F27-7AC124E7A3F1}" presName="hierChild5" presStyleCnt="0"/>
      <dgm:spPr/>
    </dgm:pt>
    <dgm:pt modelId="{04546C16-EF7E-4863-BE1E-0F375051C89E}" type="pres">
      <dgm:prSet presAssocID="{99AE449B-40CE-4C67-9945-3B4676A86EAB}" presName="hierChild5" presStyleCnt="0"/>
      <dgm:spPr/>
    </dgm:pt>
    <dgm:pt modelId="{08EEBC32-B229-44FE-B4A3-FB537FB55AA9}" type="pres">
      <dgm:prSet presAssocID="{4644A2FF-A6FF-46EA-958E-E2BD4B31BE47}" presName="Name28" presStyleLbl="parChTrans1D2" presStyleIdx="1" presStyleCnt="2"/>
      <dgm:spPr/>
    </dgm:pt>
    <dgm:pt modelId="{A32F4273-29A7-4E48-96B3-7872752CB7F0}" type="pres">
      <dgm:prSet presAssocID="{C8525321-D7E6-42E5-A0CF-7DA1D6E1F89E}" presName="hierRoot2" presStyleCnt="0">
        <dgm:presLayoutVars>
          <dgm:hierBranch val="init"/>
        </dgm:presLayoutVars>
      </dgm:prSet>
      <dgm:spPr/>
    </dgm:pt>
    <dgm:pt modelId="{7B6250CB-5032-49B2-BC3E-49A07E386AB8}" type="pres">
      <dgm:prSet presAssocID="{C8525321-D7E6-42E5-A0CF-7DA1D6E1F89E}" presName="rootComposite2" presStyleCnt="0"/>
      <dgm:spPr/>
    </dgm:pt>
    <dgm:pt modelId="{811DB4BC-C1A9-4D34-AAD0-2B1B5D4C8D38}" type="pres">
      <dgm:prSet presAssocID="{C8525321-D7E6-42E5-A0CF-7DA1D6E1F89E}" presName="rootText2" presStyleLbl="alignAcc1" presStyleIdx="0" presStyleCnt="0">
        <dgm:presLayoutVars>
          <dgm:chPref val="3"/>
        </dgm:presLayoutVars>
      </dgm:prSet>
      <dgm:spPr/>
    </dgm:pt>
    <dgm:pt modelId="{E3A06EB0-35B1-4B71-B022-B0CB3F809A16}" type="pres">
      <dgm:prSet presAssocID="{C8525321-D7E6-42E5-A0CF-7DA1D6E1F89E}" presName="topArc2" presStyleLbl="parChTrans1D1" presStyleIdx="18" presStyleCnt="30"/>
      <dgm:spPr/>
    </dgm:pt>
    <dgm:pt modelId="{2CD296CC-1557-4BCC-9B76-93F9BC2A7968}" type="pres">
      <dgm:prSet presAssocID="{C8525321-D7E6-42E5-A0CF-7DA1D6E1F89E}" presName="bottomArc2" presStyleLbl="parChTrans1D1" presStyleIdx="19" presStyleCnt="30"/>
      <dgm:spPr/>
    </dgm:pt>
    <dgm:pt modelId="{0AC4894C-504A-456F-891B-03001D573BED}" type="pres">
      <dgm:prSet presAssocID="{C8525321-D7E6-42E5-A0CF-7DA1D6E1F89E}" presName="topConnNode2" presStyleLbl="node2" presStyleIdx="0" presStyleCnt="0"/>
      <dgm:spPr/>
    </dgm:pt>
    <dgm:pt modelId="{1BB500C2-08F3-46D0-A6B5-C8F9C4F0F1E0}" type="pres">
      <dgm:prSet presAssocID="{C8525321-D7E6-42E5-A0CF-7DA1D6E1F89E}" presName="hierChild4" presStyleCnt="0"/>
      <dgm:spPr/>
    </dgm:pt>
    <dgm:pt modelId="{7A2DD043-D576-4C2D-BD5D-C1D34AE71473}" type="pres">
      <dgm:prSet presAssocID="{9F246F22-4655-4BFE-B25F-E5F046FD3EE0}" presName="Name28" presStyleLbl="parChTrans1D3" presStyleIdx="1" presStyleCnt="2"/>
      <dgm:spPr/>
    </dgm:pt>
    <dgm:pt modelId="{1A8857B1-E4DE-40EE-B32C-76AAB8809629}" type="pres">
      <dgm:prSet presAssocID="{B9F7420A-CC0C-4F10-9B5D-223A4214D433}" presName="hierRoot2" presStyleCnt="0">
        <dgm:presLayoutVars>
          <dgm:hierBranch val="init"/>
        </dgm:presLayoutVars>
      </dgm:prSet>
      <dgm:spPr/>
    </dgm:pt>
    <dgm:pt modelId="{E8D68036-98B7-4B33-951B-D998369FFEE4}" type="pres">
      <dgm:prSet presAssocID="{B9F7420A-CC0C-4F10-9B5D-223A4214D433}" presName="rootComposite2" presStyleCnt="0"/>
      <dgm:spPr/>
    </dgm:pt>
    <dgm:pt modelId="{99179950-EE46-4ABE-AD6E-C31AE74E5267}" type="pres">
      <dgm:prSet presAssocID="{B9F7420A-CC0C-4F10-9B5D-223A4214D433}" presName="rootText2" presStyleLbl="alignAcc1" presStyleIdx="0" presStyleCnt="0" custScaleX="194682">
        <dgm:presLayoutVars>
          <dgm:chPref val="3"/>
        </dgm:presLayoutVars>
      </dgm:prSet>
      <dgm:spPr/>
    </dgm:pt>
    <dgm:pt modelId="{8F475313-B6D3-4A15-8298-67249FC54A86}" type="pres">
      <dgm:prSet presAssocID="{B9F7420A-CC0C-4F10-9B5D-223A4214D433}" presName="topArc2" presStyleLbl="parChTrans1D1" presStyleIdx="20" presStyleCnt="30"/>
      <dgm:spPr/>
    </dgm:pt>
    <dgm:pt modelId="{1E389AD5-9280-4E81-99F9-A4A785655DC3}" type="pres">
      <dgm:prSet presAssocID="{B9F7420A-CC0C-4F10-9B5D-223A4214D433}" presName="bottomArc2" presStyleLbl="parChTrans1D1" presStyleIdx="21" presStyleCnt="30"/>
      <dgm:spPr/>
    </dgm:pt>
    <dgm:pt modelId="{48B24BDC-4FF8-4C38-B571-3DEAE7EDECC2}" type="pres">
      <dgm:prSet presAssocID="{B9F7420A-CC0C-4F10-9B5D-223A4214D433}" presName="topConnNode2" presStyleLbl="node3" presStyleIdx="0" presStyleCnt="0"/>
      <dgm:spPr/>
    </dgm:pt>
    <dgm:pt modelId="{4FD84378-0A2B-438D-A6F4-9E6D6766F4CD}" type="pres">
      <dgm:prSet presAssocID="{B9F7420A-CC0C-4F10-9B5D-223A4214D433}" presName="hierChild4" presStyleCnt="0"/>
      <dgm:spPr/>
    </dgm:pt>
    <dgm:pt modelId="{CA3AE79A-11A3-4234-92DB-E1D4D1E735D4}" type="pres">
      <dgm:prSet presAssocID="{0D9A64BC-C79B-4556-AD2E-45B521F8A227}" presName="Name28" presStyleLbl="parChTrans1D4" presStyleIdx="6" presStyleCnt="10"/>
      <dgm:spPr/>
    </dgm:pt>
    <dgm:pt modelId="{7ACFBA75-F30D-405C-A8CA-BF5163CB3EFA}" type="pres">
      <dgm:prSet presAssocID="{FF57A1EF-0BB2-4CBE-9671-98CDA44D88DA}" presName="hierRoot2" presStyleCnt="0">
        <dgm:presLayoutVars>
          <dgm:hierBranch val="init"/>
        </dgm:presLayoutVars>
      </dgm:prSet>
      <dgm:spPr/>
    </dgm:pt>
    <dgm:pt modelId="{033EA0AA-3A90-46E9-A2E0-A13092E04144}" type="pres">
      <dgm:prSet presAssocID="{FF57A1EF-0BB2-4CBE-9671-98CDA44D88DA}" presName="rootComposite2" presStyleCnt="0"/>
      <dgm:spPr/>
    </dgm:pt>
    <dgm:pt modelId="{BD804707-36B2-4952-9AC4-03130FDB1238}" type="pres">
      <dgm:prSet presAssocID="{FF57A1EF-0BB2-4CBE-9671-98CDA44D88DA}" presName="rootText2" presStyleLbl="alignAcc1" presStyleIdx="0" presStyleCnt="0">
        <dgm:presLayoutVars>
          <dgm:chPref val="3"/>
        </dgm:presLayoutVars>
      </dgm:prSet>
      <dgm:spPr/>
    </dgm:pt>
    <dgm:pt modelId="{9D011FB4-3123-4E5E-83ED-7A8FE1CEB082}" type="pres">
      <dgm:prSet presAssocID="{FF57A1EF-0BB2-4CBE-9671-98CDA44D88DA}" presName="topArc2" presStyleLbl="parChTrans1D1" presStyleIdx="22" presStyleCnt="30"/>
      <dgm:spPr/>
    </dgm:pt>
    <dgm:pt modelId="{B9F7ACED-652C-40AA-9D24-D10259603B77}" type="pres">
      <dgm:prSet presAssocID="{FF57A1EF-0BB2-4CBE-9671-98CDA44D88DA}" presName="bottomArc2" presStyleLbl="parChTrans1D1" presStyleIdx="23" presStyleCnt="30"/>
      <dgm:spPr/>
    </dgm:pt>
    <dgm:pt modelId="{E1021D18-9014-4B03-9ADB-06FF0E0830ED}" type="pres">
      <dgm:prSet presAssocID="{FF57A1EF-0BB2-4CBE-9671-98CDA44D88DA}" presName="topConnNode2" presStyleLbl="node4" presStyleIdx="0" presStyleCnt="0"/>
      <dgm:spPr/>
    </dgm:pt>
    <dgm:pt modelId="{A2DAB72F-0B67-42B5-A96B-1EAD0E7EA75B}" type="pres">
      <dgm:prSet presAssocID="{FF57A1EF-0BB2-4CBE-9671-98CDA44D88DA}" presName="hierChild4" presStyleCnt="0"/>
      <dgm:spPr/>
    </dgm:pt>
    <dgm:pt modelId="{33B4A1D2-FC58-4F40-A1B8-7133A61A65E6}" type="pres">
      <dgm:prSet presAssocID="{5C67F66E-B464-467B-9D4C-764D6E116777}" presName="Name28" presStyleLbl="parChTrans1D4" presStyleIdx="7" presStyleCnt="10"/>
      <dgm:spPr/>
    </dgm:pt>
    <dgm:pt modelId="{4C54B071-55A5-4820-9FD4-69EB600A7866}" type="pres">
      <dgm:prSet presAssocID="{F469D750-A783-4D63-86D2-867376E408DE}" presName="hierRoot2" presStyleCnt="0">
        <dgm:presLayoutVars>
          <dgm:hierBranch val="init"/>
        </dgm:presLayoutVars>
      </dgm:prSet>
      <dgm:spPr/>
    </dgm:pt>
    <dgm:pt modelId="{8DF8AAD6-EA82-475B-AB74-A8F2E353BCE1}" type="pres">
      <dgm:prSet presAssocID="{F469D750-A783-4D63-86D2-867376E408DE}" presName="rootComposite2" presStyleCnt="0"/>
      <dgm:spPr/>
    </dgm:pt>
    <dgm:pt modelId="{FA7CEC2C-49C8-49CA-9116-3F5B34135579}" type="pres">
      <dgm:prSet presAssocID="{F469D750-A783-4D63-86D2-867376E408DE}" presName="rootText2" presStyleLbl="alignAcc1" presStyleIdx="0" presStyleCnt="0" custLinFactNeighborX="-36500" custLinFactNeighborY="88307">
        <dgm:presLayoutVars>
          <dgm:chPref val="3"/>
        </dgm:presLayoutVars>
      </dgm:prSet>
      <dgm:spPr/>
    </dgm:pt>
    <dgm:pt modelId="{06DCF5DE-3763-4078-B3D0-C8AC959FC9AC}" type="pres">
      <dgm:prSet presAssocID="{F469D750-A783-4D63-86D2-867376E408DE}" presName="topArc2" presStyleLbl="parChTrans1D1" presStyleIdx="24" presStyleCnt="30"/>
      <dgm:spPr/>
    </dgm:pt>
    <dgm:pt modelId="{55BB926D-4D53-4FB3-A4D4-76970036A585}" type="pres">
      <dgm:prSet presAssocID="{F469D750-A783-4D63-86D2-867376E408DE}" presName="bottomArc2" presStyleLbl="parChTrans1D1" presStyleIdx="25" presStyleCnt="30"/>
      <dgm:spPr/>
    </dgm:pt>
    <dgm:pt modelId="{EB60C3D5-FAAA-4120-969F-5290E28D1714}" type="pres">
      <dgm:prSet presAssocID="{F469D750-A783-4D63-86D2-867376E408DE}" presName="topConnNode2" presStyleLbl="node4" presStyleIdx="0" presStyleCnt="0"/>
      <dgm:spPr/>
    </dgm:pt>
    <dgm:pt modelId="{4A452D40-DAA3-496E-913C-B80B14DBD3AF}" type="pres">
      <dgm:prSet presAssocID="{F469D750-A783-4D63-86D2-867376E408DE}" presName="hierChild4" presStyleCnt="0"/>
      <dgm:spPr/>
    </dgm:pt>
    <dgm:pt modelId="{1BDFB2D9-947D-49B5-8B05-AFF8C65A398D}" type="pres">
      <dgm:prSet presAssocID="{F469D750-A783-4D63-86D2-867376E408DE}" presName="hierChild5" presStyleCnt="0"/>
      <dgm:spPr/>
    </dgm:pt>
    <dgm:pt modelId="{0CF52AF8-6B42-4951-AE11-710BD939FAF3}" type="pres">
      <dgm:prSet presAssocID="{FF57A1EF-0BB2-4CBE-9671-98CDA44D88DA}" presName="hierChild5" presStyleCnt="0"/>
      <dgm:spPr/>
    </dgm:pt>
    <dgm:pt modelId="{4C929720-33FA-49E9-9B48-973D01F8E979}" type="pres">
      <dgm:prSet presAssocID="{7C50A7F1-3415-4BB4-B1CB-514F4FEB75C3}" presName="Name28" presStyleLbl="parChTrans1D4" presStyleIdx="8" presStyleCnt="10"/>
      <dgm:spPr/>
    </dgm:pt>
    <dgm:pt modelId="{031E92F7-73AE-4CF5-8252-642C72B7626F}" type="pres">
      <dgm:prSet presAssocID="{59A7B08D-C729-4F00-8F5E-0CFE0F68C1B1}" presName="hierRoot2" presStyleCnt="0">
        <dgm:presLayoutVars>
          <dgm:hierBranch val="init"/>
        </dgm:presLayoutVars>
      </dgm:prSet>
      <dgm:spPr/>
    </dgm:pt>
    <dgm:pt modelId="{3086362E-9D7B-4F0E-A553-C43FFB873092}" type="pres">
      <dgm:prSet presAssocID="{59A7B08D-C729-4F00-8F5E-0CFE0F68C1B1}" presName="rootComposite2" presStyleCnt="0"/>
      <dgm:spPr/>
    </dgm:pt>
    <dgm:pt modelId="{63FD282D-461A-40DD-B243-45C53B953B50}" type="pres">
      <dgm:prSet presAssocID="{59A7B08D-C729-4F00-8F5E-0CFE0F68C1B1}" presName="rootText2" presStyleLbl="alignAcc1" presStyleIdx="0" presStyleCnt="0">
        <dgm:presLayoutVars>
          <dgm:chPref val="3"/>
        </dgm:presLayoutVars>
      </dgm:prSet>
      <dgm:spPr/>
    </dgm:pt>
    <dgm:pt modelId="{D8D2365C-6FC2-4D54-8C40-F729825DB084}" type="pres">
      <dgm:prSet presAssocID="{59A7B08D-C729-4F00-8F5E-0CFE0F68C1B1}" presName="topArc2" presStyleLbl="parChTrans1D1" presStyleIdx="26" presStyleCnt="30"/>
      <dgm:spPr/>
    </dgm:pt>
    <dgm:pt modelId="{F3559071-4534-4BFC-B970-E97FD2EF6017}" type="pres">
      <dgm:prSet presAssocID="{59A7B08D-C729-4F00-8F5E-0CFE0F68C1B1}" presName="bottomArc2" presStyleLbl="parChTrans1D1" presStyleIdx="27" presStyleCnt="30"/>
      <dgm:spPr/>
    </dgm:pt>
    <dgm:pt modelId="{F7A1DBF5-3657-46F2-80E2-BF2724CA1924}" type="pres">
      <dgm:prSet presAssocID="{59A7B08D-C729-4F00-8F5E-0CFE0F68C1B1}" presName="topConnNode2" presStyleLbl="node4" presStyleIdx="0" presStyleCnt="0"/>
      <dgm:spPr/>
    </dgm:pt>
    <dgm:pt modelId="{6E14AD4B-AAAA-4727-A245-8F7576CDF837}" type="pres">
      <dgm:prSet presAssocID="{59A7B08D-C729-4F00-8F5E-0CFE0F68C1B1}" presName="hierChild4" presStyleCnt="0"/>
      <dgm:spPr/>
    </dgm:pt>
    <dgm:pt modelId="{3F09979F-B2E7-4998-9A7D-7498E54DB6EF}" type="pres">
      <dgm:prSet presAssocID="{B7B17F03-7F9B-4638-A9FD-FC71038D6942}" presName="Name28" presStyleLbl="parChTrans1D4" presStyleIdx="9" presStyleCnt="10"/>
      <dgm:spPr/>
    </dgm:pt>
    <dgm:pt modelId="{F24E215D-D55A-447B-8F2A-CB62554ADBBF}" type="pres">
      <dgm:prSet presAssocID="{813112A9-81FC-451F-8F46-65F3A225BBB7}" presName="hierRoot2" presStyleCnt="0">
        <dgm:presLayoutVars>
          <dgm:hierBranch val="init"/>
        </dgm:presLayoutVars>
      </dgm:prSet>
      <dgm:spPr/>
    </dgm:pt>
    <dgm:pt modelId="{0832C729-F33D-44C2-8179-C38103C9FA01}" type="pres">
      <dgm:prSet presAssocID="{813112A9-81FC-451F-8F46-65F3A225BBB7}" presName="rootComposite2" presStyleCnt="0"/>
      <dgm:spPr/>
    </dgm:pt>
    <dgm:pt modelId="{27658D9F-FB55-439E-88FC-8585244B122B}" type="pres">
      <dgm:prSet presAssocID="{813112A9-81FC-451F-8F46-65F3A225BBB7}" presName="rootText2" presStyleLbl="alignAcc1" presStyleIdx="0" presStyleCnt="0" custScaleX="182298" custLinFactNeighborX="737" custLinFactNeighborY="47636">
        <dgm:presLayoutVars>
          <dgm:chPref val="3"/>
        </dgm:presLayoutVars>
      </dgm:prSet>
      <dgm:spPr/>
    </dgm:pt>
    <dgm:pt modelId="{BFE5A9CF-B67B-4781-A30B-67D32FF1C35F}" type="pres">
      <dgm:prSet presAssocID="{813112A9-81FC-451F-8F46-65F3A225BBB7}" presName="topArc2" presStyleLbl="parChTrans1D1" presStyleIdx="28" presStyleCnt="30"/>
      <dgm:spPr/>
    </dgm:pt>
    <dgm:pt modelId="{03B7F788-AA99-470B-84BA-EA32837C8F01}" type="pres">
      <dgm:prSet presAssocID="{813112A9-81FC-451F-8F46-65F3A225BBB7}" presName="bottomArc2" presStyleLbl="parChTrans1D1" presStyleIdx="29" presStyleCnt="30"/>
      <dgm:spPr/>
    </dgm:pt>
    <dgm:pt modelId="{533B5890-8468-474E-8A66-6652C9E3BE3F}" type="pres">
      <dgm:prSet presAssocID="{813112A9-81FC-451F-8F46-65F3A225BBB7}" presName="topConnNode2" presStyleLbl="node4" presStyleIdx="0" presStyleCnt="0"/>
      <dgm:spPr/>
    </dgm:pt>
    <dgm:pt modelId="{B89567D9-DAAC-4E37-9596-EBB3E90D7F8A}" type="pres">
      <dgm:prSet presAssocID="{813112A9-81FC-451F-8F46-65F3A225BBB7}" presName="hierChild4" presStyleCnt="0"/>
      <dgm:spPr/>
    </dgm:pt>
    <dgm:pt modelId="{190BDA09-6F21-436D-85CE-E574B56D1BBD}" type="pres">
      <dgm:prSet presAssocID="{813112A9-81FC-451F-8F46-65F3A225BBB7}" presName="hierChild5" presStyleCnt="0"/>
      <dgm:spPr/>
    </dgm:pt>
    <dgm:pt modelId="{E1D33896-0532-45D7-AA9D-212FF68AE89B}" type="pres">
      <dgm:prSet presAssocID="{59A7B08D-C729-4F00-8F5E-0CFE0F68C1B1}" presName="hierChild5" presStyleCnt="0"/>
      <dgm:spPr/>
    </dgm:pt>
    <dgm:pt modelId="{F6108D52-9E83-4DB9-827E-66AE28132F75}" type="pres">
      <dgm:prSet presAssocID="{B9F7420A-CC0C-4F10-9B5D-223A4214D433}" presName="hierChild5" presStyleCnt="0"/>
      <dgm:spPr/>
    </dgm:pt>
    <dgm:pt modelId="{0DC696EF-440C-4D2E-9678-6CF3AE2C97BA}" type="pres">
      <dgm:prSet presAssocID="{C8525321-D7E6-42E5-A0CF-7DA1D6E1F89E}" presName="hierChild5" presStyleCnt="0"/>
      <dgm:spPr/>
    </dgm:pt>
    <dgm:pt modelId="{F8CF8303-C3F7-4122-903F-D9ACE4DB3BE5}" type="pres">
      <dgm:prSet presAssocID="{1E0847EA-75A6-4152-980F-5EF3E0D69CDC}" presName="hierChild3" presStyleCnt="0"/>
      <dgm:spPr/>
    </dgm:pt>
  </dgm:ptLst>
  <dgm:cxnLst>
    <dgm:cxn modelId="{AF31AF08-36AA-40D6-B92B-F7E70528F2D8}" type="presOf" srcId="{59A7B08D-C729-4F00-8F5E-0CFE0F68C1B1}" destId="{F7A1DBF5-3657-46F2-80E2-BF2724CA1924}" srcOrd="1" destOrd="0" presId="urn:microsoft.com/office/officeart/2008/layout/HalfCircleOrganizationChart"/>
    <dgm:cxn modelId="{A2CFAC0D-38BC-4156-A148-BF4D12B089FF}" type="presOf" srcId="{C6862670-F675-4C4C-BBA6-3E0FF96E60DC}" destId="{1C8A93A1-7790-4D02-9EB3-96970693BD65}" srcOrd="0" destOrd="0" presId="urn:microsoft.com/office/officeart/2008/layout/HalfCircleOrganizationChart"/>
    <dgm:cxn modelId="{D872420F-CD8B-426F-8117-3DAC2D0FD277}" type="presOf" srcId="{FDEB8E42-2277-4A8C-A87F-B1FB02561E98}" destId="{C1244880-28E1-47C7-AF05-A3E19E03703B}" srcOrd="0" destOrd="0" presId="urn:microsoft.com/office/officeart/2008/layout/HalfCircleOrganizationChart"/>
    <dgm:cxn modelId="{9C9C8112-8B14-4A4A-8B24-7E50526B07D9}" type="presOf" srcId="{9C0F3C97-729D-4B23-8567-121C2BD6AF70}" destId="{118201EA-EFDE-42DC-88C6-532DDEFC79B4}" srcOrd="0" destOrd="0" presId="urn:microsoft.com/office/officeart/2008/layout/HalfCircleOrganizationChart"/>
    <dgm:cxn modelId="{9B2DE019-62E6-4413-BF3F-B1A80BEA453D}" type="presOf" srcId="{5192E278-F2FF-42B2-943B-59FDD8AA33C1}" destId="{AE7EFD8E-429F-4795-B746-7C74301DA9F7}" srcOrd="1" destOrd="0" presId="urn:microsoft.com/office/officeart/2008/layout/HalfCircleOrganizationChart"/>
    <dgm:cxn modelId="{BEA6311C-F467-4AFF-9207-6FF553F0AE34}" type="presOf" srcId="{60AF0012-978E-4415-A9F0-9EFDB9588744}" destId="{F92507C1-856E-46DD-994C-28BE486A78C5}" srcOrd="0" destOrd="0" presId="urn:microsoft.com/office/officeart/2008/layout/HalfCircleOrganizationChart"/>
    <dgm:cxn modelId="{F70AB721-A5D2-4656-9AB5-61C2E0A577E3}" srcId="{99AE449B-40CE-4C67-9945-3B4676A86EAB}" destId="{E5727385-389D-45AD-9F27-7AC124E7A3F1}" srcOrd="0" destOrd="0" parTransId="{A9014AA2-426C-4EC8-9417-082D72527403}" sibTransId="{E9EF1FEA-E4EA-4D98-8904-C871354DA823}"/>
    <dgm:cxn modelId="{E02AB126-846D-4120-BFF6-40A58411E47B}" srcId="{DAD4DE51-88B9-4C7B-A2A6-D6568D2179D8}" destId="{60AF0012-978E-4415-A9F0-9EFDB9588744}" srcOrd="1" destOrd="0" parTransId="{C6862670-F675-4C4C-BBA6-3E0FF96E60DC}" sibTransId="{D7337215-245F-4E82-952F-2C29747CD9DD}"/>
    <dgm:cxn modelId="{7FEF782B-6D3B-4624-8F68-68239F2B974A}" type="presOf" srcId="{E981BDFC-02CB-47AB-8F9F-1A87E15279BE}" destId="{26F2E425-25AB-4C59-9E37-CAD4C2A2B164}" srcOrd="1" destOrd="0" presId="urn:microsoft.com/office/officeart/2008/layout/HalfCircleOrganizationChart"/>
    <dgm:cxn modelId="{33DDA62C-709C-431D-8FDB-FEB9040D7574}" type="presOf" srcId="{A9014AA2-426C-4EC8-9417-082D72527403}" destId="{3E191A0B-70BF-458F-9E6C-C533FC3F000C}" srcOrd="0" destOrd="0" presId="urn:microsoft.com/office/officeart/2008/layout/HalfCircleOrganizationChart"/>
    <dgm:cxn modelId="{6A5E322D-8B3A-42A5-ABAC-765424AE4FB7}" srcId="{539A1CAE-714C-45D9-927E-50032BB7F291}" destId="{1E0847EA-75A6-4152-980F-5EF3E0D69CDC}" srcOrd="0" destOrd="0" parTransId="{6E6F7AE5-65D6-431C-88CA-6299171F947C}" sibTransId="{68A16BBA-6A46-425E-8323-8369082674AA}"/>
    <dgm:cxn modelId="{5DA34C30-3636-4269-A246-86AD46C85F61}" type="presOf" srcId="{4644A2FF-A6FF-46EA-958E-E2BD4B31BE47}" destId="{08EEBC32-B229-44FE-B4A3-FB537FB55AA9}" srcOrd="0" destOrd="0" presId="urn:microsoft.com/office/officeart/2008/layout/HalfCircleOrganizationChart"/>
    <dgm:cxn modelId="{49B1D131-0D15-4E44-9935-19002B11F778}" srcId="{E5727385-389D-45AD-9F27-7AC124E7A3F1}" destId="{FDEB8E42-2277-4A8C-A87F-B1FB02561E98}" srcOrd="1" destOrd="0" parTransId="{D7AD1BF2-5F18-4117-B56B-9A6075A34527}" sibTransId="{391C6AE8-15B3-47D6-A1FD-E73F7671E8CF}"/>
    <dgm:cxn modelId="{DDD09532-1AD3-4B67-AA08-2C7AB232EE04}" srcId="{C8525321-D7E6-42E5-A0CF-7DA1D6E1F89E}" destId="{B9F7420A-CC0C-4F10-9B5D-223A4214D433}" srcOrd="0" destOrd="0" parTransId="{9F246F22-4655-4BFE-B25F-E5F046FD3EE0}" sibTransId="{D0746736-E132-4112-A05D-19BCE57AC3B1}"/>
    <dgm:cxn modelId="{A7E26935-C7B0-4EF4-A166-49F6EC60998E}" type="presOf" srcId="{60AF0012-978E-4415-A9F0-9EFDB9588744}" destId="{C6C39EAC-7248-4CFA-ACEE-4471C1AF8622}" srcOrd="1" destOrd="0" presId="urn:microsoft.com/office/officeart/2008/layout/HalfCircleOrganizationChart"/>
    <dgm:cxn modelId="{1DFA2536-2AA9-432B-A136-1742A1346D64}" type="presOf" srcId="{886AC87C-7651-4251-B2BC-C3625162EAA2}" destId="{E52FCF5F-7042-4E2B-954E-4BAB7D6F0FCE}" srcOrd="0" destOrd="0" presId="urn:microsoft.com/office/officeart/2008/layout/HalfCircleOrganizationChart"/>
    <dgm:cxn modelId="{10904C40-330A-45E9-9BF3-0DA5221E692F}" type="presOf" srcId="{F469D750-A783-4D63-86D2-867376E408DE}" destId="{EB60C3D5-FAAA-4120-969F-5290E28D1714}" srcOrd="1" destOrd="0" presId="urn:microsoft.com/office/officeart/2008/layout/HalfCircleOrganizationChart"/>
    <dgm:cxn modelId="{D2A64F5B-B30C-40B3-8EE9-4F802A621FD2}" type="presOf" srcId="{130231FE-F7DD-4D2B-B306-9F3743066171}" destId="{E1D135C6-39D9-4495-AD01-81C2FA2E4100}" srcOrd="0" destOrd="0" presId="urn:microsoft.com/office/officeart/2008/layout/HalfCircleOrganizationChart"/>
    <dgm:cxn modelId="{4728365E-937A-4E1B-820C-08DF54DDD219}" type="presOf" srcId="{FF57A1EF-0BB2-4CBE-9671-98CDA44D88DA}" destId="{E1021D18-9014-4B03-9ADB-06FF0E0830ED}" srcOrd="1" destOrd="0" presId="urn:microsoft.com/office/officeart/2008/layout/HalfCircleOrganizationChart"/>
    <dgm:cxn modelId="{D4775741-4F4D-4CF9-A273-B65D06D9770B}" type="presOf" srcId="{DAD4DE51-88B9-4C7B-A2A6-D6568D2179D8}" destId="{77DF6FF9-0ABF-4E1E-BD7B-5925935BD419}" srcOrd="1" destOrd="0" presId="urn:microsoft.com/office/officeart/2008/layout/HalfCircleOrganizationChart"/>
    <dgm:cxn modelId="{4C4B2042-FA4F-42C6-A531-377B8A8DA0C0}" type="presOf" srcId="{DAD4DE51-88B9-4C7B-A2A6-D6568D2179D8}" destId="{7EBDE1D1-1991-49D8-BFC9-587795C75B24}" srcOrd="0" destOrd="0" presId="urn:microsoft.com/office/officeart/2008/layout/HalfCircleOrganizationChart"/>
    <dgm:cxn modelId="{B8AC8C67-FC64-4045-8913-4855E3FA5655}" srcId="{1E0847EA-75A6-4152-980F-5EF3E0D69CDC}" destId="{C8525321-D7E6-42E5-A0CF-7DA1D6E1F89E}" srcOrd="1" destOrd="0" parTransId="{4644A2FF-A6FF-46EA-958E-E2BD4B31BE47}" sibTransId="{A00271B0-B2FB-4EBE-8A8D-68C6F09C729A}"/>
    <dgm:cxn modelId="{44FFD667-EC5A-40C1-8A04-94B7127C558B}" type="presOf" srcId="{7C50A7F1-3415-4BB4-B1CB-514F4FEB75C3}" destId="{4C929720-33FA-49E9-9B48-973D01F8E979}" srcOrd="0" destOrd="0" presId="urn:microsoft.com/office/officeart/2008/layout/HalfCircleOrganizationChart"/>
    <dgm:cxn modelId="{6F2FDF68-5D10-40B7-90D3-2B719CD96878}" type="presOf" srcId="{E5727385-389D-45AD-9F27-7AC124E7A3F1}" destId="{D2087E95-E2CF-4BDC-AC5D-E5A70B13B4A2}" srcOrd="1" destOrd="0" presId="urn:microsoft.com/office/officeart/2008/layout/HalfCircleOrganizationChart"/>
    <dgm:cxn modelId="{0C30EB4A-D8D1-4601-9B03-D4478B08955C}" type="presOf" srcId="{C8525321-D7E6-42E5-A0CF-7DA1D6E1F89E}" destId="{0AC4894C-504A-456F-891B-03001D573BED}" srcOrd="1" destOrd="0" presId="urn:microsoft.com/office/officeart/2008/layout/HalfCircleOrganizationChart"/>
    <dgm:cxn modelId="{7334F74F-3C2B-4F36-B9DC-171D2BB638C7}" type="presOf" srcId="{C0BEF29A-BD38-4CC2-802D-469FEE3C0070}" destId="{34AC4562-7FD5-4008-B222-061A879FC063}" srcOrd="0" destOrd="0" presId="urn:microsoft.com/office/officeart/2008/layout/HalfCircleOrganizationChart"/>
    <dgm:cxn modelId="{62AFDB51-8096-48D4-9E2B-42BFE54DD962}" type="presOf" srcId="{99AE449B-40CE-4C67-9945-3B4676A86EAB}" destId="{D0474127-E0A8-47F4-92DE-8AA23D335C1A}" srcOrd="1" destOrd="0" presId="urn:microsoft.com/office/officeart/2008/layout/HalfCircleOrganizationChart"/>
    <dgm:cxn modelId="{1578EF52-0273-4FC4-B961-421C2DCAE93A}" srcId="{FF57A1EF-0BB2-4CBE-9671-98CDA44D88DA}" destId="{F469D750-A783-4D63-86D2-867376E408DE}" srcOrd="0" destOrd="0" parTransId="{5C67F66E-B464-467B-9D4C-764D6E116777}" sibTransId="{BF6487B4-D3B6-4B18-8191-5D0EF66450AE}"/>
    <dgm:cxn modelId="{FD457053-C3E6-48E4-A977-ED09370DC5F2}" type="presOf" srcId="{D7AD1BF2-5F18-4117-B56B-9A6075A34527}" destId="{61542837-9EF1-4B54-8B2D-694DD4C0FFF7}" srcOrd="0" destOrd="0" presId="urn:microsoft.com/office/officeart/2008/layout/HalfCircleOrganizationChart"/>
    <dgm:cxn modelId="{074BE158-8496-464C-971A-A5647F9B7B40}" type="presOf" srcId="{9C0F3C97-729D-4B23-8567-121C2BD6AF70}" destId="{B823BDD4-5FDB-4CAE-B594-703EAECCB203}" srcOrd="1" destOrd="0" presId="urn:microsoft.com/office/officeart/2008/layout/HalfCircleOrganizationChart"/>
    <dgm:cxn modelId="{D0B1E67D-7821-4CB9-86CC-F5CA655539BE}" type="presOf" srcId="{B9F7420A-CC0C-4F10-9B5D-223A4214D433}" destId="{48B24BDC-4FF8-4C38-B571-3DEAE7EDECC2}" srcOrd="1" destOrd="0" presId="urn:microsoft.com/office/officeart/2008/layout/HalfCircleOrganizationChart"/>
    <dgm:cxn modelId="{C999677E-487C-4E63-8EE9-FDB21C3EA753}" type="presOf" srcId="{0D9A64BC-C79B-4556-AD2E-45B521F8A227}" destId="{CA3AE79A-11A3-4234-92DB-E1D4D1E735D4}" srcOrd="0" destOrd="0" presId="urn:microsoft.com/office/officeart/2008/layout/HalfCircleOrganizationChart"/>
    <dgm:cxn modelId="{FE80E180-1852-4A24-9542-B6379440CDBD}" type="presOf" srcId="{F469D750-A783-4D63-86D2-867376E408DE}" destId="{FA7CEC2C-49C8-49CA-9116-3F5B34135579}" srcOrd="0" destOrd="0" presId="urn:microsoft.com/office/officeart/2008/layout/HalfCircleOrganizationChart"/>
    <dgm:cxn modelId="{AB02C681-E42C-4E47-A4D4-368ADB2C896F}" type="presOf" srcId="{539A1CAE-714C-45D9-927E-50032BB7F291}" destId="{CEF72D25-E227-47DF-BD59-F93D696425D7}" srcOrd="0" destOrd="0" presId="urn:microsoft.com/office/officeart/2008/layout/HalfCircleOrganizationChart"/>
    <dgm:cxn modelId="{9CA16982-0D2C-4DD8-9392-8948E8F17AC1}" srcId="{5192E278-F2FF-42B2-943B-59FDD8AA33C1}" destId="{9C0F3C97-729D-4B23-8567-121C2BD6AF70}" srcOrd="0" destOrd="0" parTransId="{5728B12D-A733-4843-8F9D-94D4EF32139B}" sibTransId="{E8C914D9-8AE6-4B2F-BBF1-7007CEBBA2C6}"/>
    <dgm:cxn modelId="{A8115288-3D7E-40F6-B1AB-BF50B738D2F5}" srcId="{59A7B08D-C729-4F00-8F5E-0CFE0F68C1B1}" destId="{813112A9-81FC-451F-8F46-65F3A225BBB7}" srcOrd="0" destOrd="0" parTransId="{B7B17F03-7F9B-4638-A9FD-FC71038D6942}" sibTransId="{16E8E93E-0515-40BC-B6A5-E4D24E0BFDE9}"/>
    <dgm:cxn modelId="{06BBC792-0B30-4BFA-B69E-696B41FD8D7F}" type="presOf" srcId="{1E0847EA-75A6-4152-980F-5EF3E0D69CDC}" destId="{725AD3D6-0FE9-4DFF-96F9-C2D36BF70411}" srcOrd="0" destOrd="0" presId="urn:microsoft.com/office/officeart/2008/layout/HalfCircleOrganizationChart"/>
    <dgm:cxn modelId="{BACF8B98-4FF8-450F-85F2-E9CE70E88654}" type="presOf" srcId="{E5727385-389D-45AD-9F27-7AC124E7A3F1}" destId="{50D83FAE-0F7D-4536-9F70-B8D3B10EFB16}" srcOrd="0" destOrd="0" presId="urn:microsoft.com/office/officeart/2008/layout/HalfCircleOrganizationChart"/>
    <dgm:cxn modelId="{78072A9B-9369-4F53-BB85-22A30BBE43F3}" type="presOf" srcId="{813112A9-81FC-451F-8F46-65F3A225BBB7}" destId="{27658D9F-FB55-439E-88FC-8585244B122B}" srcOrd="0" destOrd="0" presId="urn:microsoft.com/office/officeart/2008/layout/HalfCircleOrganizationChart"/>
    <dgm:cxn modelId="{5A2C3E9B-B028-48B9-A2D2-F100915E4451}" type="presOf" srcId="{FDEB8E42-2277-4A8C-A87F-B1FB02561E98}" destId="{CC1F0A1A-8F51-483B-8041-0EA3E61D7042}" srcOrd="1" destOrd="0" presId="urn:microsoft.com/office/officeart/2008/layout/HalfCircleOrganizationChart"/>
    <dgm:cxn modelId="{0332F79B-3DDE-4AE5-9261-FF11C6436361}" type="presOf" srcId="{5C67F66E-B464-467B-9D4C-764D6E116777}" destId="{33B4A1D2-FC58-4F40-A1B8-7133A61A65E6}" srcOrd="0" destOrd="0" presId="urn:microsoft.com/office/officeart/2008/layout/HalfCircleOrganizationChart"/>
    <dgm:cxn modelId="{BEBD529D-4D0A-4005-B800-035D69CBBFAA}" type="presOf" srcId="{FF57A1EF-0BB2-4CBE-9671-98CDA44D88DA}" destId="{BD804707-36B2-4952-9AC4-03130FDB1238}" srcOrd="0" destOrd="0" presId="urn:microsoft.com/office/officeart/2008/layout/HalfCircleOrganizationChart"/>
    <dgm:cxn modelId="{07351FAE-7E59-45A3-8990-2EBB11C614B8}" type="presOf" srcId="{813112A9-81FC-451F-8F46-65F3A225BBB7}" destId="{533B5890-8468-474E-8A66-6652C9E3BE3F}" srcOrd="1" destOrd="0" presId="urn:microsoft.com/office/officeart/2008/layout/HalfCircleOrganizationChart"/>
    <dgm:cxn modelId="{1E197CB2-1464-4678-AB66-65DFE915DAB5}" srcId="{E5727385-389D-45AD-9F27-7AC124E7A3F1}" destId="{DAD4DE51-88B9-4C7B-A2A6-D6568D2179D8}" srcOrd="0" destOrd="0" parTransId="{23BDCA37-6769-46B5-99E0-4E424580F874}" sibTransId="{E0F780F5-08CA-4A9D-88F6-FA7DB5C6F752}"/>
    <dgm:cxn modelId="{C24682B5-626E-4B9E-95A2-75EEDA45CC00}" srcId="{B9F7420A-CC0C-4F10-9B5D-223A4214D433}" destId="{59A7B08D-C729-4F00-8F5E-0CFE0F68C1B1}" srcOrd="1" destOrd="0" parTransId="{7C50A7F1-3415-4BB4-B1CB-514F4FEB75C3}" sibTransId="{7E5AC4D2-C71E-4F59-84BC-7D4F0AFECE32}"/>
    <dgm:cxn modelId="{07339AC8-7AF4-403B-BC18-E6A0C3BC20AC}" type="presOf" srcId="{1E0847EA-75A6-4152-980F-5EF3E0D69CDC}" destId="{08C542E9-0A17-4419-ADA1-A5B71C303FEE}" srcOrd="1" destOrd="0" presId="urn:microsoft.com/office/officeart/2008/layout/HalfCircleOrganizationChart"/>
    <dgm:cxn modelId="{AB626CC9-D776-4E43-8A9E-A258DBB47F57}" type="presOf" srcId="{23BDCA37-6769-46B5-99E0-4E424580F874}" destId="{488A5972-EBD7-4AA1-BE6D-08A86B5B7E5E}" srcOrd="0" destOrd="0" presId="urn:microsoft.com/office/officeart/2008/layout/HalfCircleOrganizationChart"/>
    <dgm:cxn modelId="{09528ECC-7161-40E0-A59C-93A7FB397002}" srcId="{DAD4DE51-88B9-4C7B-A2A6-D6568D2179D8}" destId="{5192E278-F2FF-42B2-943B-59FDD8AA33C1}" srcOrd="0" destOrd="0" parTransId="{C0BEF29A-BD38-4CC2-802D-469FEE3C0070}" sibTransId="{FA163C09-D855-4359-BADE-F1A75FF985D6}"/>
    <dgm:cxn modelId="{C1D4B3CC-3574-408F-BE54-C5DD5C8D1706}" type="presOf" srcId="{E981BDFC-02CB-47AB-8F9F-1A87E15279BE}" destId="{746B03A8-4CFE-44BF-9441-09925CF703EC}" srcOrd="0" destOrd="0" presId="urn:microsoft.com/office/officeart/2008/layout/HalfCircleOrganizationChart"/>
    <dgm:cxn modelId="{BDB4D5D2-9E3A-4732-AC78-DDC5DBF0638C}" srcId="{1E0847EA-75A6-4152-980F-5EF3E0D69CDC}" destId="{99AE449B-40CE-4C67-9945-3B4676A86EAB}" srcOrd="0" destOrd="0" parTransId="{886AC87C-7651-4251-B2BC-C3625162EAA2}" sibTransId="{249E17B1-6903-410A-ABF3-0F58458AD9C4}"/>
    <dgm:cxn modelId="{58C3FBDC-2679-4862-9AA5-68BE22C9B63C}" srcId="{60AF0012-978E-4415-A9F0-9EFDB9588744}" destId="{E981BDFC-02CB-47AB-8F9F-1A87E15279BE}" srcOrd="0" destOrd="0" parTransId="{130231FE-F7DD-4D2B-B306-9F3743066171}" sibTransId="{77FED25B-F0D4-4489-8D30-17F463FABA41}"/>
    <dgm:cxn modelId="{BADD36DF-FFE0-4F6A-96E6-A32543B2BE4C}" srcId="{B9F7420A-CC0C-4F10-9B5D-223A4214D433}" destId="{FF57A1EF-0BB2-4CBE-9671-98CDA44D88DA}" srcOrd="0" destOrd="0" parTransId="{0D9A64BC-C79B-4556-AD2E-45B521F8A227}" sibTransId="{8C17561A-7E6D-4929-A13A-72A8F1ED4EF3}"/>
    <dgm:cxn modelId="{D91532EB-A1F7-4C3C-A4DC-FB120EFFB198}" type="presOf" srcId="{59A7B08D-C729-4F00-8F5E-0CFE0F68C1B1}" destId="{63FD282D-461A-40DD-B243-45C53B953B50}" srcOrd="0" destOrd="0" presId="urn:microsoft.com/office/officeart/2008/layout/HalfCircleOrganizationChart"/>
    <dgm:cxn modelId="{F911DCEC-517F-413F-9E8A-AE908D906F76}" type="presOf" srcId="{B9F7420A-CC0C-4F10-9B5D-223A4214D433}" destId="{99179950-EE46-4ABE-AD6E-C31AE74E5267}" srcOrd="0" destOrd="0" presId="urn:microsoft.com/office/officeart/2008/layout/HalfCircleOrganizationChart"/>
    <dgm:cxn modelId="{653694EE-7DC7-44EA-AF96-AF7D35770CB9}" type="presOf" srcId="{99AE449B-40CE-4C67-9945-3B4676A86EAB}" destId="{3790D2FE-F126-4CF1-8B32-942A63D1A07E}" srcOrd="0" destOrd="0" presId="urn:microsoft.com/office/officeart/2008/layout/HalfCircleOrganizationChart"/>
    <dgm:cxn modelId="{EAE787F0-941D-4FF8-9FD4-6F8B9935AF04}" type="presOf" srcId="{9F246F22-4655-4BFE-B25F-E5F046FD3EE0}" destId="{7A2DD043-D576-4C2D-BD5D-C1D34AE71473}" srcOrd="0" destOrd="0" presId="urn:microsoft.com/office/officeart/2008/layout/HalfCircleOrganizationChart"/>
    <dgm:cxn modelId="{F73F37F1-141A-44FB-AB51-303AFCC6CE97}" type="presOf" srcId="{C8525321-D7E6-42E5-A0CF-7DA1D6E1F89E}" destId="{811DB4BC-C1A9-4D34-AAD0-2B1B5D4C8D38}" srcOrd="0" destOrd="0" presId="urn:microsoft.com/office/officeart/2008/layout/HalfCircleOrganizationChart"/>
    <dgm:cxn modelId="{EABBA8F1-DE28-4213-BA85-5D7A68CE814B}" type="presOf" srcId="{B7B17F03-7F9B-4638-A9FD-FC71038D6942}" destId="{3F09979F-B2E7-4998-9A7D-7498E54DB6EF}" srcOrd="0" destOrd="0" presId="urn:microsoft.com/office/officeart/2008/layout/HalfCircleOrganizationChart"/>
    <dgm:cxn modelId="{802789FA-7913-4DAF-8C1E-E8D47E564FA8}" type="presOf" srcId="{5728B12D-A733-4843-8F9D-94D4EF32139B}" destId="{DFCC4A65-B613-4D56-9E96-62F0ADF4CACB}" srcOrd="0" destOrd="0" presId="urn:microsoft.com/office/officeart/2008/layout/HalfCircleOrganizationChart"/>
    <dgm:cxn modelId="{1DBD2BFE-741A-4B4C-A25C-DE7E7B17642A}" type="presOf" srcId="{5192E278-F2FF-42B2-943B-59FDD8AA33C1}" destId="{E85A2EBD-6566-43BC-90CB-C561A82A20B9}" srcOrd="0" destOrd="0" presId="urn:microsoft.com/office/officeart/2008/layout/HalfCircleOrganizationChart"/>
    <dgm:cxn modelId="{A434262A-FEFA-402B-8EC4-99EC3EB6DEA2}" type="presParOf" srcId="{CEF72D25-E227-47DF-BD59-F93D696425D7}" destId="{181AB973-F545-448C-9BE6-8439A1256B90}" srcOrd="0" destOrd="0" presId="urn:microsoft.com/office/officeart/2008/layout/HalfCircleOrganizationChart"/>
    <dgm:cxn modelId="{614FA73C-D0ED-4788-81CF-8F0CD84CE5D7}" type="presParOf" srcId="{181AB973-F545-448C-9BE6-8439A1256B90}" destId="{325EA885-2173-4EB5-A6C3-3910B343272F}" srcOrd="0" destOrd="0" presId="urn:microsoft.com/office/officeart/2008/layout/HalfCircleOrganizationChart"/>
    <dgm:cxn modelId="{FC4AE070-1C0E-420F-B2DE-552B6A608A43}" type="presParOf" srcId="{325EA885-2173-4EB5-A6C3-3910B343272F}" destId="{725AD3D6-0FE9-4DFF-96F9-C2D36BF70411}" srcOrd="0" destOrd="0" presId="urn:microsoft.com/office/officeart/2008/layout/HalfCircleOrganizationChart"/>
    <dgm:cxn modelId="{28B8AADA-F67F-4D27-8EA5-39D64DA8CC76}" type="presParOf" srcId="{325EA885-2173-4EB5-A6C3-3910B343272F}" destId="{A50C2523-A7AD-4D15-8174-EA54723A56BC}" srcOrd="1" destOrd="0" presId="urn:microsoft.com/office/officeart/2008/layout/HalfCircleOrganizationChart"/>
    <dgm:cxn modelId="{A780FEC4-ABCA-49C9-B839-8DB2655B511F}" type="presParOf" srcId="{325EA885-2173-4EB5-A6C3-3910B343272F}" destId="{8BFDC67E-31AE-4C92-AD6B-598200EFB807}" srcOrd="2" destOrd="0" presId="urn:microsoft.com/office/officeart/2008/layout/HalfCircleOrganizationChart"/>
    <dgm:cxn modelId="{EE7FA0A4-B490-48CF-8D6A-2CD7038B506C}" type="presParOf" srcId="{325EA885-2173-4EB5-A6C3-3910B343272F}" destId="{08C542E9-0A17-4419-ADA1-A5B71C303FEE}" srcOrd="3" destOrd="0" presId="urn:microsoft.com/office/officeart/2008/layout/HalfCircleOrganizationChart"/>
    <dgm:cxn modelId="{F2E5E54E-C6EF-492A-A5A1-CD3DE110AC4C}" type="presParOf" srcId="{181AB973-F545-448C-9BE6-8439A1256B90}" destId="{4017DEA2-10AD-4C6B-BBB4-B9E5DEB5AD99}" srcOrd="1" destOrd="0" presId="urn:microsoft.com/office/officeart/2008/layout/HalfCircleOrganizationChart"/>
    <dgm:cxn modelId="{443E828C-EE22-4042-8FC4-1864F511B7ED}" type="presParOf" srcId="{4017DEA2-10AD-4C6B-BBB4-B9E5DEB5AD99}" destId="{E52FCF5F-7042-4E2B-954E-4BAB7D6F0FCE}" srcOrd="0" destOrd="0" presId="urn:microsoft.com/office/officeart/2008/layout/HalfCircleOrganizationChart"/>
    <dgm:cxn modelId="{7D6BDCFA-4365-4985-98EC-8D9DF6408237}" type="presParOf" srcId="{4017DEA2-10AD-4C6B-BBB4-B9E5DEB5AD99}" destId="{3FAFAA05-4927-478A-B37D-4B5D7AD9ACD3}" srcOrd="1" destOrd="0" presId="urn:microsoft.com/office/officeart/2008/layout/HalfCircleOrganizationChart"/>
    <dgm:cxn modelId="{6755B5BE-66C3-4DF3-9FC8-7D5BCE300E23}" type="presParOf" srcId="{3FAFAA05-4927-478A-B37D-4B5D7AD9ACD3}" destId="{C7C77A76-4AB4-4DB0-A45F-D9EE81B30B84}" srcOrd="0" destOrd="0" presId="urn:microsoft.com/office/officeart/2008/layout/HalfCircleOrganizationChart"/>
    <dgm:cxn modelId="{A2686D5B-89B7-43F9-977B-9401FE3B2AE1}" type="presParOf" srcId="{C7C77A76-4AB4-4DB0-A45F-D9EE81B30B84}" destId="{3790D2FE-F126-4CF1-8B32-942A63D1A07E}" srcOrd="0" destOrd="0" presId="urn:microsoft.com/office/officeart/2008/layout/HalfCircleOrganizationChart"/>
    <dgm:cxn modelId="{42B8F786-8710-4994-A7DB-76E0B8A9D7D4}" type="presParOf" srcId="{C7C77A76-4AB4-4DB0-A45F-D9EE81B30B84}" destId="{437FF853-1C08-4C7F-9843-11F6CB58D16F}" srcOrd="1" destOrd="0" presId="urn:microsoft.com/office/officeart/2008/layout/HalfCircleOrganizationChart"/>
    <dgm:cxn modelId="{A38F6277-1E6A-4522-B37D-89263F2CAA27}" type="presParOf" srcId="{C7C77A76-4AB4-4DB0-A45F-D9EE81B30B84}" destId="{5438DE1B-64B6-457B-8D40-A74F8B875416}" srcOrd="2" destOrd="0" presId="urn:microsoft.com/office/officeart/2008/layout/HalfCircleOrganizationChart"/>
    <dgm:cxn modelId="{2288A896-BD7B-4406-A751-E02EBB3DB08C}" type="presParOf" srcId="{C7C77A76-4AB4-4DB0-A45F-D9EE81B30B84}" destId="{D0474127-E0A8-47F4-92DE-8AA23D335C1A}" srcOrd="3" destOrd="0" presId="urn:microsoft.com/office/officeart/2008/layout/HalfCircleOrganizationChart"/>
    <dgm:cxn modelId="{0E690CF0-F2CC-43AE-A274-BEB43E6ECD2A}" type="presParOf" srcId="{3FAFAA05-4927-478A-B37D-4B5D7AD9ACD3}" destId="{765047C4-EC25-4107-B34F-0DE8FC598436}" srcOrd="1" destOrd="0" presId="urn:microsoft.com/office/officeart/2008/layout/HalfCircleOrganizationChart"/>
    <dgm:cxn modelId="{4098A47E-C12D-498A-9E29-ED26CE11F9DD}" type="presParOf" srcId="{765047C4-EC25-4107-B34F-0DE8FC598436}" destId="{3E191A0B-70BF-458F-9E6C-C533FC3F000C}" srcOrd="0" destOrd="0" presId="urn:microsoft.com/office/officeart/2008/layout/HalfCircleOrganizationChart"/>
    <dgm:cxn modelId="{E49C5D6F-603B-4213-B568-3B5B14B9183A}" type="presParOf" srcId="{765047C4-EC25-4107-B34F-0DE8FC598436}" destId="{D93D5CD2-1EBE-41BF-AF36-DE1387A7CC0E}" srcOrd="1" destOrd="0" presId="urn:microsoft.com/office/officeart/2008/layout/HalfCircleOrganizationChart"/>
    <dgm:cxn modelId="{E28E12F1-C224-4A90-8D1C-B3FFA78C6F2B}" type="presParOf" srcId="{D93D5CD2-1EBE-41BF-AF36-DE1387A7CC0E}" destId="{0A4AC863-380D-48EC-853E-A9EC85FF0B69}" srcOrd="0" destOrd="0" presId="urn:microsoft.com/office/officeart/2008/layout/HalfCircleOrganizationChart"/>
    <dgm:cxn modelId="{588D263B-2120-49BC-959B-9B56F11843F0}" type="presParOf" srcId="{0A4AC863-380D-48EC-853E-A9EC85FF0B69}" destId="{50D83FAE-0F7D-4536-9F70-B8D3B10EFB16}" srcOrd="0" destOrd="0" presId="urn:microsoft.com/office/officeart/2008/layout/HalfCircleOrganizationChart"/>
    <dgm:cxn modelId="{9C3D8554-AB76-494F-BE73-631763F0FF72}" type="presParOf" srcId="{0A4AC863-380D-48EC-853E-A9EC85FF0B69}" destId="{C0975809-029B-4F58-9C64-97A07A8AC2B5}" srcOrd="1" destOrd="0" presId="urn:microsoft.com/office/officeart/2008/layout/HalfCircleOrganizationChart"/>
    <dgm:cxn modelId="{6E2AECFF-BE25-4058-94D0-1D1A450D04D8}" type="presParOf" srcId="{0A4AC863-380D-48EC-853E-A9EC85FF0B69}" destId="{225E6A07-AFBA-4028-91E2-11921813E3A7}" srcOrd="2" destOrd="0" presId="urn:microsoft.com/office/officeart/2008/layout/HalfCircleOrganizationChart"/>
    <dgm:cxn modelId="{58A41792-DA60-42F3-93F5-E87E0C93C773}" type="presParOf" srcId="{0A4AC863-380D-48EC-853E-A9EC85FF0B69}" destId="{D2087E95-E2CF-4BDC-AC5D-E5A70B13B4A2}" srcOrd="3" destOrd="0" presId="urn:microsoft.com/office/officeart/2008/layout/HalfCircleOrganizationChart"/>
    <dgm:cxn modelId="{1D7849D0-2B2F-472F-9557-59472C9FB4CD}" type="presParOf" srcId="{D93D5CD2-1EBE-41BF-AF36-DE1387A7CC0E}" destId="{CE11B973-1800-420A-8366-4FC83DA4A3B5}" srcOrd="1" destOrd="0" presId="urn:microsoft.com/office/officeart/2008/layout/HalfCircleOrganizationChart"/>
    <dgm:cxn modelId="{CC207A02-4B58-443D-BFB0-81484F1BAE71}" type="presParOf" srcId="{CE11B973-1800-420A-8366-4FC83DA4A3B5}" destId="{488A5972-EBD7-4AA1-BE6D-08A86B5B7E5E}" srcOrd="0" destOrd="0" presId="urn:microsoft.com/office/officeart/2008/layout/HalfCircleOrganizationChart"/>
    <dgm:cxn modelId="{E619E28E-81D9-40E7-B54F-527229FE0584}" type="presParOf" srcId="{CE11B973-1800-420A-8366-4FC83DA4A3B5}" destId="{A19F3DD9-4D25-4AE7-AE44-53B2A7653217}" srcOrd="1" destOrd="0" presId="urn:microsoft.com/office/officeart/2008/layout/HalfCircleOrganizationChart"/>
    <dgm:cxn modelId="{8C05B8DC-9474-472D-9CB2-C809251C9A2D}" type="presParOf" srcId="{A19F3DD9-4D25-4AE7-AE44-53B2A7653217}" destId="{FE31E610-B9BB-4913-A778-A8DF0181857E}" srcOrd="0" destOrd="0" presId="urn:microsoft.com/office/officeart/2008/layout/HalfCircleOrganizationChart"/>
    <dgm:cxn modelId="{C2C5B106-459F-44A6-97CC-8EBD89A6E817}" type="presParOf" srcId="{FE31E610-B9BB-4913-A778-A8DF0181857E}" destId="{7EBDE1D1-1991-49D8-BFC9-587795C75B24}" srcOrd="0" destOrd="0" presId="urn:microsoft.com/office/officeart/2008/layout/HalfCircleOrganizationChart"/>
    <dgm:cxn modelId="{6CA3D0ED-B209-4D9A-95B3-CAB3A2690D38}" type="presParOf" srcId="{FE31E610-B9BB-4913-A778-A8DF0181857E}" destId="{C732AB6B-2899-4426-98CC-00B56AF4A9C4}" srcOrd="1" destOrd="0" presId="urn:microsoft.com/office/officeart/2008/layout/HalfCircleOrganizationChart"/>
    <dgm:cxn modelId="{0804B40C-F5D8-4ADE-BAD1-501785E9FDF4}" type="presParOf" srcId="{FE31E610-B9BB-4913-A778-A8DF0181857E}" destId="{43A99B2E-1C4C-484A-80AD-88B665E2E0FF}" srcOrd="2" destOrd="0" presId="urn:microsoft.com/office/officeart/2008/layout/HalfCircleOrganizationChart"/>
    <dgm:cxn modelId="{37254893-662E-4253-B8DE-08FD39739B6F}" type="presParOf" srcId="{FE31E610-B9BB-4913-A778-A8DF0181857E}" destId="{77DF6FF9-0ABF-4E1E-BD7B-5925935BD419}" srcOrd="3" destOrd="0" presId="urn:microsoft.com/office/officeart/2008/layout/HalfCircleOrganizationChart"/>
    <dgm:cxn modelId="{86252D84-DCBD-4DA9-85E9-2C1B6937F23D}" type="presParOf" srcId="{A19F3DD9-4D25-4AE7-AE44-53B2A7653217}" destId="{B44E2BEE-FFAF-429C-80CF-1FDBCC3A5129}" srcOrd="1" destOrd="0" presId="urn:microsoft.com/office/officeart/2008/layout/HalfCircleOrganizationChart"/>
    <dgm:cxn modelId="{B61D2667-61FF-4551-B149-AC70333817B1}" type="presParOf" srcId="{B44E2BEE-FFAF-429C-80CF-1FDBCC3A5129}" destId="{34AC4562-7FD5-4008-B222-061A879FC063}" srcOrd="0" destOrd="0" presId="urn:microsoft.com/office/officeart/2008/layout/HalfCircleOrganizationChart"/>
    <dgm:cxn modelId="{2DEA522C-9D19-4E8A-88AF-28750582116A}" type="presParOf" srcId="{B44E2BEE-FFAF-429C-80CF-1FDBCC3A5129}" destId="{C54861C5-EC4A-421C-B817-E2A6151EC27A}" srcOrd="1" destOrd="0" presId="urn:microsoft.com/office/officeart/2008/layout/HalfCircleOrganizationChart"/>
    <dgm:cxn modelId="{7B47A226-6430-447D-8EF9-EE46C7406AF3}" type="presParOf" srcId="{C54861C5-EC4A-421C-B817-E2A6151EC27A}" destId="{AFD26C01-0912-4DE9-B961-956851565710}" srcOrd="0" destOrd="0" presId="urn:microsoft.com/office/officeart/2008/layout/HalfCircleOrganizationChart"/>
    <dgm:cxn modelId="{A320FD02-9703-459F-A307-2B013F2D22D1}" type="presParOf" srcId="{AFD26C01-0912-4DE9-B961-956851565710}" destId="{E85A2EBD-6566-43BC-90CB-C561A82A20B9}" srcOrd="0" destOrd="0" presId="urn:microsoft.com/office/officeart/2008/layout/HalfCircleOrganizationChart"/>
    <dgm:cxn modelId="{64444181-C2CC-4A43-A5ED-235A8DD27156}" type="presParOf" srcId="{AFD26C01-0912-4DE9-B961-956851565710}" destId="{68BAB6D3-7473-49A4-8B02-0D0594212AE3}" srcOrd="1" destOrd="0" presId="urn:microsoft.com/office/officeart/2008/layout/HalfCircleOrganizationChart"/>
    <dgm:cxn modelId="{EF5117F7-13DD-4FD9-A9D5-6C17836051D3}" type="presParOf" srcId="{AFD26C01-0912-4DE9-B961-956851565710}" destId="{57A4D1D9-8BE9-446D-BC58-D004BC6C6603}" srcOrd="2" destOrd="0" presId="urn:microsoft.com/office/officeart/2008/layout/HalfCircleOrganizationChart"/>
    <dgm:cxn modelId="{5B92E340-2588-44C3-9CD6-A346794F8AF6}" type="presParOf" srcId="{AFD26C01-0912-4DE9-B961-956851565710}" destId="{AE7EFD8E-429F-4795-B746-7C74301DA9F7}" srcOrd="3" destOrd="0" presId="urn:microsoft.com/office/officeart/2008/layout/HalfCircleOrganizationChart"/>
    <dgm:cxn modelId="{AE22ABB3-C7CA-4641-A5E6-DF5FAE6ED222}" type="presParOf" srcId="{C54861C5-EC4A-421C-B817-E2A6151EC27A}" destId="{F43B0104-E2CC-499D-BACD-17F05FD8E06D}" srcOrd="1" destOrd="0" presId="urn:microsoft.com/office/officeart/2008/layout/HalfCircleOrganizationChart"/>
    <dgm:cxn modelId="{4B929A0A-2AB1-4E37-83BD-58B49C9370EF}" type="presParOf" srcId="{F43B0104-E2CC-499D-BACD-17F05FD8E06D}" destId="{DFCC4A65-B613-4D56-9E96-62F0ADF4CACB}" srcOrd="0" destOrd="0" presId="urn:microsoft.com/office/officeart/2008/layout/HalfCircleOrganizationChart"/>
    <dgm:cxn modelId="{8671A215-1104-463F-A9AD-C7F7531B91CC}" type="presParOf" srcId="{F43B0104-E2CC-499D-BACD-17F05FD8E06D}" destId="{B5A55545-C16B-48AB-9EF5-CA7E30111813}" srcOrd="1" destOrd="0" presId="urn:microsoft.com/office/officeart/2008/layout/HalfCircleOrganizationChart"/>
    <dgm:cxn modelId="{DC53FEF7-9B49-409D-899F-5C2CDB998FD2}" type="presParOf" srcId="{B5A55545-C16B-48AB-9EF5-CA7E30111813}" destId="{4A55D476-F50A-4981-BEDD-972A1DEC34BF}" srcOrd="0" destOrd="0" presId="urn:microsoft.com/office/officeart/2008/layout/HalfCircleOrganizationChart"/>
    <dgm:cxn modelId="{50AF1B49-351E-4FCC-8518-02133223FC34}" type="presParOf" srcId="{4A55D476-F50A-4981-BEDD-972A1DEC34BF}" destId="{118201EA-EFDE-42DC-88C6-532DDEFC79B4}" srcOrd="0" destOrd="0" presId="urn:microsoft.com/office/officeart/2008/layout/HalfCircleOrganizationChart"/>
    <dgm:cxn modelId="{43F860F2-BD13-47D8-8C91-DC08BDD12D1D}" type="presParOf" srcId="{4A55D476-F50A-4981-BEDD-972A1DEC34BF}" destId="{B84A1CC0-6694-4302-AD1A-016C05F44DCB}" srcOrd="1" destOrd="0" presId="urn:microsoft.com/office/officeart/2008/layout/HalfCircleOrganizationChart"/>
    <dgm:cxn modelId="{25F4BC08-E1BE-4AC2-97F5-B04BC38EBF36}" type="presParOf" srcId="{4A55D476-F50A-4981-BEDD-972A1DEC34BF}" destId="{BE32DBF3-CFDD-4DA2-B06C-5BD7218570C1}" srcOrd="2" destOrd="0" presId="urn:microsoft.com/office/officeart/2008/layout/HalfCircleOrganizationChart"/>
    <dgm:cxn modelId="{A2AC1378-FD4C-4FE0-A762-C04BF1553D3C}" type="presParOf" srcId="{4A55D476-F50A-4981-BEDD-972A1DEC34BF}" destId="{B823BDD4-5FDB-4CAE-B594-703EAECCB203}" srcOrd="3" destOrd="0" presId="urn:microsoft.com/office/officeart/2008/layout/HalfCircleOrganizationChart"/>
    <dgm:cxn modelId="{929F5DB3-247F-49DA-B7C4-0ADED7819802}" type="presParOf" srcId="{B5A55545-C16B-48AB-9EF5-CA7E30111813}" destId="{644CA348-0A86-4376-8C2A-F3519C750AE9}" srcOrd="1" destOrd="0" presId="urn:microsoft.com/office/officeart/2008/layout/HalfCircleOrganizationChart"/>
    <dgm:cxn modelId="{A4DBDCFB-1EC1-4BFE-A273-0378EF0679DD}" type="presParOf" srcId="{B5A55545-C16B-48AB-9EF5-CA7E30111813}" destId="{E2283B83-93FF-4CC8-A738-1D26A4A1622F}" srcOrd="2" destOrd="0" presId="urn:microsoft.com/office/officeart/2008/layout/HalfCircleOrganizationChart"/>
    <dgm:cxn modelId="{A0274046-FB41-44BB-8C9A-3549FE9951CE}" type="presParOf" srcId="{C54861C5-EC4A-421C-B817-E2A6151EC27A}" destId="{F6CA808C-CFD2-4170-A320-426B93DCA977}" srcOrd="2" destOrd="0" presId="urn:microsoft.com/office/officeart/2008/layout/HalfCircleOrganizationChart"/>
    <dgm:cxn modelId="{8921A7D1-12E1-405C-8938-38E9E21E08A2}" type="presParOf" srcId="{B44E2BEE-FFAF-429C-80CF-1FDBCC3A5129}" destId="{1C8A93A1-7790-4D02-9EB3-96970693BD65}" srcOrd="2" destOrd="0" presId="urn:microsoft.com/office/officeart/2008/layout/HalfCircleOrganizationChart"/>
    <dgm:cxn modelId="{A38AA452-2E1F-44C3-BC53-6292A4B2ED6E}" type="presParOf" srcId="{B44E2BEE-FFAF-429C-80CF-1FDBCC3A5129}" destId="{28F9FF7A-ACAC-47F4-8DB8-885BBC36F0D3}" srcOrd="3" destOrd="0" presId="urn:microsoft.com/office/officeart/2008/layout/HalfCircleOrganizationChart"/>
    <dgm:cxn modelId="{2465B28D-CAB8-48EF-8497-1D241F2DED3E}" type="presParOf" srcId="{28F9FF7A-ACAC-47F4-8DB8-885BBC36F0D3}" destId="{5B3461E7-1338-4C73-B038-ACA56CE5331C}" srcOrd="0" destOrd="0" presId="urn:microsoft.com/office/officeart/2008/layout/HalfCircleOrganizationChart"/>
    <dgm:cxn modelId="{286E90E6-3AA2-4164-A077-DFDD8B62BD72}" type="presParOf" srcId="{5B3461E7-1338-4C73-B038-ACA56CE5331C}" destId="{F92507C1-856E-46DD-994C-28BE486A78C5}" srcOrd="0" destOrd="0" presId="urn:microsoft.com/office/officeart/2008/layout/HalfCircleOrganizationChart"/>
    <dgm:cxn modelId="{107CA775-2843-4385-A1D5-1463C608F73F}" type="presParOf" srcId="{5B3461E7-1338-4C73-B038-ACA56CE5331C}" destId="{DED584B4-7244-47D4-AD5E-C2DE8FDA95B0}" srcOrd="1" destOrd="0" presId="urn:microsoft.com/office/officeart/2008/layout/HalfCircleOrganizationChart"/>
    <dgm:cxn modelId="{0419BC54-ED4A-4458-A9E9-BD804E55D445}" type="presParOf" srcId="{5B3461E7-1338-4C73-B038-ACA56CE5331C}" destId="{CB9FD8A0-085F-4171-8A06-50D25B062E07}" srcOrd="2" destOrd="0" presId="urn:microsoft.com/office/officeart/2008/layout/HalfCircleOrganizationChart"/>
    <dgm:cxn modelId="{D89A6C99-D037-4D8F-9BBF-BFDE67A18B9A}" type="presParOf" srcId="{5B3461E7-1338-4C73-B038-ACA56CE5331C}" destId="{C6C39EAC-7248-4CFA-ACEE-4471C1AF8622}" srcOrd="3" destOrd="0" presId="urn:microsoft.com/office/officeart/2008/layout/HalfCircleOrganizationChart"/>
    <dgm:cxn modelId="{2A660020-EA71-445B-B5F7-E9181D436004}" type="presParOf" srcId="{28F9FF7A-ACAC-47F4-8DB8-885BBC36F0D3}" destId="{5E87DE29-3725-474E-A3DB-68C7CDE539A1}" srcOrd="1" destOrd="0" presId="urn:microsoft.com/office/officeart/2008/layout/HalfCircleOrganizationChart"/>
    <dgm:cxn modelId="{9D9FA188-886A-4646-BC56-B42F50BDEF87}" type="presParOf" srcId="{5E87DE29-3725-474E-A3DB-68C7CDE539A1}" destId="{E1D135C6-39D9-4495-AD01-81C2FA2E4100}" srcOrd="0" destOrd="0" presId="urn:microsoft.com/office/officeart/2008/layout/HalfCircleOrganizationChart"/>
    <dgm:cxn modelId="{00B8A2B9-5B3F-4034-A779-81B6EF903164}" type="presParOf" srcId="{5E87DE29-3725-474E-A3DB-68C7CDE539A1}" destId="{D067373A-8DD8-43C0-9EB2-D17638735DCE}" srcOrd="1" destOrd="0" presId="urn:microsoft.com/office/officeart/2008/layout/HalfCircleOrganizationChart"/>
    <dgm:cxn modelId="{D0D09444-93E1-474F-B4DF-317E134DC5A4}" type="presParOf" srcId="{D067373A-8DD8-43C0-9EB2-D17638735DCE}" destId="{B12C37B9-5C79-4C6E-B902-289E20321FDC}" srcOrd="0" destOrd="0" presId="urn:microsoft.com/office/officeart/2008/layout/HalfCircleOrganizationChart"/>
    <dgm:cxn modelId="{D1ED4C17-FE14-46CC-A12E-EA8CFD4A3ED0}" type="presParOf" srcId="{B12C37B9-5C79-4C6E-B902-289E20321FDC}" destId="{746B03A8-4CFE-44BF-9441-09925CF703EC}" srcOrd="0" destOrd="0" presId="urn:microsoft.com/office/officeart/2008/layout/HalfCircleOrganizationChart"/>
    <dgm:cxn modelId="{D244B459-67DC-4AAA-B3C2-63FFB8C3CC6D}" type="presParOf" srcId="{B12C37B9-5C79-4C6E-B902-289E20321FDC}" destId="{9589F574-1A4E-4D68-83CF-E276481BC129}" srcOrd="1" destOrd="0" presId="urn:microsoft.com/office/officeart/2008/layout/HalfCircleOrganizationChart"/>
    <dgm:cxn modelId="{9B7F7C9C-F8CC-44FC-9177-E5BA7F6381C0}" type="presParOf" srcId="{B12C37B9-5C79-4C6E-B902-289E20321FDC}" destId="{75CBF71E-176E-4E11-95CD-E9EE7EDE6FD7}" srcOrd="2" destOrd="0" presId="urn:microsoft.com/office/officeart/2008/layout/HalfCircleOrganizationChart"/>
    <dgm:cxn modelId="{F38767C7-289D-4A98-B065-D985EDB18656}" type="presParOf" srcId="{B12C37B9-5C79-4C6E-B902-289E20321FDC}" destId="{26F2E425-25AB-4C59-9E37-CAD4C2A2B164}" srcOrd="3" destOrd="0" presId="urn:microsoft.com/office/officeart/2008/layout/HalfCircleOrganizationChart"/>
    <dgm:cxn modelId="{47AE40FC-8672-4D4F-B0FC-187779E4BF16}" type="presParOf" srcId="{D067373A-8DD8-43C0-9EB2-D17638735DCE}" destId="{599B33B5-FC5F-4E5E-BD99-B8630D2F09A4}" srcOrd="1" destOrd="0" presId="urn:microsoft.com/office/officeart/2008/layout/HalfCircleOrganizationChart"/>
    <dgm:cxn modelId="{E4A99F88-9BD9-4D26-A4AD-9ABBB39E5BD1}" type="presParOf" srcId="{D067373A-8DD8-43C0-9EB2-D17638735DCE}" destId="{3B876A33-82D5-4DD9-831B-E05F12153944}" srcOrd="2" destOrd="0" presId="urn:microsoft.com/office/officeart/2008/layout/HalfCircleOrganizationChart"/>
    <dgm:cxn modelId="{9184E733-9E01-4FA4-BDC3-F5B89A69B734}" type="presParOf" srcId="{28F9FF7A-ACAC-47F4-8DB8-885BBC36F0D3}" destId="{65F83D59-F6BD-4F44-8F24-768908FAAE07}" srcOrd="2" destOrd="0" presId="urn:microsoft.com/office/officeart/2008/layout/HalfCircleOrganizationChart"/>
    <dgm:cxn modelId="{2755C677-561D-47AA-AA6C-9092E977EA81}" type="presParOf" srcId="{A19F3DD9-4D25-4AE7-AE44-53B2A7653217}" destId="{73B5D843-8CCE-4F56-A611-5CE7467A6DC4}" srcOrd="2" destOrd="0" presId="urn:microsoft.com/office/officeart/2008/layout/HalfCircleOrganizationChart"/>
    <dgm:cxn modelId="{84DC0CC7-8EBB-41E7-A953-B39295699315}" type="presParOf" srcId="{CE11B973-1800-420A-8366-4FC83DA4A3B5}" destId="{61542837-9EF1-4B54-8B2D-694DD4C0FFF7}" srcOrd="2" destOrd="0" presId="urn:microsoft.com/office/officeart/2008/layout/HalfCircleOrganizationChart"/>
    <dgm:cxn modelId="{10D256A1-681B-4256-B75D-339D38400686}" type="presParOf" srcId="{CE11B973-1800-420A-8366-4FC83DA4A3B5}" destId="{77B1E0D3-F09A-448F-BFE3-7F1AB0794A32}" srcOrd="3" destOrd="0" presId="urn:microsoft.com/office/officeart/2008/layout/HalfCircleOrganizationChart"/>
    <dgm:cxn modelId="{D357E1AE-8647-4769-BB2B-E37238629A9B}" type="presParOf" srcId="{77B1E0D3-F09A-448F-BFE3-7F1AB0794A32}" destId="{9A2D2479-9649-4B09-8B46-4722F8953121}" srcOrd="0" destOrd="0" presId="urn:microsoft.com/office/officeart/2008/layout/HalfCircleOrganizationChart"/>
    <dgm:cxn modelId="{FA4525B7-2BE9-492A-AF82-0D16D49BCA9E}" type="presParOf" srcId="{9A2D2479-9649-4B09-8B46-4722F8953121}" destId="{C1244880-28E1-47C7-AF05-A3E19E03703B}" srcOrd="0" destOrd="0" presId="urn:microsoft.com/office/officeart/2008/layout/HalfCircleOrganizationChart"/>
    <dgm:cxn modelId="{1EF44D70-C07E-4818-920D-6128EB403082}" type="presParOf" srcId="{9A2D2479-9649-4B09-8B46-4722F8953121}" destId="{ECBAF17E-96BA-4D0C-82A9-CAD42124FF75}" srcOrd="1" destOrd="0" presId="urn:microsoft.com/office/officeart/2008/layout/HalfCircleOrganizationChart"/>
    <dgm:cxn modelId="{624CE1CE-E66C-4673-8F7E-0474FBEA9D8C}" type="presParOf" srcId="{9A2D2479-9649-4B09-8B46-4722F8953121}" destId="{6DEEB3AE-BCFF-45E3-881A-68EEA8E45F83}" srcOrd="2" destOrd="0" presId="urn:microsoft.com/office/officeart/2008/layout/HalfCircleOrganizationChart"/>
    <dgm:cxn modelId="{773945D3-A064-47ED-87D5-611BC159BA6B}" type="presParOf" srcId="{9A2D2479-9649-4B09-8B46-4722F8953121}" destId="{CC1F0A1A-8F51-483B-8041-0EA3E61D7042}" srcOrd="3" destOrd="0" presId="urn:microsoft.com/office/officeart/2008/layout/HalfCircleOrganizationChart"/>
    <dgm:cxn modelId="{72660D4B-037A-41B4-865D-A25DCC9D880C}" type="presParOf" srcId="{77B1E0D3-F09A-448F-BFE3-7F1AB0794A32}" destId="{B07EB5F0-EF10-41C7-B6D3-3D5A9A722246}" srcOrd="1" destOrd="0" presId="urn:microsoft.com/office/officeart/2008/layout/HalfCircleOrganizationChart"/>
    <dgm:cxn modelId="{2FACCBE2-AF58-4662-BDC9-0D0F7BD92BC1}" type="presParOf" srcId="{77B1E0D3-F09A-448F-BFE3-7F1AB0794A32}" destId="{A6E127DA-B325-429F-95E5-7435F907DD66}" srcOrd="2" destOrd="0" presId="urn:microsoft.com/office/officeart/2008/layout/HalfCircleOrganizationChart"/>
    <dgm:cxn modelId="{BFF7B315-3CC9-4802-9F28-A399DC7AFDB0}" type="presParOf" srcId="{D93D5CD2-1EBE-41BF-AF36-DE1387A7CC0E}" destId="{D8199EE1-DA79-4F47-BE12-AEEA810CD596}" srcOrd="2" destOrd="0" presId="urn:microsoft.com/office/officeart/2008/layout/HalfCircleOrganizationChart"/>
    <dgm:cxn modelId="{D6AE46D0-6AA8-43EF-8BD6-FDD9A5CBB104}" type="presParOf" srcId="{3FAFAA05-4927-478A-B37D-4B5D7AD9ACD3}" destId="{04546C16-EF7E-4863-BE1E-0F375051C89E}" srcOrd="2" destOrd="0" presId="urn:microsoft.com/office/officeart/2008/layout/HalfCircleOrganizationChart"/>
    <dgm:cxn modelId="{6BCD0E18-D293-4996-A131-1AEFFAA8DDEF}" type="presParOf" srcId="{4017DEA2-10AD-4C6B-BBB4-B9E5DEB5AD99}" destId="{08EEBC32-B229-44FE-B4A3-FB537FB55AA9}" srcOrd="2" destOrd="0" presId="urn:microsoft.com/office/officeart/2008/layout/HalfCircleOrganizationChart"/>
    <dgm:cxn modelId="{0CE00BC4-6247-4CDF-8EC2-319C22A72F68}" type="presParOf" srcId="{4017DEA2-10AD-4C6B-BBB4-B9E5DEB5AD99}" destId="{A32F4273-29A7-4E48-96B3-7872752CB7F0}" srcOrd="3" destOrd="0" presId="urn:microsoft.com/office/officeart/2008/layout/HalfCircleOrganizationChart"/>
    <dgm:cxn modelId="{015FD3D4-4C70-4C73-B7E8-F7BDD98C4D6C}" type="presParOf" srcId="{A32F4273-29A7-4E48-96B3-7872752CB7F0}" destId="{7B6250CB-5032-49B2-BC3E-49A07E386AB8}" srcOrd="0" destOrd="0" presId="urn:microsoft.com/office/officeart/2008/layout/HalfCircleOrganizationChart"/>
    <dgm:cxn modelId="{BC1C54EA-8DC7-436F-BDAC-CAFA99F69157}" type="presParOf" srcId="{7B6250CB-5032-49B2-BC3E-49A07E386AB8}" destId="{811DB4BC-C1A9-4D34-AAD0-2B1B5D4C8D38}" srcOrd="0" destOrd="0" presId="urn:microsoft.com/office/officeart/2008/layout/HalfCircleOrganizationChart"/>
    <dgm:cxn modelId="{6F6D884E-330A-45C1-8262-4AAB37DABF74}" type="presParOf" srcId="{7B6250CB-5032-49B2-BC3E-49A07E386AB8}" destId="{E3A06EB0-35B1-4B71-B022-B0CB3F809A16}" srcOrd="1" destOrd="0" presId="urn:microsoft.com/office/officeart/2008/layout/HalfCircleOrganizationChart"/>
    <dgm:cxn modelId="{77514FD5-9E6E-4E9B-B1F1-946A4D47F375}" type="presParOf" srcId="{7B6250CB-5032-49B2-BC3E-49A07E386AB8}" destId="{2CD296CC-1557-4BCC-9B76-93F9BC2A7968}" srcOrd="2" destOrd="0" presId="urn:microsoft.com/office/officeart/2008/layout/HalfCircleOrganizationChart"/>
    <dgm:cxn modelId="{C1211334-6F91-4E87-9B77-CEFF68C6672A}" type="presParOf" srcId="{7B6250CB-5032-49B2-BC3E-49A07E386AB8}" destId="{0AC4894C-504A-456F-891B-03001D573BED}" srcOrd="3" destOrd="0" presId="urn:microsoft.com/office/officeart/2008/layout/HalfCircleOrganizationChart"/>
    <dgm:cxn modelId="{4F915E5A-1041-4551-8960-A9037D75ED21}" type="presParOf" srcId="{A32F4273-29A7-4E48-96B3-7872752CB7F0}" destId="{1BB500C2-08F3-46D0-A6B5-C8F9C4F0F1E0}" srcOrd="1" destOrd="0" presId="urn:microsoft.com/office/officeart/2008/layout/HalfCircleOrganizationChart"/>
    <dgm:cxn modelId="{C7A18C77-6DD6-4C6C-9D99-E117F1C38BBA}" type="presParOf" srcId="{1BB500C2-08F3-46D0-A6B5-C8F9C4F0F1E0}" destId="{7A2DD043-D576-4C2D-BD5D-C1D34AE71473}" srcOrd="0" destOrd="0" presId="urn:microsoft.com/office/officeart/2008/layout/HalfCircleOrganizationChart"/>
    <dgm:cxn modelId="{22B5AF7D-3CE3-4790-8AD2-1BA436B7434F}" type="presParOf" srcId="{1BB500C2-08F3-46D0-A6B5-C8F9C4F0F1E0}" destId="{1A8857B1-E4DE-40EE-B32C-76AAB8809629}" srcOrd="1" destOrd="0" presId="urn:microsoft.com/office/officeart/2008/layout/HalfCircleOrganizationChart"/>
    <dgm:cxn modelId="{9B5BE074-9D17-4F6A-A2A4-1158AD845364}" type="presParOf" srcId="{1A8857B1-E4DE-40EE-B32C-76AAB8809629}" destId="{E8D68036-98B7-4B33-951B-D998369FFEE4}" srcOrd="0" destOrd="0" presId="urn:microsoft.com/office/officeart/2008/layout/HalfCircleOrganizationChart"/>
    <dgm:cxn modelId="{76EC229E-BFB1-4E23-AD97-C1B8FBED82E7}" type="presParOf" srcId="{E8D68036-98B7-4B33-951B-D998369FFEE4}" destId="{99179950-EE46-4ABE-AD6E-C31AE74E5267}" srcOrd="0" destOrd="0" presId="urn:microsoft.com/office/officeart/2008/layout/HalfCircleOrganizationChart"/>
    <dgm:cxn modelId="{8997CFC8-C873-4D30-8777-401C27CF2F53}" type="presParOf" srcId="{E8D68036-98B7-4B33-951B-D998369FFEE4}" destId="{8F475313-B6D3-4A15-8298-67249FC54A86}" srcOrd="1" destOrd="0" presId="urn:microsoft.com/office/officeart/2008/layout/HalfCircleOrganizationChart"/>
    <dgm:cxn modelId="{D5441B4D-6A7F-4EEF-AE88-CF2A3E169A92}" type="presParOf" srcId="{E8D68036-98B7-4B33-951B-D998369FFEE4}" destId="{1E389AD5-9280-4E81-99F9-A4A785655DC3}" srcOrd="2" destOrd="0" presId="urn:microsoft.com/office/officeart/2008/layout/HalfCircleOrganizationChart"/>
    <dgm:cxn modelId="{3ADDA192-A3A3-4883-A537-DB16C2D8F17D}" type="presParOf" srcId="{E8D68036-98B7-4B33-951B-D998369FFEE4}" destId="{48B24BDC-4FF8-4C38-B571-3DEAE7EDECC2}" srcOrd="3" destOrd="0" presId="urn:microsoft.com/office/officeart/2008/layout/HalfCircleOrganizationChart"/>
    <dgm:cxn modelId="{5557FD73-3718-45A2-A0AD-699A381D3D9A}" type="presParOf" srcId="{1A8857B1-E4DE-40EE-B32C-76AAB8809629}" destId="{4FD84378-0A2B-438D-A6F4-9E6D6766F4CD}" srcOrd="1" destOrd="0" presId="urn:microsoft.com/office/officeart/2008/layout/HalfCircleOrganizationChart"/>
    <dgm:cxn modelId="{E1F56A57-F9C2-4039-949D-0868BD0F5829}" type="presParOf" srcId="{4FD84378-0A2B-438D-A6F4-9E6D6766F4CD}" destId="{CA3AE79A-11A3-4234-92DB-E1D4D1E735D4}" srcOrd="0" destOrd="0" presId="urn:microsoft.com/office/officeart/2008/layout/HalfCircleOrganizationChart"/>
    <dgm:cxn modelId="{72A30EC8-C1B9-4243-9581-EAD38E1F49D2}" type="presParOf" srcId="{4FD84378-0A2B-438D-A6F4-9E6D6766F4CD}" destId="{7ACFBA75-F30D-405C-A8CA-BF5163CB3EFA}" srcOrd="1" destOrd="0" presId="urn:microsoft.com/office/officeart/2008/layout/HalfCircleOrganizationChart"/>
    <dgm:cxn modelId="{DB76A55B-48D8-42C5-B7A4-C1FF7CD099E1}" type="presParOf" srcId="{7ACFBA75-F30D-405C-A8CA-BF5163CB3EFA}" destId="{033EA0AA-3A90-46E9-A2E0-A13092E04144}" srcOrd="0" destOrd="0" presId="urn:microsoft.com/office/officeart/2008/layout/HalfCircleOrganizationChart"/>
    <dgm:cxn modelId="{6C537E9B-6F0C-44DD-B1F1-4739E29E4004}" type="presParOf" srcId="{033EA0AA-3A90-46E9-A2E0-A13092E04144}" destId="{BD804707-36B2-4952-9AC4-03130FDB1238}" srcOrd="0" destOrd="0" presId="urn:microsoft.com/office/officeart/2008/layout/HalfCircleOrganizationChart"/>
    <dgm:cxn modelId="{417795C1-F39C-456C-A141-B35CDBD1C003}" type="presParOf" srcId="{033EA0AA-3A90-46E9-A2E0-A13092E04144}" destId="{9D011FB4-3123-4E5E-83ED-7A8FE1CEB082}" srcOrd="1" destOrd="0" presId="urn:microsoft.com/office/officeart/2008/layout/HalfCircleOrganizationChart"/>
    <dgm:cxn modelId="{A7437B3A-4B6C-4B38-8624-16346D445B19}" type="presParOf" srcId="{033EA0AA-3A90-46E9-A2E0-A13092E04144}" destId="{B9F7ACED-652C-40AA-9D24-D10259603B77}" srcOrd="2" destOrd="0" presId="urn:microsoft.com/office/officeart/2008/layout/HalfCircleOrganizationChart"/>
    <dgm:cxn modelId="{2A81E1B4-8427-4A15-AAE0-1101D896E444}" type="presParOf" srcId="{033EA0AA-3A90-46E9-A2E0-A13092E04144}" destId="{E1021D18-9014-4B03-9ADB-06FF0E0830ED}" srcOrd="3" destOrd="0" presId="urn:microsoft.com/office/officeart/2008/layout/HalfCircleOrganizationChart"/>
    <dgm:cxn modelId="{51EC6881-9177-4EA4-9C7A-45830760AFD6}" type="presParOf" srcId="{7ACFBA75-F30D-405C-A8CA-BF5163CB3EFA}" destId="{A2DAB72F-0B67-42B5-A96B-1EAD0E7EA75B}" srcOrd="1" destOrd="0" presId="urn:microsoft.com/office/officeart/2008/layout/HalfCircleOrganizationChart"/>
    <dgm:cxn modelId="{0A9E7BB4-8DE3-47EB-9EF8-ED98FAAC1E94}" type="presParOf" srcId="{A2DAB72F-0B67-42B5-A96B-1EAD0E7EA75B}" destId="{33B4A1D2-FC58-4F40-A1B8-7133A61A65E6}" srcOrd="0" destOrd="0" presId="urn:microsoft.com/office/officeart/2008/layout/HalfCircleOrganizationChart"/>
    <dgm:cxn modelId="{3601814F-1746-4117-B7F6-789FD139D05B}" type="presParOf" srcId="{A2DAB72F-0B67-42B5-A96B-1EAD0E7EA75B}" destId="{4C54B071-55A5-4820-9FD4-69EB600A7866}" srcOrd="1" destOrd="0" presId="urn:microsoft.com/office/officeart/2008/layout/HalfCircleOrganizationChart"/>
    <dgm:cxn modelId="{DA2E2756-F7C3-49CB-AABB-48F9E54D7E8E}" type="presParOf" srcId="{4C54B071-55A5-4820-9FD4-69EB600A7866}" destId="{8DF8AAD6-EA82-475B-AB74-A8F2E353BCE1}" srcOrd="0" destOrd="0" presId="urn:microsoft.com/office/officeart/2008/layout/HalfCircleOrganizationChart"/>
    <dgm:cxn modelId="{BB4C9FBE-0CF4-4F10-9AD2-2E291382123D}" type="presParOf" srcId="{8DF8AAD6-EA82-475B-AB74-A8F2E353BCE1}" destId="{FA7CEC2C-49C8-49CA-9116-3F5B34135579}" srcOrd="0" destOrd="0" presId="urn:microsoft.com/office/officeart/2008/layout/HalfCircleOrganizationChart"/>
    <dgm:cxn modelId="{6935807F-E9C9-4630-B850-BAFEB11C6936}" type="presParOf" srcId="{8DF8AAD6-EA82-475B-AB74-A8F2E353BCE1}" destId="{06DCF5DE-3763-4078-B3D0-C8AC959FC9AC}" srcOrd="1" destOrd="0" presId="urn:microsoft.com/office/officeart/2008/layout/HalfCircleOrganizationChart"/>
    <dgm:cxn modelId="{5C07B032-F476-4A9D-9633-11A192683739}" type="presParOf" srcId="{8DF8AAD6-EA82-475B-AB74-A8F2E353BCE1}" destId="{55BB926D-4D53-4FB3-A4D4-76970036A585}" srcOrd="2" destOrd="0" presId="urn:microsoft.com/office/officeart/2008/layout/HalfCircleOrganizationChart"/>
    <dgm:cxn modelId="{8AF727DB-FAC0-41C3-8E32-0D4F7088CB3E}" type="presParOf" srcId="{8DF8AAD6-EA82-475B-AB74-A8F2E353BCE1}" destId="{EB60C3D5-FAAA-4120-969F-5290E28D1714}" srcOrd="3" destOrd="0" presId="urn:microsoft.com/office/officeart/2008/layout/HalfCircleOrganizationChart"/>
    <dgm:cxn modelId="{42A286F5-6F8A-4B5D-8E8C-2084A0DE7552}" type="presParOf" srcId="{4C54B071-55A5-4820-9FD4-69EB600A7866}" destId="{4A452D40-DAA3-496E-913C-B80B14DBD3AF}" srcOrd="1" destOrd="0" presId="urn:microsoft.com/office/officeart/2008/layout/HalfCircleOrganizationChart"/>
    <dgm:cxn modelId="{4D9B11AC-EA62-414F-94EE-ED15D50BE677}" type="presParOf" srcId="{4C54B071-55A5-4820-9FD4-69EB600A7866}" destId="{1BDFB2D9-947D-49B5-8B05-AFF8C65A398D}" srcOrd="2" destOrd="0" presId="urn:microsoft.com/office/officeart/2008/layout/HalfCircleOrganizationChart"/>
    <dgm:cxn modelId="{4555324F-DC11-48F7-9598-EA166BAD66F2}" type="presParOf" srcId="{7ACFBA75-F30D-405C-A8CA-BF5163CB3EFA}" destId="{0CF52AF8-6B42-4951-AE11-710BD939FAF3}" srcOrd="2" destOrd="0" presId="urn:microsoft.com/office/officeart/2008/layout/HalfCircleOrganizationChart"/>
    <dgm:cxn modelId="{2D29FAC7-06A7-4818-972F-0E138AD4DF0A}" type="presParOf" srcId="{4FD84378-0A2B-438D-A6F4-9E6D6766F4CD}" destId="{4C929720-33FA-49E9-9B48-973D01F8E979}" srcOrd="2" destOrd="0" presId="urn:microsoft.com/office/officeart/2008/layout/HalfCircleOrganizationChart"/>
    <dgm:cxn modelId="{F390E1AC-D2B2-4D78-A920-CECBD7AD845A}" type="presParOf" srcId="{4FD84378-0A2B-438D-A6F4-9E6D6766F4CD}" destId="{031E92F7-73AE-4CF5-8252-642C72B7626F}" srcOrd="3" destOrd="0" presId="urn:microsoft.com/office/officeart/2008/layout/HalfCircleOrganizationChart"/>
    <dgm:cxn modelId="{852A0399-234C-4AF6-8384-AD07834F459B}" type="presParOf" srcId="{031E92F7-73AE-4CF5-8252-642C72B7626F}" destId="{3086362E-9D7B-4F0E-A553-C43FFB873092}" srcOrd="0" destOrd="0" presId="urn:microsoft.com/office/officeart/2008/layout/HalfCircleOrganizationChart"/>
    <dgm:cxn modelId="{91FF253F-8AF3-409C-8566-9C9F35035BA6}" type="presParOf" srcId="{3086362E-9D7B-4F0E-A553-C43FFB873092}" destId="{63FD282D-461A-40DD-B243-45C53B953B50}" srcOrd="0" destOrd="0" presId="urn:microsoft.com/office/officeart/2008/layout/HalfCircleOrganizationChart"/>
    <dgm:cxn modelId="{4D7262E6-BCDC-4E65-A13E-EB0A4481A85B}" type="presParOf" srcId="{3086362E-9D7B-4F0E-A553-C43FFB873092}" destId="{D8D2365C-6FC2-4D54-8C40-F729825DB084}" srcOrd="1" destOrd="0" presId="urn:microsoft.com/office/officeart/2008/layout/HalfCircleOrganizationChart"/>
    <dgm:cxn modelId="{2F2C24B3-56B0-4215-953D-D3435A813042}" type="presParOf" srcId="{3086362E-9D7B-4F0E-A553-C43FFB873092}" destId="{F3559071-4534-4BFC-B970-E97FD2EF6017}" srcOrd="2" destOrd="0" presId="urn:microsoft.com/office/officeart/2008/layout/HalfCircleOrganizationChart"/>
    <dgm:cxn modelId="{7F29A9A8-2623-4F49-9CC0-7418C6940BF9}" type="presParOf" srcId="{3086362E-9D7B-4F0E-A553-C43FFB873092}" destId="{F7A1DBF5-3657-46F2-80E2-BF2724CA1924}" srcOrd="3" destOrd="0" presId="urn:microsoft.com/office/officeart/2008/layout/HalfCircleOrganizationChart"/>
    <dgm:cxn modelId="{CA9862DA-F282-47BB-B9B1-AD8215F508EB}" type="presParOf" srcId="{031E92F7-73AE-4CF5-8252-642C72B7626F}" destId="{6E14AD4B-AAAA-4727-A245-8F7576CDF837}" srcOrd="1" destOrd="0" presId="urn:microsoft.com/office/officeart/2008/layout/HalfCircleOrganizationChart"/>
    <dgm:cxn modelId="{58DF1A0A-4A59-48C7-BB3D-4614A54D6987}" type="presParOf" srcId="{6E14AD4B-AAAA-4727-A245-8F7576CDF837}" destId="{3F09979F-B2E7-4998-9A7D-7498E54DB6EF}" srcOrd="0" destOrd="0" presId="urn:microsoft.com/office/officeart/2008/layout/HalfCircleOrganizationChart"/>
    <dgm:cxn modelId="{B68DACE5-A55A-4140-B2DE-3178DD8169DB}" type="presParOf" srcId="{6E14AD4B-AAAA-4727-A245-8F7576CDF837}" destId="{F24E215D-D55A-447B-8F2A-CB62554ADBBF}" srcOrd="1" destOrd="0" presId="urn:microsoft.com/office/officeart/2008/layout/HalfCircleOrganizationChart"/>
    <dgm:cxn modelId="{E5AEA320-D708-450F-B67F-F962983C1EFD}" type="presParOf" srcId="{F24E215D-D55A-447B-8F2A-CB62554ADBBF}" destId="{0832C729-F33D-44C2-8179-C38103C9FA01}" srcOrd="0" destOrd="0" presId="urn:microsoft.com/office/officeart/2008/layout/HalfCircleOrganizationChart"/>
    <dgm:cxn modelId="{B5404243-EF1D-4B08-9665-F0B4A689C26A}" type="presParOf" srcId="{0832C729-F33D-44C2-8179-C38103C9FA01}" destId="{27658D9F-FB55-439E-88FC-8585244B122B}" srcOrd="0" destOrd="0" presId="urn:microsoft.com/office/officeart/2008/layout/HalfCircleOrganizationChart"/>
    <dgm:cxn modelId="{AED31956-BDBB-4AE2-A192-3731248C55B3}" type="presParOf" srcId="{0832C729-F33D-44C2-8179-C38103C9FA01}" destId="{BFE5A9CF-B67B-4781-A30B-67D32FF1C35F}" srcOrd="1" destOrd="0" presId="urn:microsoft.com/office/officeart/2008/layout/HalfCircleOrganizationChart"/>
    <dgm:cxn modelId="{6CEAB729-4745-49BD-BA55-463C2E4EA566}" type="presParOf" srcId="{0832C729-F33D-44C2-8179-C38103C9FA01}" destId="{03B7F788-AA99-470B-84BA-EA32837C8F01}" srcOrd="2" destOrd="0" presId="urn:microsoft.com/office/officeart/2008/layout/HalfCircleOrganizationChart"/>
    <dgm:cxn modelId="{39E156B7-ACFD-477A-A674-0844405B97A0}" type="presParOf" srcId="{0832C729-F33D-44C2-8179-C38103C9FA01}" destId="{533B5890-8468-474E-8A66-6652C9E3BE3F}" srcOrd="3" destOrd="0" presId="urn:microsoft.com/office/officeart/2008/layout/HalfCircleOrganizationChart"/>
    <dgm:cxn modelId="{4526D662-FBEA-4534-9E96-0B59411F1AFD}" type="presParOf" srcId="{F24E215D-D55A-447B-8F2A-CB62554ADBBF}" destId="{B89567D9-DAAC-4E37-9596-EBB3E90D7F8A}" srcOrd="1" destOrd="0" presId="urn:microsoft.com/office/officeart/2008/layout/HalfCircleOrganizationChart"/>
    <dgm:cxn modelId="{60F4A9A6-6E73-4A8A-BBBD-7863318EE1BE}" type="presParOf" srcId="{F24E215D-D55A-447B-8F2A-CB62554ADBBF}" destId="{190BDA09-6F21-436D-85CE-E574B56D1BBD}" srcOrd="2" destOrd="0" presId="urn:microsoft.com/office/officeart/2008/layout/HalfCircleOrganizationChart"/>
    <dgm:cxn modelId="{1544063D-6B6B-4FE0-A715-9D4EE27D9512}" type="presParOf" srcId="{031E92F7-73AE-4CF5-8252-642C72B7626F}" destId="{E1D33896-0532-45D7-AA9D-212FF68AE89B}" srcOrd="2" destOrd="0" presId="urn:microsoft.com/office/officeart/2008/layout/HalfCircleOrganizationChart"/>
    <dgm:cxn modelId="{6DC6E200-65DC-4344-B8C7-723F1B4325CF}" type="presParOf" srcId="{1A8857B1-E4DE-40EE-B32C-76AAB8809629}" destId="{F6108D52-9E83-4DB9-827E-66AE28132F75}" srcOrd="2" destOrd="0" presId="urn:microsoft.com/office/officeart/2008/layout/HalfCircleOrganizationChart"/>
    <dgm:cxn modelId="{C0BAC81F-F35A-4B2B-B5C8-0AAC3B74471E}" type="presParOf" srcId="{A32F4273-29A7-4E48-96B3-7872752CB7F0}" destId="{0DC696EF-440C-4D2E-9678-6CF3AE2C97BA}" srcOrd="2" destOrd="0" presId="urn:microsoft.com/office/officeart/2008/layout/HalfCircleOrganizationChart"/>
    <dgm:cxn modelId="{99E86791-C9E7-49AB-A07B-ECB1A92179EA}" type="presParOf" srcId="{181AB973-F545-448C-9BE6-8439A1256B90}" destId="{F8CF8303-C3F7-4122-903F-D9ACE4DB3BE5}" srcOrd="2" destOrd="0" presId="urn:microsoft.com/office/officeart/2008/layout/HalfCircle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40C982-9806-45D2-85B3-1A9111F3355A}">
      <dsp:nvSpPr>
        <dsp:cNvPr id="0" name=""/>
        <dsp:cNvSpPr/>
      </dsp:nvSpPr>
      <dsp:spPr>
        <a:xfrm>
          <a:off x="-5756341" y="-881238"/>
          <a:ext cx="6854564" cy="6854564"/>
        </a:xfrm>
        <a:prstGeom prst="blockArc">
          <a:avLst>
            <a:gd name="adj1" fmla="val 18900000"/>
            <a:gd name="adj2" fmla="val 2700000"/>
            <a:gd name="adj3" fmla="val 315"/>
          </a:avLst>
        </a:prstGeom>
        <a:noFill/>
        <a:ln w="12700" cap="flat" cmpd="sng" algn="ctr">
          <a:solidFill>
            <a:srgbClr val="002060"/>
          </a:solidFill>
          <a:prstDash val="solid"/>
          <a:miter lim="800000"/>
        </a:ln>
        <a:effectLst/>
      </dsp:spPr>
      <dsp:style>
        <a:lnRef idx="2">
          <a:scrgbClr r="0" g="0" b="0"/>
        </a:lnRef>
        <a:fillRef idx="0">
          <a:scrgbClr r="0" g="0" b="0"/>
        </a:fillRef>
        <a:effectRef idx="0">
          <a:scrgbClr r="0" g="0" b="0"/>
        </a:effectRef>
        <a:fontRef idx="minor"/>
      </dsp:style>
    </dsp:sp>
    <dsp:sp modelId="{40961109-E81A-4D6B-9B8C-3B0017C939A7}">
      <dsp:nvSpPr>
        <dsp:cNvPr id="0" name=""/>
        <dsp:cNvSpPr/>
      </dsp:nvSpPr>
      <dsp:spPr>
        <a:xfrm>
          <a:off x="706781" y="509208"/>
          <a:ext cx="7318074" cy="1018417"/>
        </a:xfrm>
        <a:prstGeom prst="rect">
          <a:avLst/>
        </a:prstGeom>
        <a:no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8369" tIns="66040" rIns="66040" bIns="66040" numCol="1" spcCol="1270" anchor="ctr" anchorCtr="0">
          <a:noAutofit/>
        </a:bodyPr>
        <a:lstStyle/>
        <a:p>
          <a:pPr marL="0" lvl="0" indent="0" algn="l" defTabSz="1155700">
            <a:lnSpc>
              <a:spcPct val="90000"/>
            </a:lnSpc>
            <a:spcBef>
              <a:spcPct val="0"/>
            </a:spcBef>
            <a:spcAft>
              <a:spcPct val="35000"/>
            </a:spcAft>
            <a:buNone/>
          </a:pPr>
          <a:r>
            <a:rPr lang="en-CA" sz="2600" kern="1200" noProof="0" dirty="0">
              <a:solidFill>
                <a:schemeClr val="accent5">
                  <a:lumMod val="50000"/>
                </a:schemeClr>
              </a:solidFill>
            </a:rPr>
            <a:t>Context</a:t>
          </a:r>
        </a:p>
      </dsp:txBody>
      <dsp:txXfrm>
        <a:off x="706781" y="509208"/>
        <a:ext cx="7318074" cy="1018417"/>
      </dsp:txXfrm>
    </dsp:sp>
    <dsp:sp modelId="{9E49B5C9-C305-4AAC-8117-BD71FF2293A2}">
      <dsp:nvSpPr>
        <dsp:cNvPr id="0" name=""/>
        <dsp:cNvSpPr/>
      </dsp:nvSpPr>
      <dsp:spPr>
        <a:xfrm>
          <a:off x="70270" y="381906"/>
          <a:ext cx="1273021" cy="1273021"/>
        </a:xfrm>
        <a:prstGeom prst="ellipse">
          <a:avLst/>
        </a:prstGeom>
        <a:solidFill>
          <a:schemeClr val="lt1">
            <a:hueOff val="0"/>
            <a:satOff val="0"/>
            <a:lumOff val="0"/>
            <a:alphaOff val="0"/>
          </a:scheme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sp>
    <dsp:sp modelId="{2AA42493-C3FE-4FEC-8457-49C735E9BF97}">
      <dsp:nvSpPr>
        <dsp:cNvPr id="0" name=""/>
        <dsp:cNvSpPr/>
      </dsp:nvSpPr>
      <dsp:spPr>
        <a:xfrm>
          <a:off x="1076976" y="2036834"/>
          <a:ext cx="6947879" cy="1018417"/>
        </a:xfrm>
        <a:prstGeom prst="rect">
          <a:avLst/>
        </a:prstGeom>
        <a:no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8369" tIns="66040" rIns="66040" bIns="66040" numCol="1" spcCol="1270" anchor="ctr" anchorCtr="0">
          <a:noAutofit/>
        </a:bodyPr>
        <a:lstStyle/>
        <a:p>
          <a:pPr marL="0" lvl="0" indent="0" algn="l" defTabSz="1155700">
            <a:lnSpc>
              <a:spcPct val="90000"/>
            </a:lnSpc>
            <a:spcBef>
              <a:spcPct val="0"/>
            </a:spcBef>
            <a:spcAft>
              <a:spcPct val="35000"/>
            </a:spcAft>
            <a:buNone/>
          </a:pPr>
          <a:r>
            <a:rPr lang="en-CA" sz="2600" kern="1200" noProof="0" dirty="0">
              <a:solidFill>
                <a:schemeClr val="accent5">
                  <a:lumMod val="50000"/>
                </a:schemeClr>
              </a:solidFill>
            </a:rPr>
            <a:t>Methods, tools and recommendations</a:t>
          </a:r>
        </a:p>
      </dsp:txBody>
      <dsp:txXfrm>
        <a:off x="1076976" y="2036834"/>
        <a:ext cx="6947879" cy="1018417"/>
      </dsp:txXfrm>
    </dsp:sp>
    <dsp:sp modelId="{A66208A3-4785-46D6-82CC-5D11FB9D5E1F}">
      <dsp:nvSpPr>
        <dsp:cNvPr id="0" name=""/>
        <dsp:cNvSpPr/>
      </dsp:nvSpPr>
      <dsp:spPr>
        <a:xfrm>
          <a:off x="440465" y="1909532"/>
          <a:ext cx="1273021" cy="1273021"/>
        </a:xfrm>
        <a:prstGeom prst="ellipse">
          <a:avLst/>
        </a:prstGeom>
        <a:solidFill>
          <a:schemeClr val="lt1">
            <a:hueOff val="0"/>
            <a:satOff val="0"/>
            <a:lumOff val="0"/>
            <a:alphaOff val="0"/>
          </a:scheme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sp>
    <dsp:sp modelId="{CE7DDDA4-85F6-4E7D-8A9B-0C345DA3E28D}">
      <dsp:nvSpPr>
        <dsp:cNvPr id="0" name=""/>
        <dsp:cNvSpPr/>
      </dsp:nvSpPr>
      <dsp:spPr>
        <a:xfrm>
          <a:off x="706781" y="3564460"/>
          <a:ext cx="7318074" cy="1018417"/>
        </a:xfrm>
        <a:prstGeom prst="rect">
          <a:avLst/>
        </a:prstGeom>
        <a:no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8369" tIns="66040" rIns="66040" bIns="66040" numCol="1" spcCol="1270" anchor="ctr" anchorCtr="0">
          <a:noAutofit/>
        </a:bodyPr>
        <a:lstStyle/>
        <a:p>
          <a:pPr marL="0" lvl="0" indent="0" algn="l" defTabSz="1155700">
            <a:lnSpc>
              <a:spcPct val="90000"/>
            </a:lnSpc>
            <a:spcBef>
              <a:spcPct val="0"/>
            </a:spcBef>
            <a:spcAft>
              <a:spcPct val="35000"/>
            </a:spcAft>
            <a:buNone/>
          </a:pPr>
          <a:r>
            <a:rPr lang="en-CA" sz="2600" kern="1200" noProof="0" dirty="0">
              <a:solidFill>
                <a:schemeClr val="accent5">
                  <a:lumMod val="50000"/>
                </a:schemeClr>
              </a:solidFill>
            </a:rPr>
            <a:t>Methods decision tree and lessons learned</a:t>
          </a:r>
        </a:p>
      </dsp:txBody>
      <dsp:txXfrm>
        <a:off x="706781" y="3564460"/>
        <a:ext cx="7318074" cy="1018417"/>
      </dsp:txXfrm>
    </dsp:sp>
    <dsp:sp modelId="{85A0DC8C-32EE-4AF0-A43D-A599ED52BA09}">
      <dsp:nvSpPr>
        <dsp:cNvPr id="0" name=""/>
        <dsp:cNvSpPr/>
      </dsp:nvSpPr>
      <dsp:spPr>
        <a:xfrm>
          <a:off x="70270" y="3437158"/>
          <a:ext cx="1273021" cy="1273021"/>
        </a:xfrm>
        <a:prstGeom prst="ellipse">
          <a:avLst/>
        </a:prstGeom>
        <a:solidFill>
          <a:schemeClr val="lt1">
            <a:hueOff val="0"/>
            <a:satOff val="0"/>
            <a:lumOff val="0"/>
            <a:alphaOff val="0"/>
          </a:scheme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9979F-B2E7-4998-9A7D-7498E54DB6EF}">
      <dsp:nvSpPr>
        <dsp:cNvPr id="0" name=""/>
        <dsp:cNvSpPr/>
      </dsp:nvSpPr>
      <dsp:spPr>
        <a:xfrm>
          <a:off x="7029789" y="3992752"/>
          <a:ext cx="1019454" cy="644794"/>
        </a:xfrm>
        <a:custGeom>
          <a:avLst/>
          <a:gdLst/>
          <a:ahLst/>
          <a:cxnLst/>
          <a:rect l="0" t="0" r="0" b="0"/>
          <a:pathLst>
            <a:path>
              <a:moveTo>
                <a:pt x="0" y="0"/>
              </a:moveTo>
              <a:lnTo>
                <a:pt x="0" y="644794"/>
              </a:lnTo>
              <a:lnTo>
                <a:pt x="1019454" y="64479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929720-33FA-49E9-9B48-973D01F8E979}">
      <dsp:nvSpPr>
        <dsp:cNvPr id="0" name=""/>
        <dsp:cNvSpPr/>
      </dsp:nvSpPr>
      <dsp:spPr>
        <a:xfrm>
          <a:off x="6167564" y="2980885"/>
          <a:ext cx="862224" cy="299284"/>
        </a:xfrm>
        <a:custGeom>
          <a:avLst/>
          <a:gdLst/>
          <a:ahLst/>
          <a:cxnLst/>
          <a:rect l="0" t="0" r="0" b="0"/>
          <a:pathLst>
            <a:path>
              <a:moveTo>
                <a:pt x="0" y="0"/>
              </a:moveTo>
              <a:lnTo>
                <a:pt x="0" y="149642"/>
              </a:lnTo>
              <a:lnTo>
                <a:pt x="862224" y="149642"/>
              </a:lnTo>
              <a:lnTo>
                <a:pt x="862224" y="29928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B4A1D2-FC58-4F40-A1B8-7133A61A65E6}">
      <dsp:nvSpPr>
        <dsp:cNvPr id="0" name=""/>
        <dsp:cNvSpPr/>
      </dsp:nvSpPr>
      <dsp:spPr>
        <a:xfrm>
          <a:off x="5305339" y="3992752"/>
          <a:ext cx="135390" cy="830275"/>
        </a:xfrm>
        <a:custGeom>
          <a:avLst/>
          <a:gdLst/>
          <a:ahLst/>
          <a:cxnLst/>
          <a:rect l="0" t="0" r="0" b="0"/>
          <a:pathLst>
            <a:path>
              <a:moveTo>
                <a:pt x="0" y="0"/>
              </a:moveTo>
              <a:lnTo>
                <a:pt x="0" y="830275"/>
              </a:lnTo>
              <a:lnTo>
                <a:pt x="135390" y="83027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3AE79A-11A3-4234-92DB-E1D4D1E735D4}">
      <dsp:nvSpPr>
        <dsp:cNvPr id="0" name=""/>
        <dsp:cNvSpPr/>
      </dsp:nvSpPr>
      <dsp:spPr>
        <a:xfrm>
          <a:off x="5305339" y="2980885"/>
          <a:ext cx="862224" cy="299284"/>
        </a:xfrm>
        <a:custGeom>
          <a:avLst/>
          <a:gdLst/>
          <a:ahLst/>
          <a:cxnLst/>
          <a:rect l="0" t="0" r="0" b="0"/>
          <a:pathLst>
            <a:path>
              <a:moveTo>
                <a:pt x="862224" y="0"/>
              </a:moveTo>
              <a:lnTo>
                <a:pt x="862224" y="149642"/>
              </a:lnTo>
              <a:lnTo>
                <a:pt x="0" y="149642"/>
              </a:lnTo>
              <a:lnTo>
                <a:pt x="0" y="29928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2DD043-D576-4C2D-BD5D-C1D34AE71473}">
      <dsp:nvSpPr>
        <dsp:cNvPr id="0" name=""/>
        <dsp:cNvSpPr/>
      </dsp:nvSpPr>
      <dsp:spPr>
        <a:xfrm>
          <a:off x="6121844" y="1969018"/>
          <a:ext cx="91440" cy="299284"/>
        </a:xfrm>
        <a:custGeom>
          <a:avLst/>
          <a:gdLst/>
          <a:ahLst/>
          <a:cxnLst/>
          <a:rect l="0" t="0" r="0" b="0"/>
          <a:pathLst>
            <a:path>
              <a:moveTo>
                <a:pt x="45720" y="0"/>
              </a:moveTo>
              <a:lnTo>
                <a:pt x="45720" y="29928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EEBC32-B229-44FE-B4A3-FB537FB55AA9}">
      <dsp:nvSpPr>
        <dsp:cNvPr id="0" name=""/>
        <dsp:cNvSpPr/>
      </dsp:nvSpPr>
      <dsp:spPr>
        <a:xfrm>
          <a:off x="4297609" y="728655"/>
          <a:ext cx="1869955" cy="527780"/>
        </a:xfrm>
        <a:custGeom>
          <a:avLst/>
          <a:gdLst/>
          <a:ahLst/>
          <a:cxnLst/>
          <a:rect l="0" t="0" r="0" b="0"/>
          <a:pathLst>
            <a:path>
              <a:moveTo>
                <a:pt x="0" y="0"/>
              </a:moveTo>
              <a:lnTo>
                <a:pt x="0" y="378138"/>
              </a:lnTo>
              <a:lnTo>
                <a:pt x="1869955" y="378138"/>
              </a:lnTo>
              <a:lnTo>
                <a:pt x="1869955" y="5277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542837-9EF1-4B54-8B2D-694DD4C0FFF7}">
      <dsp:nvSpPr>
        <dsp:cNvPr id="0" name=""/>
        <dsp:cNvSpPr/>
      </dsp:nvSpPr>
      <dsp:spPr>
        <a:xfrm>
          <a:off x="2464922" y="2937328"/>
          <a:ext cx="1043398" cy="758196"/>
        </a:xfrm>
        <a:custGeom>
          <a:avLst/>
          <a:gdLst/>
          <a:ahLst/>
          <a:cxnLst/>
          <a:rect l="0" t="0" r="0" b="0"/>
          <a:pathLst>
            <a:path>
              <a:moveTo>
                <a:pt x="0" y="0"/>
              </a:moveTo>
              <a:lnTo>
                <a:pt x="0" y="608554"/>
              </a:lnTo>
              <a:lnTo>
                <a:pt x="1043398" y="608554"/>
              </a:lnTo>
              <a:lnTo>
                <a:pt x="1043398" y="7581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D135C6-39D9-4495-AD01-81C2FA2E4100}">
      <dsp:nvSpPr>
        <dsp:cNvPr id="0" name=""/>
        <dsp:cNvSpPr/>
      </dsp:nvSpPr>
      <dsp:spPr>
        <a:xfrm>
          <a:off x="2421583" y="5283495"/>
          <a:ext cx="655575" cy="427549"/>
        </a:xfrm>
        <a:custGeom>
          <a:avLst/>
          <a:gdLst/>
          <a:ahLst/>
          <a:cxnLst/>
          <a:rect l="0" t="0" r="0" b="0"/>
          <a:pathLst>
            <a:path>
              <a:moveTo>
                <a:pt x="0" y="0"/>
              </a:moveTo>
              <a:lnTo>
                <a:pt x="0" y="427549"/>
              </a:lnTo>
              <a:lnTo>
                <a:pt x="655575" y="42754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C8A93A1-7790-4D02-9EB3-96970693BD65}">
      <dsp:nvSpPr>
        <dsp:cNvPr id="0" name=""/>
        <dsp:cNvSpPr/>
      </dsp:nvSpPr>
      <dsp:spPr>
        <a:xfrm>
          <a:off x="1627595" y="4339868"/>
          <a:ext cx="793987" cy="231045"/>
        </a:xfrm>
        <a:custGeom>
          <a:avLst/>
          <a:gdLst/>
          <a:ahLst/>
          <a:cxnLst/>
          <a:rect l="0" t="0" r="0" b="0"/>
          <a:pathLst>
            <a:path>
              <a:moveTo>
                <a:pt x="0" y="0"/>
              </a:moveTo>
              <a:lnTo>
                <a:pt x="0" y="81403"/>
              </a:lnTo>
              <a:lnTo>
                <a:pt x="793987" y="81403"/>
              </a:lnTo>
              <a:lnTo>
                <a:pt x="793987" y="23104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CC4A65-B613-4D56-9E96-62F0ADF4CACB}">
      <dsp:nvSpPr>
        <dsp:cNvPr id="0" name=""/>
        <dsp:cNvSpPr/>
      </dsp:nvSpPr>
      <dsp:spPr>
        <a:xfrm>
          <a:off x="712582" y="5283495"/>
          <a:ext cx="640127" cy="427549"/>
        </a:xfrm>
        <a:custGeom>
          <a:avLst/>
          <a:gdLst/>
          <a:ahLst/>
          <a:cxnLst/>
          <a:rect l="0" t="0" r="0" b="0"/>
          <a:pathLst>
            <a:path>
              <a:moveTo>
                <a:pt x="0" y="0"/>
              </a:moveTo>
              <a:lnTo>
                <a:pt x="0" y="427549"/>
              </a:lnTo>
              <a:lnTo>
                <a:pt x="640127" y="42754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4AC4562-7FD5-4008-B222-061A879FC063}">
      <dsp:nvSpPr>
        <dsp:cNvPr id="0" name=""/>
        <dsp:cNvSpPr/>
      </dsp:nvSpPr>
      <dsp:spPr>
        <a:xfrm>
          <a:off x="712582" y="4339868"/>
          <a:ext cx="915013" cy="231045"/>
        </a:xfrm>
        <a:custGeom>
          <a:avLst/>
          <a:gdLst/>
          <a:ahLst/>
          <a:cxnLst/>
          <a:rect l="0" t="0" r="0" b="0"/>
          <a:pathLst>
            <a:path>
              <a:moveTo>
                <a:pt x="915013" y="0"/>
              </a:moveTo>
              <a:lnTo>
                <a:pt x="915013" y="81403"/>
              </a:lnTo>
              <a:lnTo>
                <a:pt x="0" y="81403"/>
              </a:lnTo>
              <a:lnTo>
                <a:pt x="0" y="23104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8A5972-EBD7-4AA1-BE6D-08A86B5B7E5E}">
      <dsp:nvSpPr>
        <dsp:cNvPr id="0" name=""/>
        <dsp:cNvSpPr/>
      </dsp:nvSpPr>
      <dsp:spPr>
        <a:xfrm>
          <a:off x="1627595" y="2937328"/>
          <a:ext cx="837327" cy="689957"/>
        </a:xfrm>
        <a:custGeom>
          <a:avLst/>
          <a:gdLst/>
          <a:ahLst/>
          <a:cxnLst/>
          <a:rect l="0" t="0" r="0" b="0"/>
          <a:pathLst>
            <a:path>
              <a:moveTo>
                <a:pt x="837327" y="0"/>
              </a:moveTo>
              <a:lnTo>
                <a:pt x="837327" y="540315"/>
              </a:lnTo>
              <a:lnTo>
                <a:pt x="0" y="540315"/>
              </a:lnTo>
              <a:lnTo>
                <a:pt x="0" y="68995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191A0B-70BF-458F-9E6C-C533FC3F000C}">
      <dsp:nvSpPr>
        <dsp:cNvPr id="0" name=""/>
        <dsp:cNvSpPr/>
      </dsp:nvSpPr>
      <dsp:spPr>
        <a:xfrm>
          <a:off x="2391597" y="1969018"/>
          <a:ext cx="91440" cy="162806"/>
        </a:xfrm>
        <a:custGeom>
          <a:avLst/>
          <a:gdLst/>
          <a:ahLst/>
          <a:cxnLst/>
          <a:rect l="0" t="0" r="0" b="0"/>
          <a:pathLst>
            <a:path>
              <a:moveTo>
                <a:pt x="45720" y="0"/>
              </a:moveTo>
              <a:lnTo>
                <a:pt x="45720" y="13163"/>
              </a:lnTo>
              <a:lnTo>
                <a:pt x="73325" y="13163"/>
              </a:lnTo>
              <a:lnTo>
                <a:pt x="73325" y="16280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2FCF5F-7042-4E2B-954E-4BAB7D6F0FCE}">
      <dsp:nvSpPr>
        <dsp:cNvPr id="0" name=""/>
        <dsp:cNvSpPr/>
      </dsp:nvSpPr>
      <dsp:spPr>
        <a:xfrm>
          <a:off x="2437317" y="728655"/>
          <a:ext cx="1860292" cy="527780"/>
        </a:xfrm>
        <a:custGeom>
          <a:avLst/>
          <a:gdLst/>
          <a:ahLst/>
          <a:cxnLst/>
          <a:rect l="0" t="0" r="0" b="0"/>
          <a:pathLst>
            <a:path>
              <a:moveTo>
                <a:pt x="1860292" y="0"/>
              </a:moveTo>
              <a:lnTo>
                <a:pt x="1860292" y="378138"/>
              </a:lnTo>
              <a:lnTo>
                <a:pt x="0" y="378138"/>
              </a:lnTo>
              <a:lnTo>
                <a:pt x="0" y="5277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0C2523-A7AD-4D15-8174-EA54723A56BC}">
      <dsp:nvSpPr>
        <dsp:cNvPr id="0" name=""/>
        <dsp:cNvSpPr/>
      </dsp:nvSpPr>
      <dsp:spPr>
        <a:xfrm>
          <a:off x="3645867" y="16073"/>
          <a:ext cx="1303484"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FDC67E-31AE-4C92-AD6B-598200EFB807}">
      <dsp:nvSpPr>
        <dsp:cNvPr id="0" name=""/>
        <dsp:cNvSpPr/>
      </dsp:nvSpPr>
      <dsp:spPr>
        <a:xfrm>
          <a:off x="3645867" y="16073"/>
          <a:ext cx="1303484"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5AD3D6-0FE9-4DFF-96F9-C2D36BF70411}">
      <dsp:nvSpPr>
        <dsp:cNvPr id="0" name=""/>
        <dsp:cNvSpPr/>
      </dsp:nvSpPr>
      <dsp:spPr>
        <a:xfrm>
          <a:off x="2994125" y="144338"/>
          <a:ext cx="2606968"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Do you need to preserve all links and statistics?</a:t>
          </a:r>
        </a:p>
      </dsp:txBody>
      <dsp:txXfrm>
        <a:off x="2994125" y="144338"/>
        <a:ext cx="2606968" cy="456052"/>
      </dsp:txXfrm>
    </dsp:sp>
    <dsp:sp modelId="{437FF853-1C08-4C7F-9843-11F6CB58D16F}">
      <dsp:nvSpPr>
        <dsp:cNvPr id="0" name=""/>
        <dsp:cNvSpPr/>
      </dsp:nvSpPr>
      <dsp:spPr>
        <a:xfrm>
          <a:off x="2081025" y="1256436"/>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438DE1B-64B6-457B-8D40-A74F8B875416}">
      <dsp:nvSpPr>
        <dsp:cNvPr id="0" name=""/>
        <dsp:cNvSpPr/>
      </dsp:nvSpPr>
      <dsp:spPr>
        <a:xfrm>
          <a:off x="2081025" y="1256436"/>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90D2FE-F126-4CF1-8B32-942A63D1A07E}">
      <dsp:nvSpPr>
        <dsp:cNvPr id="0" name=""/>
        <dsp:cNvSpPr/>
      </dsp:nvSpPr>
      <dsp:spPr>
        <a:xfrm>
          <a:off x="1724734" y="1384701"/>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Yes</a:t>
          </a:r>
        </a:p>
      </dsp:txBody>
      <dsp:txXfrm>
        <a:off x="1724734" y="1384701"/>
        <a:ext cx="1425164" cy="456052"/>
      </dsp:txXfrm>
    </dsp:sp>
    <dsp:sp modelId="{C0975809-029B-4F58-9C64-97A07A8AC2B5}">
      <dsp:nvSpPr>
        <dsp:cNvPr id="0" name=""/>
        <dsp:cNvSpPr/>
      </dsp:nvSpPr>
      <dsp:spPr>
        <a:xfrm>
          <a:off x="1603503" y="2131825"/>
          <a:ext cx="1722838" cy="805503"/>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5E6A07-AFBA-4028-91E2-11921813E3A7}">
      <dsp:nvSpPr>
        <dsp:cNvPr id="0" name=""/>
        <dsp:cNvSpPr/>
      </dsp:nvSpPr>
      <dsp:spPr>
        <a:xfrm>
          <a:off x="1603503" y="2131825"/>
          <a:ext cx="1722838" cy="805503"/>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D83FAE-0F7D-4536-9F70-B8D3B10EFB16}">
      <dsp:nvSpPr>
        <dsp:cNvPr id="0" name=""/>
        <dsp:cNvSpPr/>
      </dsp:nvSpPr>
      <dsp:spPr>
        <a:xfrm>
          <a:off x="742083" y="2276815"/>
          <a:ext cx="3445677" cy="51552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Is the user interested in estimating statistics from the original finite population or original data only?</a:t>
          </a:r>
        </a:p>
      </dsp:txBody>
      <dsp:txXfrm>
        <a:off x="742083" y="2276815"/>
        <a:ext cx="3445677" cy="515521"/>
      </dsp:txXfrm>
    </dsp:sp>
    <dsp:sp modelId="{C732AB6B-2899-4426-98CC-00B56AF4A9C4}">
      <dsp:nvSpPr>
        <dsp:cNvPr id="0" name=""/>
        <dsp:cNvSpPr/>
      </dsp:nvSpPr>
      <dsp:spPr>
        <a:xfrm>
          <a:off x="1130629" y="3627285"/>
          <a:ext cx="993931"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A99B2E-1C4C-484A-80AD-88B665E2E0FF}">
      <dsp:nvSpPr>
        <dsp:cNvPr id="0" name=""/>
        <dsp:cNvSpPr/>
      </dsp:nvSpPr>
      <dsp:spPr>
        <a:xfrm>
          <a:off x="1130629" y="3627285"/>
          <a:ext cx="993931"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DE1D1-1991-49D8-BFC9-587795C75B24}">
      <dsp:nvSpPr>
        <dsp:cNvPr id="0" name=""/>
        <dsp:cNvSpPr/>
      </dsp:nvSpPr>
      <dsp:spPr>
        <a:xfrm>
          <a:off x="633664" y="3755550"/>
          <a:ext cx="1987862"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Is your data structured or can it be structured?</a:t>
          </a:r>
        </a:p>
      </dsp:txBody>
      <dsp:txXfrm>
        <a:off x="633664" y="3755550"/>
        <a:ext cx="1987862" cy="456052"/>
      </dsp:txXfrm>
    </dsp:sp>
    <dsp:sp modelId="{68BAB6D3-7473-49A4-8B02-0D0594212AE3}">
      <dsp:nvSpPr>
        <dsp:cNvPr id="0" name=""/>
        <dsp:cNvSpPr/>
      </dsp:nvSpPr>
      <dsp:spPr>
        <a:xfrm>
          <a:off x="356291" y="4570913"/>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A4D1D9-8BE9-446D-BC58-D004BC6C6603}">
      <dsp:nvSpPr>
        <dsp:cNvPr id="0" name=""/>
        <dsp:cNvSpPr/>
      </dsp:nvSpPr>
      <dsp:spPr>
        <a:xfrm>
          <a:off x="356291" y="4570913"/>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5A2EBD-6566-43BC-90CB-C561A82A20B9}">
      <dsp:nvSpPr>
        <dsp:cNvPr id="0" name=""/>
        <dsp:cNvSpPr/>
      </dsp:nvSpPr>
      <dsp:spPr>
        <a:xfrm>
          <a:off x="0" y="4699178"/>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Yes</a:t>
          </a:r>
        </a:p>
      </dsp:txBody>
      <dsp:txXfrm>
        <a:off x="0" y="4699178"/>
        <a:ext cx="1425164" cy="456052"/>
      </dsp:txXfrm>
    </dsp:sp>
    <dsp:sp modelId="{B84A1CC0-6694-4302-AD1A-016C05F44DCB}">
      <dsp:nvSpPr>
        <dsp:cNvPr id="0" name=""/>
        <dsp:cNvSpPr/>
      </dsp:nvSpPr>
      <dsp:spPr>
        <a:xfrm>
          <a:off x="1267199" y="5582780"/>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32DBF3-CFDD-4DA2-B06C-5BD7218570C1}">
      <dsp:nvSpPr>
        <dsp:cNvPr id="0" name=""/>
        <dsp:cNvSpPr/>
      </dsp:nvSpPr>
      <dsp:spPr>
        <a:xfrm>
          <a:off x="1267199" y="5582780"/>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8201EA-EFDE-42DC-88C6-532DDEFC79B4}">
      <dsp:nvSpPr>
        <dsp:cNvPr id="0" name=""/>
        <dsp:cNvSpPr/>
      </dsp:nvSpPr>
      <dsp:spPr>
        <a:xfrm>
          <a:off x="910908" y="5711045"/>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Fully Conditional Specification</a:t>
          </a:r>
        </a:p>
      </dsp:txBody>
      <dsp:txXfrm>
        <a:off x="910908" y="5711045"/>
        <a:ext cx="1425164" cy="456052"/>
      </dsp:txXfrm>
    </dsp:sp>
    <dsp:sp modelId="{DED584B4-7244-47D4-AD5E-C2DE8FDA95B0}">
      <dsp:nvSpPr>
        <dsp:cNvPr id="0" name=""/>
        <dsp:cNvSpPr/>
      </dsp:nvSpPr>
      <dsp:spPr>
        <a:xfrm>
          <a:off x="2065292" y="4570913"/>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B9FD8A0-085F-4171-8A06-50D25B062E07}">
      <dsp:nvSpPr>
        <dsp:cNvPr id="0" name=""/>
        <dsp:cNvSpPr/>
      </dsp:nvSpPr>
      <dsp:spPr>
        <a:xfrm>
          <a:off x="2065292" y="4570913"/>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92507C1-856E-46DD-994C-28BE486A78C5}">
      <dsp:nvSpPr>
        <dsp:cNvPr id="0" name=""/>
        <dsp:cNvSpPr/>
      </dsp:nvSpPr>
      <dsp:spPr>
        <a:xfrm>
          <a:off x="1709000" y="4699178"/>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No</a:t>
          </a:r>
        </a:p>
      </dsp:txBody>
      <dsp:txXfrm>
        <a:off x="1709000" y="4699178"/>
        <a:ext cx="1425164" cy="456052"/>
      </dsp:txXfrm>
    </dsp:sp>
    <dsp:sp modelId="{9589F574-1A4E-4D68-83CF-E276481BC129}">
      <dsp:nvSpPr>
        <dsp:cNvPr id="0" name=""/>
        <dsp:cNvSpPr/>
      </dsp:nvSpPr>
      <dsp:spPr>
        <a:xfrm>
          <a:off x="2991649" y="5582780"/>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CBF71E-176E-4E11-95CD-E9EE7EDE6FD7}">
      <dsp:nvSpPr>
        <dsp:cNvPr id="0" name=""/>
        <dsp:cNvSpPr/>
      </dsp:nvSpPr>
      <dsp:spPr>
        <a:xfrm>
          <a:off x="2991649" y="5582780"/>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6B03A8-4CFE-44BF-9441-09925CF703EC}">
      <dsp:nvSpPr>
        <dsp:cNvPr id="0" name=""/>
        <dsp:cNvSpPr/>
      </dsp:nvSpPr>
      <dsp:spPr>
        <a:xfrm>
          <a:off x="2635357" y="5711045"/>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GAN</a:t>
          </a:r>
        </a:p>
      </dsp:txBody>
      <dsp:txXfrm>
        <a:off x="2635357" y="5711045"/>
        <a:ext cx="1425164" cy="456052"/>
      </dsp:txXfrm>
    </dsp:sp>
    <dsp:sp modelId="{ECBAF17E-96BA-4D0C-82A9-CAD42124FF75}">
      <dsp:nvSpPr>
        <dsp:cNvPr id="0" name=""/>
        <dsp:cNvSpPr/>
      </dsp:nvSpPr>
      <dsp:spPr>
        <a:xfrm>
          <a:off x="3152030" y="3695524"/>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EEB3AE-BCFF-45E3-881A-68EEA8E45F83}">
      <dsp:nvSpPr>
        <dsp:cNvPr id="0" name=""/>
        <dsp:cNvSpPr/>
      </dsp:nvSpPr>
      <dsp:spPr>
        <a:xfrm>
          <a:off x="3152030" y="3695524"/>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244880-28E1-47C7-AF05-A3E19E03703B}">
      <dsp:nvSpPr>
        <dsp:cNvPr id="0" name=""/>
        <dsp:cNvSpPr/>
      </dsp:nvSpPr>
      <dsp:spPr>
        <a:xfrm>
          <a:off x="2795738" y="3823789"/>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Pseudo Likelihood</a:t>
          </a:r>
        </a:p>
      </dsp:txBody>
      <dsp:txXfrm>
        <a:off x="2795738" y="3823789"/>
        <a:ext cx="1425164" cy="456052"/>
      </dsp:txXfrm>
    </dsp:sp>
    <dsp:sp modelId="{E3A06EB0-35B1-4B71-B022-B0CB3F809A16}">
      <dsp:nvSpPr>
        <dsp:cNvPr id="0" name=""/>
        <dsp:cNvSpPr/>
      </dsp:nvSpPr>
      <dsp:spPr>
        <a:xfrm>
          <a:off x="5811273" y="1256436"/>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D296CC-1557-4BCC-9B76-93F9BC2A7968}">
      <dsp:nvSpPr>
        <dsp:cNvPr id="0" name=""/>
        <dsp:cNvSpPr/>
      </dsp:nvSpPr>
      <dsp:spPr>
        <a:xfrm>
          <a:off x="5811273" y="1256436"/>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1DB4BC-C1A9-4D34-AAD0-2B1B5D4C8D38}">
      <dsp:nvSpPr>
        <dsp:cNvPr id="0" name=""/>
        <dsp:cNvSpPr/>
      </dsp:nvSpPr>
      <dsp:spPr>
        <a:xfrm>
          <a:off x="5454982" y="1384701"/>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No</a:t>
          </a:r>
        </a:p>
      </dsp:txBody>
      <dsp:txXfrm>
        <a:off x="5454982" y="1384701"/>
        <a:ext cx="1425164" cy="456052"/>
      </dsp:txXfrm>
    </dsp:sp>
    <dsp:sp modelId="{8F475313-B6D3-4A15-8298-67249FC54A86}">
      <dsp:nvSpPr>
        <dsp:cNvPr id="0" name=""/>
        <dsp:cNvSpPr/>
      </dsp:nvSpPr>
      <dsp:spPr>
        <a:xfrm>
          <a:off x="5473929" y="2268303"/>
          <a:ext cx="1387269"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389AD5-9280-4E81-99F9-A4A785655DC3}">
      <dsp:nvSpPr>
        <dsp:cNvPr id="0" name=""/>
        <dsp:cNvSpPr/>
      </dsp:nvSpPr>
      <dsp:spPr>
        <a:xfrm>
          <a:off x="5473929" y="2268303"/>
          <a:ext cx="1387269"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179950-EE46-4ABE-AD6E-C31AE74E5267}">
      <dsp:nvSpPr>
        <dsp:cNvPr id="0" name=""/>
        <dsp:cNvSpPr/>
      </dsp:nvSpPr>
      <dsp:spPr>
        <a:xfrm>
          <a:off x="4780294" y="2396568"/>
          <a:ext cx="2774539"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Do you need to preserve some pre-identified statistics?</a:t>
          </a:r>
        </a:p>
      </dsp:txBody>
      <dsp:txXfrm>
        <a:off x="4780294" y="2396568"/>
        <a:ext cx="2774539" cy="456052"/>
      </dsp:txXfrm>
    </dsp:sp>
    <dsp:sp modelId="{9D011FB4-3123-4E5E-83ED-7A8FE1CEB082}">
      <dsp:nvSpPr>
        <dsp:cNvPr id="0" name=""/>
        <dsp:cNvSpPr/>
      </dsp:nvSpPr>
      <dsp:spPr>
        <a:xfrm>
          <a:off x="4949048" y="3280170"/>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9F7ACED-652C-40AA-9D24-D10259603B77}">
      <dsp:nvSpPr>
        <dsp:cNvPr id="0" name=""/>
        <dsp:cNvSpPr/>
      </dsp:nvSpPr>
      <dsp:spPr>
        <a:xfrm>
          <a:off x="4949048" y="3280170"/>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D804707-36B2-4952-9AC4-03130FDB1238}">
      <dsp:nvSpPr>
        <dsp:cNvPr id="0" name=""/>
        <dsp:cNvSpPr/>
      </dsp:nvSpPr>
      <dsp:spPr>
        <a:xfrm>
          <a:off x="4592757" y="3408435"/>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No</a:t>
          </a:r>
        </a:p>
      </dsp:txBody>
      <dsp:txXfrm>
        <a:off x="4592757" y="3408435"/>
        <a:ext cx="1425164" cy="456052"/>
      </dsp:txXfrm>
    </dsp:sp>
    <dsp:sp modelId="{06DCF5DE-3763-4078-B3D0-C8AC959FC9AC}">
      <dsp:nvSpPr>
        <dsp:cNvPr id="0" name=""/>
        <dsp:cNvSpPr/>
      </dsp:nvSpPr>
      <dsp:spPr>
        <a:xfrm>
          <a:off x="5355220" y="4694763"/>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BB926D-4D53-4FB3-A4D4-76970036A585}">
      <dsp:nvSpPr>
        <dsp:cNvPr id="0" name=""/>
        <dsp:cNvSpPr/>
      </dsp:nvSpPr>
      <dsp:spPr>
        <a:xfrm>
          <a:off x="5355220" y="4694763"/>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CEC2C-49C8-49CA-9116-3F5B34135579}">
      <dsp:nvSpPr>
        <dsp:cNvPr id="0" name=""/>
        <dsp:cNvSpPr/>
      </dsp:nvSpPr>
      <dsp:spPr>
        <a:xfrm>
          <a:off x="4998929" y="4823028"/>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Dummy Files</a:t>
          </a:r>
        </a:p>
      </dsp:txBody>
      <dsp:txXfrm>
        <a:off x="4998929" y="4823028"/>
        <a:ext cx="1425164" cy="456052"/>
      </dsp:txXfrm>
    </dsp:sp>
    <dsp:sp modelId="{D8D2365C-6FC2-4D54-8C40-F729825DB084}">
      <dsp:nvSpPr>
        <dsp:cNvPr id="0" name=""/>
        <dsp:cNvSpPr/>
      </dsp:nvSpPr>
      <dsp:spPr>
        <a:xfrm>
          <a:off x="6673497" y="3280170"/>
          <a:ext cx="712582"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559071-4534-4BFC-B970-E97FD2EF6017}">
      <dsp:nvSpPr>
        <dsp:cNvPr id="0" name=""/>
        <dsp:cNvSpPr/>
      </dsp:nvSpPr>
      <dsp:spPr>
        <a:xfrm>
          <a:off x="6673497" y="3280170"/>
          <a:ext cx="712582"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FD282D-461A-40DD-B243-45C53B953B50}">
      <dsp:nvSpPr>
        <dsp:cNvPr id="0" name=""/>
        <dsp:cNvSpPr/>
      </dsp:nvSpPr>
      <dsp:spPr>
        <a:xfrm>
          <a:off x="6317206" y="3408435"/>
          <a:ext cx="1425164"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Yes</a:t>
          </a:r>
        </a:p>
      </dsp:txBody>
      <dsp:txXfrm>
        <a:off x="6317206" y="3408435"/>
        <a:ext cx="1425164" cy="456052"/>
      </dsp:txXfrm>
    </dsp:sp>
    <dsp:sp modelId="{BFE5A9CF-B67B-4781-A30B-67D32FF1C35F}">
      <dsp:nvSpPr>
        <dsp:cNvPr id="0" name=""/>
        <dsp:cNvSpPr/>
      </dsp:nvSpPr>
      <dsp:spPr>
        <a:xfrm>
          <a:off x="7893360" y="4509282"/>
          <a:ext cx="1299023" cy="712582"/>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B7F788-AA99-470B-84BA-EA32837C8F01}">
      <dsp:nvSpPr>
        <dsp:cNvPr id="0" name=""/>
        <dsp:cNvSpPr/>
      </dsp:nvSpPr>
      <dsp:spPr>
        <a:xfrm>
          <a:off x="7893360" y="4509282"/>
          <a:ext cx="1299023" cy="712582"/>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658D9F-FB55-439E-88FC-8585244B122B}">
      <dsp:nvSpPr>
        <dsp:cNvPr id="0" name=""/>
        <dsp:cNvSpPr/>
      </dsp:nvSpPr>
      <dsp:spPr>
        <a:xfrm>
          <a:off x="7243849" y="4637547"/>
          <a:ext cx="2598046" cy="4560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accent5">
                  <a:lumMod val="50000"/>
                </a:schemeClr>
              </a:solidFill>
            </a:rPr>
            <a:t>Analytically Advanced Simulated Data or IPSO</a:t>
          </a:r>
        </a:p>
      </dsp:txBody>
      <dsp:txXfrm>
        <a:off x="7243849" y="4637547"/>
        <a:ext cx="2598046" cy="45605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D0A8D4-D351-41E8-97CA-041C3B36647F}" type="datetimeFigureOut">
              <a:rPr lang="fr-FR" smtClean="0"/>
              <a:t>17/11/2021</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69E1FC-71AE-4497-9828-0B02E758FF5E}" type="slidenum">
              <a:rPr lang="fr-FR" smtClean="0"/>
              <a:t>‹#›</a:t>
            </a:fld>
            <a:endParaRPr lang="fr-FR"/>
          </a:p>
        </p:txBody>
      </p:sp>
    </p:spTree>
    <p:extLst>
      <p:ext uri="{BB962C8B-B14F-4D97-AF65-F5344CB8AC3E}">
        <p14:creationId xmlns:p14="http://schemas.microsoft.com/office/powerpoint/2010/main" val="385575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E69E1FC-71AE-4497-9828-0B02E758FF5E}" type="slidenum">
              <a:rPr lang="fr-FR" smtClean="0"/>
              <a:t>1</a:t>
            </a:fld>
            <a:endParaRPr lang="fr-FR" dirty="0"/>
          </a:p>
        </p:txBody>
      </p:sp>
    </p:spTree>
    <p:extLst>
      <p:ext uri="{BB962C8B-B14F-4D97-AF65-F5344CB8AC3E}">
        <p14:creationId xmlns:p14="http://schemas.microsoft.com/office/powerpoint/2010/main" val="4225350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CE69E1FC-71AE-4497-9828-0B02E758FF5E}" type="slidenum">
              <a:rPr lang="fr-FR" smtClean="0"/>
              <a:t>2</a:t>
            </a:fld>
            <a:endParaRPr lang="fr-FR" dirty="0"/>
          </a:p>
        </p:txBody>
      </p:sp>
    </p:spTree>
    <p:extLst>
      <p:ext uri="{BB962C8B-B14F-4D97-AF65-F5344CB8AC3E}">
        <p14:creationId xmlns:p14="http://schemas.microsoft.com/office/powerpoint/2010/main" val="564352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CE69E1FC-71AE-4497-9828-0B02E758FF5E}" type="slidenum">
              <a:rPr lang="fr-FR" smtClean="0"/>
              <a:t>41</a:t>
            </a:fld>
            <a:endParaRPr lang="fr-FR"/>
          </a:p>
        </p:txBody>
      </p:sp>
    </p:spTree>
    <p:extLst>
      <p:ext uri="{BB962C8B-B14F-4D97-AF65-F5344CB8AC3E}">
        <p14:creationId xmlns:p14="http://schemas.microsoft.com/office/powerpoint/2010/main" val="1882783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p:cNvSpPr>
            <a:spLocks noGrp="1"/>
          </p:cNvSpPr>
          <p:nvPr>
            <p:ph type="dt" sz="half" idx="10"/>
          </p:nvPr>
        </p:nvSpPr>
        <p:spPr/>
        <p:txBody>
          <a:bodyPr/>
          <a:lstStyle/>
          <a:p>
            <a:fld id="{129DDA77-473B-46A3-B95F-82FEA702DCA6}" type="datetime1">
              <a:rPr lang="fr-FR" smtClean="0"/>
              <a:t>17/11/2021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3041508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C8802BE7-4313-45E2-B5E7-192E957D0311}" type="datetime1">
              <a:rPr lang="fr-FR" smtClean="0"/>
              <a:t>17/11/2021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3301192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D40D6A93-E497-44C9-8109-B23E0CFC35FB}" type="datetime1">
              <a:rPr lang="fr-FR" smtClean="0"/>
              <a:t>17/11/2021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2529140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2F126C3D-41F5-4E82-854B-F0F8E00F210D}" type="datetime1">
              <a:rPr lang="fr-FR" smtClean="0"/>
              <a:t>17/11/2021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2802476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F80CA4-45A9-4E08-A045-9995A0618698}" type="datetime1">
              <a:rPr lang="fr-FR" smtClean="0"/>
              <a:t>17/11/2021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2894031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sz="half" idx="10"/>
          </p:nvPr>
        </p:nvSpPr>
        <p:spPr/>
        <p:txBody>
          <a:bodyPr/>
          <a:lstStyle/>
          <a:p>
            <a:fld id="{2E62329C-0BBD-49CF-8215-50B38DB8807C}" type="datetime1">
              <a:rPr lang="fr-FR" smtClean="0"/>
              <a:t>17/11/2021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159685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p:cNvSpPr>
            <a:spLocks noGrp="1"/>
          </p:cNvSpPr>
          <p:nvPr>
            <p:ph type="dt" sz="half" idx="10"/>
          </p:nvPr>
        </p:nvSpPr>
        <p:spPr/>
        <p:txBody>
          <a:bodyPr/>
          <a:lstStyle/>
          <a:p>
            <a:fld id="{73781820-BF8F-4D66-9585-42F6CBCD2057}" type="datetime1">
              <a:rPr lang="fr-FR" smtClean="0"/>
              <a:t>17/11/2021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139425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p:txBody>
          <a:bodyPr/>
          <a:lstStyle/>
          <a:p>
            <a:fld id="{0A0E6A70-8559-40A5-A122-8BAED63B0957}" type="datetime1">
              <a:rPr lang="fr-FR" smtClean="0"/>
              <a:t>17/11/2021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3894531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84FE7-51DD-4127-8D04-48C7E60251AB}" type="datetime1">
              <a:rPr lang="fr-FR" smtClean="0"/>
              <a:t>17/11/2021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231453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448011-F992-47C5-A228-AEEF8FED22D4}" type="datetime1">
              <a:rPr lang="fr-FR" smtClean="0"/>
              <a:t>17/11/2021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14980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09424C-AD0D-47DF-AF16-E69D14A80E04}" type="datetime1">
              <a:rPr lang="fr-FR" smtClean="0"/>
              <a:t>17/11/2021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1D3D662-262C-44E2-814A-0E1CB79E3C7B}" type="slidenum">
              <a:rPr lang="fr-FR" smtClean="0"/>
              <a:t>‹#›</a:t>
            </a:fld>
            <a:endParaRPr lang="fr-FR"/>
          </a:p>
        </p:txBody>
      </p:sp>
    </p:spTree>
    <p:extLst>
      <p:ext uri="{BB962C8B-B14F-4D97-AF65-F5344CB8AC3E}">
        <p14:creationId xmlns:p14="http://schemas.microsoft.com/office/powerpoint/2010/main" val="3455378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1025DC-02AB-4E46-82EA-D747EA72F22E}" type="datetime1">
              <a:rPr lang="fr-FR" smtClean="0"/>
              <a:t>17/11/2021</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D3D662-262C-44E2-814A-0E1CB79E3C7B}" type="slidenum">
              <a:rPr lang="fr-FR" smtClean="0"/>
              <a:t>‹#›</a:t>
            </a:fld>
            <a:endParaRPr lang="fr-FR"/>
          </a:p>
        </p:txBody>
      </p:sp>
    </p:spTree>
    <p:extLst>
      <p:ext uri="{BB962C8B-B14F-4D97-AF65-F5344CB8AC3E}">
        <p14:creationId xmlns:p14="http://schemas.microsoft.com/office/powerpoint/2010/main" val="3216451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cran.r-project.org/package=RegSDC" TargetMode="External"/><Relationship Id="rId5" Type="http://schemas.openxmlformats.org/officeDocument/2006/relationships/hyperlink" Target="https://cran.r-project.org/package=sdcMicro" TargetMode="External"/><Relationship Id="rId4" Type="http://schemas.openxmlformats.org/officeDocument/2006/relationships/hyperlink" Target="https://github.com/sdcTools/muargu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ran.r-project.org/package=semTool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doi.org/10.1111/1740-9713.01466" TargetMode="Externa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surveyinsights.org/?p=6255" TargetMode="External"/><Relationship Id="rId4" Type="http://schemas.openxmlformats.org/officeDocument/2006/relationships/hyperlink" Target="https://doi.org/10.1111/1740-9713.0146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1998" y="2559277"/>
            <a:ext cx="10668001" cy="2387600"/>
          </a:xfrm>
        </p:spPr>
        <p:txBody>
          <a:bodyPr>
            <a:normAutofit fontScale="90000"/>
          </a:bodyPr>
          <a:lstStyle/>
          <a:p>
            <a:r>
              <a:rPr lang="en-CA" sz="5300" dirty="0">
                <a:solidFill>
                  <a:schemeClr val="accent5">
                    <a:lumMod val="50000"/>
                  </a:schemeClr>
                </a:solidFill>
              </a:rPr>
              <a:t>Synthetic Data for National Statistical Organisations: A Starter Guide </a:t>
            </a:r>
            <a:br>
              <a:rPr lang="en-CA" dirty="0">
                <a:solidFill>
                  <a:schemeClr val="accent5">
                    <a:lumMod val="50000"/>
                  </a:schemeClr>
                </a:solidFill>
              </a:rPr>
            </a:br>
            <a:br>
              <a:rPr lang="en-CA" sz="1600" dirty="0">
                <a:solidFill>
                  <a:schemeClr val="accent5">
                    <a:lumMod val="50000"/>
                  </a:schemeClr>
                </a:solidFill>
              </a:rPr>
            </a:br>
            <a:r>
              <a:rPr lang="en-CA" b="1" dirty="0">
                <a:solidFill>
                  <a:schemeClr val="accent5">
                    <a:lumMod val="50000"/>
                  </a:schemeClr>
                </a:solidFill>
                <a:effectLst>
                  <a:outerShdw blurRad="38100" dist="38100" dir="2700000" algn="tl">
                    <a:srgbClr val="000000">
                      <a:alpha val="43137"/>
                    </a:srgbClr>
                  </a:outerShdw>
                </a:effectLst>
              </a:rPr>
              <a:t>Methods and Recommendations</a:t>
            </a:r>
            <a:br>
              <a:rPr lang="en-CA" dirty="0">
                <a:solidFill>
                  <a:schemeClr val="accent5">
                    <a:lumMod val="50000"/>
                  </a:schemeClr>
                </a:solidFill>
              </a:rPr>
            </a:br>
            <a:endParaRPr lang="en-CA" dirty="0">
              <a:solidFill>
                <a:schemeClr val="accent5">
                  <a:lumMod val="50000"/>
                </a:schemeClr>
              </a:solidFill>
            </a:endParaRPr>
          </a:p>
        </p:txBody>
      </p:sp>
      <p:sp>
        <p:nvSpPr>
          <p:cNvPr id="3" name="Subtitle 2"/>
          <p:cNvSpPr>
            <a:spLocks noGrp="1"/>
          </p:cNvSpPr>
          <p:nvPr>
            <p:ph type="subTitle" idx="1"/>
          </p:nvPr>
        </p:nvSpPr>
        <p:spPr>
          <a:xfrm>
            <a:off x="2936854" y="5202238"/>
            <a:ext cx="9144000" cy="1655762"/>
          </a:xfrm>
        </p:spPr>
        <p:txBody>
          <a:bodyPr/>
          <a:lstStyle/>
          <a:p>
            <a:pPr algn="r"/>
            <a:r>
              <a:rPr lang="en-US" dirty="0">
                <a:solidFill>
                  <a:schemeClr val="accent5">
                    <a:lumMod val="50000"/>
                  </a:schemeClr>
                </a:solidFill>
              </a:rPr>
              <a:t>HLG-MOS Synthetic Data Webinar</a:t>
            </a:r>
          </a:p>
          <a:p>
            <a:pPr algn="r"/>
            <a:r>
              <a:rPr lang="en-US" dirty="0">
                <a:solidFill>
                  <a:schemeClr val="accent5">
                    <a:lumMod val="50000"/>
                  </a:schemeClr>
                </a:solidFill>
              </a:rPr>
              <a:t>November 17, 2021</a:t>
            </a:r>
          </a:p>
          <a:p>
            <a:pPr algn="r"/>
            <a:r>
              <a:rPr lang="en-US" dirty="0">
                <a:solidFill>
                  <a:schemeClr val="accent5">
                    <a:lumMod val="50000"/>
                  </a:schemeClr>
                </a:solidFill>
              </a:rPr>
              <a:t>Kenza Sallier- Statistics Canada</a:t>
            </a:r>
            <a:endParaRPr lang="en-CA" dirty="0">
              <a:solidFill>
                <a:schemeClr val="accent5">
                  <a:lumMod val="50000"/>
                </a:schemeClr>
              </a:solidFill>
            </a:endParaRPr>
          </a:p>
          <a:p>
            <a:pPr algn="r"/>
            <a:endParaRPr lang="en-CA" dirty="0">
              <a:solidFill>
                <a:schemeClr val="accent5">
                  <a:lumMod val="50000"/>
                </a:schemeClr>
              </a:solidFill>
            </a:endParaRPr>
          </a:p>
        </p:txBody>
      </p:sp>
      <p:pic>
        <p:nvPicPr>
          <p:cNvPr id="4"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p:cNvSpPr>
            <a:spLocks noGrp="1"/>
          </p:cNvSpPr>
          <p:nvPr>
            <p:ph type="sldNum" sz="quarter" idx="12"/>
          </p:nvPr>
        </p:nvSpPr>
        <p:spPr/>
        <p:txBody>
          <a:bodyPr/>
          <a:lstStyle/>
          <a:p>
            <a:fld id="{81D3D662-262C-44E2-814A-0E1CB79E3C7B}" type="slidenum">
              <a:rPr lang="fr-FR" smtClean="0"/>
              <a:t>1</a:t>
            </a:fld>
            <a:endParaRPr lang="fr-FR" dirty="0"/>
          </a:p>
        </p:txBody>
      </p:sp>
    </p:spTree>
    <p:extLst>
      <p:ext uri="{BB962C8B-B14F-4D97-AF65-F5344CB8AC3E}">
        <p14:creationId xmlns:p14="http://schemas.microsoft.com/office/powerpoint/2010/main" val="2880499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Fully conditional Specification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10</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513387592"/>
              </p:ext>
            </p:extLst>
          </p:nvPr>
        </p:nvGraphicFramePr>
        <p:xfrm>
          <a:off x="479323" y="1699529"/>
          <a:ext cx="10978669" cy="4008755"/>
        </p:xfrm>
        <a:graphic>
          <a:graphicData uri="http://schemas.openxmlformats.org/drawingml/2006/table">
            <a:tbl>
              <a:tblPr firstRow="1" firstCol="1" bandRow="1"/>
              <a:tblGrid>
                <a:gridCol w="5508118">
                  <a:extLst>
                    <a:ext uri="{9D8B030D-6E8A-4147-A177-3AD203B41FA5}">
                      <a16:colId xmlns:a16="http://schemas.microsoft.com/office/drawing/2014/main" val="20000"/>
                    </a:ext>
                  </a:extLst>
                </a:gridCol>
                <a:gridCol w="5470551">
                  <a:extLst>
                    <a:ext uri="{9D8B030D-6E8A-4147-A177-3AD203B41FA5}">
                      <a16:colId xmlns:a16="http://schemas.microsoft.com/office/drawing/2014/main" val="20001"/>
                    </a:ext>
                  </a:extLst>
                </a:gridCol>
              </a:tblGrid>
              <a:tr h="190500">
                <a:tc>
                  <a:txBody>
                    <a:bodyPr/>
                    <a:lstStyle/>
                    <a:p>
                      <a:pPr algn="ctr">
                        <a:lnSpc>
                          <a:spcPct val="120000"/>
                        </a:lnSpc>
                        <a:spcBef>
                          <a:spcPts val="200"/>
                        </a:spcBef>
                        <a:spcAft>
                          <a:spcPts val="0"/>
                        </a:spcAft>
                      </a:pPr>
                      <a:r>
                        <a:rPr lang="en-US" sz="2200" b="1" u="none" kern="1000" dirty="0">
                          <a:solidFill>
                            <a:schemeClr val="accent5">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Calibri" panose="020F0502020204030204" pitchFamily="34" charset="0"/>
                        </a:rPr>
                        <a:t>Pros</a:t>
                      </a:r>
                      <a:endParaRPr lang="en-CA" sz="2200" u="none" kern="10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20000"/>
                        </a:lnSpc>
                        <a:spcBef>
                          <a:spcPts val="200"/>
                        </a:spcBef>
                        <a:spcAft>
                          <a:spcPts val="0"/>
                        </a:spcAft>
                      </a:pPr>
                      <a:r>
                        <a:rPr lang="en-US" sz="2200" b="1" u="none" kern="1000" dirty="0">
                          <a:solidFill>
                            <a:schemeClr val="accent5">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Calibri" panose="020F0502020204030204" pitchFamily="34" charset="0"/>
                        </a:rPr>
                        <a:t>Cons</a:t>
                      </a:r>
                      <a:endParaRPr lang="en-CA" sz="2200" u="none" kern="10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1905000">
                <a:tc>
                  <a:txBody>
                    <a:bodyPr/>
                    <a:lstStyle/>
                    <a:p>
                      <a:pPr algn="ctr">
                        <a:lnSpc>
                          <a:spcPct val="120000"/>
                        </a:lnSpc>
                        <a:spcBef>
                          <a:spcPts val="200"/>
                        </a:spcBef>
                        <a:spcAft>
                          <a:spcPts val="0"/>
                        </a:spcAft>
                      </a:pPr>
                      <a:r>
                        <a:rPr lang="en-US"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rPr>
                        <a:t>This method is easy to understand and easy to explain. Because the target is the joint distribution of the dataset, this method aims at preserving (in theory) all relationships between all variables. Relationships of interest are not required to be known prior to the creation process. Furthermore, because it stems from imputation, this approach naturally bears a strong resemblance operationally speaking with its well-established data-editing sibling.</a:t>
                      </a:r>
                      <a:endParaRPr lang="en-CA"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20000"/>
                        </a:lnSpc>
                        <a:spcBef>
                          <a:spcPts val="200"/>
                        </a:spcBef>
                        <a:spcAft>
                          <a:spcPts val="0"/>
                        </a:spcAft>
                      </a:pPr>
                      <a:r>
                        <a:rPr lang="en-US"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rPr>
                        <a:t>For skewed data (such as business or economic data), the presence of outliers remains a challenge in terms of disclosure or perceived disclosure control. With many variables the process can become time-consuming.</a:t>
                      </a:r>
                      <a:endParaRPr lang="en-CA"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endParaRPr>
                    </a:p>
                    <a:p>
                      <a:pPr algn="ctr">
                        <a:lnSpc>
                          <a:spcPct val="120000"/>
                        </a:lnSpc>
                        <a:spcBef>
                          <a:spcPts val="200"/>
                        </a:spcBef>
                        <a:spcAft>
                          <a:spcPts val="0"/>
                        </a:spcAft>
                      </a:pPr>
                      <a:r>
                        <a:rPr lang="en-US"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rPr>
                        <a:t> </a:t>
                      </a:r>
                      <a:endParaRPr lang="en-CA" sz="2000" b="0" kern="1000" dirty="0">
                        <a:solidFill>
                          <a:schemeClr val="accent5">
                            <a:lumMod val="50000"/>
                          </a:schemeClr>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2733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Fully conditional Specification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11</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1416327947"/>
              </p:ext>
            </p:extLst>
          </p:nvPr>
        </p:nvGraphicFramePr>
        <p:xfrm>
          <a:off x="1659730" y="2201932"/>
          <a:ext cx="8872538" cy="3592830"/>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9050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1905000">
                <a:tc>
                  <a:txBody>
                    <a:bodyPr/>
                    <a:lstStyle/>
                    <a:p>
                      <a:pPr algn="ctr">
                        <a:lnSpc>
                          <a:spcPct val="107000"/>
                        </a:lnSpc>
                        <a:spcAft>
                          <a:spcPts val="0"/>
                        </a:spcAft>
                      </a:pPr>
                      <a:r>
                        <a:rPr lang="en-CA" sz="2200" b="1"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a:t>
                      </a:r>
                      <a:endParaRPr lang="en-CA" sz="22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If analyses conducted and statistical conclusions are pre-determined it might be too time-consuming in comparison to other methods.</a:t>
                      </a:r>
                      <a:endParaRPr lang="en-CA" sz="22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but might be too advanced in comparison to the real analytical need</a:t>
                      </a:r>
                      <a:endParaRPr lang="en-CA" sz="22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315075" y="1001603"/>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291035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10605081"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Information Preserving Statistical Obfuscation (IPSO) </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en-CA" smtClean="0"/>
              <a:t>12</a:t>
            </a:fld>
            <a:endParaRPr lang="en-CA" dirty="0"/>
          </a:p>
        </p:txBody>
      </p:sp>
      <p:sp>
        <p:nvSpPr>
          <p:cNvPr id="8" name="TextBox 7"/>
          <p:cNvSpPr txBox="1"/>
          <p:nvPr/>
        </p:nvSpPr>
        <p:spPr>
          <a:xfrm>
            <a:off x="154777" y="1544332"/>
            <a:ext cx="11045426" cy="769441"/>
          </a:xfrm>
          <a:prstGeom prst="rect">
            <a:avLst/>
          </a:prstGeom>
          <a:noFill/>
        </p:spPr>
        <p:txBody>
          <a:bodyPr wrap="square" rtlCol="0">
            <a:spAutoFit/>
          </a:bodyPr>
          <a:lstStyle/>
          <a:p>
            <a:pPr marL="342900" indent="-342900">
              <a:buFont typeface="Wingdings" panose="05000000000000000000" pitchFamily="2" charset="2"/>
              <a:buChar char="ü"/>
            </a:pPr>
            <a:r>
              <a:rPr lang="en-CA" sz="2200" kern="1000" dirty="0">
                <a:solidFill>
                  <a:schemeClr val="accent5">
                    <a:lumMod val="50000"/>
                  </a:schemeClr>
                </a:solidFill>
                <a:ea typeface="Times New Roman" panose="02020603050405020304" pitchFamily="18" charset="0"/>
                <a:cs typeface="Times New Roman" panose="02020603050405020304" pitchFamily="18" charset="0"/>
              </a:rPr>
              <a:t>The goal is to preserve </a:t>
            </a:r>
            <a:r>
              <a:rPr lang="en-CA" sz="2200" b="1" kern="1000" dirty="0">
                <a:solidFill>
                  <a:schemeClr val="accent5">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specific</a:t>
            </a:r>
            <a:r>
              <a:rPr lang="en-CA" sz="2200" kern="1000" dirty="0">
                <a:solidFill>
                  <a:schemeClr val="accent5">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en-CA" sz="2200" kern="1000" dirty="0">
                <a:solidFill>
                  <a:schemeClr val="accent5">
                    <a:lumMod val="50000"/>
                  </a:schemeClr>
                </a:solidFill>
                <a:ea typeface="Times New Roman" panose="02020603050405020304" pitchFamily="18" charset="0"/>
                <a:cs typeface="Times New Roman" panose="02020603050405020304" pitchFamily="18" charset="0"/>
              </a:rPr>
              <a:t>statistics and statistical conclusions </a:t>
            </a:r>
            <a:r>
              <a:rPr lang="en-CA" sz="2200" b="1" kern="1000" dirty="0">
                <a:solidFill>
                  <a:schemeClr val="accent5">
                    <a:lumMod val="50000"/>
                  </a:schemeClr>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related to linear regression</a:t>
            </a:r>
          </a:p>
        </p:txBody>
      </p:sp>
      <mc:AlternateContent xmlns:mc="http://schemas.openxmlformats.org/markup-compatibility/2006" xmlns:a14="http://schemas.microsoft.com/office/drawing/2010/main">
        <mc:Choice Requires="a14">
          <p:graphicFrame>
            <p:nvGraphicFramePr>
              <p:cNvPr id="11" name="Table 10"/>
              <p:cNvGraphicFramePr>
                <a:graphicFrameLocks noGrp="1"/>
              </p:cNvGraphicFramePr>
              <p:nvPr>
                <p:extLst>
                  <p:ext uri="{D42A27DB-BD31-4B8C-83A1-F6EECF244321}">
                    <p14:modId xmlns:p14="http://schemas.microsoft.com/office/powerpoint/2010/main" val="3466367481"/>
                  </p:ext>
                </p:extLst>
              </p:nvPr>
            </p:nvGraphicFramePr>
            <p:xfrm>
              <a:off x="303384" y="2951809"/>
              <a:ext cx="4876800" cy="243948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tblGrid>
                  <a:tr h="190500">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𝑋</m:t>
                                    </m:r>
                                  </m:e>
                                  <m:sub>
                                    <m:r>
                                      <a:rPr lang="en-CA" sz="2200" b="0" i="1" u="none" strike="noStrike" dirty="0" smtClean="0">
                                        <a:effectLst/>
                                        <a:latin typeface="Cambria Math" panose="02040503050406030204" pitchFamily="18" charset="0"/>
                                      </a:rPr>
                                      <m:t>1</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𝑋</m:t>
                                    </m:r>
                                  </m:e>
                                  <m:sub>
                                    <m:r>
                                      <a:rPr lang="en-CA" sz="2200" b="0" i="1" u="none" strike="noStrike" dirty="0" smtClean="0">
                                        <a:effectLst/>
                                        <a:latin typeface="Cambria Math" panose="02040503050406030204" pitchFamily="18" charset="0"/>
                                      </a:rPr>
                                      <m:t>2</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CA" sz="2200" u="none" strike="noStrike" dirty="0">
                              <a:effectLst/>
                              <a:latin typeface="+mn-lt"/>
                            </a:rPr>
                            <a:t>…</a:t>
                          </a:r>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𝑋</m:t>
                                    </m:r>
                                  </m:e>
                                  <m:sub>
                                    <m:r>
                                      <a:rPr lang="en-CA" sz="2200" b="0" i="1" u="none" strike="noStrike" dirty="0" smtClean="0">
                                        <a:effectLst/>
                                        <a:latin typeface="Cambria Math" panose="02040503050406030204" pitchFamily="18" charset="0"/>
                                      </a:rPr>
                                      <m:t>𝑝</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𝑌</m:t>
                                    </m:r>
                                  </m:e>
                                  <m:sub>
                                    <m:r>
                                      <a:rPr lang="en-CA" sz="2200" b="0" i="1" u="none" strike="noStrike" dirty="0" smtClean="0">
                                        <a:effectLst/>
                                        <a:latin typeface="Cambria Math" panose="02040503050406030204" pitchFamily="18" charset="0"/>
                                      </a:rPr>
                                      <m:t>1</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𝑌</m:t>
                                    </m:r>
                                  </m:e>
                                  <m:sub>
                                    <m:r>
                                      <a:rPr lang="en-CA" sz="2200" b="0" i="1" u="none" strike="noStrike" dirty="0" smtClean="0">
                                        <a:effectLst/>
                                        <a:latin typeface="Cambria Math" panose="02040503050406030204" pitchFamily="18" charset="0"/>
                                      </a:rPr>
                                      <m:t>2</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CA" sz="2200" u="none" strike="noStrike" dirty="0">
                              <a:effectLst/>
                              <a:latin typeface="+mn-lt"/>
                            </a:rPr>
                            <a:t>…</a:t>
                          </a:r>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200" i="1" u="none" strike="noStrike" dirty="0" smtClean="0">
                                        <a:effectLst/>
                                        <a:latin typeface="Cambria Math" panose="02040503050406030204" pitchFamily="18" charset="0"/>
                                      </a:rPr>
                                    </m:ctrlPr>
                                  </m:sSubPr>
                                  <m:e>
                                    <m:r>
                                      <a:rPr lang="en-CA" sz="2200" b="0" i="1" u="none" strike="noStrike" dirty="0" smtClean="0">
                                        <a:effectLst/>
                                        <a:latin typeface="Cambria Math" panose="02040503050406030204" pitchFamily="18" charset="0"/>
                                      </a:rPr>
                                      <m:t>𝑌</m:t>
                                    </m:r>
                                  </m:e>
                                  <m:sub>
                                    <m:r>
                                      <a:rPr lang="en-CA" sz="2200" b="0" i="1" u="none" strike="noStrike" dirty="0" smtClean="0">
                                        <a:effectLst/>
                                        <a:latin typeface="Cambria Math" panose="02040503050406030204" pitchFamily="18" charset="0"/>
                                      </a:rPr>
                                      <m:t>𝐿</m:t>
                                    </m:r>
                                  </m:sub>
                                </m:sSub>
                              </m:oMath>
                            </m:oMathPara>
                          </a14:m>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90500">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mc:Choice>
        <mc:Fallback xmlns="">
          <p:graphicFrame>
            <p:nvGraphicFramePr>
              <p:cNvPr id="11" name="Table 10"/>
              <p:cNvGraphicFramePr>
                <a:graphicFrameLocks noGrp="1"/>
              </p:cNvGraphicFramePr>
              <p:nvPr>
                <p:extLst>
                  <p:ext uri="{D42A27DB-BD31-4B8C-83A1-F6EECF244321}">
                    <p14:modId xmlns:p14="http://schemas.microsoft.com/office/powerpoint/2010/main" val="3466367481"/>
                  </p:ext>
                </p:extLst>
              </p:nvPr>
            </p:nvGraphicFramePr>
            <p:xfrm>
              <a:off x="303384" y="2951809"/>
              <a:ext cx="4876800" cy="2439480"/>
            </p:xfrm>
            <a:graphic>
              <a:graphicData uri="http://schemas.openxmlformats.org/drawingml/2006/table">
                <a:tbl>
                  <a:tblPr>
                    <a:tableStyleId>{5C22544A-7EE6-4342-B048-85BDC9FD1C3A}</a:tableStyleId>
                  </a:tblPr>
                  <a:tblGrid>
                    <a:gridCol w="609600"/>
                    <a:gridCol w="609600"/>
                    <a:gridCol w="609600"/>
                    <a:gridCol w="609600"/>
                    <a:gridCol w="609600"/>
                    <a:gridCol w="609600"/>
                    <a:gridCol w="609600"/>
                    <a:gridCol w="609600"/>
                  </a:tblGrid>
                  <a:tr h="370650">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1000" t="-16393" r="-703000" b="-560656"/>
                          </a:stretch>
                        </a:blip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101000" t="-16393" r="-603000" b="-560656"/>
                          </a:stretch>
                        </a:blipFill>
                      </a:tcPr>
                    </a:tc>
                    <a:tc>
                      <a:txBody>
                        <a:bodyPr/>
                        <a:lstStyle/>
                        <a:p>
                          <a:pPr algn="ctr" fontAlgn="b"/>
                          <a:r>
                            <a:rPr lang="en-CA" sz="2200" u="none" strike="noStrike">
                              <a:effectLst/>
                              <a:latin typeface="+mn-lt"/>
                            </a:rPr>
                            <a:t>…</a:t>
                          </a:r>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298020" t="-16393" r="-398020" b="-560656"/>
                          </a:stretch>
                        </a:blip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402000" t="-16393" r="-302000" b="-560656"/>
                          </a:stretch>
                        </a:blip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502000" t="-16393" r="-202000" b="-560656"/>
                          </a:stretch>
                        </a:blipFill>
                      </a:tcPr>
                    </a:tc>
                    <a:tc>
                      <a:txBody>
                        <a:bodyPr/>
                        <a:lstStyle/>
                        <a:p>
                          <a:pPr algn="ctr" fontAlgn="b"/>
                          <a:r>
                            <a:rPr lang="en-CA" sz="2200" u="none" strike="noStrike" dirty="0">
                              <a:effectLst/>
                              <a:latin typeface="+mn-lt"/>
                            </a:rPr>
                            <a:t>…</a:t>
                          </a:r>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4"/>
                          <a:stretch>
                            <a:fillRect l="-702000" t="-16393" r="-2000" b="-560656"/>
                          </a:stretch>
                        </a:blip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4805">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2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mc:Fallback>
      </mc:AlternateContent>
      <p:sp>
        <p:nvSpPr>
          <p:cNvPr id="12" name="Rectangle 11"/>
          <p:cNvSpPr/>
          <p:nvPr/>
        </p:nvSpPr>
        <p:spPr>
          <a:xfrm>
            <a:off x="303384" y="2951809"/>
            <a:ext cx="2447335" cy="24394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12"/>
          <p:cNvSpPr/>
          <p:nvPr/>
        </p:nvSpPr>
        <p:spPr>
          <a:xfrm>
            <a:off x="2750719" y="2951809"/>
            <a:ext cx="2447335" cy="243948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TextBox 13"/>
          <p:cNvSpPr txBox="1"/>
          <p:nvPr/>
        </p:nvSpPr>
        <p:spPr>
          <a:xfrm>
            <a:off x="721894" y="5431926"/>
            <a:ext cx="1799717" cy="369332"/>
          </a:xfrm>
          <a:prstGeom prst="rect">
            <a:avLst/>
          </a:prstGeom>
          <a:noFill/>
        </p:spPr>
        <p:txBody>
          <a:bodyPr wrap="square" rtlCol="0">
            <a:spAutoFit/>
          </a:bodyPr>
          <a:lstStyle/>
          <a:p>
            <a:pPr algn="ctr"/>
            <a:r>
              <a:rPr lang="en-CA" b="1" dirty="0">
                <a:solidFill>
                  <a:schemeClr val="accent1">
                    <a:lumMod val="50000"/>
                  </a:schemeClr>
                </a:solidFill>
              </a:rPr>
              <a:t>Non-confidential</a:t>
            </a:r>
          </a:p>
        </p:txBody>
      </p:sp>
      <p:sp>
        <p:nvSpPr>
          <p:cNvPr id="15" name="TextBox 14"/>
          <p:cNvSpPr txBox="1"/>
          <p:nvPr/>
        </p:nvSpPr>
        <p:spPr>
          <a:xfrm>
            <a:off x="3074527" y="5431926"/>
            <a:ext cx="1799717" cy="369332"/>
          </a:xfrm>
          <a:prstGeom prst="rect">
            <a:avLst/>
          </a:prstGeom>
          <a:noFill/>
        </p:spPr>
        <p:txBody>
          <a:bodyPr wrap="square" rtlCol="0">
            <a:spAutoFit/>
          </a:bodyPr>
          <a:lstStyle/>
          <a:p>
            <a:pPr algn="ctr"/>
            <a:r>
              <a:rPr lang="en-CA" b="1" dirty="0">
                <a:solidFill>
                  <a:srgbClr val="C00000"/>
                </a:solidFill>
              </a:rPr>
              <a:t>Confidential</a:t>
            </a:r>
          </a:p>
        </p:txBody>
      </p:sp>
      <p:sp>
        <p:nvSpPr>
          <p:cNvPr id="16" name="Rectangle 15"/>
          <p:cNvSpPr/>
          <p:nvPr/>
        </p:nvSpPr>
        <p:spPr>
          <a:xfrm>
            <a:off x="890077" y="5755091"/>
            <a:ext cx="1463349" cy="369332"/>
          </a:xfrm>
          <a:prstGeom prst="rect">
            <a:avLst/>
          </a:prstGeom>
        </p:spPr>
        <p:txBody>
          <a:bodyPr wrap="none">
            <a:spAutoFit/>
          </a:bodyPr>
          <a:lstStyle/>
          <a:p>
            <a:pPr algn="ctr"/>
            <a:r>
              <a:rPr lang="en-CA" b="1" dirty="0">
                <a:solidFill>
                  <a:schemeClr val="accent1">
                    <a:lumMod val="50000"/>
                  </a:schemeClr>
                </a:solidFill>
              </a:rPr>
              <a:t>Independent </a:t>
            </a:r>
          </a:p>
        </p:txBody>
      </p:sp>
      <p:sp>
        <p:nvSpPr>
          <p:cNvPr id="17" name="Rectangle 16"/>
          <p:cNvSpPr/>
          <p:nvPr/>
        </p:nvSpPr>
        <p:spPr>
          <a:xfrm>
            <a:off x="3350111" y="5755091"/>
            <a:ext cx="1248547" cy="369332"/>
          </a:xfrm>
          <a:prstGeom prst="rect">
            <a:avLst/>
          </a:prstGeom>
        </p:spPr>
        <p:txBody>
          <a:bodyPr wrap="none">
            <a:spAutoFit/>
          </a:bodyPr>
          <a:lstStyle/>
          <a:p>
            <a:pPr algn="ctr"/>
            <a:r>
              <a:rPr lang="en-CA" b="1" dirty="0">
                <a:solidFill>
                  <a:srgbClr val="C00000"/>
                </a:solidFill>
              </a:rPr>
              <a:t>Dependent</a:t>
            </a:r>
          </a:p>
        </p:txBody>
      </p:sp>
      <mc:AlternateContent xmlns:mc="http://schemas.openxmlformats.org/markup-compatibility/2006" xmlns:a14="http://schemas.microsoft.com/office/drawing/2010/main">
        <mc:Choice Requires="a14">
          <p:sp>
            <p:nvSpPr>
              <p:cNvPr id="20" name="TextBox 19"/>
              <p:cNvSpPr txBox="1"/>
              <p:nvPr/>
            </p:nvSpPr>
            <p:spPr>
              <a:xfrm>
                <a:off x="6651161" y="3265686"/>
                <a:ext cx="3375155"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4000" b="0" i="1" smtClean="0">
                          <a:solidFill>
                            <a:srgbClr val="C00000"/>
                          </a:solidFill>
                          <a:effectLst>
                            <a:outerShdw blurRad="38100" dist="38100" dir="2700000" algn="tl">
                              <a:srgbClr val="000000">
                                <a:alpha val="43137"/>
                              </a:srgbClr>
                            </a:outerShdw>
                          </a:effectLst>
                          <a:latin typeface="Cambria Math" panose="02040503050406030204" pitchFamily="18" charset="0"/>
                        </a:rPr>
                        <m:t>𝑌</m:t>
                      </m:r>
                      <m:r>
                        <a:rPr lang="en-CA" sz="4000" b="0" i="1" smtClean="0">
                          <a:effectLst>
                            <a:outerShdw blurRad="38100" dist="38100" dir="2700000" algn="tl">
                              <a:srgbClr val="000000">
                                <a:alpha val="43137"/>
                              </a:srgbClr>
                            </a:outerShdw>
                          </a:effectLst>
                          <a:latin typeface="Cambria Math" panose="02040503050406030204" pitchFamily="18" charset="0"/>
                        </a:rPr>
                        <m:t>=</m:t>
                      </m:r>
                      <m:r>
                        <a:rPr lang="en-CA" sz="4000" b="0" i="1" smtClean="0">
                          <a:solidFill>
                            <a:schemeClr val="accent1">
                              <a:lumMod val="75000"/>
                            </a:schemeClr>
                          </a:solidFill>
                          <a:effectLst>
                            <a:outerShdw blurRad="38100" dist="38100" dir="2700000" algn="tl">
                              <a:srgbClr val="000000">
                                <a:alpha val="43137"/>
                              </a:srgbClr>
                            </a:outerShdw>
                          </a:effectLst>
                          <a:latin typeface="Cambria Math" panose="02040503050406030204" pitchFamily="18" charset="0"/>
                        </a:rPr>
                        <m:t>𝑋</m:t>
                      </m:r>
                      <m:r>
                        <a:rPr lang="en-CA" sz="4000" b="0" i="1" smtClean="0">
                          <a:effectLst>
                            <a:outerShdw blurRad="38100" dist="38100" dir="2700000" algn="tl">
                              <a:srgbClr val="000000">
                                <a:alpha val="43137"/>
                              </a:srgbClr>
                            </a:outerShdw>
                          </a:effectLst>
                          <a:latin typeface="Cambria Math" panose="02040503050406030204" pitchFamily="18" charset="0"/>
                        </a:rPr>
                        <m:t> </m:t>
                      </m:r>
                      <m:r>
                        <a:rPr lang="en-CA" sz="4000"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n-CA" sz="4000" b="0"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 </m:t>
                      </m:r>
                      <m:r>
                        <a:rPr lang="en-CA" sz="4000" b="0"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𝛽</m:t>
                      </m:r>
                      <m:r>
                        <a:rPr lang="en-CA" sz="4000" b="0"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 </m:t>
                      </m:r>
                      <m:r>
                        <m:rPr>
                          <m:sty m:val="p"/>
                        </m:rPr>
                        <a:rPr lang="el-GR" sz="4000" b="0" i="1"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Σ</m:t>
                      </m:r>
                    </m:oMath>
                  </m:oMathPara>
                </a14:m>
                <a:endParaRPr lang="fr-FR" sz="4000" dirty="0">
                  <a:effectLst>
                    <a:outerShdw blurRad="38100" dist="38100" dir="2700000" algn="tl">
                      <a:srgbClr val="000000">
                        <a:alpha val="43137"/>
                      </a:srgbClr>
                    </a:outerShdw>
                  </a:effectLst>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651161" y="3265686"/>
                <a:ext cx="3375155" cy="615553"/>
              </a:xfrm>
              <a:prstGeom prst="rect">
                <a:avLst/>
              </a:prstGeom>
              <a:blipFill rotWithShape="0">
                <a:blip r:embed="rId5"/>
                <a:stretch>
                  <a:fillRect b="-198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392682" y="2279456"/>
                <a:ext cx="458138"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4000" b="0" i="1" smtClean="0">
                          <a:solidFill>
                            <a:schemeClr val="accent1">
                              <a:lumMod val="75000"/>
                            </a:schemeClr>
                          </a:solidFill>
                          <a:latin typeface="Cambria Math" panose="02040503050406030204" pitchFamily="18" charset="0"/>
                        </a:rPr>
                        <m:t>𝑋</m:t>
                      </m:r>
                    </m:oMath>
                  </m:oMathPara>
                </a14:m>
                <a:endParaRPr lang="fr-FR" dirty="0">
                  <a:solidFill>
                    <a:schemeClr val="accent1">
                      <a:lumMod val="75000"/>
                    </a:schemeClr>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392682" y="2279456"/>
                <a:ext cx="458138" cy="615553"/>
              </a:xfrm>
              <a:prstGeom prst="rect">
                <a:avLst/>
              </a:prstGeom>
              <a:blipFill rotWithShape="0">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3745315" y="2279455"/>
                <a:ext cx="437299"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4000" b="0" i="1" smtClean="0">
                          <a:solidFill>
                            <a:srgbClr val="C00000"/>
                          </a:solidFill>
                          <a:latin typeface="Cambria Math" panose="02040503050406030204" pitchFamily="18" charset="0"/>
                        </a:rPr>
                        <m:t>𝑌</m:t>
                      </m:r>
                    </m:oMath>
                  </m:oMathPara>
                </a14:m>
                <a:endParaRPr lang="fr-FR" dirty="0">
                  <a:solidFill>
                    <a:srgbClr val="C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745315" y="2279455"/>
                <a:ext cx="437299" cy="615553"/>
              </a:xfrm>
              <a:prstGeom prst="rect">
                <a:avLst/>
              </a:prstGeom>
              <a:blipFill rotWithShape="0">
                <a:blip r:embed="rId7"/>
                <a:stretch>
                  <a:fillRect/>
                </a:stretch>
              </a:blipFill>
            </p:spPr>
            <p:txBody>
              <a:bodyPr/>
              <a:lstStyle/>
              <a:p>
                <a:r>
                  <a:rPr lang="fr-FR">
                    <a:noFill/>
                  </a:rPr>
                  <a:t> </a:t>
                </a:r>
              </a:p>
            </p:txBody>
          </p:sp>
        </mc:Fallback>
      </mc:AlternateContent>
      <p:sp>
        <p:nvSpPr>
          <p:cNvPr id="23" name="TextBox 22"/>
          <p:cNvSpPr txBox="1"/>
          <p:nvPr/>
        </p:nvSpPr>
        <p:spPr>
          <a:xfrm>
            <a:off x="5677490" y="2364604"/>
            <a:ext cx="5676310" cy="769441"/>
          </a:xfrm>
          <a:prstGeom prst="rect">
            <a:avLst/>
          </a:prstGeom>
          <a:noFill/>
        </p:spPr>
        <p:txBody>
          <a:bodyPr wrap="square" rtlCol="0">
            <a:spAutoFit/>
          </a:bodyPr>
          <a:lstStyle/>
          <a:p>
            <a:pPr marL="342900" indent="-342900">
              <a:buFont typeface="Arial" panose="020B0604020202020204" pitchFamily="34" charset="0"/>
              <a:buChar char="•"/>
            </a:pPr>
            <a:r>
              <a:rPr lang="en-CA" sz="2200" kern="1000" dirty="0">
                <a:solidFill>
                  <a:schemeClr val="accent5">
                    <a:lumMod val="50000"/>
                  </a:schemeClr>
                </a:solidFill>
                <a:ea typeface="Times New Roman" panose="02020603050405020304" pitchFamily="18" charset="0"/>
                <a:cs typeface="Times New Roman" panose="02020603050405020304" pitchFamily="18" charset="0"/>
              </a:rPr>
              <a:t>Assume multivariate normality distributions</a:t>
            </a:r>
          </a:p>
          <a:p>
            <a:pPr marL="342900" indent="-342900">
              <a:buFont typeface="Arial" panose="020B0604020202020204" pitchFamily="34" charset="0"/>
              <a:buChar char="•"/>
            </a:pPr>
            <a:r>
              <a:rPr lang="en-CA" sz="2200" kern="1000" dirty="0">
                <a:solidFill>
                  <a:schemeClr val="accent5">
                    <a:lumMod val="50000"/>
                  </a:schemeClr>
                </a:solidFill>
                <a:ea typeface="Times New Roman" panose="02020603050405020304" pitchFamily="18" charset="0"/>
                <a:cs typeface="Times New Roman" panose="02020603050405020304" pitchFamily="18" charset="0"/>
              </a:rPr>
              <a:t>Assume a linear regression model</a:t>
            </a:r>
          </a:p>
        </p:txBody>
      </p:sp>
      <mc:AlternateContent xmlns:mc="http://schemas.openxmlformats.org/markup-compatibility/2006" xmlns:a14="http://schemas.microsoft.com/office/drawing/2010/main">
        <mc:Choice Requires="a14">
          <p:sp>
            <p:nvSpPr>
              <p:cNvPr id="24" name="TextBox 23"/>
              <p:cNvSpPr txBox="1"/>
              <p:nvPr/>
            </p:nvSpPr>
            <p:spPr>
              <a:xfrm>
                <a:off x="6480111" y="4054340"/>
                <a:ext cx="4176336" cy="6419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accPr>
                            <m:e>
                              <m: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t>𝛽</m:t>
                              </m:r>
                            </m:e>
                          </m:acc>
                        </m:e>
                        <m:sub>
                          <m: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t>𝑜𝑟𝑖𝑔𝑖𝑛𝑎𝑙</m:t>
                          </m:r>
                        </m:sub>
                      </m:sSub>
                      <m:r>
                        <a:rPr lang="en-CA" sz="3200" i="1">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sSub>
                        <m:sSubPr>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accPr>
                            <m:e>
                              <m: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t>𝛽</m:t>
                              </m:r>
                            </m:e>
                          </m:acc>
                        </m:e>
                        <m:sub>
                          <m: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t>𝑠𝑦𝑛𝑡h𝑒𝑡𝑖𝑐</m:t>
                          </m:r>
                        </m:sub>
                      </m:sSub>
                    </m:oMath>
                  </m:oMathPara>
                </a14:m>
                <a:endParaRPr lang="fr-FR" sz="5400" dirty="0">
                  <a:effectLst>
                    <a:outerShdw blurRad="38100" dist="38100" dir="2700000" algn="tl">
                      <a:srgbClr val="000000">
                        <a:alpha val="43137"/>
                      </a:srgbClr>
                    </a:outerShdw>
                  </a:effectLst>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480111" y="4054340"/>
                <a:ext cx="4176336" cy="641971"/>
              </a:xfrm>
              <a:prstGeom prst="rect">
                <a:avLst/>
              </a:prstGeom>
              <a:blipFill>
                <a:blip r:embed="rId8"/>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6520380" y="4673230"/>
                <a:ext cx="4180440" cy="626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accPr>
                            <m:e>
                              <m:r>
                                <m:rPr>
                                  <m:sty m:val="p"/>
                                </m:rPr>
                                <a:rPr lang="el-GR" sz="3600" i="1">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Σ</m:t>
                              </m:r>
                            </m:e>
                          </m:acc>
                        </m:e>
                        <m:sub>
                          <m: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t>𝑜𝑟𝑖𝑔𝑖𝑛𝑎𝑙</m:t>
                          </m:r>
                        </m:sub>
                      </m:sSub>
                      <m:r>
                        <a:rPr lang="en-CA" sz="3200" i="1">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sSub>
                        <m:sSubPr>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3600" i="1">
                                  <a:solidFill>
                                    <a:srgbClr val="002060"/>
                                  </a:solidFill>
                                  <a:latin typeface="Cambria Math" panose="02040503050406030204" pitchFamily="18" charset="0"/>
                                  <a:ea typeface="Calibri" panose="020F0502020204030204" pitchFamily="34" charset="0"/>
                                  <a:cs typeface="Times New Roman" panose="02020603050405020304" pitchFamily="18" charset="0"/>
                                </a:rPr>
                              </m:ctrlPr>
                            </m:accPr>
                            <m:e>
                              <m:r>
                                <m:rPr>
                                  <m:sty m:val="p"/>
                                </m:rPr>
                                <a:rPr lang="el-GR" sz="3600" i="1">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Σ</m:t>
                              </m:r>
                            </m:e>
                          </m:acc>
                        </m:e>
                        <m:sub>
                          <m:r>
                            <a:rPr lang="en-CA" sz="3600" i="1">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𝑠𝑦𝑛𝑡h𝑒𝑡𝑖𝑐</m:t>
                          </m:r>
                        </m:sub>
                      </m:sSub>
                    </m:oMath>
                  </m:oMathPara>
                </a14:m>
                <a:endParaRPr lang="fr-FR" sz="5400" dirty="0">
                  <a:effectLst>
                    <a:outerShdw blurRad="38100" dist="38100" dir="2700000" algn="tl">
                      <a:srgbClr val="000000">
                        <a:alpha val="43137"/>
                      </a:srgbClr>
                    </a:outerShdw>
                  </a:effectLst>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6520380" y="4673230"/>
                <a:ext cx="4180440" cy="626903"/>
              </a:xfrm>
              <a:prstGeom prst="rect">
                <a:avLst/>
              </a:prstGeom>
              <a:blipFill>
                <a:blip r:embed="rId9"/>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94869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10605081"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IPSO</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en-CA" smtClean="0"/>
              <a:t>13</a:t>
            </a:fld>
            <a:endParaRPr lang="en-CA" dirty="0"/>
          </a:p>
        </p:txBody>
      </p:sp>
      <mc:AlternateContent xmlns:mc="http://schemas.openxmlformats.org/markup-compatibility/2006" xmlns:a14="http://schemas.microsoft.com/office/drawing/2010/main">
        <mc:Choice Requires="a14">
          <p:sp>
            <p:nvSpPr>
              <p:cNvPr id="8" name="TextBox 7"/>
              <p:cNvSpPr txBox="1"/>
              <p:nvPr/>
            </p:nvSpPr>
            <p:spPr>
              <a:xfrm>
                <a:off x="154777" y="1576493"/>
                <a:ext cx="12037223" cy="4543873"/>
              </a:xfrm>
              <a:prstGeom prst="rect">
                <a:avLst/>
              </a:prstGeom>
              <a:noFill/>
            </p:spPr>
            <p:txBody>
              <a:bodyPr wrap="square" rtlCol="0">
                <a:spAutoFit/>
              </a:bodyPr>
              <a:lstStyle/>
              <a:p>
                <a:pPr marL="457200" indent="-457200">
                  <a:buFont typeface="+mj-lt"/>
                  <a:buAutoNum type="arabicPeriod"/>
                </a:pPr>
                <a:r>
                  <a:rPr lang="en-CA" sz="2300" kern="1000" dirty="0">
                    <a:solidFill>
                      <a:srgbClr val="002060"/>
                    </a:solidFill>
                    <a:effectLst/>
                    <a:ea typeface="Times New Roman" panose="02020603050405020304" pitchFamily="18" charset="0"/>
                    <a:cs typeface="Times New Roman" panose="02020603050405020304" pitchFamily="18" charset="0"/>
                  </a:rPr>
                  <a:t>We adjust the model </a:t>
                </a:r>
                <a14:m>
                  <m:oMath xmlns:m="http://schemas.openxmlformats.org/officeDocument/2006/math">
                    <m:sSub>
                      <m:sSubPr>
                        <m:ctrlPr>
                          <a:rPr lang="en-CA" sz="2300" i="1" smtClean="0">
                            <a:solidFill>
                              <a:srgbClr val="002060"/>
                            </a:solidFill>
                            <a:effectLst>
                              <a:outerShdw blurRad="38100" dist="38100" dir="2700000" algn="tl">
                                <a:srgbClr val="000000">
                                  <a:alpha val="43137"/>
                                </a:srgbClr>
                              </a:outerShdw>
                            </a:effectLst>
                            <a:latin typeface="Cambria Math" panose="02040503050406030204" pitchFamily="18" charset="0"/>
                          </a:rPr>
                        </m:ctrlPr>
                      </m:sSubPr>
                      <m:e>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rPr>
                          <m:t>𝑌</m:t>
                        </m:r>
                      </m:e>
                      <m:sub>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rPr>
                          <m:t>𝑜𝑟𝑖𝑔𝑖𝑛𝑎𝑙</m:t>
                        </m:r>
                      </m:sub>
                    </m:sSub>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rPr>
                      <m:t>=</m:t>
                    </m:r>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rPr>
                      <m:t>𝑋</m:t>
                    </m:r>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rPr>
                      <m:t> ∙</m:t>
                    </m:r>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𝛽</m:t>
                    </m:r>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𝛴</m:t>
                    </m:r>
                  </m:oMath>
                </a14:m>
                <a:endParaRPr lang="en-CA" sz="2300" dirty="0">
                  <a:solidFill>
                    <a:srgbClr val="002060"/>
                  </a:solidFill>
                  <a:effectLst>
                    <a:outerShdw blurRad="38100" dist="38100" dir="2700000" algn="tl">
                      <a:srgbClr val="000000">
                        <a:alpha val="43137"/>
                      </a:srgbClr>
                    </a:outerShdw>
                  </a:effectLst>
                </a:endParaRPr>
              </a:p>
              <a:p>
                <a:pPr marL="457200" indent="-457200">
                  <a:buFont typeface="+mj-lt"/>
                  <a:buAutoNum type="arabicPeriod"/>
                </a:pPr>
                <a:r>
                  <a:rPr lang="en-CA" sz="2300" kern="1000" dirty="0">
                    <a:solidFill>
                      <a:srgbClr val="002060"/>
                    </a:solidFill>
                    <a:effectLst/>
                    <a:ea typeface="Times New Roman" panose="02020603050405020304" pitchFamily="18" charset="0"/>
                    <a:cs typeface="Times New Roman" panose="02020603050405020304" pitchFamily="18" charset="0"/>
                  </a:rPr>
                  <a:t> Once </a:t>
                </a:r>
                <a14:m>
                  <m:oMath xmlns:m="http://schemas.openxmlformats.org/officeDocument/2006/math">
                    <m:r>
                      <a:rPr lang="en-CA" sz="2300" b="0" i="1" smtClean="0">
                        <a:solidFill>
                          <a:srgbClr val="002060"/>
                        </a:solidFill>
                        <a:effectLst/>
                        <a:latin typeface="Cambria Math" panose="02040503050406030204" pitchFamily="18" charset="0"/>
                        <a:ea typeface="Cambria Math" panose="02040503050406030204" pitchFamily="18" charset="0"/>
                      </a:rPr>
                      <m:t>𝛽</m:t>
                    </m:r>
                  </m:oMath>
                </a14:m>
                <a:r>
                  <a:rPr lang="en-CA" sz="2300" kern="1000" dirty="0">
                    <a:solidFill>
                      <a:srgbClr val="002060"/>
                    </a:solidFill>
                    <a:effectLst/>
                    <a:ea typeface="Times New Roman" panose="02020603050405020304" pitchFamily="18" charset="0"/>
                    <a:cs typeface="Times New Roman" panose="02020603050405020304" pitchFamily="18" charset="0"/>
                  </a:rPr>
                  <a:t> and </a:t>
                </a:r>
                <a14:m>
                  <m:oMath xmlns:m="http://schemas.openxmlformats.org/officeDocument/2006/math">
                    <m:r>
                      <a:rPr lang="en-CA" sz="2300" b="0" i="1" smtClean="0">
                        <a:solidFill>
                          <a:srgbClr val="002060"/>
                        </a:solidFill>
                        <a:effectLst/>
                        <a:latin typeface="Cambria Math" panose="02040503050406030204" pitchFamily="18" charset="0"/>
                        <a:ea typeface="Cambria Math" panose="02040503050406030204" pitchFamily="18" charset="0"/>
                      </a:rPr>
                      <m:t>𝛴</m:t>
                    </m:r>
                  </m:oMath>
                </a14:m>
                <a:r>
                  <a:rPr lang="en-CA" sz="2300" kern="1000" dirty="0">
                    <a:solidFill>
                      <a:srgbClr val="002060"/>
                    </a:solidFill>
                    <a:effectLst/>
                    <a:ea typeface="Times New Roman" panose="02020603050405020304" pitchFamily="18" charset="0"/>
                    <a:cs typeface="Times New Roman" panose="02020603050405020304" pitchFamily="18" charset="0"/>
                  </a:rPr>
                  <a:t> estimated, we use </a:t>
                </a:r>
                <a14:m>
                  <m:oMath xmlns:m="http://schemas.openxmlformats.org/officeDocument/2006/math">
                    <m:acc>
                      <m:accPr>
                        <m:chr m:val="̂"/>
                        <m:ctrlPr>
                          <a:rPr lang="en-CA" sz="2300" i="1" kern="1000" smtClean="0">
                            <a:solidFill>
                              <a:srgbClr val="002060"/>
                            </a:solidFill>
                            <a:effectLst/>
                            <a:latin typeface="Cambria Math" panose="02040503050406030204" pitchFamily="18" charset="0"/>
                            <a:cs typeface="Times New Roman" panose="02020603050405020304" pitchFamily="18" charset="0"/>
                          </a:rPr>
                        </m:ctrlPr>
                      </m:accPr>
                      <m:e>
                        <m:r>
                          <a:rPr lang="en-CA" sz="2300" b="0" i="1" kern="1000" smtClean="0">
                            <a:solidFill>
                              <a:srgbClr val="002060"/>
                            </a:solidFill>
                            <a:effectLst/>
                            <a:latin typeface="Cambria Math" panose="02040503050406030204" pitchFamily="18" charset="0"/>
                            <a:cs typeface="Times New Roman" panose="02020603050405020304" pitchFamily="18" charset="0"/>
                          </a:rPr>
                          <m:t>𝑌</m:t>
                        </m:r>
                      </m:e>
                    </m:acc>
                  </m:oMath>
                </a14:m>
                <a:r>
                  <a:rPr lang="en-CA" sz="2300" kern="1000" dirty="0">
                    <a:solidFill>
                      <a:srgbClr val="002060"/>
                    </a:solidFill>
                    <a:effectLst/>
                    <a:ea typeface="Times New Roman" panose="02020603050405020304" pitchFamily="18" charset="0"/>
                    <a:cs typeface="Times New Roman" panose="02020603050405020304" pitchFamily="18" charset="0"/>
                  </a:rPr>
                  <a:t> ( </a:t>
                </a:r>
                <a14:m>
                  <m:oMath xmlns:m="http://schemas.openxmlformats.org/officeDocument/2006/math">
                    <m:acc>
                      <m:accPr>
                        <m:chr m:val="̂"/>
                        <m:ctrlPr>
                          <a:rPr lang="en-CA" sz="2300" i="1" kern="1000" smtClean="0">
                            <a:solidFill>
                              <a:srgbClr val="002060"/>
                            </a:solidFill>
                            <a:effectLst/>
                            <a:latin typeface="Cambria Math" panose="02040503050406030204" pitchFamily="18" charset="0"/>
                            <a:cs typeface="Times New Roman" panose="02020603050405020304" pitchFamily="18" charset="0"/>
                          </a:rPr>
                        </m:ctrlPr>
                      </m:accPr>
                      <m:e>
                        <m:r>
                          <a:rPr lang="en-CA" sz="2300" b="0" i="1" kern="1000" smtClean="0">
                            <a:solidFill>
                              <a:srgbClr val="002060"/>
                            </a:solidFill>
                            <a:effectLst/>
                            <a:latin typeface="Cambria Math" panose="02040503050406030204" pitchFamily="18" charset="0"/>
                            <a:cs typeface="Times New Roman" panose="02020603050405020304" pitchFamily="18" charset="0"/>
                          </a:rPr>
                          <m:t>𝑌</m:t>
                        </m:r>
                      </m:e>
                    </m:acc>
                    <m:r>
                      <a:rPr lang="en-CA" sz="2300" b="0" i="1" smtClean="0">
                        <a:solidFill>
                          <a:srgbClr val="002060"/>
                        </a:solidFill>
                        <a:effectLst/>
                        <a:latin typeface="Cambria Math" panose="02040503050406030204" pitchFamily="18" charset="0"/>
                      </a:rPr>
                      <m:t>=</m:t>
                    </m:r>
                    <m:r>
                      <a:rPr lang="en-CA" sz="2300" b="0" i="1" smtClean="0">
                        <a:solidFill>
                          <a:srgbClr val="002060"/>
                        </a:solidFill>
                        <a:effectLst/>
                        <a:latin typeface="Cambria Math" panose="02040503050406030204" pitchFamily="18" charset="0"/>
                      </a:rPr>
                      <m:t>𝑋</m:t>
                    </m:r>
                    <m:r>
                      <a:rPr lang="en-CA" sz="2300" b="0" i="1" smtClean="0">
                        <a:solidFill>
                          <a:srgbClr val="002060"/>
                        </a:solidFill>
                        <a:effectLst/>
                        <a:latin typeface="Cambria Math" panose="02040503050406030204" pitchFamily="18" charset="0"/>
                      </a:rPr>
                      <m:t> ∙</m:t>
                    </m:r>
                    <m:acc>
                      <m:accPr>
                        <m:chr m:val="̂"/>
                        <m:ctrlPr>
                          <a:rPr lang="en-CA" sz="2300" i="1" kern="1000" smtClean="0">
                            <a:solidFill>
                              <a:srgbClr val="00206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CA" sz="2300" b="0" i="1" smtClean="0">
                            <a:solidFill>
                              <a:srgbClr val="002060"/>
                            </a:solidFill>
                            <a:effectLst/>
                            <a:latin typeface="Cambria Math" panose="02040503050406030204" pitchFamily="18" charset="0"/>
                            <a:ea typeface="Cambria Math" panose="02040503050406030204" pitchFamily="18" charset="0"/>
                          </a:rPr>
                          <m:t>𝛽</m:t>
                        </m:r>
                      </m:e>
                    </m:acc>
                    <m:r>
                      <a:rPr lang="en-CA" sz="2300" b="0" i="1" smtClean="0">
                        <a:solidFill>
                          <a:srgbClr val="002060"/>
                        </a:solidFill>
                        <a:effectLst/>
                        <a:latin typeface="Cambria Math" panose="02040503050406030204" pitchFamily="18" charset="0"/>
                        <a:ea typeface="Cambria Math" panose="02040503050406030204" pitchFamily="18" charset="0"/>
                      </a:rPr>
                      <m:t>+</m:t>
                    </m:r>
                    <m:acc>
                      <m:accPr>
                        <m:chr m:val="̂"/>
                        <m:ctrlPr>
                          <a:rPr lang="en-CA" sz="2300" i="1" kern="1000" smtClean="0">
                            <a:solidFill>
                              <a:srgbClr val="00206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CA" sz="2300" b="0" i="1" smtClean="0">
                            <a:solidFill>
                              <a:srgbClr val="002060"/>
                            </a:solidFill>
                            <a:effectLst/>
                            <a:latin typeface="Cambria Math" panose="02040503050406030204" pitchFamily="18" charset="0"/>
                            <a:ea typeface="Cambria Math" panose="02040503050406030204" pitchFamily="18" charset="0"/>
                          </a:rPr>
                          <m:t>𝛴</m:t>
                        </m:r>
                      </m:e>
                    </m:acc>
                  </m:oMath>
                </a14:m>
                <a:r>
                  <a:rPr lang="en-CA" sz="2300" dirty="0">
                    <a:solidFill>
                      <a:srgbClr val="002060"/>
                    </a:solidFill>
                    <a:effectLst/>
                  </a:rPr>
                  <a:t>) as a baseline</a:t>
                </a:r>
              </a:p>
              <a:p>
                <a:pPr marL="457200" indent="-457200">
                  <a:buFont typeface="+mj-lt"/>
                  <a:buAutoNum type="arabicPeriod"/>
                </a:pPr>
                <a:r>
                  <a:rPr lang="en-CA" sz="2300" dirty="0">
                    <a:solidFill>
                      <a:srgbClr val="002060"/>
                    </a:solidFill>
                    <a:effectLst/>
                  </a:rPr>
                  <a:t>We add a normally distributed noise to  </a:t>
                </a:r>
                <a14:m>
                  <m:oMath xmlns:m="http://schemas.openxmlformats.org/officeDocument/2006/math">
                    <m:acc>
                      <m:accPr>
                        <m:chr m:val="̂"/>
                        <m:ctrlPr>
                          <a:rPr lang="en-CA" sz="2300" i="1" kern="1000" smtClean="0">
                            <a:solidFill>
                              <a:srgbClr val="002060"/>
                            </a:solidFill>
                            <a:effectLst/>
                            <a:latin typeface="Cambria Math" panose="02040503050406030204" pitchFamily="18" charset="0"/>
                            <a:cs typeface="Times New Roman" panose="02020603050405020304" pitchFamily="18" charset="0"/>
                          </a:rPr>
                        </m:ctrlPr>
                      </m:accPr>
                      <m:e>
                        <m:r>
                          <a:rPr lang="en-CA" sz="2300" b="0" i="1" kern="1000" smtClean="0">
                            <a:solidFill>
                              <a:srgbClr val="002060"/>
                            </a:solidFill>
                            <a:effectLst/>
                            <a:latin typeface="Cambria Math" panose="02040503050406030204" pitchFamily="18" charset="0"/>
                            <a:cs typeface="Times New Roman" panose="02020603050405020304" pitchFamily="18" charset="0"/>
                          </a:rPr>
                          <m:t>𝑌</m:t>
                        </m:r>
                      </m:e>
                    </m:acc>
                  </m:oMath>
                </a14:m>
                <a:r>
                  <a:rPr lang="en-CA" sz="2300" dirty="0">
                    <a:solidFill>
                      <a:srgbClr val="002060"/>
                    </a:solidFill>
                    <a:effectLst/>
                  </a:rPr>
                  <a:t> to obtain synthetic values</a:t>
                </a:r>
              </a:p>
              <a:p>
                <a:endParaRPr lang="en-CA" sz="2300" dirty="0">
                  <a:solidFill>
                    <a:srgbClr val="002060"/>
                  </a:solidFill>
                </a:endParaRPr>
              </a:p>
              <a:p>
                <a:pPr>
                  <a:spcAft>
                    <a:spcPts val="0"/>
                  </a:spcAft>
                </a:pPr>
                <a:r>
                  <a:rPr lang="en-CA" sz="2300" dirty="0">
                    <a:solidFill>
                      <a:srgbClr val="002060"/>
                    </a:solidFill>
                  </a:rPr>
                  <a:t>We cannot stop here because we need to ensure : </a:t>
                </a:r>
              </a:p>
              <a:p>
                <a:pPr algn="ctr">
                  <a:spcAft>
                    <a:spcPts val="0"/>
                  </a:spcAft>
                </a:pPr>
                <a14:m>
                  <m:oMath xmlns:m="http://schemas.openxmlformats.org/officeDocument/2006/math">
                    <m:sSub>
                      <m:sSubPr>
                        <m:ctrlPr>
                          <a:rPr lang="en-CA" sz="24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accPr>
                          <m:e>
                            <m: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𝜷</m:t>
                            </m:r>
                          </m:e>
                        </m:acc>
                      </m:e>
                      <m:sub>
                        <m: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𝒐𝒓𝒊𝒈𝒊𝒏𝒂𝒍</m:t>
                        </m:r>
                      </m:sub>
                    </m:sSub>
                    <m:r>
                      <a:rPr lang="en-CA" sz="23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sSub>
                      <m:sSubPr>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accPr>
                          <m:e>
                            <m: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𝜷</m:t>
                            </m:r>
                          </m:e>
                        </m:acc>
                      </m:e>
                      <m:sub>
                        <m:r>
                          <a:rPr lang="en-CA" sz="24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𝒔𝒚𝒏𝒕𝒉𝒆𝒕𝒊𝒄</m:t>
                        </m:r>
                      </m:sub>
                    </m:sSub>
                  </m:oMath>
                </a14:m>
                <a:r>
                  <a:rPr lang="en-CA" sz="2300" b="1" dirty="0">
                    <a:solidFill>
                      <a:srgbClr val="002060"/>
                    </a:solidFill>
                    <a:effectLst>
                      <a:outerShdw blurRad="38100" dist="38100" dir="2700000" algn="tl">
                        <a:srgbClr val="000000">
                          <a:alpha val="43137"/>
                        </a:srgbClr>
                      </a:outerShdw>
                    </a:effectLst>
                  </a:rPr>
                  <a:t> </a:t>
                </a:r>
                <a:r>
                  <a:rPr lang="en-CA" sz="2300" dirty="0">
                    <a:solidFill>
                      <a:srgbClr val="002060"/>
                    </a:solidFill>
                  </a:rPr>
                  <a:t>and</a:t>
                </a:r>
                <a:r>
                  <a:rPr lang="en-CA" sz="2300" b="1" dirty="0">
                    <a:solidFill>
                      <a:srgbClr val="002060"/>
                    </a:solidFill>
                    <a:effectLst>
                      <a:outerShdw blurRad="38100" dist="38100" dir="2700000" algn="tl">
                        <a:srgbClr val="000000">
                          <a:alpha val="43137"/>
                        </a:srgbClr>
                      </a:outerShdw>
                    </a:effectLst>
                  </a:rPr>
                  <a:t> </a:t>
                </a:r>
                <a14:m>
                  <m:oMath xmlns:m="http://schemas.openxmlformats.org/officeDocument/2006/math">
                    <m:sSub>
                      <m:sSubPr>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accPr>
                          <m:e>
                            <m:r>
                              <a:rPr lang="el-GR" sz="24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Times New Roman" panose="02020603050405020304" pitchFamily="18" charset="0"/>
                              </a:rPr>
                              <m:t>𝜮</m:t>
                            </m:r>
                          </m:e>
                        </m:acc>
                      </m:e>
                      <m:sub>
                        <m: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𝒐𝒓𝒊𝒈𝒊𝒏𝒂𝒍</m:t>
                        </m:r>
                      </m:sub>
                    </m:sSub>
                    <m:r>
                      <a:rPr lang="en-CA" sz="23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sSub>
                      <m:sSubPr>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CA" sz="2400" b="1" i="1">
                                <a:solidFill>
                                  <a:srgbClr val="002060"/>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ctrlPr>
                          </m:accPr>
                          <m:e>
                            <m:r>
                              <a:rPr lang="el-GR" sz="2400" b="1" i="1">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Times New Roman" panose="02020603050405020304" pitchFamily="18" charset="0"/>
                              </a:rPr>
                              <m:t>𝜮</m:t>
                            </m:r>
                          </m:e>
                        </m:acc>
                      </m:e>
                      <m:sub>
                        <m:r>
                          <a:rPr lang="en-CA" sz="2400" b="1"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Times New Roman" panose="02020603050405020304" pitchFamily="18" charset="0"/>
                          </a:rPr>
                          <m:t>𝒔𝒚𝒏𝒕𝒉𝒆𝒕𝒊𝒄</m:t>
                        </m:r>
                      </m:sub>
                    </m:sSub>
                  </m:oMath>
                </a14:m>
                <a:endParaRPr lang="en-CA" sz="2300" b="1" i="1" dirty="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CA" sz="2300" b="0" i="1" smtClean="0">
                          <a:solidFill>
                            <a:srgbClr val="00206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 </m:t>
                      </m:r>
                    </m:oMath>
                  </m:oMathPara>
                </a14:m>
                <a:endParaRPr lang="en-CA" sz="2300" dirty="0">
                  <a:solidFill>
                    <a:srgbClr val="002060"/>
                  </a:solidFill>
                </a:endParaRPr>
              </a:p>
              <a:p>
                <a:pPr marL="457200" indent="-457200">
                  <a:buFont typeface="+mj-lt"/>
                  <a:buAutoNum type="arabicPeriod" startAt="4"/>
                </a:pPr>
                <a:r>
                  <a:rPr lang="en-CA" sz="2300" dirty="0">
                    <a:solidFill>
                      <a:srgbClr val="002060"/>
                    </a:solidFill>
                  </a:rPr>
                  <a:t>Modify the values of </a:t>
                </a:r>
                <a14:m>
                  <m:oMath xmlns:m="http://schemas.openxmlformats.org/officeDocument/2006/math">
                    <m:acc>
                      <m:accPr>
                        <m:chr m:val="̂"/>
                        <m:ctrlPr>
                          <a:rPr lang="en-CA" sz="2300" i="1" kern="1000" smtClean="0">
                            <a:solidFill>
                              <a:srgbClr val="002060"/>
                            </a:solidFill>
                            <a:effectLst/>
                            <a:latin typeface="Cambria Math" panose="02040503050406030204" pitchFamily="18" charset="0"/>
                            <a:cs typeface="Times New Roman" panose="02020603050405020304" pitchFamily="18" charset="0"/>
                          </a:rPr>
                        </m:ctrlPr>
                      </m:accPr>
                      <m:e>
                        <m:r>
                          <a:rPr lang="en-CA" sz="2300" b="0" i="1" kern="1000" smtClean="0">
                            <a:solidFill>
                              <a:srgbClr val="002060"/>
                            </a:solidFill>
                            <a:effectLst/>
                            <a:latin typeface="Cambria Math" panose="02040503050406030204" pitchFamily="18" charset="0"/>
                            <a:cs typeface="Times New Roman" panose="02020603050405020304" pitchFamily="18" charset="0"/>
                          </a:rPr>
                          <m:t>𝑌</m:t>
                        </m:r>
                      </m:e>
                    </m:acc>
                  </m:oMath>
                </a14:m>
                <a:r>
                  <a:rPr lang="en-CA" sz="2300" dirty="0">
                    <a:solidFill>
                      <a:srgbClr val="002060"/>
                    </a:solidFill>
                  </a:rPr>
                  <a:t> and/or of </a:t>
                </a:r>
                <a14:m>
                  <m:oMath xmlns:m="http://schemas.openxmlformats.org/officeDocument/2006/math">
                    <m:r>
                      <a:rPr lang="en-CA" sz="2300" b="0" i="1" smtClean="0">
                        <a:solidFill>
                          <a:srgbClr val="002060"/>
                        </a:solidFill>
                        <a:effectLst/>
                        <a:latin typeface="Cambria Math" panose="02040503050406030204" pitchFamily="18" charset="0"/>
                      </a:rPr>
                      <m:t>𝑋</m:t>
                    </m:r>
                  </m:oMath>
                </a14:m>
                <a:r>
                  <a:rPr lang="en-CA" sz="2300" dirty="0">
                    <a:solidFill>
                      <a:srgbClr val="002060"/>
                    </a:solidFill>
                  </a:rPr>
                  <a:t> in order to force the equality</a:t>
                </a:r>
              </a:p>
              <a:p>
                <a:pPr marL="457200" indent="-457200">
                  <a:buFont typeface="+mj-lt"/>
                  <a:buAutoNum type="arabicPeriod" startAt="4"/>
                </a:pPr>
                <a:endParaRPr lang="en-CA" sz="2300" dirty="0">
                  <a:solidFill>
                    <a:srgbClr val="002060"/>
                  </a:solidFill>
                </a:endParaRPr>
              </a:p>
              <a:p>
                <a:r>
                  <a:rPr lang="en-CA" sz="2300" b="1" dirty="0">
                    <a:solidFill>
                      <a:srgbClr val="002060"/>
                    </a:solidFill>
                    <a:effectLst>
                      <a:outerShdw blurRad="38100" dist="38100" dir="2700000" algn="tl">
                        <a:srgbClr val="000000">
                          <a:alpha val="43137"/>
                        </a:srgbClr>
                      </a:outerShdw>
                    </a:effectLst>
                  </a:rPr>
                  <a:t>The synthesizer could decide to preserve other specific parameters or sufficient statistics derived from the regression model</a:t>
                </a:r>
              </a:p>
              <a:p>
                <a:r>
                  <a:rPr lang="en-CA" sz="2300" dirty="0">
                    <a:solidFill>
                      <a:srgbClr val="002060"/>
                    </a:solidFill>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154777" y="1576493"/>
                <a:ext cx="12037223" cy="4543873"/>
              </a:xfrm>
              <a:prstGeom prst="rect">
                <a:avLst/>
              </a:prstGeom>
              <a:blipFill>
                <a:blip r:embed="rId4"/>
                <a:stretch>
                  <a:fillRect l="-759" t="-1074" r="-253"/>
                </a:stretch>
              </a:blipFill>
            </p:spPr>
            <p:txBody>
              <a:bodyPr/>
              <a:lstStyle/>
              <a:p>
                <a:r>
                  <a:rPr lang="en-CA">
                    <a:noFill/>
                  </a:rPr>
                  <a:t> </a:t>
                </a:r>
              </a:p>
            </p:txBody>
          </p:sp>
        </mc:Fallback>
      </mc:AlternateContent>
    </p:spTree>
    <p:extLst>
      <p:ext uri="{BB962C8B-B14F-4D97-AF65-F5344CB8AC3E}">
        <p14:creationId xmlns:p14="http://schemas.microsoft.com/office/powerpoint/2010/main" val="1367564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0"/>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IPSO</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14</a:t>
            </a:fld>
            <a:endParaRPr lang="fr-FR" dirty="0"/>
          </a:p>
        </p:txBody>
      </p:sp>
      <p:sp>
        <p:nvSpPr>
          <p:cNvPr id="11" name="TextBox 10"/>
          <p:cNvSpPr txBox="1"/>
          <p:nvPr/>
        </p:nvSpPr>
        <p:spPr>
          <a:xfrm>
            <a:off x="211060" y="1670910"/>
            <a:ext cx="11769878" cy="4893647"/>
          </a:xfrm>
          <a:prstGeom prst="rect">
            <a:avLst/>
          </a:prstGeom>
          <a:noFill/>
        </p:spPr>
        <p:txBody>
          <a:bodyPr wrap="square" rtlCol="0">
            <a:spAutoFit/>
          </a:bodyPr>
          <a:lstStyle/>
          <a:p>
            <a:pPr>
              <a:lnSpc>
                <a:spcPct val="150000"/>
              </a:lnSpc>
            </a:pPr>
            <a:r>
              <a:rPr lang="en-CA" sz="2400" b="1" dirty="0">
                <a:solidFill>
                  <a:srgbClr val="002060"/>
                </a:solidFill>
                <a:effectLst>
                  <a:outerShdw blurRad="38100" dist="38100" dir="2700000" algn="tl">
                    <a:srgbClr val="000000">
                      <a:alpha val="43137"/>
                    </a:srgbClr>
                  </a:outerShdw>
                </a:effectLst>
              </a:rPr>
              <a:t>Tools for IPSO:</a:t>
            </a:r>
          </a:p>
          <a:p>
            <a:pPr marL="342900" indent="-342900">
              <a:lnSpc>
                <a:spcPct val="150000"/>
              </a:lnSpc>
              <a:buFont typeface="Arial" panose="020B0604020202020204" pitchFamily="34" charset="0"/>
              <a:buChar char="•"/>
            </a:pPr>
            <a:r>
              <a:rPr lang="en-CA" sz="2400" dirty="0">
                <a:solidFill>
                  <a:srgbClr val="002060"/>
                </a:solidFill>
              </a:rPr>
              <a:t>Mu-Argus, Implementation of Domingo-Ferrer and Gonzalez-Nicolas (2010), </a:t>
            </a:r>
            <a:r>
              <a:rPr lang="en-CA" sz="2400" dirty="0">
                <a:solidFill>
                  <a:srgbClr val="002060"/>
                </a:solidFill>
                <a:hlinkClick r:id="rId4"/>
              </a:rPr>
              <a:t>https://github.com/sdcTools/muargus </a:t>
            </a:r>
            <a:endParaRPr lang="en-CA" sz="2400" dirty="0">
              <a:solidFill>
                <a:srgbClr val="002060"/>
              </a:solidFill>
            </a:endParaRPr>
          </a:p>
          <a:p>
            <a:pPr marL="342900" indent="-342900">
              <a:lnSpc>
                <a:spcPct val="150000"/>
              </a:lnSpc>
              <a:buFont typeface="Arial" panose="020B0604020202020204" pitchFamily="34" charset="0"/>
              <a:buChar char="•"/>
            </a:pPr>
            <a:r>
              <a:rPr lang="en-CA" sz="2400" dirty="0">
                <a:solidFill>
                  <a:srgbClr val="002060"/>
                </a:solidFill>
              </a:rPr>
              <a:t>R package sdcMicro, An implementation of Ting et al. (2008) is included as a noise addition method, </a:t>
            </a:r>
            <a:r>
              <a:rPr lang="en-CA" sz="2400" dirty="0">
                <a:solidFill>
                  <a:srgbClr val="002060"/>
                </a:solidFill>
                <a:hlinkClick r:id="rId5"/>
              </a:rPr>
              <a:t>https://cran.r-project.org/package=sdcMicro </a:t>
            </a:r>
            <a:endParaRPr lang="en-CA" sz="2400" dirty="0">
              <a:solidFill>
                <a:srgbClr val="002060"/>
              </a:solidFill>
            </a:endParaRPr>
          </a:p>
          <a:p>
            <a:pPr marL="342900" indent="-342900">
              <a:lnSpc>
                <a:spcPct val="150000"/>
              </a:lnSpc>
              <a:buFont typeface="Arial" panose="020B0604020202020204" pitchFamily="34" charset="0"/>
              <a:buChar char="•"/>
            </a:pPr>
            <a:r>
              <a:rPr lang="en-CA" sz="2400" dirty="0">
                <a:solidFill>
                  <a:srgbClr val="002060"/>
                </a:solidFill>
              </a:rPr>
              <a:t>R package RegSDC, Implementation of all methods described in Langsrud (2019),  </a:t>
            </a:r>
            <a:r>
              <a:rPr lang="en-CA" sz="2400" dirty="0">
                <a:solidFill>
                  <a:srgbClr val="002060"/>
                </a:solidFill>
                <a:hlinkClick r:id="rId6"/>
              </a:rPr>
              <a:t>https://CRAN.R-project.org/package=RegSDC</a:t>
            </a:r>
            <a:endParaRPr lang="en-CA" sz="2400" dirty="0">
              <a:solidFill>
                <a:srgbClr val="002060"/>
              </a:solidFill>
            </a:endParaRPr>
          </a:p>
          <a:p>
            <a:pPr>
              <a:lnSpc>
                <a:spcPct val="150000"/>
              </a:lnSpc>
            </a:pPr>
            <a:endParaRPr lang="en-CA" sz="2400" dirty="0">
              <a:solidFill>
                <a:srgbClr val="002060"/>
              </a:solidFill>
            </a:endParaRPr>
          </a:p>
          <a:p>
            <a:pPr marL="457200" indent="-457200">
              <a:buFont typeface="+mj-lt"/>
              <a:buAutoNum type="arabicPeriod"/>
            </a:pPr>
            <a:endParaRPr lang="en-CA" sz="2400" dirty="0">
              <a:solidFill>
                <a:srgbClr val="002060"/>
              </a:solidFill>
            </a:endParaRPr>
          </a:p>
        </p:txBody>
      </p:sp>
    </p:spTree>
    <p:extLst>
      <p:ext uri="{BB962C8B-B14F-4D97-AF65-F5344CB8AC3E}">
        <p14:creationId xmlns:p14="http://schemas.microsoft.com/office/powerpoint/2010/main" val="3998241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IPSO</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15</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3817833945"/>
              </p:ext>
            </p:extLst>
          </p:nvPr>
        </p:nvGraphicFramePr>
        <p:xfrm>
          <a:off x="880155" y="1308251"/>
          <a:ext cx="10978669" cy="4774438"/>
        </p:xfrm>
        <a:graphic>
          <a:graphicData uri="http://schemas.openxmlformats.org/drawingml/2006/table">
            <a:tbl>
              <a:tblPr firstRow="1" firstCol="1" bandRow="1"/>
              <a:tblGrid>
                <a:gridCol w="5508118">
                  <a:extLst>
                    <a:ext uri="{9D8B030D-6E8A-4147-A177-3AD203B41FA5}">
                      <a16:colId xmlns:a16="http://schemas.microsoft.com/office/drawing/2014/main" val="20000"/>
                    </a:ext>
                  </a:extLst>
                </a:gridCol>
                <a:gridCol w="5470551">
                  <a:extLst>
                    <a:ext uri="{9D8B030D-6E8A-4147-A177-3AD203B41FA5}">
                      <a16:colId xmlns:a16="http://schemas.microsoft.com/office/drawing/2014/main" val="20001"/>
                    </a:ext>
                  </a:extLst>
                </a:gridCol>
              </a:tblGrid>
              <a:tr h="190500">
                <a:tc>
                  <a:txBody>
                    <a:bodyPr/>
                    <a:lstStyle/>
                    <a:p>
                      <a:pPr algn="ctr">
                        <a:lnSpc>
                          <a:spcPct val="120000"/>
                        </a:lnSpc>
                        <a:spcBef>
                          <a:spcPts val="200"/>
                        </a:spcBef>
                        <a:spcAft>
                          <a:spcPts val="0"/>
                        </a:spcAft>
                      </a:pPr>
                      <a:r>
                        <a:rPr lang="en-US" sz="2200" b="1" u="none" kern="1000" dirty="0">
                          <a:solidFill>
                            <a:schemeClr val="accent5">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Calibri" panose="020F0502020204030204" pitchFamily="34" charset="0"/>
                        </a:rPr>
                        <a:t>Pros</a:t>
                      </a:r>
                      <a:endParaRPr lang="en-CA" sz="2200" u="none" kern="10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20000"/>
                        </a:lnSpc>
                        <a:spcBef>
                          <a:spcPts val="200"/>
                        </a:spcBef>
                        <a:spcAft>
                          <a:spcPts val="0"/>
                        </a:spcAft>
                      </a:pPr>
                      <a:r>
                        <a:rPr lang="en-US" sz="2200" b="1" u="none" kern="1000" dirty="0">
                          <a:solidFill>
                            <a:schemeClr val="accent5">
                              <a:lumMod val="50000"/>
                            </a:schemeClr>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Calibri" panose="020F0502020204030204" pitchFamily="34" charset="0"/>
                        </a:rPr>
                        <a:t>Cons</a:t>
                      </a:r>
                      <a:endParaRPr lang="en-CA" sz="2200" u="none" kern="10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1905000">
                <a:tc>
                  <a:txBody>
                    <a:bodyPr/>
                    <a:lstStyle/>
                    <a:p>
                      <a:pPr algn="ctr">
                        <a:lnSpc>
                          <a:spcPct val="120000"/>
                        </a:lnSpc>
                        <a:spcBef>
                          <a:spcPts val="200"/>
                        </a:spcBef>
                        <a:spcAft>
                          <a:spcPts val="0"/>
                        </a:spcAft>
                      </a:pPr>
                      <a:r>
                        <a:rPr lang="en-US"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rPr>
                        <a:t>Like the FCS, the method is easy to understand and to explain. With this method, it is possible to preserve exactly some pre-identified parameters and sufficient statistics. Thus, any analysis relying on (multivariate) normality will produce the exact same results in the original and synthetic data. IPSO can be implemented as part of another method or process, to generate synthetic datasets. These hybrid methods may be used alleviate the normal distributions assumptions </a:t>
                      </a:r>
                      <a:endParaRPr lang="en-CA"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20000"/>
                        </a:lnSpc>
                        <a:spcBef>
                          <a:spcPts val="200"/>
                        </a:spcBef>
                        <a:spcAft>
                          <a:spcPts val="0"/>
                        </a:spcAft>
                      </a:pPr>
                      <a:r>
                        <a:rPr lang="en-US"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rPr>
                        <a:t>Normal distribution for all variables is a strong assumption that is seldom true. </a:t>
                      </a:r>
                      <a:endParaRPr lang="en-CA"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endParaRPr>
                    </a:p>
                    <a:p>
                      <a:pPr algn="ctr">
                        <a:lnSpc>
                          <a:spcPct val="120000"/>
                        </a:lnSpc>
                        <a:spcBef>
                          <a:spcPts val="200"/>
                        </a:spcBef>
                        <a:spcAft>
                          <a:spcPts val="0"/>
                        </a:spcAft>
                      </a:pPr>
                      <a:r>
                        <a:rPr lang="en-US"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rPr>
                        <a:t> </a:t>
                      </a:r>
                      <a:endParaRPr lang="en-CA" sz="2200" b="0" kern="1000" dirty="0">
                        <a:solidFill>
                          <a:schemeClr val="accent5">
                            <a:lumMod val="50000"/>
                          </a:schemeClr>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68184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IPSO</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16</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1970406903"/>
              </p:ext>
            </p:extLst>
          </p:nvPr>
        </p:nvGraphicFramePr>
        <p:xfrm>
          <a:off x="1659730" y="1842775"/>
          <a:ext cx="8872538" cy="3002280"/>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9050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1905000">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 if the analyses are all related to linear regressions, otherwise not 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 if the analyses are all related to linear regressions otherwise not 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but might be too advanced in comparison to the real analytical need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300787" y="854765"/>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2345741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 </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17</a:t>
            </a:fld>
            <a:endParaRPr lang="fr-FR" dirty="0"/>
          </a:p>
        </p:txBody>
      </p:sp>
      <p:sp>
        <p:nvSpPr>
          <p:cNvPr id="6" name="TextBox 5"/>
          <p:cNvSpPr txBox="1"/>
          <p:nvPr/>
        </p:nvSpPr>
        <p:spPr>
          <a:xfrm>
            <a:off x="353007" y="1680636"/>
            <a:ext cx="11485984" cy="3785652"/>
          </a:xfrm>
          <a:prstGeom prst="rect">
            <a:avLst/>
          </a:prstGeom>
          <a:noFill/>
        </p:spPr>
        <p:txBody>
          <a:bodyPr wrap="square" rtlCol="0">
            <a:spAutoFit/>
          </a:bodyPr>
          <a:lstStyle/>
          <a:p>
            <a:pPr marL="342900" indent="-342900">
              <a:buFont typeface="Arial" panose="020B0604020202020204" pitchFamily="34" charset="0"/>
              <a:buChar char="•"/>
            </a:pPr>
            <a:r>
              <a:rPr lang="en-CA" sz="2400" dirty="0">
                <a:solidFill>
                  <a:schemeClr val="accent5">
                    <a:lumMod val="50000"/>
                  </a:schemeClr>
                </a:solidFill>
              </a:rPr>
              <a:t>Simulations are often used in statistics to generate artificial data in order to conduct empirical analyses</a:t>
            </a:r>
          </a:p>
          <a:p>
            <a:endParaRPr lang="en-CA" sz="24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Thus, a new perspective on simulations is that simulation processes can be used to create artificial data as </a:t>
            </a:r>
            <a:r>
              <a:rPr lang="en-CA" sz="2400" b="1" i="1" dirty="0">
                <a:solidFill>
                  <a:schemeClr val="accent5">
                    <a:lumMod val="50000"/>
                  </a:schemeClr>
                </a:solidFill>
                <a:effectLst>
                  <a:outerShdw blurRad="38100" dist="38100" dir="2700000" algn="tl">
                    <a:srgbClr val="000000">
                      <a:alpha val="43137"/>
                    </a:srgbClr>
                  </a:outerShdw>
                </a:effectLst>
              </a:rPr>
              <a:t>synthetic data. </a:t>
            </a:r>
          </a:p>
          <a:p>
            <a:endParaRPr lang="en-CA" sz="24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2 methods:</a:t>
            </a:r>
          </a:p>
          <a:p>
            <a:pPr marL="914400" lvl="1" indent="-457200">
              <a:buFont typeface="+mj-lt"/>
              <a:buAutoNum type="arabicPeriod"/>
            </a:pPr>
            <a:r>
              <a:rPr lang="en-CA" sz="2400" dirty="0">
                <a:solidFill>
                  <a:schemeClr val="accent5">
                    <a:lumMod val="50000"/>
                  </a:schemeClr>
                </a:solidFill>
              </a:rPr>
              <a:t>From dummy files to more analytically advanced synthetic files</a:t>
            </a:r>
          </a:p>
          <a:p>
            <a:pPr marL="914400" lvl="1" indent="-457200">
              <a:buFont typeface="+mj-lt"/>
              <a:buAutoNum type="arabicPeriod"/>
            </a:pPr>
            <a:r>
              <a:rPr lang="en-CA" sz="2400" dirty="0">
                <a:solidFill>
                  <a:schemeClr val="accent5">
                    <a:lumMod val="50000"/>
                  </a:schemeClr>
                </a:solidFill>
              </a:rPr>
              <a:t>Pseudo likelihood</a:t>
            </a:r>
          </a:p>
          <a:p>
            <a:pPr marL="342900" indent="-342900">
              <a:buFont typeface="Arial" panose="020B0604020202020204" pitchFamily="34" charset="0"/>
              <a:buChar char="•"/>
            </a:pPr>
            <a:endParaRPr lang="en-CA" sz="2400" dirty="0">
              <a:solidFill>
                <a:schemeClr val="accent5">
                  <a:lumMod val="50000"/>
                </a:schemeClr>
              </a:solidFill>
            </a:endParaRPr>
          </a:p>
        </p:txBody>
      </p:sp>
    </p:spTree>
    <p:extLst>
      <p:ext uri="{BB962C8B-B14F-4D97-AF65-F5344CB8AC3E}">
        <p14:creationId xmlns:p14="http://schemas.microsoft.com/office/powerpoint/2010/main" val="3017125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2560" y="190410"/>
            <a:ext cx="12201655"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From dummy files to more analytically advanced synthetic files</a:t>
            </a:r>
          </a:p>
        </p:txBody>
      </p:sp>
      <p:sp>
        <p:nvSpPr>
          <p:cNvPr id="3" name="Slide Number Placeholder 2"/>
          <p:cNvSpPr>
            <a:spLocks noGrp="1"/>
          </p:cNvSpPr>
          <p:nvPr>
            <p:ph type="sldNum" sz="quarter" idx="12"/>
          </p:nvPr>
        </p:nvSpPr>
        <p:spPr>
          <a:xfrm>
            <a:off x="8875517" y="6342574"/>
            <a:ext cx="2743200" cy="365125"/>
          </a:xfrm>
        </p:spPr>
        <p:txBody>
          <a:bodyPr/>
          <a:lstStyle/>
          <a:p>
            <a:fld id="{81D3D662-262C-44E2-814A-0E1CB79E3C7B}" type="slidenum">
              <a:rPr lang="en-CA" smtClean="0"/>
              <a:t>18</a:t>
            </a:fld>
            <a:endParaRPr lang="en-CA" dirty="0"/>
          </a:p>
        </p:txBody>
      </p:sp>
      <mc:AlternateContent xmlns:mc="http://schemas.openxmlformats.org/markup-compatibility/2006" xmlns:a14="http://schemas.microsoft.com/office/drawing/2010/main">
        <mc:Choice Requires="a14">
          <p:sp>
            <p:nvSpPr>
              <p:cNvPr id="8" name="TextBox 7"/>
              <p:cNvSpPr txBox="1"/>
              <p:nvPr/>
            </p:nvSpPr>
            <p:spPr>
              <a:xfrm>
                <a:off x="1806156" y="2232705"/>
                <a:ext cx="12037223" cy="64466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i="1" kern="1000" dirty="0" smtClean="0">
                                  <a:solidFill>
                                    <a:srgbClr val="002060"/>
                                  </a:solidFill>
                                  <a:latin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cs typeface="Times New Roman" panose="02020603050405020304" pitchFamily="18" charset="0"/>
                                </a:rPr>
                                <m:t>𝑋</m:t>
                              </m:r>
                            </m:e>
                            <m:sub>
                              <m:r>
                                <a:rPr lang="en-CA" sz="3200" b="0" i="1" kern="1000" dirty="0" smtClean="0">
                                  <a:solidFill>
                                    <a:srgbClr val="002060"/>
                                  </a:solidFill>
                                  <a:latin typeface="Cambria Math" panose="02040503050406030204" pitchFamily="18" charset="0"/>
                                  <a:cs typeface="Times New Roman" panose="02020603050405020304" pitchFamily="18" charset="0"/>
                                </a:rPr>
                                <m:t>𝑖</m:t>
                              </m:r>
                            </m:sub>
                          </m:sSub>
                        </m:e>
                      </m:acc>
                      <m: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m:rPr>
                          <m:sty m:val="p"/>
                        </m:rPr>
                        <a:rPr lang="en-CA" sz="3200" b="0" i="0"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N</m:t>
                      </m:r>
                      <m:d>
                        <m:d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dPr>
                        <m:e>
                          <m:r>
                            <m:rPr>
                              <m:sty m:val="p"/>
                            </m:rPr>
                            <a:rPr lang="el-GR"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μ</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𝜎</m:t>
                          </m:r>
                        </m:e>
                      </m:d>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 </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𝑖</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𝑖</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𝑑</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 ∀ </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𝑖</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=1,…</m:t>
                      </m:r>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𝑝</m:t>
                      </m:r>
                    </m:oMath>
                  </m:oMathPara>
                </a14:m>
                <a:endParaRPr lang="en-CA" sz="3200" dirty="0">
                  <a:solidFill>
                    <a:srgbClr val="00206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806156" y="2232705"/>
                <a:ext cx="12037223" cy="644664"/>
              </a:xfrm>
              <a:prstGeom prst="rect">
                <a:avLst/>
              </a:prstGeom>
              <a:blipFill rotWithShape="0">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2383815904"/>
                  </p:ext>
                </p:extLst>
              </p:nvPr>
            </p:nvGraphicFramePr>
            <p:xfrm>
              <a:off x="1939102" y="1949216"/>
              <a:ext cx="2438400" cy="3086608"/>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tblGrid>
                  <a:tr h="190500">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1</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2</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CA" sz="2800" u="none" strike="noStrike" dirty="0">
                              <a:effectLst/>
                              <a:latin typeface="+mn-lt"/>
                            </a:rPr>
                            <a:t>…</a:t>
                          </a:r>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𝑝</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2383815904"/>
                  </p:ext>
                </p:extLst>
              </p:nvPr>
            </p:nvGraphicFramePr>
            <p:xfrm>
              <a:off x="1939102" y="1949216"/>
              <a:ext cx="2438400" cy="3092006"/>
            </p:xfrm>
            <a:graphic>
              <a:graphicData uri="http://schemas.openxmlformats.org/drawingml/2006/table">
                <a:tbl>
                  <a:tblPr>
                    <a:tableStyleId>{5C22544A-7EE6-4342-B048-85BDC9FD1C3A}</a:tableStyleId>
                  </a:tblPr>
                  <a:tblGrid>
                    <a:gridCol w="609600"/>
                    <a:gridCol w="609600"/>
                    <a:gridCol w="609600"/>
                    <a:gridCol w="609600"/>
                  </a:tblGrid>
                  <a:tr h="474536">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1000" t="-16667" r="-303000" b="-555128"/>
                          </a:stretch>
                        </a:blip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100000" t="-16667" r="-200000" b="-555128"/>
                          </a:stretch>
                        </a:blipFill>
                      </a:tcPr>
                    </a:tc>
                    <a:tc>
                      <a:txBody>
                        <a:bodyPr/>
                        <a:lstStyle/>
                        <a:p>
                          <a:pPr algn="ctr" fontAlgn="b"/>
                          <a:r>
                            <a:rPr lang="en-CA" sz="2800" u="none" strike="noStrike" dirty="0">
                              <a:effectLst/>
                              <a:latin typeface="+mn-lt"/>
                            </a:rPr>
                            <a:t>…</a:t>
                          </a:r>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02000" t="-16667" r="-2000" b="-555128"/>
                          </a:stretch>
                        </a:blip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mc:Fallback>
      </mc:AlternateContent>
      <p:cxnSp>
        <p:nvCxnSpPr>
          <p:cNvPr id="6" name="Straight Arrow Connector 5"/>
          <p:cNvCxnSpPr/>
          <p:nvPr/>
        </p:nvCxnSpPr>
        <p:spPr>
          <a:xfrm flipH="1" flipV="1">
            <a:off x="6648932" y="2877369"/>
            <a:ext cx="557086" cy="447391"/>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Rectangle 10"/>
              <p:cNvSpPr/>
              <p:nvPr/>
            </p:nvSpPr>
            <p:spPr>
              <a:xfrm>
                <a:off x="7127685" y="3008016"/>
                <a:ext cx="4563685" cy="830997"/>
              </a:xfrm>
              <a:prstGeom prst="rect">
                <a:avLst/>
              </a:prstGeom>
            </p:spPr>
            <p:txBody>
              <a:bodyPr wrap="none">
                <a:spAutoFit/>
              </a:bodyPr>
              <a:lstStyle/>
              <a:p>
                <a:r>
                  <a:rPr lang="en-CA" sz="2400" b="0" kern="1000" dirty="0">
                    <a:solidFill>
                      <a:srgbClr val="002060"/>
                    </a:solidFill>
                    <a:ea typeface="Cambria Math" panose="02040503050406030204" pitchFamily="18" charset="0"/>
                    <a:cs typeface="Times New Roman" panose="02020603050405020304" pitchFamily="18" charset="0"/>
                  </a:rPr>
                  <a:t>Chosen without using any real data</a:t>
                </a:r>
                <a:endParaRPr lang="en-CA" sz="2400" b="0" i="1" kern="1000" dirty="0">
                  <a:solidFill>
                    <a:srgbClr val="002060"/>
                  </a:solidFill>
                  <a:ea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m:rPr>
                          <m:nor/>
                        </m:rPr>
                        <a:rPr lang="en-CA" sz="2400" dirty="0" smtClean="0">
                          <a:solidFill>
                            <a:srgbClr val="002060"/>
                          </a:solidFill>
                        </a:rPr>
                        <m:t>Perfectly</m:t>
                      </m:r>
                      <m:r>
                        <m:rPr>
                          <m:nor/>
                        </m:rPr>
                        <a:rPr lang="en-CA" sz="2400" dirty="0" smtClean="0">
                          <a:solidFill>
                            <a:srgbClr val="002060"/>
                          </a:solidFill>
                        </a:rPr>
                        <m:t> </m:t>
                      </m:r>
                      <m:r>
                        <m:rPr>
                          <m:nor/>
                        </m:rPr>
                        <a:rPr lang="en-CA" sz="2400" dirty="0" smtClean="0">
                          <a:solidFill>
                            <a:srgbClr val="002060"/>
                          </a:solidFill>
                        </a:rPr>
                        <m:t>safe</m:t>
                      </m:r>
                    </m:oMath>
                  </m:oMathPara>
                </a14:m>
                <a:endParaRPr lang="en-CA" sz="2400" dirty="0">
                  <a:solidFill>
                    <a:srgbClr val="002060"/>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7127685" y="3008016"/>
                <a:ext cx="4563685" cy="830997"/>
              </a:xfrm>
              <a:prstGeom prst="rect">
                <a:avLst/>
              </a:prstGeom>
              <a:blipFill rotWithShape="0">
                <a:blip r:embed="rId6"/>
                <a:stretch>
                  <a:fillRect l="-2003" t="-5839" r="-1202" b="-6569"/>
                </a:stretch>
              </a:blipFill>
            </p:spPr>
            <p:txBody>
              <a:bodyPr/>
              <a:lstStyle/>
              <a:p>
                <a:r>
                  <a:rPr lang="fr-FR">
                    <a:noFill/>
                  </a:rPr>
                  <a:t> </a:t>
                </a:r>
              </a:p>
            </p:txBody>
          </p:sp>
        </mc:Fallback>
      </mc:AlternateContent>
      <p:sp>
        <p:nvSpPr>
          <p:cNvPr id="12" name="Right Arrow 11"/>
          <p:cNvSpPr/>
          <p:nvPr/>
        </p:nvSpPr>
        <p:spPr>
          <a:xfrm>
            <a:off x="5308930" y="5065824"/>
            <a:ext cx="1728913" cy="540712"/>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TextBox 12"/>
          <p:cNvSpPr txBox="1"/>
          <p:nvPr/>
        </p:nvSpPr>
        <p:spPr>
          <a:xfrm>
            <a:off x="7293591" y="4240544"/>
            <a:ext cx="3830421" cy="2308324"/>
          </a:xfrm>
          <a:prstGeom prst="rect">
            <a:avLst/>
          </a:prstGeom>
          <a:noFill/>
          <a:ln>
            <a:solidFill>
              <a:srgbClr val="002060"/>
            </a:solidFill>
          </a:ln>
        </p:spPr>
        <p:txBody>
          <a:bodyPr wrap="square" rtlCol="0">
            <a:spAutoFit/>
          </a:bodyPr>
          <a:lstStyle/>
          <a:p>
            <a:pPr algn="ctr"/>
            <a:r>
              <a:rPr lang="en-CA" sz="2400" dirty="0">
                <a:solidFill>
                  <a:srgbClr val="002060"/>
                </a:solidFill>
              </a:rPr>
              <a:t>No analytical value and considered a dummy file</a:t>
            </a:r>
          </a:p>
          <a:p>
            <a:pPr algn="ctr"/>
            <a:endParaRPr lang="en-CA" sz="2400" dirty="0">
              <a:solidFill>
                <a:srgbClr val="002060"/>
              </a:solidFill>
            </a:endParaRPr>
          </a:p>
          <a:p>
            <a:pPr algn="ctr"/>
            <a:endParaRPr lang="en-CA" sz="2400" dirty="0">
              <a:solidFill>
                <a:srgbClr val="002060"/>
              </a:solidFill>
            </a:endParaRPr>
          </a:p>
          <a:p>
            <a:pPr algn="ctr"/>
            <a:r>
              <a:rPr lang="en-CA" sz="2400" dirty="0">
                <a:solidFill>
                  <a:srgbClr val="002060"/>
                </a:solidFill>
              </a:rPr>
              <a:t>Not useful</a:t>
            </a:r>
          </a:p>
          <a:p>
            <a:pPr algn="ctr"/>
            <a:endParaRPr lang="en-CA" sz="2400" dirty="0">
              <a:solidFill>
                <a:srgbClr val="002060"/>
              </a:solidFill>
            </a:endParaRPr>
          </a:p>
        </p:txBody>
      </p:sp>
      <p:sp>
        <p:nvSpPr>
          <p:cNvPr id="14" name="Not Equal 13"/>
          <p:cNvSpPr/>
          <p:nvPr/>
        </p:nvSpPr>
        <p:spPr>
          <a:xfrm>
            <a:off x="8969965" y="5159145"/>
            <a:ext cx="477672" cy="447391"/>
          </a:xfrm>
          <a:prstGeom prst="mathNotEqual">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Tree>
    <p:extLst>
      <p:ext uri="{BB962C8B-B14F-4D97-AF65-F5344CB8AC3E}">
        <p14:creationId xmlns:p14="http://schemas.microsoft.com/office/powerpoint/2010/main" val="114774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2560" y="190410"/>
            <a:ext cx="12201655"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From dummy files to more analytically advanced synthetic files</a:t>
            </a:r>
          </a:p>
        </p:txBody>
      </p:sp>
      <p:sp>
        <p:nvSpPr>
          <p:cNvPr id="3" name="Slide Number Placeholder 2"/>
          <p:cNvSpPr>
            <a:spLocks noGrp="1"/>
          </p:cNvSpPr>
          <p:nvPr>
            <p:ph type="sldNum" sz="quarter" idx="12"/>
          </p:nvPr>
        </p:nvSpPr>
        <p:spPr/>
        <p:txBody>
          <a:bodyPr/>
          <a:lstStyle/>
          <a:p>
            <a:fld id="{81D3D662-262C-44E2-814A-0E1CB79E3C7B}" type="slidenum">
              <a:rPr lang="en-CA" smtClean="0"/>
              <a:t>19</a:t>
            </a:fld>
            <a:endParaRPr lang="en-CA" dirty="0"/>
          </a:p>
        </p:txBody>
      </p:sp>
      <mc:AlternateContent xmlns:mc="http://schemas.openxmlformats.org/markup-compatibility/2006" xmlns:a14="http://schemas.microsoft.com/office/drawing/2010/main">
        <mc:Choice Requires="a14">
          <p:sp>
            <p:nvSpPr>
              <p:cNvPr id="8" name="TextBox 7"/>
              <p:cNvSpPr txBox="1"/>
              <p:nvPr/>
            </p:nvSpPr>
            <p:spPr>
              <a:xfrm>
                <a:off x="1464963" y="2826101"/>
                <a:ext cx="12037223" cy="28230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i="1" kern="1000" dirty="0" smtClean="0">
                                  <a:solidFill>
                                    <a:srgbClr val="002060"/>
                                  </a:solidFill>
                                  <a:latin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cs typeface="Times New Roman" panose="02020603050405020304" pitchFamily="18" charset="0"/>
                                </a:rPr>
                                <m:t>𝑋</m:t>
                              </m:r>
                            </m:e>
                            <m:sub>
                              <m:r>
                                <a:rPr lang="en-CA" sz="3200" b="0" i="1" kern="1000" dirty="0" smtClean="0">
                                  <a:solidFill>
                                    <a:srgbClr val="002060"/>
                                  </a:solidFill>
                                  <a:latin typeface="Cambria Math" panose="02040503050406030204" pitchFamily="18" charset="0"/>
                                  <a:cs typeface="Times New Roman" panose="02020603050405020304" pitchFamily="18" charset="0"/>
                                </a:rPr>
                                <m:t>1</m:t>
                              </m:r>
                            </m:sub>
                          </m:sSub>
                        </m:e>
                      </m:acc>
                      <m: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m:rPr>
                          <m:sty m:val="p"/>
                        </m:rPr>
                        <a:rPr lang="en-CA" sz="3200" b="0" i="0"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N</m:t>
                      </m:r>
                      <m:d>
                        <m:d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l-GR"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μ</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1</m:t>
                                  </m:r>
                                </m:sub>
                              </m:sSub>
                            </m:e>
                          </m:acc>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1</m:t>
                                  </m:r>
                                </m:sub>
                              </m:sSub>
                            </m:e>
                          </m:acc>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 </m:t>
                          </m:r>
                        </m:e>
                      </m:d>
                    </m:oMath>
                  </m:oMathPara>
                </a14:m>
                <a:endParaRPr lang="en-CA" sz="3200" dirty="0">
                  <a:solidFill>
                    <a:srgbClr val="002060"/>
                  </a:solidFill>
                </a:endParaRPr>
              </a:p>
              <a:p>
                <a:pPr/>
                <a14:m>
                  <m:oMathPara xmlns:m="http://schemas.openxmlformats.org/officeDocument/2006/math">
                    <m:oMathParaPr>
                      <m:jc m:val="centerGroup"/>
                    </m:oMathParaPr>
                    <m:oMath xmlns:m="http://schemas.openxmlformats.org/officeDocument/2006/math">
                      <m:acc>
                        <m:accPr>
                          <m:chr m:val="⃗"/>
                          <m:ctrlP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i="1" kern="1000" dirty="0" smtClean="0">
                                  <a:solidFill>
                                    <a:srgbClr val="002060"/>
                                  </a:solidFill>
                                  <a:latin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cs typeface="Times New Roman" panose="02020603050405020304" pitchFamily="18" charset="0"/>
                                </a:rPr>
                                <m:t>𝑋</m:t>
                              </m:r>
                            </m:e>
                            <m:sub>
                              <m:r>
                                <a:rPr lang="en-CA" sz="3200" b="0" i="1" kern="1000" dirty="0" smtClean="0">
                                  <a:solidFill>
                                    <a:srgbClr val="002060"/>
                                  </a:solidFill>
                                  <a:latin typeface="Cambria Math" panose="02040503050406030204" pitchFamily="18" charset="0"/>
                                  <a:cs typeface="Times New Roman" panose="02020603050405020304" pitchFamily="18" charset="0"/>
                                </a:rPr>
                                <m:t>2</m:t>
                              </m:r>
                            </m:sub>
                          </m:sSub>
                        </m:e>
                      </m:acc>
                      <m: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m:rPr>
                          <m:sty m:val="p"/>
                        </m:rPr>
                        <a:rPr lang="en-CA" sz="3200" b="0" i="0"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N</m:t>
                      </m:r>
                      <m:d>
                        <m:d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l-GR"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μ</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2</m:t>
                                  </m:r>
                                </m:sub>
                              </m:sSub>
                            </m:e>
                          </m:acc>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2</m:t>
                                  </m:r>
                                </m:sub>
                              </m:sSub>
                            </m:e>
                          </m:acc>
                        </m:e>
                      </m:d>
                    </m:oMath>
                  </m:oMathPara>
                </a14:m>
                <a:endParaRPr lang="en-CA" sz="3200" b="0" i="1" kern="1000" dirty="0">
                  <a:solidFill>
                    <a:srgbClr val="002060"/>
                  </a:solidFill>
                  <a:latin typeface="Cambria Math" panose="02040503050406030204" pitchFamily="18" charset="0"/>
                  <a:ea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CA" sz="3200" kern="1000" dirty="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oMath>
                  </m:oMathPara>
                </a14:m>
                <a:endParaRPr lang="en-CA" sz="3200" kern="1000" dirty="0">
                  <a:solidFill>
                    <a:srgbClr val="002060"/>
                  </a:solidFill>
                  <a:ea typeface="Cambria Math" panose="020405030504060302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acc>
                        <m:accPr>
                          <m:chr m:val="⃗"/>
                          <m:ctrlP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i="1" kern="1000" dirty="0" smtClean="0">
                                  <a:solidFill>
                                    <a:srgbClr val="002060"/>
                                  </a:solidFill>
                                  <a:latin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cs typeface="Times New Roman" panose="02020603050405020304" pitchFamily="18" charset="0"/>
                                </a:rPr>
                                <m:t>𝑋</m:t>
                              </m:r>
                            </m:e>
                            <m:sub>
                              <m:r>
                                <a:rPr lang="en-CA" sz="3200" b="0" i="1" kern="1000" dirty="0" smtClean="0">
                                  <a:solidFill>
                                    <a:srgbClr val="002060"/>
                                  </a:solidFill>
                                  <a:latin typeface="Cambria Math" panose="02040503050406030204" pitchFamily="18" charset="0"/>
                                  <a:cs typeface="Times New Roman" panose="02020603050405020304" pitchFamily="18" charset="0"/>
                                </a:rPr>
                                <m:t>𝑝</m:t>
                              </m:r>
                            </m:sub>
                          </m:sSub>
                        </m:e>
                      </m:acc>
                      <m:r>
                        <a:rPr lang="en-CA" sz="320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r>
                        <m:rPr>
                          <m:sty m:val="p"/>
                        </m:rPr>
                        <a:rPr lang="en-CA" sz="3200" b="0" i="0"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N</m:t>
                      </m:r>
                      <m:d>
                        <m:d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dPr>
                        <m:e>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l-GR"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μ</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𝑝</m:t>
                                  </m:r>
                                </m:sub>
                              </m:sSub>
                            </m:e>
                          </m:acc>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m:t>
                          </m:r>
                          <m:acc>
                            <m:accPr>
                              <m:chr m:val="̂"/>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𝜎</m:t>
                                  </m:r>
                                </m:e>
                                <m:sub>
                                  <m:r>
                                    <a:rPr lang="en-CA" sz="3200" b="0" i="1" kern="1000" dirty="0" smtClean="0">
                                      <a:solidFill>
                                        <a:srgbClr val="002060"/>
                                      </a:solidFill>
                                      <a:latin typeface="Cambria Math" panose="02040503050406030204" pitchFamily="18" charset="0"/>
                                      <a:ea typeface="Cambria Math" panose="02040503050406030204" pitchFamily="18" charset="0"/>
                                      <a:cs typeface="Times New Roman" panose="02020603050405020304" pitchFamily="18" charset="0"/>
                                    </a:rPr>
                                    <m:t>𝑝</m:t>
                                  </m:r>
                                </m:sub>
                              </m:sSub>
                            </m:e>
                          </m:acc>
                        </m:e>
                      </m:d>
                    </m:oMath>
                  </m:oMathPara>
                </a14:m>
                <a:endParaRPr lang="en-CA" sz="3200" b="0" kern="1000" dirty="0">
                  <a:solidFill>
                    <a:srgbClr val="002060"/>
                  </a:solidFill>
                  <a:ea typeface="Cambria Math" panose="02040503050406030204" pitchFamily="18" charset="0"/>
                  <a:cs typeface="Times New Roman" panose="02020603050405020304" pitchFamily="18" charset="0"/>
                </a:endParaRPr>
              </a:p>
              <a:p>
                <a:endParaRPr lang="en-CA" sz="3200" dirty="0">
                  <a:solidFill>
                    <a:srgbClr val="00206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464963" y="2826101"/>
                <a:ext cx="12037223" cy="2823017"/>
              </a:xfrm>
              <a:prstGeom prst="rect">
                <a:avLst/>
              </a:prstGeom>
              <a:blipFill rotWithShape="0">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217095645"/>
                  </p:ext>
                </p:extLst>
              </p:nvPr>
            </p:nvGraphicFramePr>
            <p:xfrm>
              <a:off x="2649711" y="2560532"/>
              <a:ext cx="2438400" cy="3086608"/>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tblGrid>
                  <a:tr h="190500">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1</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2</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CA" sz="2800" u="none" strike="noStrike" dirty="0">
                              <a:effectLst/>
                              <a:latin typeface="+mn-lt"/>
                            </a:rPr>
                            <a:t>…</a:t>
                          </a:r>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CA" sz="2800" i="1" u="none" strike="noStrike" dirty="0" smtClean="0">
                                        <a:effectLst/>
                                        <a:latin typeface="Cambria Math" panose="02040503050406030204" pitchFamily="18" charset="0"/>
                                      </a:rPr>
                                    </m:ctrlPr>
                                  </m:sSubPr>
                                  <m:e>
                                    <m:r>
                                      <a:rPr lang="en-CA" sz="2800" b="0" i="1" u="none" strike="noStrike" dirty="0" smtClean="0">
                                        <a:effectLst/>
                                        <a:latin typeface="Cambria Math" panose="02040503050406030204" pitchFamily="18" charset="0"/>
                                      </a:rPr>
                                      <m:t>𝑋</m:t>
                                    </m:r>
                                  </m:e>
                                  <m:sub>
                                    <m:r>
                                      <a:rPr lang="en-CA" sz="2800" b="0" i="1" u="none" strike="noStrike" dirty="0" smtClean="0">
                                        <a:effectLst/>
                                        <a:latin typeface="Cambria Math" panose="02040503050406030204" pitchFamily="18" charset="0"/>
                                      </a:rPr>
                                      <m:t>𝑝</m:t>
                                    </m:r>
                                  </m:sub>
                                </m:sSub>
                              </m:oMath>
                            </m:oMathPara>
                          </a14:m>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90500">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217095645"/>
                  </p:ext>
                </p:extLst>
              </p:nvPr>
            </p:nvGraphicFramePr>
            <p:xfrm>
              <a:off x="2649711" y="2560532"/>
              <a:ext cx="2438400" cy="3092006"/>
            </p:xfrm>
            <a:graphic>
              <a:graphicData uri="http://schemas.openxmlformats.org/drawingml/2006/table">
                <a:tbl>
                  <a:tblPr>
                    <a:tableStyleId>{5C22544A-7EE6-4342-B048-85BDC9FD1C3A}</a:tableStyleId>
                  </a:tblPr>
                  <a:tblGrid>
                    <a:gridCol w="609600"/>
                    <a:gridCol w="609600"/>
                    <a:gridCol w="609600"/>
                    <a:gridCol w="609600"/>
                  </a:tblGrid>
                  <a:tr h="474536">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1000" t="-16667" r="-303000" b="-553846"/>
                          </a:stretch>
                        </a:blip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100000" t="-16667" r="-200000" b="-553846"/>
                          </a:stretch>
                        </a:blipFill>
                      </a:tcPr>
                    </a:tc>
                    <a:tc>
                      <a:txBody>
                        <a:bodyPr/>
                        <a:lstStyle/>
                        <a:p>
                          <a:pPr algn="ctr" fontAlgn="b"/>
                          <a:r>
                            <a:rPr lang="en-CA" sz="2800" u="none" strike="noStrike" dirty="0">
                              <a:effectLst/>
                              <a:latin typeface="+mn-lt"/>
                            </a:rPr>
                            <a:t>…</a:t>
                          </a:r>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5"/>
                          <a:stretch>
                            <a:fillRect l="-302000" t="-16667" r="-2000" b="-553846"/>
                          </a:stretch>
                        </a:blip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6245">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CA" sz="2800" b="0" i="0" u="none" strike="noStrike" dirty="0">
                            <a:solidFill>
                              <a:srgbClr val="000000"/>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mc:Fallback>
      </mc:AlternateContent>
      <p:sp>
        <p:nvSpPr>
          <p:cNvPr id="2" name="Rectangle 1"/>
          <p:cNvSpPr/>
          <p:nvPr/>
        </p:nvSpPr>
        <p:spPr>
          <a:xfrm>
            <a:off x="308243" y="1501953"/>
            <a:ext cx="11550459" cy="830997"/>
          </a:xfrm>
          <a:prstGeom prst="rect">
            <a:avLst/>
          </a:prstGeom>
        </p:spPr>
        <p:txBody>
          <a:bodyPr wrap="square">
            <a:spAutoFit/>
          </a:bodyPr>
          <a:lstStyle/>
          <a:p>
            <a:r>
              <a:rPr lang="en-CA" sz="2400" dirty="0">
                <a:solidFill>
                  <a:srgbClr val="002060"/>
                </a:solidFill>
              </a:rPr>
              <a:t>The synthesizer could also decide to use information from the original data, in the generation process, to ensure that some of the analytical value is preserved. </a:t>
            </a:r>
            <a:endParaRPr lang="fr-FR" sz="2400" dirty="0">
              <a:solidFill>
                <a:srgbClr val="002060"/>
              </a:solidFill>
            </a:endParaRPr>
          </a:p>
        </p:txBody>
      </p:sp>
      <p:cxnSp>
        <p:nvCxnSpPr>
          <p:cNvPr id="16" name="Straight Arrow Connector 15"/>
          <p:cNvCxnSpPr/>
          <p:nvPr/>
        </p:nvCxnSpPr>
        <p:spPr>
          <a:xfrm flipH="1" flipV="1">
            <a:off x="8052180" y="3384646"/>
            <a:ext cx="1930020" cy="721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8038532" y="3944204"/>
            <a:ext cx="1943668" cy="162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052180" y="4106535"/>
            <a:ext cx="1930020" cy="464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982200" y="3425204"/>
            <a:ext cx="1757008" cy="1569660"/>
          </a:xfrm>
          <a:prstGeom prst="rect">
            <a:avLst/>
          </a:prstGeom>
        </p:spPr>
        <p:txBody>
          <a:bodyPr wrap="square">
            <a:spAutoFit/>
          </a:bodyPr>
          <a:lstStyle/>
          <a:p>
            <a:pPr algn="ctr"/>
            <a:r>
              <a:rPr lang="en-CA" sz="2400" b="0" kern="1000" dirty="0">
                <a:solidFill>
                  <a:srgbClr val="002060"/>
                </a:solidFill>
                <a:ea typeface="Cambria Math" panose="02040503050406030204" pitchFamily="18" charset="0"/>
                <a:cs typeface="Times New Roman" panose="02020603050405020304" pitchFamily="18" charset="0"/>
              </a:rPr>
              <a:t>Estimates based on the original data</a:t>
            </a:r>
            <a:endParaRPr lang="en-CA" sz="2400" b="0" i="1" kern="1000" dirty="0">
              <a:solidFill>
                <a:srgbClr val="002060"/>
              </a:solidFill>
              <a:ea typeface="Cambria Math"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024208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51927" y="205273"/>
            <a:ext cx="4674636"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Outline</a:t>
            </a:r>
            <a:r>
              <a:rPr lang="en-CA" sz="2300" b="1" dirty="0">
                <a:effectLst>
                  <a:outerShdw blurRad="38100" dist="38100" dir="2700000" algn="tl">
                    <a:srgbClr val="000000">
                      <a:alpha val="43137"/>
                    </a:srgbClr>
                  </a:outerShdw>
                </a:effectLst>
              </a:rPr>
              <a:t> </a:t>
            </a:r>
          </a:p>
        </p:txBody>
      </p:sp>
      <p:graphicFrame>
        <p:nvGraphicFramePr>
          <p:cNvPr id="10" name="Diagram 9"/>
          <p:cNvGraphicFramePr/>
          <p:nvPr>
            <p:extLst>
              <p:ext uri="{D42A27DB-BD31-4B8C-83A1-F6EECF244321}">
                <p14:modId xmlns:p14="http://schemas.microsoft.com/office/powerpoint/2010/main" val="2594834582"/>
              </p:ext>
            </p:extLst>
          </p:nvPr>
        </p:nvGraphicFramePr>
        <p:xfrm>
          <a:off x="251927" y="1101012"/>
          <a:ext cx="8095127" cy="50920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Slide Number Placeholder 11"/>
          <p:cNvSpPr>
            <a:spLocks noGrp="1"/>
          </p:cNvSpPr>
          <p:nvPr>
            <p:ph type="sldNum" sz="quarter" idx="12"/>
          </p:nvPr>
        </p:nvSpPr>
        <p:spPr/>
        <p:txBody>
          <a:bodyPr/>
          <a:lstStyle/>
          <a:p>
            <a:fld id="{81D3D662-262C-44E2-814A-0E1CB79E3C7B}" type="slidenum">
              <a:rPr lang="fr-FR" smtClean="0"/>
              <a:t>2</a:t>
            </a:fld>
            <a:endParaRPr lang="fr-FR" dirty="0"/>
          </a:p>
        </p:txBody>
      </p:sp>
    </p:spTree>
    <p:extLst>
      <p:ext uri="{BB962C8B-B14F-4D97-AF65-F5344CB8AC3E}">
        <p14:creationId xmlns:p14="http://schemas.microsoft.com/office/powerpoint/2010/main" val="463633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2560" y="190410"/>
            <a:ext cx="12201655"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From dummy files to more analytically advanced synthetic files</a:t>
            </a:r>
          </a:p>
        </p:txBody>
      </p:sp>
      <p:sp>
        <p:nvSpPr>
          <p:cNvPr id="3" name="Slide Number Placeholder 2"/>
          <p:cNvSpPr>
            <a:spLocks noGrp="1"/>
          </p:cNvSpPr>
          <p:nvPr>
            <p:ph type="sldNum" sz="quarter" idx="12"/>
          </p:nvPr>
        </p:nvSpPr>
        <p:spPr/>
        <p:txBody>
          <a:bodyPr/>
          <a:lstStyle/>
          <a:p>
            <a:fld id="{81D3D662-262C-44E2-814A-0E1CB79E3C7B}" type="slidenum">
              <a:rPr lang="en-CA" smtClean="0"/>
              <a:t>20</a:t>
            </a:fld>
            <a:endParaRPr lang="en-CA" dirty="0"/>
          </a:p>
        </p:txBody>
      </p:sp>
      <p:sp>
        <p:nvSpPr>
          <p:cNvPr id="2" name="Rectangle 1"/>
          <p:cNvSpPr/>
          <p:nvPr/>
        </p:nvSpPr>
        <p:spPr>
          <a:xfrm>
            <a:off x="308243" y="1863372"/>
            <a:ext cx="11550459" cy="3570208"/>
          </a:xfrm>
          <a:prstGeom prst="rect">
            <a:avLst/>
          </a:prstGeom>
        </p:spPr>
        <p:txBody>
          <a:bodyPr wrap="square">
            <a:spAutoFit/>
          </a:bodyPr>
          <a:lstStyle/>
          <a:p>
            <a:pPr marL="342900" indent="-342900">
              <a:buFont typeface="Arial" panose="020B0604020202020204" pitchFamily="34" charset="0"/>
              <a:buChar char="•"/>
            </a:pPr>
            <a:r>
              <a:rPr lang="en-CA" sz="2400" dirty="0">
                <a:solidFill>
                  <a:srgbClr val="002060"/>
                </a:solidFill>
              </a:rPr>
              <a:t>The simulation process can be refined by using more information from the original microdata to preserve more statistical properties</a:t>
            </a:r>
          </a:p>
          <a:p>
            <a:pPr marL="342900" indent="-342900">
              <a:buFont typeface="Arial" panose="020B0604020202020204" pitchFamily="34" charset="0"/>
              <a:buChar char="•"/>
            </a:pPr>
            <a:endParaRPr lang="en-CA" sz="2400" dirty="0">
              <a:solidFill>
                <a:srgbClr val="002060"/>
              </a:solidFill>
            </a:endParaRPr>
          </a:p>
          <a:p>
            <a:pPr marL="342900" indent="-342900">
              <a:buFont typeface="Arial" panose="020B0604020202020204" pitchFamily="34" charset="0"/>
              <a:buChar char="•"/>
            </a:pPr>
            <a:r>
              <a:rPr lang="en-CA" sz="2400" dirty="0">
                <a:solidFill>
                  <a:srgbClr val="002060"/>
                </a:solidFill>
              </a:rPr>
              <a:t>The Fleshman-Vale-Maurelli method (Fleishman, 1978 and Maurelli, 1983) can generate multivariate non-normal distributions with the following features preserved:</a:t>
            </a:r>
          </a:p>
          <a:p>
            <a:pPr marL="800100" lvl="1" indent="-342900">
              <a:buFont typeface="Wingdings" panose="05000000000000000000" pitchFamily="2" charset="2"/>
              <a:buChar char="ü"/>
            </a:pPr>
            <a:endParaRPr lang="en-CA" sz="1000" dirty="0">
              <a:solidFill>
                <a:srgbClr val="002060"/>
              </a:solidFill>
            </a:endParaRPr>
          </a:p>
          <a:p>
            <a:pPr marL="800100" lvl="1" indent="-342900">
              <a:buFont typeface="Wingdings" panose="05000000000000000000" pitchFamily="2" charset="2"/>
              <a:buChar char="ü"/>
            </a:pPr>
            <a:r>
              <a:rPr lang="en-CA" sz="2400" dirty="0">
                <a:solidFill>
                  <a:srgbClr val="002060"/>
                </a:solidFill>
              </a:rPr>
              <a:t>means</a:t>
            </a:r>
          </a:p>
          <a:p>
            <a:pPr marL="800100" lvl="1" indent="-342900">
              <a:buFont typeface="Wingdings" panose="05000000000000000000" pitchFamily="2" charset="2"/>
              <a:buChar char="ü"/>
            </a:pPr>
            <a:r>
              <a:rPr lang="en-CA" sz="2400" dirty="0">
                <a:solidFill>
                  <a:srgbClr val="002060"/>
                </a:solidFill>
              </a:rPr>
              <a:t>variances</a:t>
            </a:r>
          </a:p>
          <a:p>
            <a:pPr marL="800100" lvl="1" indent="-342900">
              <a:buFont typeface="Wingdings" panose="05000000000000000000" pitchFamily="2" charset="2"/>
              <a:buChar char="ü"/>
            </a:pPr>
            <a:r>
              <a:rPr lang="en-CA" sz="2400" dirty="0">
                <a:solidFill>
                  <a:srgbClr val="002060"/>
                </a:solidFill>
              </a:rPr>
              <a:t>Skews</a:t>
            </a:r>
          </a:p>
          <a:p>
            <a:pPr marL="800100" lvl="1" indent="-342900">
              <a:buFont typeface="Wingdings" panose="05000000000000000000" pitchFamily="2" charset="2"/>
              <a:buChar char="ü"/>
            </a:pPr>
            <a:r>
              <a:rPr lang="en-CA" sz="2400" dirty="0">
                <a:solidFill>
                  <a:srgbClr val="002060"/>
                </a:solidFill>
              </a:rPr>
              <a:t>Intercorrelation between variables</a:t>
            </a:r>
          </a:p>
        </p:txBody>
      </p:sp>
      <p:sp>
        <p:nvSpPr>
          <p:cNvPr id="6" name="TextBox 5"/>
          <p:cNvSpPr txBox="1"/>
          <p:nvPr/>
        </p:nvSpPr>
        <p:spPr>
          <a:xfrm>
            <a:off x="7874693" y="4380801"/>
            <a:ext cx="3984009" cy="830997"/>
          </a:xfrm>
          <a:prstGeom prst="rect">
            <a:avLst/>
          </a:prstGeom>
          <a:noFill/>
        </p:spPr>
        <p:txBody>
          <a:bodyPr wrap="square" rtlCol="0">
            <a:spAutoFit/>
          </a:bodyPr>
          <a:lstStyle/>
          <a:p>
            <a:pPr algn="ctr"/>
            <a:r>
              <a:rPr lang="en-CA" sz="2400" dirty="0">
                <a:solidFill>
                  <a:srgbClr val="002060"/>
                </a:solidFill>
              </a:rPr>
              <a:t>It is possible to preserve pre-identified statistics</a:t>
            </a:r>
          </a:p>
        </p:txBody>
      </p:sp>
      <p:sp>
        <p:nvSpPr>
          <p:cNvPr id="10" name="Right Arrow 9"/>
          <p:cNvSpPr/>
          <p:nvPr/>
        </p:nvSpPr>
        <p:spPr>
          <a:xfrm>
            <a:off x="6762530" y="4592472"/>
            <a:ext cx="1296537" cy="585056"/>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839274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21</a:t>
            </a:fld>
            <a:endParaRPr lang="fr-FR" dirty="0"/>
          </a:p>
        </p:txBody>
      </p:sp>
      <p:sp>
        <p:nvSpPr>
          <p:cNvPr id="11" name="TextBox 10"/>
          <p:cNvSpPr txBox="1"/>
          <p:nvPr/>
        </p:nvSpPr>
        <p:spPr>
          <a:xfrm>
            <a:off x="211060" y="1670910"/>
            <a:ext cx="11769878" cy="3785652"/>
          </a:xfrm>
          <a:prstGeom prst="rect">
            <a:avLst/>
          </a:prstGeom>
          <a:noFill/>
        </p:spPr>
        <p:txBody>
          <a:bodyPr wrap="square" rtlCol="0">
            <a:spAutoFit/>
          </a:bodyPr>
          <a:lstStyle/>
          <a:p>
            <a:pPr>
              <a:lnSpc>
                <a:spcPct val="150000"/>
              </a:lnSpc>
            </a:pPr>
            <a:r>
              <a:rPr lang="en-CA" sz="2400" b="1" dirty="0">
                <a:solidFill>
                  <a:srgbClr val="002060"/>
                </a:solidFill>
                <a:effectLst>
                  <a:outerShdw blurRad="38100" dist="38100" dir="2700000" algn="tl">
                    <a:srgbClr val="000000">
                      <a:alpha val="43137"/>
                    </a:srgbClr>
                  </a:outerShdw>
                </a:effectLst>
              </a:rPr>
              <a:t>Tools:</a:t>
            </a:r>
          </a:p>
          <a:p>
            <a:pPr marL="342900" indent="-342900">
              <a:lnSpc>
                <a:spcPct val="150000"/>
              </a:lnSpc>
              <a:buFont typeface="Arial" panose="020B0604020202020204" pitchFamily="34" charset="0"/>
              <a:buChar char="•"/>
            </a:pPr>
            <a:r>
              <a:rPr lang="en-CA" sz="2400" dirty="0">
                <a:solidFill>
                  <a:srgbClr val="002060"/>
                </a:solidFill>
              </a:rPr>
              <a:t>In general, simulation processes can be programmed easily enough using any software.</a:t>
            </a:r>
          </a:p>
          <a:p>
            <a:pPr>
              <a:lnSpc>
                <a:spcPct val="150000"/>
              </a:lnSpc>
            </a:pPr>
            <a:r>
              <a:rPr lang="en-CA" sz="2400" dirty="0">
                <a:solidFill>
                  <a:srgbClr val="002060"/>
                </a:solidFill>
              </a:rPr>
              <a:t> </a:t>
            </a:r>
          </a:p>
          <a:p>
            <a:pPr marL="342900" indent="-342900">
              <a:lnSpc>
                <a:spcPct val="150000"/>
              </a:lnSpc>
              <a:buFont typeface="Arial" panose="020B0604020202020204" pitchFamily="34" charset="0"/>
              <a:buChar char="•"/>
            </a:pPr>
            <a:r>
              <a:rPr lang="en-CA" sz="2400" dirty="0">
                <a:solidFill>
                  <a:srgbClr val="002060"/>
                </a:solidFill>
              </a:rPr>
              <a:t>For a more complex type of simulation, the R package semTools (</a:t>
            </a:r>
            <a:r>
              <a:rPr lang="en-CA" sz="2400" dirty="0">
                <a:solidFill>
                  <a:srgbClr val="002060"/>
                </a:solidFill>
                <a:hlinkClick r:id="rId4"/>
              </a:rPr>
              <a:t>https://CRAN.R-project.org/package=semTools</a:t>
            </a:r>
            <a:r>
              <a:rPr lang="en-CA" sz="2400" dirty="0">
                <a:solidFill>
                  <a:srgbClr val="002060"/>
                </a:solidFill>
              </a:rPr>
              <a:t>) simulates microdata using the co-variance matrix, skewness and kurtosis from the original sample data (Jorgensen et al. 2019).</a:t>
            </a:r>
          </a:p>
          <a:p>
            <a:pPr marL="457200" indent="-457200">
              <a:buFont typeface="+mj-lt"/>
              <a:buAutoNum type="arabicPeriod"/>
            </a:pPr>
            <a:endParaRPr lang="en-CA" sz="2400" dirty="0">
              <a:solidFill>
                <a:srgbClr val="002060"/>
              </a:solidFill>
            </a:endParaRPr>
          </a:p>
        </p:txBody>
      </p:sp>
      <p:sp>
        <p:nvSpPr>
          <p:cNvPr id="7" name="TextBox 6"/>
          <p:cNvSpPr txBox="1"/>
          <p:nvPr/>
        </p:nvSpPr>
        <p:spPr>
          <a:xfrm>
            <a:off x="72560" y="190410"/>
            <a:ext cx="12201655"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From dummy files to more analytically advanced synthetic files</a:t>
            </a:r>
          </a:p>
        </p:txBody>
      </p:sp>
    </p:spTree>
    <p:extLst>
      <p:ext uri="{BB962C8B-B14F-4D97-AF65-F5344CB8AC3E}">
        <p14:creationId xmlns:p14="http://schemas.microsoft.com/office/powerpoint/2010/main" val="2203078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0" y="190410"/>
            <a:ext cx="12332924"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From dummy files to more analytically advanced synthetic files</a:t>
            </a:r>
          </a:p>
        </p:txBody>
      </p:sp>
      <p:sp>
        <p:nvSpPr>
          <p:cNvPr id="3" name="Slide Number Placeholder 2"/>
          <p:cNvSpPr>
            <a:spLocks noGrp="1"/>
          </p:cNvSpPr>
          <p:nvPr>
            <p:ph type="sldNum" sz="quarter" idx="12"/>
          </p:nvPr>
        </p:nvSpPr>
        <p:spPr/>
        <p:txBody>
          <a:bodyPr/>
          <a:lstStyle/>
          <a:p>
            <a:fld id="{81D3D662-262C-44E2-814A-0E1CB79E3C7B}" type="slidenum">
              <a:rPr lang="fr-FR" smtClean="0"/>
              <a:t>22</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3177290791"/>
              </p:ext>
            </p:extLst>
          </p:nvPr>
        </p:nvGraphicFramePr>
        <p:xfrm>
          <a:off x="2388359" y="1565679"/>
          <a:ext cx="7342495" cy="4310930"/>
        </p:xfrm>
        <a:graphic>
          <a:graphicData uri="http://schemas.openxmlformats.org/drawingml/2006/table">
            <a:tbl>
              <a:tblPr firstRow="1" firstCol="1" bandRow="1"/>
              <a:tblGrid>
                <a:gridCol w="3766782">
                  <a:extLst>
                    <a:ext uri="{9D8B030D-6E8A-4147-A177-3AD203B41FA5}">
                      <a16:colId xmlns:a16="http://schemas.microsoft.com/office/drawing/2014/main" val="20000"/>
                    </a:ext>
                  </a:extLst>
                </a:gridCol>
                <a:gridCol w="3575713">
                  <a:extLst>
                    <a:ext uri="{9D8B030D-6E8A-4147-A177-3AD203B41FA5}">
                      <a16:colId xmlns:a16="http://schemas.microsoft.com/office/drawing/2014/main" val="20001"/>
                    </a:ext>
                  </a:extLst>
                </a:gridCol>
              </a:tblGrid>
              <a:tr h="1161330">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Pros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Cons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spcAft>
                          <a:spcPts val="800"/>
                        </a:spcAft>
                      </a:pPr>
                      <a:endParaRPr lang="en-GB" sz="2000" b="0" dirty="0">
                        <a:solidFill>
                          <a:srgbClr val="002060"/>
                        </a:solidFill>
                        <a:effectLst/>
                        <a:latin typeface="+mn-lt"/>
                        <a:ea typeface="Calibri" panose="020F0502020204030204" pitchFamily="34" charset="0"/>
                      </a:endParaRPr>
                    </a:p>
                    <a:p>
                      <a:pPr algn="ctr">
                        <a:spcAft>
                          <a:spcPts val="800"/>
                        </a:spcAft>
                      </a:pPr>
                      <a:r>
                        <a:rPr lang="en-GB" sz="2000" b="0" dirty="0">
                          <a:solidFill>
                            <a:srgbClr val="002060"/>
                          </a:solidFill>
                          <a:effectLst/>
                          <a:latin typeface="+mn-lt"/>
                          <a:ea typeface="Calibri" panose="020F0502020204030204" pitchFamily="34" charset="0"/>
                        </a:rPr>
                        <a:t>Simulation processes are easy to understand and can create completely safe data when no information pertaining to the original data is used. Can generate fully synthetic files. For more advanced types of simulations, some analytical value can be preserved. </a:t>
                      </a:r>
                      <a:endParaRPr lang="en-CA" sz="2000" b="0" dirty="0">
                        <a:solidFill>
                          <a:srgbClr val="002060"/>
                        </a:solidFill>
                        <a:effectLst/>
                        <a:latin typeface="+mn-lt"/>
                        <a:ea typeface="Calibri" panose="020F0502020204030204" pitchFamily="34"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spcAft>
                          <a:spcPts val="800"/>
                        </a:spcAft>
                      </a:pPr>
                      <a:r>
                        <a:rPr lang="en-GB" sz="2000" b="0" dirty="0">
                          <a:solidFill>
                            <a:srgbClr val="002060"/>
                          </a:solidFill>
                          <a:effectLst/>
                          <a:latin typeface="+mn-lt"/>
                          <a:ea typeface="Calibri" panose="020F0502020204030204" pitchFamily="34" charset="0"/>
                        </a:rPr>
                        <a:t>Usually, does not allow to meet complex analytical needs.</a:t>
                      </a:r>
                      <a:endParaRPr lang="en-CA" sz="2000" b="0" dirty="0">
                        <a:solidFill>
                          <a:srgbClr val="002060"/>
                        </a:solidFill>
                        <a:effectLst/>
                        <a:latin typeface="+mn-lt"/>
                        <a:ea typeface="Calibri" panose="020F0502020204030204" pitchFamily="34" charset="0"/>
                      </a:endParaRPr>
                    </a:p>
                    <a:p>
                      <a:pPr algn="ctr">
                        <a:lnSpc>
                          <a:spcPct val="120000"/>
                        </a:lnSpc>
                        <a:spcBef>
                          <a:spcPts val="200"/>
                        </a:spcBef>
                        <a:spcAft>
                          <a:spcPts val="800"/>
                        </a:spcAft>
                      </a:pPr>
                      <a:r>
                        <a:rPr lang="en-GB" sz="2000" b="0" kern="1000" dirty="0">
                          <a:solidFill>
                            <a:srgbClr val="002060"/>
                          </a:solidFill>
                          <a:effectLst/>
                          <a:latin typeface="+mn-lt"/>
                          <a:ea typeface="Times New Roman" panose="02020603050405020304" pitchFamily="18" charset="0"/>
                          <a:cs typeface="Times New Roman" panose="02020603050405020304" pitchFamily="18" charset="0"/>
                        </a:rPr>
                        <a:t> </a:t>
                      </a:r>
                      <a:endParaRPr lang="en-CA" sz="2000" b="0" kern="1000" dirty="0">
                        <a:solidFill>
                          <a:srgbClr val="002060"/>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180187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Dummy Files</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23</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3321035852"/>
              </p:ext>
            </p:extLst>
          </p:nvPr>
        </p:nvGraphicFramePr>
        <p:xfrm>
          <a:off x="1659730" y="1788304"/>
          <a:ext cx="8872538" cy="4287187"/>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16133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Not 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if training does not require analytical value in the data</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400800" y="788246"/>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537405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Analytically Advanced Simulated Data</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24</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856656837"/>
              </p:ext>
            </p:extLst>
          </p:nvPr>
        </p:nvGraphicFramePr>
        <p:xfrm>
          <a:off x="1659730" y="1892300"/>
          <a:ext cx="8872538" cy="4287187"/>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16133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 if analyses conducted are related to the pre-identified results that needed to be preserved in the synthesis process. Otherwise, not 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 if analyses conducted are related to the pre-identified results that needed to be preserved in the synthesis process. Otherwise, not recommended.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but might be too advanced in comparison to the real analytical need</a:t>
                      </a:r>
                      <a:endParaRPr lang="en-CA" sz="22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400800" y="788246"/>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665738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25</a:t>
            </a:fld>
            <a:endParaRPr lang="fr-FR" dirty="0"/>
          </a:p>
        </p:txBody>
      </p:sp>
      <p:sp>
        <p:nvSpPr>
          <p:cNvPr id="7" name="TextBox 6"/>
          <p:cNvSpPr txBox="1"/>
          <p:nvPr/>
        </p:nvSpPr>
        <p:spPr>
          <a:xfrm>
            <a:off x="154777" y="-37148"/>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
        <p:nvSpPr>
          <p:cNvPr id="2" name="Rectangle 1"/>
          <p:cNvSpPr/>
          <p:nvPr/>
        </p:nvSpPr>
        <p:spPr>
          <a:xfrm>
            <a:off x="216139" y="1535787"/>
            <a:ext cx="11759719" cy="4493538"/>
          </a:xfrm>
          <a:prstGeom prst="rect">
            <a:avLst/>
          </a:prstGeom>
        </p:spPr>
        <p:txBody>
          <a:bodyPr wrap="square">
            <a:spAutoFit/>
          </a:bodyPr>
          <a:lstStyle/>
          <a:p>
            <a:pPr marL="342900" indent="-342900" algn="just">
              <a:buFont typeface="Arial" panose="020B0604020202020204" pitchFamily="34" charset="0"/>
              <a:buChar char="•"/>
            </a:pPr>
            <a:r>
              <a:rPr lang="en-CA" sz="2200" dirty="0">
                <a:solidFill>
                  <a:srgbClr val="002060"/>
                </a:solidFill>
              </a:rPr>
              <a:t>Most of the research related to data synthesis has been focused on census datasets and administrative data </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Other methods presented work under the assumption that the original data covers the entire population of interest </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Therefore, statistical conclusions obtained via the synthetic file can only be comparable to the ones obtained in the original sample and </a:t>
            </a:r>
            <a:r>
              <a:rPr lang="en-CA" sz="2200" b="1" dirty="0">
                <a:solidFill>
                  <a:srgbClr val="002060"/>
                </a:solidFill>
                <a:effectLst>
                  <a:outerShdw blurRad="38100" dist="38100" dir="2700000" algn="tl">
                    <a:srgbClr val="000000">
                      <a:alpha val="43137"/>
                    </a:srgbClr>
                  </a:outerShdw>
                </a:effectLst>
              </a:rPr>
              <a:t>not necessarily the original population</a:t>
            </a:r>
            <a:r>
              <a:rPr lang="en-CA" sz="2200" dirty="0">
                <a:solidFill>
                  <a:srgbClr val="002060"/>
                </a:solidFill>
              </a:rPr>
              <a:t>. </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Issue when the sampling process follows an </a:t>
            </a:r>
            <a:r>
              <a:rPr lang="en-CA" sz="2200" b="1" dirty="0">
                <a:solidFill>
                  <a:srgbClr val="002060"/>
                </a:solidFill>
                <a:effectLst>
                  <a:outerShdw blurRad="38100" dist="38100" dir="2700000" algn="tl">
                    <a:srgbClr val="000000">
                      <a:alpha val="43137"/>
                    </a:srgbClr>
                  </a:outerShdw>
                </a:effectLst>
              </a:rPr>
              <a:t>informative design</a:t>
            </a:r>
            <a:r>
              <a:rPr lang="en-CA" sz="2200" dirty="0">
                <a:solidFill>
                  <a:srgbClr val="002060"/>
                </a:solidFill>
              </a:rPr>
              <a:t> (Lavallée and Beaumont, 2015)</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With NSOs collecting data via many projects relying on probabilistic surveys, a natural question which arises is: how do we include survey design features in the data synthesis process? </a:t>
            </a:r>
          </a:p>
        </p:txBody>
      </p:sp>
    </p:spTree>
    <p:extLst>
      <p:ext uri="{BB962C8B-B14F-4D97-AF65-F5344CB8AC3E}">
        <p14:creationId xmlns:p14="http://schemas.microsoft.com/office/powerpoint/2010/main" val="1461996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26</a:t>
            </a:fld>
            <a:endParaRPr lang="fr-FR" dirty="0"/>
          </a:p>
        </p:txBody>
      </p:sp>
      <p:sp>
        <p:nvSpPr>
          <p:cNvPr id="7" name="TextBox 6"/>
          <p:cNvSpPr txBox="1"/>
          <p:nvPr/>
        </p:nvSpPr>
        <p:spPr>
          <a:xfrm>
            <a:off x="154777" y="-37148"/>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
        <p:nvSpPr>
          <p:cNvPr id="2" name="Rectangle 1"/>
          <p:cNvSpPr/>
          <p:nvPr/>
        </p:nvSpPr>
        <p:spPr>
          <a:xfrm>
            <a:off x="154777" y="1822410"/>
            <a:ext cx="11759719" cy="4062651"/>
          </a:xfrm>
          <a:prstGeom prst="rect">
            <a:avLst/>
          </a:prstGeom>
        </p:spPr>
        <p:txBody>
          <a:bodyPr wrap="square">
            <a:spAutoFit/>
          </a:bodyPr>
          <a:lstStyle/>
          <a:p>
            <a:pPr marL="342900" indent="-342900" algn="just">
              <a:buFont typeface="Arial" panose="020B0604020202020204" pitchFamily="34" charset="0"/>
              <a:buChar char="•"/>
            </a:pPr>
            <a:r>
              <a:rPr lang="en-CA" sz="2200" dirty="0">
                <a:solidFill>
                  <a:srgbClr val="002060"/>
                </a:solidFill>
              </a:rPr>
              <a:t>Goal: incorporate information of the sampling process in the data synthesis in order to obtain a synthetic dataset from which we can estimate characteristics of the original </a:t>
            </a:r>
            <a:r>
              <a:rPr lang="en-CA" sz="2200" b="1" dirty="0">
                <a:solidFill>
                  <a:srgbClr val="002060"/>
                </a:solidFill>
                <a:effectLst>
                  <a:outerShdw blurRad="38100" dist="38100" dir="2700000" algn="tl">
                    <a:srgbClr val="000000">
                      <a:alpha val="43137"/>
                    </a:srgbClr>
                  </a:outerShdw>
                </a:effectLst>
              </a:rPr>
              <a:t>population</a:t>
            </a:r>
          </a:p>
          <a:p>
            <a:pPr algn="just"/>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An option : providing synthetic weights with the synthetic </a:t>
            </a:r>
            <a:r>
              <a:rPr lang="en-CA" sz="2200" i="1" dirty="0">
                <a:solidFill>
                  <a:srgbClr val="002060"/>
                </a:solidFill>
              </a:rPr>
              <a:t>sample</a:t>
            </a:r>
          </a:p>
          <a:p>
            <a:pPr marL="171450" indent="-171450" algn="just">
              <a:buFont typeface="Arial" panose="020B0604020202020204" pitchFamily="34" charset="0"/>
              <a:buChar char="•"/>
            </a:pPr>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Another option: use weighted models to approximate distributions from the original population, and generate values from them </a:t>
            </a:r>
          </a:p>
          <a:p>
            <a:pPr marL="171450" indent="-171450" algn="just">
              <a:buFont typeface="Arial" panose="020B0604020202020204" pitchFamily="34" charset="0"/>
              <a:buChar char="•"/>
            </a:pPr>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The pseudo likelihood method was suggested in this case. </a:t>
            </a:r>
          </a:p>
          <a:p>
            <a:pPr marL="171450" indent="-171450" algn="just">
              <a:buFont typeface="Arial" panose="020B0604020202020204" pitchFamily="34" charset="0"/>
              <a:buChar char="•"/>
            </a:pPr>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Example of an advanced simulation process that generates data of high analytical value. </a:t>
            </a:r>
          </a:p>
          <a:p>
            <a:pPr marL="171450" indent="-171450" algn="just">
              <a:buFont typeface="Arial" panose="020B0604020202020204" pitchFamily="34" charset="0"/>
              <a:buChar char="•"/>
            </a:pPr>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The idea is to preserve as much all links between variables and univariates statistics as they exist in the original </a:t>
            </a:r>
            <a:r>
              <a:rPr lang="en-CA" sz="2200" b="1" dirty="0">
                <a:solidFill>
                  <a:srgbClr val="002060"/>
                </a:solidFill>
                <a:effectLst>
                  <a:outerShdw blurRad="38100" dist="38100" dir="2700000" algn="tl">
                    <a:srgbClr val="000000">
                      <a:alpha val="43137"/>
                    </a:srgbClr>
                  </a:outerShdw>
                </a:effectLst>
              </a:rPr>
              <a:t>population</a:t>
            </a:r>
          </a:p>
          <a:p>
            <a:pPr marL="171450" indent="-171450" algn="just">
              <a:buFont typeface="Arial" panose="020B0604020202020204" pitchFamily="34" charset="0"/>
              <a:buChar char="•"/>
            </a:pPr>
            <a:endParaRPr lang="en-CA" sz="1000" dirty="0">
              <a:solidFill>
                <a:srgbClr val="002060"/>
              </a:solidFill>
            </a:endParaRPr>
          </a:p>
        </p:txBody>
      </p:sp>
      <p:sp>
        <p:nvSpPr>
          <p:cNvPr id="6" name="TextBox 5"/>
          <p:cNvSpPr txBox="1"/>
          <p:nvPr/>
        </p:nvSpPr>
        <p:spPr>
          <a:xfrm>
            <a:off x="7969122" y="951018"/>
            <a:ext cx="3766782" cy="707886"/>
          </a:xfrm>
          <a:prstGeom prst="rect">
            <a:avLst/>
          </a:prstGeom>
          <a:noFill/>
          <a:ln>
            <a:solidFill>
              <a:schemeClr val="bg1">
                <a:lumMod val="50000"/>
              </a:schemeClr>
            </a:solidFill>
          </a:ln>
        </p:spPr>
        <p:txBody>
          <a:bodyPr wrap="square" rtlCol="0">
            <a:spAutoFit/>
          </a:bodyPr>
          <a:lstStyle/>
          <a:p>
            <a:pPr algn="r"/>
            <a:r>
              <a:rPr lang="en-CA" sz="2000" b="1" dirty="0">
                <a:solidFill>
                  <a:srgbClr val="002060"/>
                </a:solidFill>
                <a:effectLst>
                  <a:outerShdw blurRad="38100" dist="38100" dir="2700000" algn="tl">
                    <a:srgbClr val="000000">
                      <a:alpha val="43137"/>
                    </a:srgbClr>
                  </a:outerShdw>
                </a:effectLst>
              </a:rPr>
              <a:t>More detailed discussion on synthetizing weights in the guide</a:t>
            </a:r>
          </a:p>
        </p:txBody>
      </p:sp>
      <p:pic>
        <p:nvPicPr>
          <p:cNvPr id="8" name="Picture 7"/>
          <p:cNvPicPr>
            <a:picLocks noChangeAspect="1"/>
          </p:cNvPicPr>
          <p:nvPr/>
        </p:nvPicPr>
        <p:blipFill>
          <a:blip r:embed="rId4">
            <a:clrChange>
              <a:clrFrom>
                <a:srgbClr val="FDFDFD"/>
              </a:clrFrom>
              <a:clrTo>
                <a:srgbClr val="FDFDFD">
                  <a:alpha val="0"/>
                </a:srgbClr>
              </a:clrTo>
            </a:clrChange>
          </a:blip>
          <a:stretch>
            <a:fillRect/>
          </a:stretch>
        </p:blipFill>
        <p:spPr>
          <a:xfrm>
            <a:off x="8050963" y="831181"/>
            <a:ext cx="592181" cy="510335"/>
          </a:xfrm>
          <a:prstGeom prst="rect">
            <a:avLst/>
          </a:prstGeom>
        </p:spPr>
      </p:pic>
    </p:spTree>
    <p:extLst>
      <p:ext uri="{BB962C8B-B14F-4D97-AF65-F5344CB8AC3E}">
        <p14:creationId xmlns:p14="http://schemas.microsoft.com/office/powerpoint/2010/main" val="32669170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27</a:t>
            </a:fld>
            <a:endParaRPr lang="fr-FR" dirty="0"/>
          </a:p>
        </p:txBody>
      </p:sp>
      <p:sp>
        <p:nvSpPr>
          <p:cNvPr id="7" name="TextBox 6"/>
          <p:cNvSpPr txBox="1"/>
          <p:nvPr/>
        </p:nvSpPr>
        <p:spPr>
          <a:xfrm>
            <a:off x="154777" y="-37148"/>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
        <p:nvSpPr>
          <p:cNvPr id="2" name="Rectangle 1"/>
          <p:cNvSpPr/>
          <p:nvPr/>
        </p:nvSpPr>
        <p:spPr>
          <a:xfrm>
            <a:off x="154777" y="1704605"/>
            <a:ext cx="11759719" cy="4308872"/>
          </a:xfrm>
          <a:prstGeom prst="rect">
            <a:avLst/>
          </a:prstGeom>
        </p:spPr>
        <p:txBody>
          <a:bodyPr wrap="square">
            <a:spAutoFit/>
          </a:bodyPr>
          <a:lstStyle/>
          <a:p>
            <a:pPr marL="342900" indent="-342900" algn="just">
              <a:buFont typeface="Arial" panose="020B0604020202020204" pitchFamily="34" charset="0"/>
              <a:buChar char="•"/>
            </a:pPr>
            <a:r>
              <a:rPr lang="en-CA" sz="2200" dirty="0">
                <a:solidFill>
                  <a:srgbClr val="002060"/>
                </a:solidFill>
              </a:rPr>
              <a:t>The pseudo likelihood method generates synthetic populations by incorporating survey weights into the models based on the pseudo likelihood approach (Kim et al, 2020). </a:t>
            </a:r>
          </a:p>
          <a:p>
            <a:pPr algn="just"/>
            <a:endParaRPr lang="en-CA" sz="1000" dirty="0">
              <a:solidFill>
                <a:srgbClr val="002060"/>
              </a:solidFill>
            </a:endParaRPr>
          </a:p>
          <a:p>
            <a:pPr marL="342900" indent="-342900" algn="just">
              <a:buFont typeface="Arial" panose="020B0604020202020204" pitchFamily="34" charset="0"/>
              <a:buChar char="•"/>
            </a:pPr>
            <a:r>
              <a:rPr lang="en-CA" sz="2200" dirty="0">
                <a:solidFill>
                  <a:srgbClr val="002060"/>
                </a:solidFill>
              </a:rPr>
              <a:t>The idea is to build to estimate the distributions of the finite population. </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Once that the finite population density is estimated, the synthesizer can generate fully synthetic populations by drawing values repeatedly from it. </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No explicit distributions so we cannot rely on more regular models</a:t>
            </a:r>
          </a:p>
          <a:p>
            <a:pPr marL="342900" indent="-342900" algn="just">
              <a:buFont typeface="Arial" panose="020B0604020202020204" pitchFamily="34" charset="0"/>
              <a:buChar char="•"/>
            </a:pPr>
            <a:endParaRPr lang="en-CA" sz="2200" dirty="0">
              <a:solidFill>
                <a:srgbClr val="002060"/>
              </a:solidFill>
            </a:endParaRPr>
          </a:p>
          <a:p>
            <a:pPr marL="342900" indent="-342900" algn="just">
              <a:buFont typeface="Arial" panose="020B0604020202020204" pitchFamily="34" charset="0"/>
              <a:buChar char="•"/>
            </a:pPr>
            <a:r>
              <a:rPr lang="en-CA" sz="2200" dirty="0">
                <a:solidFill>
                  <a:srgbClr val="002060"/>
                </a:solidFill>
              </a:rPr>
              <a:t>Requires to derive the full conditional distributions of the Markov Chain Monte Carlo (MCMC) algorithm for posterior inference by using the pseudo likelihood function.</a:t>
            </a:r>
          </a:p>
          <a:p>
            <a:pPr marL="342900" indent="-342900" algn="just">
              <a:buFont typeface="Arial" panose="020B0604020202020204" pitchFamily="34" charset="0"/>
              <a:buChar char="•"/>
            </a:pPr>
            <a:endParaRPr lang="en-CA" sz="2200" dirty="0">
              <a:solidFill>
                <a:srgbClr val="002060"/>
              </a:solidFill>
            </a:endParaRPr>
          </a:p>
        </p:txBody>
      </p:sp>
    </p:spTree>
    <p:extLst>
      <p:ext uri="{BB962C8B-B14F-4D97-AF65-F5344CB8AC3E}">
        <p14:creationId xmlns:p14="http://schemas.microsoft.com/office/powerpoint/2010/main" val="658862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28</a:t>
            </a:fld>
            <a:endParaRPr lang="fr-FR" dirty="0"/>
          </a:p>
        </p:txBody>
      </p:sp>
      <p:sp>
        <p:nvSpPr>
          <p:cNvPr id="11" name="TextBox 10"/>
          <p:cNvSpPr txBox="1"/>
          <p:nvPr/>
        </p:nvSpPr>
        <p:spPr>
          <a:xfrm>
            <a:off x="154777" y="1971160"/>
            <a:ext cx="11769878" cy="1754326"/>
          </a:xfrm>
          <a:prstGeom prst="rect">
            <a:avLst/>
          </a:prstGeom>
          <a:noFill/>
        </p:spPr>
        <p:txBody>
          <a:bodyPr wrap="square" rtlCol="0">
            <a:spAutoFit/>
          </a:bodyPr>
          <a:lstStyle/>
          <a:p>
            <a:pPr>
              <a:lnSpc>
                <a:spcPct val="150000"/>
              </a:lnSpc>
            </a:pPr>
            <a:r>
              <a:rPr lang="en-CA" sz="2400" b="1" dirty="0">
                <a:solidFill>
                  <a:srgbClr val="002060"/>
                </a:solidFill>
                <a:effectLst>
                  <a:outerShdw blurRad="38100" dist="38100" dir="2700000" algn="tl">
                    <a:srgbClr val="000000">
                      <a:alpha val="43137"/>
                    </a:srgbClr>
                  </a:outerShdw>
                </a:effectLst>
              </a:rPr>
              <a:t>Tools:</a:t>
            </a:r>
          </a:p>
          <a:p>
            <a:pPr marL="342900" indent="-342900">
              <a:lnSpc>
                <a:spcPct val="150000"/>
              </a:lnSpc>
              <a:buFont typeface="Arial" panose="020B0604020202020204" pitchFamily="34" charset="0"/>
              <a:buChar char="•"/>
            </a:pPr>
            <a:r>
              <a:rPr lang="en-CA" sz="2400" dirty="0">
                <a:solidFill>
                  <a:srgbClr val="002060"/>
                </a:solidFill>
              </a:rPr>
              <a:t>There is no known tool per se to apply the method. However, section 2.1 and 2.2 of Kim et al (2020) provides detailed information on the method and how to implement it. </a:t>
            </a:r>
          </a:p>
        </p:txBody>
      </p:sp>
      <p:sp>
        <p:nvSpPr>
          <p:cNvPr id="10" name="TextBox 9"/>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6926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29</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2690998419"/>
              </p:ext>
            </p:extLst>
          </p:nvPr>
        </p:nvGraphicFramePr>
        <p:xfrm>
          <a:off x="1128214" y="1388411"/>
          <a:ext cx="9935570" cy="4206566"/>
        </p:xfrm>
        <a:graphic>
          <a:graphicData uri="http://schemas.openxmlformats.org/drawingml/2006/table">
            <a:tbl>
              <a:tblPr firstRow="1" firstCol="1" bandRow="1"/>
              <a:tblGrid>
                <a:gridCol w="5020037">
                  <a:extLst>
                    <a:ext uri="{9D8B030D-6E8A-4147-A177-3AD203B41FA5}">
                      <a16:colId xmlns:a16="http://schemas.microsoft.com/office/drawing/2014/main" val="20000"/>
                    </a:ext>
                  </a:extLst>
                </a:gridCol>
                <a:gridCol w="4915533">
                  <a:extLst>
                    <a:ext uri="{9D8B030D-6E8A-4147-A177-3AD203B41FA5}">
                      <a16:colId xmlns:a16="http://schemas.microsoft.com/office/drawing/2014/main" val="20001"/>
                    </a:ext>
                  </a:extLst>
                </a:gridCol>
              </a:tblGrid>
              <a:tr h="904566">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Pros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Cons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spcAft>
                          <a:spcPts val="800"/>
                        </a:spcAft>
                      </a:pPr>
                      <a:endParaRPr lang="en-GB" sz="1000" b="0" dirty="0">
                        <a:solidFill>
                          <a:srgbClr val="002060"/>
                        </a:solidFill>
                        <a:effectLst/>
                        <a:latin typeface="+mn-lt"/>
                        <a:ea typeface="Calibri" panose="020F0502020204030204" pitchFamily="34" charset="0"/>
                      </a:endParaRPr>
                    </a:p>
                    <a:p>
                      <a:pPr algn="ctr">
                        <a:spcAft>
                          <a:spcPts val="800"/>
                        </a:spcAft>
                      </a:pPr>
                      <a:r>
                        <a:rPr lang="en-GB" sz="2000" b="0" dirty="0">
                          <a:solidFill>
                            <a:srgbClr val="002060"/>
                          </a:solidFill>
                          <a:effectLst/>
                          <a:latin typeface="+mn-lt"/>
                          <a:ea typeface="Calibri" panose="020F0502020204030204" pitchFamily="34" charset="0"/>
                        </a:rPr>
                        <a:t>Addresses informative sampling. When generating synthetic populations, the sampling process is already accounted for; thus, the uncertainty introduced by sampling process is also accounted for. Users can estimate parameters</a:t>
                      </a:r>
                      <a:r>
                        <a:rPr lang="en-GB" sz="2000" b="0" baseline="0" dirty="0">
                          <a:solidFill>
                            <a:srgbClr val="002060"/>
                          </a:solidFill>
                          <a:effectLst/>
                          <a:latin typeface="+mn-lt"/>
                          <a:ea typeface="Calibri" panose="020F0502020204030204" pitchFamily="34" charset="0"/>
                        </a:rPr>
                        <a:t> from the original </a:t>
                      </a:r>
                      <a:r>
                        <a:rPr lang="en-GB" sz="2000" b="1" i="1" baseline="0" dirty="0">
                          <a:solidFill>
                            <a:srgbClr val="002060"/>
                          </a:solidFill>
                          <a:effectLst>
                            <a:outerShdw blurRad="38100" dist="38100" dir="2700000" algn="tl">
                              <a:srgbClr val="000000">
                                <a:alpha val="43137"/>
                              </a:srgbClr>
                            </a:outerShdw>
                          </a:effectLst>
                          <a:latin typeface="+mn-lt"/>
                          <a:ea typeface="Calibri" panose="020F0502020204030204" pitchFamily="34" charset="0"/>
                        </a:rPr>
                        <a:t>population</a:t>
                      </a:r>
                      <a:r>
                        <a:rPr lang="en-GB" sz="2000" b="0" baseline="0" dirty="0">
                          <a:solidFill>
                            <a:srgbClr val="002060"/>
                          </a:solidFill>
                          <a:effectLst/>
                          <a:latin typeface="+mn-lt"/>
                          <a:ea typeface="Calibri" panose="020F0502020204030204" pitchFamily="34" charset="0"/>
                        </a:rPr>
                        <a:t>. </a:t>
                      </a:r>
                      <a:r>
                        <a:rPr lang="en-GB" sz="2000" b="0" dirty="0">
                          <a:solidFill>
                            <a:srgbClr val="002060"/>
                          </a:solidFill>
                          <a:effectLst/>
                          <a:latin typeface="+mn-lt"/>
                          <a:ea typeface="Calibri" panose="020F0502020204030204" pitchFamily="34" charset="0"/>
                        </a:rPr>
                        <a:t>Providing synthetic populations ca</a:t>
                      </a:r>
                      <a:r>
                        <a:rPr lang="en-GB" sz="2000" b="0" baseline="0" dirty="0">
                          <a:solidFill>
                            <a:srgbClr val="002060"/>
                          </a:solidFill>
                          <a:effectLst/>
                          <a:latin typeface="+mn-lt"/>
                          <a:ea typeface="Calibri" panose="020F0502020204030204" pitchFamily="34" charset="0"/>
                        </a:rPr>
                        <a:t>n be better </a:t>
                      </a:r>
                      <a:r>
                        <a:rPr lang="en-GB" sz="2000" b="0" dirty="0">
                          <a:solidFill>
                            <a:srgbClr val="002060"/>
                          </a:solidFill>
                          <a:effectLst/>
                          <a:latin typeface="+mn-lt"/>
                          <a:ea typeface="Calibri" panose="020F0502020204030204" pitchFamily="34" charset="0"/>
                        </a:rPr>
                        <a:t>than providing synthetic samples convenience -&gt; no need to estimate sampling variance nor to provide synthetic weights</a:t>
                      </a:r>
                      <a:endParaRPr lang="en-CA" sz="2000" b="0" dirty="0">
                        <a:solidFill>
                          <a:srgbClr val="002060"/>
                        </a:solidFill>
                        <a:effectLst/>
                        <a:latin typeface="+mn-lt"/>
                        <a:ea typeface="Calibri" panose="020F0502020204030204" pitchFamily="34"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spcAft>
                          <a:spcPts val="800"/>
                        </a:spcAft>
                      </a:pPr>
                      <a:r>
                        <a:rPr lang="en-GB" sz="2000" b="0" dirty="0">
                          <a:solidFill>
                            <a:srgbClr val="002060"/>
                          </a:solidFill>
                          <a:effectLst/>
                          <a:latin typeface="+mn-lt"/>
                          <a:ea typeface="Calibri" panose="020F0502020204030204" pitchFamily="34" charset="0"/>
                        </a:rPr>
                        <a:t>There are potential challenges with the choice of prior distributions </a:t>
                      </a:r>
                      <a:r>
                        <a:rPr lang="en-CA" sz="2000" b="0" dirty="0">
                          <a:solidFill>
                            <a:srgbClr val="002060"/>
                          </a:solidFill>
                          <a:effectLst/>
                          <a:latin typeface="+mn-lt"/>
                          <a:ea typeface="Calibri" panose="020F0502020204030204" pitchFamily="34" charset="0"/>
                        </a:rPr>
                        <a:t>in the MCMC algorithm</a:t>
                      </a:r>
                    </a:p>
                    <a:p>
                      <a:pPr algn="ctr">
                        <a:spcAft>
                          <a:spcPts val="0"/>
                        </a:spcAft>
                      </a:pPr>
                      <a:r>
                        <a:rPr lang="en-GB" sz="2000" b="0" dirty="0">
                          <a:solidFill>
                            <a:srgbClr val="002060"/>
                          </a:solidFill>
                          <a:effectLst/>
                          <a:latin typeface="+mn-lt"/>
                          <a:ea typeface="Calibri" panose="020F0502020204030204" pitchFamily="34" charset="0"/>
                        </a:rPr>
                        <a:t> </a:t>
                      </a:r>
                      <a:endParaRPr lang="en-CA" sz="2000" b="0" dirty="0">
                        <a:solidFill>
                          <a:srgbClr val="002060"/>
                        </a:solidFill>
                        <a:effectLst/>
                        <a:latin typeface="+mn-lt"/>
                        <a:ea typeface="Calibri" panose="020F0502020204030204" pitchFamily="34"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TextBox 6"/>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14543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51927" y="205273"/>
            <a:ext cx="4674636"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Context</a:t>
            </a:r>
            <a:r>
              <a:rPr lang="en-CA" sz="2300" b="1" dirty="0">
                <a:effectLst>
                  <a:outerShdw blurRad="38100" dist="38100" dir="2700000" algn="tl">
                    <a:srgbClr val="000000">
                      <a:alpha val="43137"/>
                    </a:srgbClr>
                  </a:outerShdw>
                </a:effectLst>
              </a:rPr>
              <a:t> </a:t>
            </a:r>
          </a:p>
        </p:txBody>
      </p:sp>
      <p:sp>
        <p:nvSpPr>
          <p:cNvPr id="3" name="Slide Number Placeholder 2"/>
          <p:cNvSpPr>
            <a:spLocks noGrp="1"/>
          </p:cNvSpPr>
          <p:nvPr>
            <p:ph type="sldNum" sz="quarter" idx="12"/>
          </p:nvPr>
        </p:nvSpPr>
        <p:spPr/>
        <p:txBody>
          <a:bodyPr/>
          <a:lstStyle/>
          <a:p>
            <a:fld id="{81D3D662-262C-44E2-814A-0E1CB79E3C7B}" type="slidenum">
              <a:rPr lang="fr-FR" smtClean="0"/>
              <a:t>3</a:t>
            </a:fld>
            <a:endParaRPr lang="fr-FR" dirty="0"/>
          </a:p>
        </p:txBody>
      </p:sp>
      <p:sp>
        <p:nvSpPr>
          <p:cNvPr id="6" name="TextBox 5"/>
          <p:cNvSpPr txBox="1"/>
          <p:nvPr/>
        </p:nvSpPr>
        <p:spPr>
          <a:xfrm>
            <a:off x="353007" y="1313021"/>
            <a:ext cx="11485984" cy="4924425"/>
          </a:xfrm>
          <a:prstGeom prst="rect">
            <a:avLst/>
          </a:prstGeom>
          <a:noFill/>
        </p:spPr>
        <p:txBody>
          <a:bodyPr wrap="square" rtlCol="0">
            <a:spAutoFit/>
          </a:bodyPr>
          <a:lstStyle/>
          <a:p>
            <a:pPr marL="342900" indent="-342900">
              <a:buFont typeface="Arial" panose="020B0604020202020204" pitchFamily="34" charset="0"/>
              <a:buChar char="•"/>
            </a:pPr>
            <a:r>
              <a:rPr lang="en-CA" sz="2400" dirty="0">
                <a:solidFill>
                  <a:schemeClr val="accent5">
                    <a:lumMod val="50000"/>
                  </a:schemeClr>
                </a:solidFill>
              </a:rPr>
              <a:t>Data synthesis is not new (Rubin, 1993), in theory but in practice it is (less then 10 years)</a:t>
            </a:r>
          </a:p>
          <a:p>
            <a:pPr marL="342900" indent="-342900">
              <a:buFont typeface="Arial" panose="020B0604020202020204" pitchFamily="34" charset="0"/>
              <a:buChar char="•"/>
            </a:pPr>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The data revolution had (notably) two impacts that explains National Statistical Organizations (NSOs) interest around synthetic data:</a:t>
            </a:r>
          </a:p>
          <a:p>
            <a:pPr marL="914400" lvl="1" indent="-457200">
              <a:buFont typeface="+mj-lt"/>
              <a:buAutoNum type="arabicPeriod"/>
            </a:pPr>
            <a:r>
              <a:rPr lang="en-CA" sz="2400" dirty="0">
                <a:solidFill>
                  <a:schemeClr val="accent5">
                    <a:lumMod val="50000"/>
                  </a:schemeClr>
                </a:solidFill>
              </a:rPr>
              <a:t>NSOs want to take the lead in providing data about their country: open data initiative and being more user-centric</a:t>
            </a:r>
          </a:p>
          <a:p>
            <a:pPr marL="914400" lvl="1" indent="-457200">
              <a:buFont typeface="+mj-lt"/>
              <a:buAutoNum type="arabicPeriod"/>
            </a:pPr>
            <a:r>
              <a:rPr lang="en-CA" sz="2400" dirty="0">
                <a:solidFill>
                  <a:schemeClr val="accent5">
                    <a:lumMod val="50000"/>
                  </a:schemeClr>
                </a:solidFill>
              </a:rPr>
              <a:t>Advancement in technology and computer capacity made it possible to implement methods and develop tools</a:t>
            </a:r>
          </a:p>
          <a:p>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Chapter 3 of the </a:t>
            </a:r>
            <a:r>
              <a:rPr lang="en-CA" sz="2400" b="1" i="1" dirty="0">
                <a:solidFill>
                  <a:schemeClr val="accent5">
                    <a:lumMod val="50000"/>
                  </a:schemeClr>
                </a:solidFill>
              </a:rPr>
              <a:t>Synthetic Data for National Statistical Organisations: A Starter Guide </a:t>
            </a:r>
          </a:p>
          <a:p>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Collaborative work since January 2020</a:t>
            </a:r>
          </a:p>
          <a:p>
            <a:pPr marL="342900" indent="-342900">
              <a:buFont typeface="Arial" panose="020B0604020202020204" pitchFamily="34" charset="0"/>
              <a:buChar char="•"/>
            </a:pPr>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Project had 50 participants from 15 NSOs, one academia institute and 3 private sector participants</a:t>
            </a:r>
          </a:p>
          <a:p>
            <a:pPr marL="342900" indent="-342900">
              <a:buFont typeface="Arial" panose="020B0604020202020204" pitchFamily="34" charset="0"/>
              <a:buChar char="•"/>
            </a:pPr>
            <a:endParaRPr lang="en-CA" sz="1000" dirty="0">
              <a:solidFill>
                <a:schemeClr val="accent5">
                  <a:lumMod val="50000"/>
                </a:schemeClr>
              </a:solidFill>
            </a:endParaRPr>
          </a:p>
        </p:txBody>
      </p:sp>
    </p:spTree>
    <p:extLst>
      <p:ext uri="{BB962C8B-B14F-4D97-AF65-F5344CB8AC3E}">
        <p14:creationId xmlns:p14="http://schemas.microsoft.com/office/powerpoint/2010/main" val="36430543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Simulated Data</a:t>
            </a:r>
          </a:p>
          <a:p>
            <a:r>
              <a:rPr lang="en-CA" sz="3600" b="1" dirty="0">
                <a:effectLst>
                  <a:outerShdw blurRad="38100" dist="38100" dir="2700000" algn="tl">
                    <a:srgbClr val="000000">
                      <a:alpha val="43137"/>
                    </a:srgbClr>
                  </a:outerShdw>
                </a:effectLst>
              </a:rPr>
              <a:t>Pseudo likelihood</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30</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677540821"/>
              </p:ext>
            </p:extLst>
          </p:nvPr>
        </p:nvGraphicFramePr>
        <p:xfrm>
          <a:off x="1575964" y="1782567"/>
          <a:ext cx="8872538" cy="4287187"/>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16133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lnSpc>
                          <a:spcPct val="107000"/>
                        </a:lnSpc>
                        <a:spcAft>
                          <a:spcPts val="0"/>
                        </a:spcAft>
                      </a:pPr>
                      <a:r>
                        <a:rPr lang="en-CA" sz="2200" b="0" i="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Strongly recommended if users want to estimate statistics from the original finite population. </a:t>
                      </a:r>
                      <a:endParaRPr lang="en-CA" sz="2200" b="0" i="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i="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If analyses conducted and statistical are pre-determined it might be too time-consuming in comparison to other methods.</a:t>
                      </a:r>
                      <a:endParaRPr lang="en-CA" sz="2200" b="0" i="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200" b="0" i="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but might be too advanced in comparison to the real analytical need</a:t>
                      </a:r>
                      <a:endParaRPr lang="en-CA" sz="2200" b="0" i="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400800" y="788246"/>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3374267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Deep Learning</a:t>
            </a:r>
          </a:p>
          <a:p>
            <a:r>
              <a:rPr lang="en-CA" sz="3600" b="1" dirty="0">
                <a:effectLst>
                  <a:outerShdw blurRad="38100" dist="38100" dir="2700000" algn="tl">
                    <a:srgbClr val="000000">
                      <a:alpha val="43137"/>
                    </a:srgbClr>
                  </a:outerShdw>
                </a:effectLst>
              </a:rPr>
              <a:t>GAN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31</a:t>
            </a:fld>
            <a:endParaRPr lang="fr-FR" dirty="0"/>
          </a:p>
        </p:txBody>
      </p:sp>
      <p:sp>
        <p:nvSpPr>
          <p:cNvPr id="6" name="TextBox 5"/>
          <p:cNvSpPr txBox="1"/>
          <p:nvPr/>
        </p:nvSpPr>
        <p:spPr>
          <a:xfrm>
            <a:off x="154777" y="1495970"/>
            <a:ext cx="11485984" cy="4154984"/>
          </a:xfrm>
          <a:prstGeom prst="rect">
            <a:avLst/>
          </a:prstGeom>
          <a:noFill/>
        </p:spPr>
        <p:txBody>
          <a:bodyPr wrap="square" rtlCol="0">
            <a:spAutoFit/>
          </a:bodyPr>
          <a:lstStyle/>
          <a:p>
            <a:pPr marL="342900" indent="-342900" algn="just">
              <a:buFont typeface="Arial" panose="020B0604020202020204" pitchFamily="34" charset="0"/>
              <a:buChar char="•"/>
            </a:pPr>
            <a:r>
              <a:rPr lang="en-CA" sz="2400" dirty="0">
                <a:solidFill>
                  <a:schemeClr val="accent5">
                    <a:lumMod val="50000"/>
                  </a:schemeClr>
                </a:solidFill>
              </a:rPr>
              <a:t>With improvements in technology and computational capacity, implementation of machine learning processes have become easier and more accessible. </a:t>
            </a:r>
          </a:p>
          <a:p>
            <a:pPr marL="342900" indent="-342900" algn="just">
              <a:buFont typeface="Arial" panose="020B0604020202020204" pitchFamily="34" charset="0"/>
              <a:buChar char="•"/>
            </a:pPr>
            <a:endParaRPr lang="en-CA" sz="2400" dirty="0">
              <a:solidFill>
                <a:schemeClr val="accent5">
                  <a:lumMod val="50000"/>
                </a:schemeClr>
              </a:solidFill>
            </a:endParaRPr>
          </a:p>
          <a:p>
            <a:pPr marL="342900" indent="-342900" algn="just">
              <a:buFont typeface="Arial" panose="020B0604020202020204" pitchFamily="34" charset="0"/>
              <a:buChar char="•"/>
            </a:pPr>
            <a:r>
              <a:rPr lang="en-CA" sz="2400" dirty="0">
                <a:solidFill>
                  <a:schemeClr val="accent5">
                    <a:lumMod val="50000"/>
                  </a:schemeClr>
                </a:solidFill>
              </a:rPr>
              <a:t>Machine learning approaches have been more and more employed to generate synthetic datasets. </a:t>
            </a:r>
          </a:p>
          <a:p>
            <a:pPr marL="342900" indent="-342900" algn="just">
              <a:buFont typeface="Arial" panose="020B0604020202020204" pitchFamily="34" charset="0"/>
              <a:buChar char="•"/>
            </a:pPr>
            <a:endParaRPr lang="en-CA" sz="2400" dirty="0">
              <a:solidFill>
                <a:schemeClr val="accent5">
                  <a:lumMod val="50000"/>
                </a:schemeClr>
              </a:solidFill>
            </a:endParaRPr>
          </a:p>
          <a:p>
            <a:pPr marL="342900" indent="-342900" algn="just">
              <a:buFont typeface="Arial" panose="020B0604020202020204" pitchFamily="34" charset="0"/>
              <a:buChar char="•"/>
            </a:pPr>
            <a:r>
              <a:rPr lang="en-CA" sz="2400" dirty="0">
                <a:solidFill>
                  <a:schemeClr val="accent5">
                    <a:lumMod val="50000"/>
                  </a:schemeClr>
                </a:solidFill>
              </a:rPr>
              <a:t>More specifically, the use of deep learning models has become appealing because of their capacity to extract from big datasets very powerful predicting model. </a:t>
            </a:r>
          </a:p>
          <a:p>
            <a:pPr algn="just"/>
            <a:endParaRPr lang="en-CA" sz="2400" dirty="0">
              <a:solidFill>
                <a:schemeClr val="accent5">
                  <a:lumMod val="50000"/>
                </a:schemeClr>
              </a:solidFill>
            </a:endParaRPr>
          </a:p>
          <a:p>
            <a:pPr marL="342900" indent="-342900" algn="just">
              <a:buFont typeface="Arial" panose="020B0604020202020204" pitchFamily="34" charset="0"/>
              <a:buChar char="•"/>
            </a:pPr>
            <a:r>
              <a:rPr lang="en-CA" sz="2400" dirty="0">
                <a:solidFill>
                  <a:schemeClr val="accent5">
                    <a:lumMod val="50000"/>
                  </a:schemeClr>
                </a:solidFill>
              </a:rPr>
              <a:t>The generative adversarial network (GAN) (Goodfellow, et al., 2014) is a prominent generative model used for synthetic data generation. </a:t>
            </a:r>
          </a:p>
        </p:txBody>
      </p:sp>
    </p:spTree>
    <p:extLst>
      <p:ext uri="{BB962C8B-B14F-4D97-AF65-F5344CB8AC3E}">
        <p14:creationId xmlns:p14="http://schemas.microsoft.com/office/powerpoint/2010/main" val="841818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22788"/>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Deep Learning</a:t>
            </a:r>
          </a:p>
          <a:p>
            <a:r>
              <a:rPr lang="en-CA" sz="3600" b="1" dirty="0">
                <a:effectLst>
                  <a:outerShdw blurRad="38100" dist="38100" dir="2700000" algn="tl">
                    <a:srgbClr val="000000">
                      <a:alpha val="43137"/>
                    </a:srgbClr>
                  </a:outerShdw>
                </a:effectLst>
              </a:rPr>
              <a:t>GAN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32</a:t>
            </a:fld>
            <a:endParaRPr lang="fr-FR" dirty="0"/>
          </a:p>
        </p:txBody>
      </p:sp>
      <p:sp>
        <p:nvSpPr>
          <p:cNvPr id="6" name="TextBox 5"/>
          <p:cNvSpPr txBox="1"/>
          <p:nvPr/>
        </p:nvSpPr>
        <p:spPr>
          <a:xfrm>
            <a:off x="154777" y="1182772"/>
            <a:ext cx="11485984" cy="769441"/>
          </a:xfrm>
          <a:prstGeom prst="rect">
            <a:avLst/>
          </a:prstGeom>
          <a:noFill/>
        </p:spPr>
        <p:txBody>
          <a:bodyPr wrap="square" rtlCol="0">
            <a:spAutoFit/>
          </a:bodyPr>
          <a:lstStyle/>
          <a:p>
            <a:pPr algn="just"/>
            <a:r>
              <a:rPr lang="en-CA" sz="2200" dirty="0">
                <a:solidFill>
                  <a:srgbClr val="002060"/>
                </a:solidFill>
              </a:rPr>
              <a:t>Theory and implementation processes can be technically challenging, we will mainly explain the overall concepts, as more information can be found in the references.</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4709" y="1950559"/>
            <a:ext cx="8246120" cy="4731380"/>
          </a:xfrm>
          <a:prstGeom prst="rect">
            <a:avLst/>
          </a:prstGeom>
        </p:spPr>
      </p:pic>
      <p:sp>
        <p:nvSpPr>
          <p:cNvPr id="12" name="TextBox 11"/>
          <p:cNvSpPr txBox="1"/>
          <p:nvPr/>
        </p:nvSpPr>
        <p:spPr>
          <a:xfrm>
            <a:off x="5100637" y="6538912"/>
            <a:ext cx="5113317" cy="923330"/>
          </a:xfrm>
          <a:prstGeom prst="rect">
            <a:avLst/>
          </a:prstGeom>
          <a:noFill/>
        </p:spPr>
        <p:txBody>
          <a:bodyPr wrap="square" rtlCol="0">
            <a:spAutoFit/>
          </a:bodyPr>
          <a:lstStyle/>
          <a:p>
            <a:r>
              <a:rPr lang="fr-FR" dirty="0"/>
              <a:t>Source: </a:t>
            </a:r>
            <a:r>
              <a:rPr lang="en-CA" dirty="0"/>
              <a:t> </a:t>
            </a:r>
            <a:r>
              <a:rPr lang="en-CA" u="sng" dirty="0">
                <a:hlinkClick r:id="rId5"/>
              </a:rPr>
              <a:t>https://doi.org/10.1111/1740-9713.01466</a:t>
            </a:r>
            <a:endParaRPr lang="en-CA" dirty="0">
              <a:hlinkClick r:id="rId5"/>
            </a:endParaRPr>
          </a:p>
          <a:p>
            <a:endParaRPr lang="en-CA" dirty="0"/>
          </a:p>
          <a:p>
            <a:endParaRPr lang="fr-FR" dirty="0"/>
          </a:p>
        </p:txBody>
      </p:sp>
    </p:spTree>
    <p:extLst>
      <p:ext uri="{BB962C8B-B14F-4D97-AF65-F5344CB8AC3E}">
        <p14:creationId xmlns:p14="http://schemas.microsoft.com/office/powerpoint/2010/main" val="13077234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33</a:t>
            </a:fld>
            <a:endParaRPr lang="fr-FR" dirty="0"/>
          </a:p>
        </p:txBody>
      </p:sp>
      <p:sp>
        <p:nvSpPr>
          <p:cNvPr id="11" name="TextBox 10"/>
          <p:cNvSpPr txBox="1"/>
          <p:nvPr/>
        </p:nvSpPr>
        <p:spPr>
          <a:xfrm>
            <a:off x="154777" y="1971160"/>
            <a:ext cx="11769878" cy="1754326"/>
          </a:xfrm>
          <a:prstGeom prst="rect">
            <a:avLst/>
          </a:prstGeom>
          <a:noFill/>
        </p:spPr>
        <p:txBody>
          <a:bodyPr wrap="square" rtlCol="0">
            <a:spAutoFit/>
          </a:bodyPr>
          <a:lstStyle/>
          <a:p>
            <a:pPr>
              <a:lnSpc>
                <a:spcPct val="150000"/>
              </a:lnSpc>
            </a:pPr>
            <a:r>
              <a:rPr lang="en-CA" sz="2400" b="1" dirty="0">
                <a:solidFill>
                  <a:srgbClr val="002060"/>
                </a:solidFill>
                <a:effectLst>
                  <a:outerShdw blurRad="38100" dist="38100" dir="2700000" algn="tl">
                    <a:srgbClr val="000000">
                      <a:alpha val="43137"/>
                    </a:srgbClr>
                  </a:outerShdw>
                </a:effectLst>
              </a:rPr>
              <a:t>Tools:</a:t>
            </a:r>
          </a:p>
          <a:p>
            <a:pPr marL="342900" indent="-342900">
              <a:lnSpc>
                <a:spcPct val="150000"/>
              </a:lnSpc>
              <a:buFont typeface="Arial" panose="020B0604020202020204" pitchFamily="34" charset="0"/>
              <a:buChar char="•"/>
            </a:pPr>
            <a:r>
              <a:rPr lang="en-CA" sz="2400" dirty="0">
                <a:solidFill>
                  <a:srgbClr val="002060"/>
                </a:solidFill>
              </a:rPr>
              <a:t>There is no known tool per se to apply the method. However, Kaloskampis et al (2020) provides detailed information on the method and how to implement it. </a:t>
            </a:r>
          </a:p>
        </p:txBody>
      </p:sp>
      <p:sp>
        <p:nvSpPr>
          <p:cNvPr id="8" name="TextBox 7"/>
          <p:cNvSpPr txBox="1"/>
          <p:nvPr/>
        </p:nvSpPr>
        <p:spPr>
          <a:xfrm>
            <a:off x="154777" y="22788"/>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Deep Learning</a:t>
            </a:r>
          </a:p>
          <a:p>
            <a:r>
              <a:rPr lang="en-CA" sz="3600" b="1" dirty="0">
                <a:effectLst>
                  <a:outerShdw blurRad="38100" dist="38100" dir="2700000" algn="tl">
                    <a:srgbClr val="000000">
                      <a:alpha val="43137"/>
                    </a:srgbClr>
                  </a:outerShdw>
                </a:effectLst>
              </a:rPr>
              <a:t>GAN</a:t>
            </a:r>
            <a:endParaRPr lang="en-CA" sz="2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89847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34</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2736610097"/>
              </p:ext>
            </p:extLst>
          </p:nvPr>
        </p:nvGraphicFramePr>
        <p:xfrm>
          <a:off x="1542198" y="1565679"/>
          <a:ext cx="9280478" cy="4287187"/>
        </p:xfrm>
        <a:graphic>
          <a:graphicData uri="http://schemas.openxmlformats.org/drawingml/2006/table">
            <a:tbl>
              <a:tblPr firstRow="1" firstCol="1" bandRow="1"/>
              <a:tblGrid>
                <a:gridCol w="4763068">
                  <a:extLst>
                    <a:ext uri="{9D8B030D-6E8A-4147-A177-3AD203B41FA5}">
                      <a16:colId xmlns:a16="http://schemas.microsoft.com/office/drawing/2014/main" val="20000"/>
                    </a:ext>
                  </a:extLst>
                </a:gridCol>
                <a:gridCol w="4517410">
                  <a:extLst>
                    <a:ext uri="{9D8B030D-6E8A-4147-A177-3AD203B41FA5}">
                      <a16:colId xmlns:a16="http://schemas.microsoft.com/office/drawing/2014/main" val="20001"/>
                    </a:ext>
                  </a:extLst>
                </a:gridCol>
              </a:tblGrid>
              <a:tr h="1161330">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Pros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07000"/>
                        </a:lnSpc>
                        <a:spcAft>
                          <a:spcPts val="0"/>
                        </a:spcAft>
                      </a:pPr>
                      <a:r>
                        <a:rPr lang="en-CA" sz="2200" b="1"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Cons</a:t>
                      </a:r>
                      <a:endParaRPr lang="en-CA" sz="2200" dirty="0">
                        <a:solidFill>
                          <a:schemeClr val="accent5">
                            <a:lumMod val="5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lnSpc>
                          <a:spcPct val="100000"/>
                        </a:lnSpc>
                        <a:spcAft>
                          <a:spcPts val="800"/>
                        </a:spcAft>
                      </a:pPr>
                      <a:r>
                        <a:rPr lang="en-GB" sz="2000" b="0" dirty="0">
                          <a:solidFill>
                            <a:srgbClr val="002060"/>
                          </a:solidFill>
                          <a:effectLst/>
                          <a:latin typeface="+mn-lt"/>
                          <a:ea typeface="Calibri" panose="020F0502020204030204" pitchFamily="34" charset="0"/>
                        </a:rPr>
                        <a:t>GAN can be used to generate continuous, discrete but also text datasets, while ensuring that the underlying distribution and patterns of the original data are preserved. Can generate fully synthetic datasets. Aims</a:t>
                      </a:r>
                      <a:r>
                        <a:rPr lang="en-GB" sz="2000" b="0" baseline="0" dirty="0">
                          <a:solidFill>
                            <a:srgbClr val="002060"/>
                          </a:solidFill>
                          <a:effectLst/>
                          <a:latin typeface="+mn-lt"/>
                          <a:ea typeface="Calibri" panose="020F0502020204030204" pitchFamily="34" charset="0"/>
                        </a:rPr>
                        <a:t> at preserving all relationships between variables. Can handle unstructured data.</a:t>
                      </a:r>
                      <a:endParaRPr lang="en-CA" sz="2000" b="0" dirty="0">
                        <a:solidFill>
                          <a:srgbClr val="002060"/>
                        </a:solidFill>
                        <a:effectLst/>
                        <a:latin typeface="+mn-lt"/>
                        <a:ea typeface="Calibri" panose="020F0502020204030204" pitchFamily="34"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0000"/>
                        </a:lnSpc>
                        <a:spcBef>
                          <a:spcPts val="200"/>
                        </a:spcBef>
                        <a:spcAft>
                          <a:spcPts val="800"/>
                        </a:spcAft>
                      </a:pPr>
                      <a:r>
                        <a:rPr lang="en-GB" sz="2000" b="0" kern="1000" dirty="0">
                          <a:solidFill>
                            <a:srgbClr val="002060"/>
                          </a:solidFill>
                          <a:effectLst/>
                          <a:latin typeface="+mn-lt"/>
                          <a:ea typeface="Times New Roman" panose="02020603050405020304" pitchFamily="18" charset="0"/>
                          <a:cs typeface="Times New Roman" panose="02020603050405020304" pitchFamily="18" charset="0"/>
                        </a:rPr>
                        <a:t>GAN can be seen as complex to understand, explain or implement when there is only a minimal knowledge of neural networks. There is often a criticism associated to neural networks as lacking of transparency or being a black box. The method is time consuming and has a high demand for computational resources. </a:t>
                      </a:r>
                      <a:endParaRPr lang="en-CA" sz="2000" b="0" kern="1000" dirty="0">
                        <a:solidFill>
                          <a:srgbClr val="002060"/>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TextBox 6"/>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Deep Learning</a:t>
            </a:r>
          </a:p>
          <a:p>
            <a:r>
              <a:rPr lang="en-CA" sz="3600" b="1" dirty="0">
                <a:effectLst>
                  <a:outerShdw blurRad="38100" dist="38100" dir="2700000" algn="tl">
                    <a:srgbClr val="000000">
                      <a:alpha val="43137"/>
                    </a:srgbClr>
                  </a:outerShdw>
                </a:effectLst>
              </a:rPr>
              <a:t>GAN</a:t>
            </a:r>
            <a:endParaRPr lang="en-CA" sz="2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87272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Deep Learning</a:t>
            </a:r>
          </a:p>
          <a:p>
            <a:r>
              <a:rPr lang="en-CA" sz="3600" b="1" dirty="0">
                <a:effectLst>
                  <a:outerShdw blurRad="38100" dist="38100" dir="2700000" algn="tl">
                    <a:srgbClr val="000000">
                      <a:alpha val="43137"/>
                    </a:srgbClr>
                  </a:outerShdw>
                </a:effectLst>
              </a:rPr>
              <a:t>GAN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35</a:t>
            </a:fld>
            <a:endParaRPr lang="fr-FR" dirty="0"/>
          </a:p>
        </p:txBody>
      </p:sp>
      <p:graphicFrame>
        <p:nvGraphicFramePr>
          <p:cNvPr id="2" name="Table 1"/>
          <p:cNvGraphicFramePr>
            <a:graphicFrameLocks noGrp="1"/>
          </p:cNvGraphicFramePr>
          <p:nvPr>
            <p:extLst>
              <p:ext uri="{D42A27DB-BD31-4B8C-83A1-F6EECF244321}">
                <p14:modId xmlns:p14="http://schemas.microsoft.com/office/powerpoint/2010/main" val="3963346045"/>
              </p:ext>
            </p:extLst>
          </p:nvPr>
        </p:nvGraphicFramePr>
        <p:xfrm>
          <a:off x="1519553" y="1638396"/>
          <a:ext cx="8872538" cy="4287187"/>
        </p:xfrm>
        <a:graphic>
          <a:graphicData uri="http://schemas.openxmlformats.org/drawingml/2006/table">
            <a:tbl>
              <a:tblPr firstRow="1" firstCol="1" bandRow="1"/>
              <a:tblGrid>
                <a:gridCol w="3228975">
                  <a:extLst>
                    <a:ext uri="{9D8B030D-6E8A-4147-A177-3AD203B41FA5}">
                      <a16:colId xmlns:a16="http://schemas.microsoft.com/office/drawing/2014/main" val="20000"/>
                    </a:ext>
                  </a:extLst>
                </a:gridCol>
                <a:gridCol w="3257550">
                  <a:extLst>
                    <a:ext uri="{9D8B030D-6E8A-4147-A177-3AD203B41FA5}">
                      <a16:colId xmlns:a16="http://schemas.microsoft.com/office/drawing/2014/main" val="20001"/>
                    </a:ext>
                  </a:extLst>
                </a:gridCol>
                <a:gridCol w="2386013">
                  <a:extLst>
                    <a:ext uri="{9D8B030D-6E8A-4147-A177-3AD203B41FA5}">
                      <a16:colId xmlns:a16="http://schemas.microsoft.com/office/drawing/2014/main" val="20002"/>
                    </a:ext>
                  </a:extLst>
                </a:gridCol>
              </a:tblGrid>
              <a:tr h="1161330">
                <a:tc>
                  <a:txBody>
                    <a:bodyPr/>
                    <a:lstStyle/>
                    <a:p>
                      <a:pPr algn="ctr" latinLnBrk="0"/>
                      <a:r>
                        <a:rPr lang="en-CA" sz="2200" b="1" dirty="0">
                          <a:solidFill>
                            <a:srgbClr val="002060"/>
                          </a:solidFill>
                          <a:effectLst/>
                        </a:rPr>
                        <a:t>Releasing synthetic microdata to the public</a:t>
                      </a:r>
                    </a:p>
                    <a:p>
                      <a:pPr algn="ctr" latinLnBrk="0"/>
                      <a:r>
                        <a:rPr lang="en-CA" sz="2200" b="1" dirty="0">
                          <a:solidFill>
                            <a:srgbClr val="002060"/>
                          </a:solidFill>
                          <a:effectLst/>
                        </a:rPr>
                        <a:t>&amp; Testing analyses</a:t>
                      </a:r>
                      <a:endParaRPr lang="en-CA" sz="2200" dirty="0">
                        <a:solidFill>
                          <a:srgbClr val="002060"/>
                        </a:solidFill>
                        <a:effectLst/>
                      </a:endParaRPr>
                    </a:p>
                  </a:txBody>
                  <a:tcPr anchor="ctr">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Education</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latinLnBrk="0"/>
                      <a:r>
                        <a:rPr lang="en-CA" sz="2200" b="1" dirty="0">
                          <a:solidFill>
                            <a:srgbClr val="002060"/>
                          </a:solidFill>
                          <a:effectLst/>
                        </a:rPr>
                        <a:t>Testing Technology</a:t>
                      </a:r>
                      <a:endParaRPr lang="en-CA" sz="2200" dirty="0">
                        <a:solidFill>
                          <a:srgbClr val="002060"/>
                        </a:solidFill>
                        <a:effectLst/>
                      </a:endParaRPr>
                    </a:p>
                  </a:txBody>
                  <a:tcPr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3125857">
                <a:tc>
                  <a:txBody>
                    <a:bodyPr/>
                    <a:lstStyle/>
                    <a:p>
                      <a:pPr algn="ctr">
                        <a:lnSpc>
                          <a:spcPct val="107000"/>
                        </a:lnSpc>
                        <a:spcAft>
                          <a:spcPts val="0"/>
                        </a:spcAft>
                      </a:pPr>
                      <a:r>
                        <a:rPr lang="en-CA" sz="20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Recommended especially in presence of text or unstructured data</a:t>
                      </a:r>
                      <a:endParaRPr lang="en-CA" sz="20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0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If analyses conducted and statistical conclusions are pre-determined it might be too time-consuming in comparison to other methods.</a:t>
                      </a:r>
                      <a:endParaRPr lang="en-CA" sz="20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07000"/>
                        </a:lnSpc>
                        <a:spcAft>
                          <a:spcPts val="0"/>
                        </a:spcAft>
                      </a:pPr>
                      <a:r>
                        <a:rPr lang="en-CA" sz="2000" b="0" dirty="0">
                          <a:solidFill>
                            <a:schemeClr val="accent5">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rPr>
                        <a:t>Can be used but might be too advanced in comparison to the real analytical need</a:t>
                      </a:r>
                      <a:endParaRPr lang="en-CA" sz="2000" b="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TextBox 5"/>
          <p:cNvSpPr txBox="1"/>
          <p:nvPr/>
        </p:nvSpPr>
        <p:spPr>
          <a:xfrm>
            <a:off x="6400800" y="788246"/>
            <a:ext cx="5372100" cy="646331"/>
          </a:xfrm>
          <a:prstGeom prst="rect">
            <a:avLst/>
          </a:prstGeom>
          <a:noFill/>
        </p:spPr>
        <p:txBody>
          <a:bodyPr wrap="square" rtlCol="0">
            <a:spAutoFit/>
          </a:bodyPr>
          <a:lstStyle/>
          <a:p>
            <a:pPr algn="r"/>
            <a:r>
              <a:rPr lang="fr-FR" sz="3600" b="1" dirty="0">
                <a:solidFill>
                  <a:schemeClr val="accent5">
                    <a:lumMod val="50000"/>
                  </a:schemeClr>
                </a:solidFill>
                <a:effectLst>
                  <a:outerShdw blurRad="38100" dist="38100" dir="2700000" algn="tl">
                    <a:srgbClr val="000000">
                      <a:alpha val="43137"/>
                    </a:srgbClr>
                  </a:outerShdw>
                </a:effectLst>
              </a:rPr>
              <a:t>Recommandations</a:t>
            </a:r>
          </a:p>
        </p:txBody>
      </p:sp>
    </p:spTree>
    <p:extLst>
      <p:ext uri="{BB962C8B-B14F-4D97-AF65-F5344CB8AC3E}">
        <p14:creationId xmlns:p14="http://schemas.microsoft.com/office/powerpoint/2010/main" val="3447349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04531" y="192311"/>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Methods Decision Tree</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36</a:t>
            </a:fld>
            <a:endParaRPr lang="fr-FR" dirty="0"/>
          </a:p>
        </p:txBody>
      </p:sp>
      <p:graphicFrame>
        <p:nvGraphicFramePr>
          <p:cNvPr id="10" name="Diagram 9"/>
          <p:cNvGraphicFramePr/>
          <p:nvPr>
            <p:extLst>
              <p:ext uri="{D42A27DB-BD31-4B8C-83A1-F6EECF244321}">
                <p14:modId xmlns:p14="http://schemas.microsoft.com/office/powerpoint/2010/main" val="3185018854"/>
              </p:ext>
            </p:extLst>
          </p:nvPr>
        </p:nvGraphicFramePr>
        <p:xfrm>
          <a:off x="1511904" y="254881"/>
          <a:ext cx="9841896" cy="63539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2438400" y="3444636"/>
            <a:ext cx="1301685" cy="276999"/>
          </a:xfrm>
          <a:prstGeom prst="rect">
            <a:avLst/>
          </a:prstGeom>
          <a:noFill/>
        </p:spPr>
        <p:txBody>
          <a:bodyPr wrap="square" rtlCol="0">
            <a:spAutoFit/>
          </a:bodyPr>
          <a:lstStyle/>
          <a:p>
            <a:r>
              <a:rPr lang="fr-FR" sz="1200" dirty="0">
                <a:solidFill>
                  <a:srgbClr val="002060"/>
                </a:solidFill>
              </a:rPr>
              <a:t>Original data only  </a:t>
            </a:r>
          </a:p>
        </p:txBody>
      </p:sp>
      <p:sp>
        <p:nvSpPr>
          <p:cNvPr id="11" name="TextBox 10"/>
          <p:cNvSpPr txBox="1"/>
          <p:nvPr/>
        </p:nvSpPr>
        <p:spPr>
          <a:xfrm>
            <a:off x="4286869" y="3479353"/>
            <a:ext cx="1620685" cy="276999"/>
          </a:xfrm>
          <a:prstGeom prst="rect">
            <a:avLst/>
          </a:prstGeom>
          <a:noFill/>
        </p:spPr>
        <p:txBody>
          <a:bodyPr wrap="square" rtlCol="0">
            <a:spAutoFit/>
          </a:bodyPr>
          <a:lstStyle/>
          <a:p>
            <a:r>
              <a:rPr lang="fr-FR" sz="1200" dirty="0">
                <a:solidFill>
                  <a:srgbClr val="002060"/>
                </a:solidFill>
              </a:rPr>
              <a:t>Original population</a:t>
            </a:r>
          </a:p>
        </p:txBody>
      </p:sp>
    </p:spTree>
    <p:extLst>
      <p:ext uri="{BB962C8B-B14F-4D97-AF65-F5344CB8AC3E}">
        <p14:creationId xmlns:p14="http://schemas.microsoft.com/office/powerpoint/2010/main" val="40257740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81D3D662-262C-44E2-814A-0E1CB79E3C7B}" type="slidenum">
              <a:rPr lang="fr-FR" smtClean="0"/>
              <a:t>37</a:t>
            </a:fld>
            <a:endParaRPr lang="fr-FR" dirty="0"/>
          </a:p>
        </p:txBody>
      </p:sp>
      <p:sp>
        <p:nvSpPr>
          <p:cNvPr id="11" name="TextBox 10"/>
          <p:cNvSpPr txBox="1"/>
          <p:nvPr/>
        </p:nvSpPr>
        <p:spPr>
          <a:xfrm>
            <a:off x="154777" y="1971160"/>
            <a:ext cx="11769878" cy="169706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CA" sz="2400" dirty="0">
                <a:solidFill>
                  <a:srgbClr val="002060"/>
                </a:solidFill>
              </a:rPr>
              <a:t>Many methods exist</a:t>
            </a:r>
          </a:p>
          <a:p>
            <a:pPr marL="342900" indent="-342900">
              <a:lnSpc>
                <a:spcPct val="150000"/>
              </a:lnSpc>
              <a:buFont typeface="Arial" panose="020B0604020202020204" pitchFamily="34" charset="0"/>
              <a:buChar char="•"/>
            </a:pPr>
            <a:r>
              <a:rPr lang="en-CA" sz="2400" dirty="0">
                <a:solidFill>
                  <a:srgbClr val="002060"/>
                </a:solidFill>
              </a:rPr>
              <a:t>More complex methods are not always the best option (ex: testing technology)</a:t>
            </a:r>
          </a:p>
          <a:p>
            <a:pPr marL="342900" indent="-342900">
              <a:lnSpc>
                <a:spcPct val="150000"/>
              </a:lnSpc>
              <a:buFont typeface="Arial" panose="020B0604020202020204" pitchFamily="34" charset="0"/>
              <a:buChar char="•"/>
            </a:pPr>
            <a:r>
              <a:rPr lang="en-CA" sz="2400" dirty="0">
                <a:solidFill>
                  <a:srgbClr val="002060"/>
                </a:solidFill>
              </a:rPr>
              <a:t>It’s really important to understand how the synthetic datasets will be used</a:t>
            </a:r>
          </a:p>
        </p:txBody>
      </p:sp>
      <p:sp>
        <p:nvSpPr>
          <p:cNvPr id="7" name="TextBox 6">
            <a:extLst>
              <a:ext uri="{FF2B5EF4-FFF2-40B4-BE49-F238E27FC236}">
                <a16:creationId xmlns:a16="http://schemas.microsoft.com/office/drawing/2014/main" id="{3280ED5C-2034-4A11-ACD6-93CDA3BB4972}"/>
              </a:ext>
            </a:extLst>
          </p:cNvPr>
          <p:cNvSpPr txBox="1"/>
          <p:nvPr/>
        </p:nvSpPr>
        <p:spPr>
          <a:xfrm>
            <a:off x="0" y="172909"/>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Some lessons learned</a:t>
            </a:r>
            <a:endParaRPr lang="en-CA" sz="2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6506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References</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38</a:t>
            </a:fld>
            <a:endParaRPr lang="fr-FR" dirty="0"/>
          </a:p>
        </p:txBody>
      </p:sp>
      <p:sp>
        <p:nvSpPr>
          <p:cNvPr id="6" name="TextBox 5"/>
          <p:cNvSpPr txBox="1"/>
          <p:nvPr/>
        </p:nvSpPr>
        <p:spPr>
          <a:xfrm>
            <a:off x="154777" y="1231266"/>
            <a:ext cx="11485984" cy="4401205"/>
          </a:xfrm>
          <a:prstGeom prst="rect">
            <a:avLst/>
          </a:prstGeom>
          <a:noFill/>
        </p:spPr>
        <p:txBody>
          <a:bodyPr wrap="square" rtlCol="0">
            <a:spAutoFit/>
          </a:bodyPr>
          <a:lstStyle/>
          <a:p>
            <a:pPr marL="342900" indent="-342900" algn="just">
              <a:buFont typeface="Arial" panose="020B0604020202020204" pitchFamily="34" charset="0"/>
              <a:buChar char="•"/>
            </a:pPr>
            <a:r>
              <a:rPr lang="en-CA" sz="2000" dirty="0">
                <a:solidFill>
                  <a:schemeClr val="accent5">
                    <a:lumMod val="50000"/>
                  </a:schemeClr>
                </a:solidFill>
              </a:rPr>
              <a:t>Cano, Isaac and Torra, Vicenç. (2009), Generation of Synthetic Data by means of fuzzy c-Regression. 1145-1150. 10.1109/FUZZY.2009.5277074.</a:t>
            </a:r>
          </a:p>
          <a:p>
            <a:pPr marL="342900" indent="-342900" algn="just">
              <a:buFont typeface="Arial" panose="020B0604020202020204" pitchFamily="34" charset="0"/>
              <a:buChar char="•"/>
            </a:pPr>
            <a:r>
              <a:rPr lang="en-CA" sz="2000" dirty="0">
                <a:solidFill>
                  <a:schemeClr val="accent5">
                    <a:lumMod val="50000"/>
                  </a:schemeClr>
                </a:solidFill>
              </a:rPr>
              <a:t>Domingo-Ferrer, J., Gonzalez-Nicolas, U. (2010), Hybrid microdata using microaggregation, Information Sciences,  180(15), 2834-2844. </a:t>
            </a:r>
          </a:p>
          <a:p>
            <a:pPr marL="342900" indent="-342900" algn="just">
              <a:buFont typeface="Arial" panose="020B0604020202020204" pitchFamily="34" charset="0"/>
              <a:buChar char="•"/>
            </a:pPr>
            <a:r>
              <a:rPr lang="en-CA" sz="2000" dirty="0">
                <a:solidFill>
                  <a:schemeClr val="accent5">
                    <a:lumMod val="50000"/>
                  </a:schemeClr>
                </a:solidFill>
              </a:rPr>
              <a:t>Drechsler J. (2011), Synthetic Datasets for Statistical Disclosure Control. New York: Springer-Verlag.</a:t>
            </a:r>
          </a:p>
          <a:p>
            <a:pPr marL="342900" indent="-342900" algn="just">
              <a:buFont typeface="Arial" panose="020B0604020202020204" pitchFamily="34" charset="0"/>
              <a:buChar char="•"/>
            </a:pPr>
            <a:r>
              <a:rPr lang="en-CA" sz="2000" dirty="0">
                <a:solidFill>
                  <a:schemeClr val="accent5">
                    <a:lumMod val="50000"/>
                  </a:schemeClr>
                </a:solidFill>
              </a:rPr>
              <a:t>Drechsler, J. and J.P. Reiter. (2011), An empirical evaluation of easily implemented, nonparametric methods for generating synthetic datasets. Computational Statistics and Data Analysis, 55, 3232-3243. </a:t>
            </a:r>
          </a:p>
          <a:p>
            <a:pPr marL="342900" indent="-342900" algn="just">
              <a:buFont typeface="Arial" panose="020B0604020202020204" pitchFamily="34" charset="0"/>
              <a:buChar char="•"/>
            </a:pPr>
            <a:r>
              <a:rPr lang="en-CA" sz="2000" dirty="0">
                <a:solidFill>
                  <a:schemeClr val="accent5">
                    <a:lumMod val="50000"/>
                  </a:schemeClr>
                </a:solidFill>
              </a:rPr>
              <a:t>Efron, B. (1979), Bootstrap Methods: Another Look at the Jackknife." Ann. Statist. 7 (1) 1 – 26, January.</a:t>
            </a:r>
          </a:p>
          <a:p>
            <a:pPr marL="342900" indent="-342900" algn="just">
              <a:buFont typeface="Arial" panose="020B0604020202020204" pitchFamily="34" charset="0"/>
              <a:buChar char="•"/>
            </a:pPr>
            <a:r>
              <a:rPr lang="en-CA" sz="2000" dirty="0">
                <a:solidFill>
                  <a:schemeClr val="accent5">
                    <a:lumMod val="50000"/>
                  </a:schemeClr>
                </a:solidFill>
              </a:rPr>
              <a:t>Fleishman, Allen I. (1978), A Method for Simulating Non-Normal Distributions. </a:t>
            </a:r>
          </a:p>
          <a:p>
            <a:pPr marL="342900" indent="-342900" algn="just">
              <a:buFont typeface="Arial" panose="020B0604020202020204" pitchFamily="34" charset="0"/>
              <a:buChar char="•"/>
            </a:pPr>
            <a:r>
              <a:rPr lang="en-CA" sz="2000" dirty="0">
                <a:solidFill>
                  <a:schemeClr val="accent5">
                    <a:lumMod val="50000"/>
                  </a:schemeClr>
                </a:solidFill>
              </a:rPr>
              <a:t>Goodfellow, I. Pouget-Abadie, J.  Mirza, M. Xu, B. Warde-Farley, D. &amp; </a:t>
            </a:r>
            <a:r>
              <a:rPr lang="en-CA" sz="2000" dirty="0" err="1">
                <a:solidFill>
                  <a:schemeClr val="accent5">
                    <a:lumMod val="50000"/>
                  </a:schemeClr>
                </a:solidFill>
              </a:rPr>
              <a:t>Ozair</a:t>
            </a:r>
            <a:r>
              <a:rPr lang="en-CA" sz="2000" dirty="0">
                <a:solidFill>
                  <a:schemeClr val="accent5">
                    <a:lumMod val="50000"/>
                  </a:schemeClr>
                </a:solidFill>
              </a:rPr>
              <a:t>, S.  </a:t>
            </a:r>
            <a:r>
              <a:rPr lang="en-CA" sz="2000" dirty="0" err="1">
                <a:solidFill>
                  <a:schemeClr val="accent5">
                    <a:lumMod val="50000"/>
                  </a:schemeClr>
                </a:solidFill>
              </a:rPr>
              <a:t>Courville</a:t>
            </a:r>
            <a:r>
              <a:rPr lang="en-CA" sz="2000" dirty="0">
                <a:solidFill>
                  <a:schemeClr val="accent5">
                    <a:lumMod val="50000"/>
                  </a:schemeClr>
                </a:solidFill>
              </a:rPr>
              <a:t>, A. and </a:t>
            </a:r>
            <a:r>
              <a:rPr lang="en-CA" sz="2000" dirty="0" err="1">
                <a:solidFill>
                  <a:schemeClr val="accent5">
                    <a:lumMod val="50000"/>
                  </a:schemeClr>
                </a:solidFill>
              </a:rPr>
              <a:t>Bengio</a:t>
            </a:r>
            <a:r>
              <a:rPr lang="en-CA" sz="2000" dirty="0">
                <a:solidFill>
                  <a:schemeClr val="accent5">
                    <a:lumMod val="50000"/>
                  </a:schemeClr>
                </a:solidFill>
              </a:rPr>
              <a:t>, Y. (2014), Generative Adversarial Networks. Advances in Neural Information Processing Systems. 3. 10.1145/3422622.</a:t>
            </a:r>
          </a:p>
          <a:p>
            <a:pPr marL="342900" indent="-342900" algn="just">
              <a:buFont typeface="Arial" panose="020B0604020202020204" pitchFamily="34" charset="0"/>
              <a:buChar char="•"/>
            </a:pPr>
            <a:r>
              <a:rPr lang="en-CA" sz="2000" dirty="0">
                <a:solidFill>
                  <a:schemeClr val="accent5">
                    <a:lumMod val="50000"/>
                  </a:schemeClr>
                </a:solidFill>
              </a:rPr>
              <a:t>Jorgensen, T. D., </a:t>
            </a:r>
            <a:r>
              <a:rPr lang="en-CA" sz="2000" dirty="0" err="1">
                <a:solidFill>
                  <a:schemeClr val="accent5">
                    <a:lumMod val="50000"/>
                  </a:schemeClr>
                </a:solidFill>
              </a:rPr>
              <a:t>Pornprasertmanit</a:t>
            </a:r>
            <a:r>
              <a:rPr lang="en-CA" sz="2000" dirty="0">
                <a:solidFill>
                  <a:schemeClr val="accent5">
                    <a:lumMod val="50000"/>
                  </a:schemeClr>
                </a:solidFill>
              </a:rPr>
              <a:t>, S.  </a:t>
            </a:r>
            <a:r>
              <a:rPr lang="en-CA" sz="2000" dirty="0" err="1">
                <a:solidFill>
                  <a:schemeClr val="accent5">
                    <a:lumMod val="50000"/>
                  </a:schemeClr>
                </a:solidFill>
              </a:rPr>
              <a:t>Schoemann</a:t>
            </a:r>
            <a:r>
              <a:rPr lang="en-CA" sz="2000" dirty="0">
                <a:solidFill>
                  <a:schemeClr val="accent5">
                    <a:lumMod val="50000"/>
                  </a:schemeClr>
                </a:solidFill>
              </a:rPr>
              <a:t>, A. M. and </a:t>
            </a:r>
            <a:r>
              <a:rPr lang="en-CA" sz="2000" dirty="0" err="1">
                <a:solidFill>
                  <a:schemeClr val="accent5">
                    <a:lumMod val="50000"/>
                  </a:schemeClr>
                </a:solidFill>
              </a:rPr>
              <a:t>Rosseel</a:t>
            </a:r>
            <a:r>
              <a:rPr lang="en-CA" sz="2000" dirty="0">
                <a:solidFill>
                  <a:schemeClr val="accent5">
                    <a:lumMod val="50000"/>
                  </a:schemeClr>
                </a:solidFill>
              </a:rPr>
              <a:t>, Y. (2019),  </a:t>
            </a:r>
            <a:r>
              <a:rPr lang="en-CA" sz="2000" dirty="0" err="1">
                <a:solidFill>
                  <a:schemeClr val="accent5">
                    <a:lumMod val="50000"/>
                  </a:schemeClr>
                </a:solidFill>
              </a:rPr>
              <a:t>semTools</a:t>
            </a:r>
            <a:r>
              <a:rPr lang="en-CA" sz="2000" dirty="0">
                <a:solidFill>
                  <a:schemeClr val="accent5">
                    <a:lumMod val="50000"/>
                  </a:schemeClr>
                </a:solidFill>
              </a:rPr>
              <a:t> : Useful Tools for Structural Equation Modeling. </a:t>
            </a:r>
          </a:p>
        </p:txBody>
      </p:sp>
    </p:spTree>
    <p:extLst>
      <p:ext uri="{BB962C8B-B14F-4D97-AF65-F5344CB8AC3E}">
        <p14:creationId xmlns:p14="http://schemas.microsoft.com/office/powerpoint/2010/main" val="3028289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References</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39</a:t>
            </a:fld>
            <a:endParaRPr lang="fr-FR"/>
          </a:p>
        </p:txBody>
      </p:sp>
      <p:sp>
        <p:nvSpPr>
          <p:cNvPr id="6" name="TextBox 5"/>
          <p:cNvSpPr txBox="1"/>
          <p:nvPr/>
        </p:nvSpPr>
        <p:spPr>
          <a:xfrm>
            <a:off x="154777" y="1077378"/>
            <a:ext cx="11485984" cy="4708981"/>
          </a:xfrm>
          <a:prstGeom prst="rect">
            <a:avLst/>
          </a:prstGeom>
          <a:noFill/>
        </p:spPr>
        <p:txBody>
          <a:bodyPr wrap="square" rtlCol="0">
            <a:spAutoFit/>
          </a:bodyPr>
          <a:lstStyle/>
          <a:p>
            <a:pPr marL="342900" indent="-342900" algn="just">
              <a:buFont typeface="Arial" panose="020B0604020202020204" pitchFamily="34" charset="0"/>
              <a:buChar char="•"/>
            </a:pPr>
            <a:r>
              <a:rPr lang="en-CA" sz="2000" dirty="0">
                <a:solidFill>
                  <a:schemeClr val="accent5">
                    <a:lumMod val="50000"/>
                  </a:schemeClr>
                </a:solidFill>
              </a:rPr>
              <a:t>Kim, H. J.  </a:t>
            </a:r>
            <a:r>
              <a:rPr lang="en-CA" sz="2000" dirty="0" err="1">
                <a:solidFill>
                  <a:schemeClr val="accent5">
                    <a:lumMod val="50000"/>
                  </a:schemeClr>
                </a:solidFill>
              </a:rPr>
              <a:t>Drechsler</a:t>
            </a:r>
            <a:r>
              <a:rPr lang="en-CA" sz="2000" dirty="0">
                <a:solidFill>
                  <a:schemeClr val="accent5">
                    <a:lumMod val="50000"/>
                  </a:schemeClr>
                </a:solidFill>
              </a:rPr>
              <a:t>, J. and Thompson, K. J. (2021), Synthetic microdata for establishment surveys under informative sampling, Journal of the Royal Statistical Society Series A, Royal Statistical Society, vol. 184(1), pages 255-281, January.</a:t>
            </a:r>
          </a:p>
          <a:p>
            <a:pPr marL="342900" indent="-342900" algn="just">
              <a:buFont typeface="Arial" panose="020B0604020202020204" pitchFamily="34" charset="0"/>
              <a:buChar char="•"/>
            </a:pPr>
            <a:r>
              <a:rPr lang="en-CA" sz="2000" dirty="0" err="1">
                <a:solidFill>
                  <a:schemeClr val="accent5">
                    <a:lumMod val="50000"/>
                  </a:schemeClr>
                </a:solidFill>
              </a:rPr>
              <a:t>Kaloskampis</a:t>
            </a:r>
            <a:r>
              <a:rPr lang="en-CA" sz="2000" dirty="0">
                <a:solidFill>
                  <a:schemeClr val="accent5">
                    <a:lumMod val="50000"/>
                  </a:schemeClr>
                </a:solidFill>
              </a:rPr>
              <a:t>, I., Joshi, C., Cheung, C., Pugh, D. and Nolan, L. (2020), Synthetic data in the civil service. Significance, 17: 18-23. </a:t>
            </a:r>
            <a:r>
              <a:rPr lang="en-CA" sz="2000" dirty="0">
                <a:solidFill>
                  <a:schemeClr val="accent5">
                    <a:lumMod val="50000"/>
                  </a:schemeClr>
                </a:solidFill>
                <a:hlinkClick r:id="rId4"/>
              </a:rPr>
              <a:t>https://doi.org/10.1111/1740-9713.01466</a:t>
            </a:r>
            <a:endParaRPr lang="en-CA" sz="2000" dirty="0">
              <a:solidFill>
                <a:schemeClr val="accent5">
                  <a:lumMod val="50000"/>
                </a:schemeClr>
              </a:solidFill>
            </a:endParaRPr>
          </a:p>
          <a:p>
            <a:pPr marL="342900" indent="-342900" algn="just">
              <a:buFont typeface="Arial" panose="020B0604020202020204" pitchFamily="34" charset="0"/>
              <a:buChar char="•"/>
            </a:pPr>
            <a:r>
              <a:rPr lang="en-CA" sz="2000" dirty="0" err="1">
                <a:solidFill>
                  <a:schemeClr val="accent5">
                    <a:lumMod val="50000"/>
                  </a:schemeClr>
                </a:solidFill>
              </a:rPr>
              <a:t>Langsrud</a:t>
            </a:r>
            <a:r>
              <a:rPr lang="en-CA" sz="2000" dirty="0">
                <a:solidFill>
                  <a:schemeClr val="accent5">
                    <a:lumMod val="50000"/>
                  </a:schemeClr>
                </a:solidFill>
              </a:rPr>
              <a:t>, Ø. (2019), Information Preserving Regression-based Tools for Statistical Disclosure Control, Statistics and Computing, 29, 965–976.</a:t>
            </a:r>
          </a:p>
          <a:p>
            <a:pPr marL="342900" indent="-342900" algn="just">
              <a:buFont typeface="Arial" panose="020B0604020202020204" pitchFamily="34" charset="0"/>
              <a:buChar char="•"/>
            </a:pPr>
            <a:r>
              <a:rPr lang="en-CA" sz="2000" dirty="0" err="1">
                <a:solidFill>
                  <a:schemeClr val="accent5">
                    <a:lumMod val="50000"/>
                  </a:schemeClr>
                </a:solidFill>
              </a:rPr>
              <a:t>Lavallée</a:t>
            </a:r>
            <a:r>
              <a:rPr lang="en-CA" sz="2000" dirty="0">
                <a:solidFill>
                  <a:schemeClr val="accent5">
                    <a:lumMod val="50000"/>
                  </a:schemeClr>
                </a:solidFill>
              </a:rPr>
              <a:t>, P. and Beaumont, J.-F. (2015), Why We Should Put Some Weight on Weights. Survey Insights: Methods from the Field, Weighting: Practical Issues and ‘How to’ Approach, Invited article, Retrieved from </a:t>
            </a:r>
            <a:r>
              <a:rPr lang="en-CA" sz="2000" dirty="0">
                <a:solidFill>
                  <a:schemeClr val="accent5">
                    <a:lumMod val="50000"/>
                  </a:schemeClr>
                </a:solidFill>
                <a:hlinkClick r:id="rId5"/>
              </a:rPr>
              <a:t>https://surveyinsights.org/?p=6255</a:t>
            </a:r>
            <a:endParaRPr lang="en-CA" sz="2000" dirty="0">
              <a:solidFill>
                <a:schemeClr val="accent5">
                  <a:lumMod val="50000"/>
                </a:schemeClr>
              </a:solidFill>
            </a:endParaRPr>
          </a:p>
          <a:p>
            <a:pPr marL="342900" indent="-342900" algn="just">
              <a:buFont typeface="Arial" panose="020B0604020202020204" pitchFamily="34" charset="0"/>
              <a:buChar char="•"/>
            </a:pPr>
            <a:r>
              <a:rPr lang="en-CA" sz="2000" dirty="0" err="1">
                <a:solidFill>
                  <a:schemeClr val="accent5">
                    <a:lumMod val="50000"/>
                  </a:schemeClr>
                </a:solidFill>
              </a:rPr>
              <a:t>L'Ecuyer</a:t>
            </a:r>
            <a:r>
              <a:rPr lang="en-CA" sz="2000" dirty="0">
                <a:solidFill>
                  <a:schemeClr val="accent5">
                    <a:lumMod val="50000"/>
                  </a:schemeClr>
                </a:solidFill>
              </a:rPr>
              <a:t>, P. and </a:t>
            </a:r>
            <a:r>
              <a:rPr lang="en-CA" sz="2000" dirty="0" err="1">
                <a:solidFill>
                  <a:schemeClr val="accent5">
                    <a:lumMod val="50000"/>
                  </a:schemeClr>
                </a:solidFill>
              </a:rPr>
              <a:t>Puchhammer</a:t>
            </a:r>
            <a:r>
              <a:rPr lang="en-CA" sz="2000" dirty="0">
                <a:solidFill>
                  <a:schemeClr val="accent5">
                    <a:lumMod val="50000"/>
                  </a:schemeClr>
                </a:solidFill>
              </a:rPr>
              <a:t>, F. (2021), Density Estimation by Monte Carlo and Quasi-Monte Carlo, Monte Carlo and Quasi-Monte Carlo Methods.</a:t>
            </a:r>
          </a:p>
          <a:p>
            <a:pPr marL="342900" indent="-342900" algn="just">
              <a:buFont typeface="Arial" panose="020B0604020202020204" pitchFamily="34" charset="0"/>
              <a:buChar char="•"/>
            </a:pPr>
            <a:r>
              <a:rPr lang="en-CA" sz="2000" dirty="0" err="1">
                <a:solidFill>
                  <a:schemeClr val="accent5">
                    <a:lumMod val="50000"/>
                  </a:schemeClr>
                </a:solidFill>
              </a:rPr>
              <a:t>Muralidhar</a:t>
            </a:r>
            <a:r>
              <a:rPr lang="en-CA" sz="2000" dirty="0">
                <a:solidFill>
                  <a:schemeClr val="accent5">
                    <a:lumMod val="50000"/>
                  </a:schemeClr>
                </a:solidFill>
              </a:rPr>
              <a:t>, K., </a:t>
            </a:r>
            <a:r>
              <a:rPr lang="en-CA" sz="2000" dirty="0" err="1">
                <a:solidFill>
                  <a:schemeClr val="accent5">
                    <a:lumMod val="50000"/>
                  </a:schemeClr>
                </a:solidFill>
              </a:rPr>
              <a:t>Sarathy</a:t>
            </a:r>
            <a:r>
              <a:rPr lang="en-CA" sz="2000" dirty="0">
                <a:solidFill>
                  <a:schemeClr val="accent5">
                    <a:lumMod val="50000"/>
                  </a:schemeClr>
                </a:solidFill>
              </a:rPr>
              <a:t>, R. (2008), Generating Sufficiency-based Non-synthetic Perturbed Data, Transactions on Data Privacy, 1(1), 17-33 </a:t>
            </a:r>
          </a:p>
          <a:p>
            <a:pPr marL="342900" indent="-342900" algn="just">
              <a:buFont typeface="Arial" panose="020B0604020202020204" pitchFamily="34" charset="0"/>
              <a:buChar char="•"/>
            </a:pPr>
            <a:r>
              <a:rPr lang="en-CA" sz="2000" dirty="0" err="1">
                <a:solidFill>
                  <a:schemeClr val="accent5">
                    <a:lumMod val="50000"/>
                  </a:schemeClr>
                </a:solidFill>
              </a:rPr>
              <a:t>Nowok</a:t>
            </a:r>
            <a:r>
              <a:rPr lang="en-CA" sz="2000" dirty="0">
                <a:solidFill>
                  <a:schemeClr val="accent5">
                    <a:lumMod val="50000"/>
                  </a:schemeClr>
                </a:solidFill>
              </a:rPr>
              <a:t>, B., </a:t>
            </a:r>
            <a:r>
              <a:rPr lang="en-CA" sz="2000" dirty="0" err="1">
                <a:solidFill>
                  <a:schemeClr val="accent5">
                    <a:lumMod val="50000"/>
                  </a:schemeClr>
                </a:solidFill>
              </a:rPr>
              <a:t>Raab</a:t>
            </a:r>
            <a:r>
              <a:rPr lang="en-CA" sz="2000" dirty="0">
                <a:solidFill>
                  <a:schemeClr val="accent5">
                    <a:lumMod val="50000"/>
                  </a:schemeClr>
                </a:solidFill>
              </a:rPr>
              <a:t>, G.M.  and Dibben, C. (2015), </a:t>
            </a:r>
            <a:r>
              <a:rPr lang="en-CA" sz="2000" dirty="0" err="1">
                <a:solidFill>
                  <a:schemeClr val="accent5">
                    <a:lumMod val="50000"/>
                  </a:schemeClr>
                </a:solidFill>
              </a:rPr>
              <a:t>synthpop</a:t>
            </a:r>
            <a:r>
              <a:rPr lang="en-CA" sz="2000" dirty="0">
                <a:solidFill>
                  <a:schemeClr val="accent5">
                    <a:lumMod val="50000"/>
                  </a:schemeClr>
                </a:solidFill>
              </a:rPr>
              <a:t>: Bespoke creation of synthetic data in R. </a:t>
            </a:r>
          </a:p>
        </p:txBody>
      </p:sp>
    </p:spTree>
    <p:extLst>
      <p:ext uri="{BB962C8B-B14F-4D97-AF65-F5344CB8AC3E}">
        <p14:creationId xmlns:p14="http://schemas.microsoft.com/office/powerpoint/2010/main" val="305371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51927" y="205273"/>
            <a:ext cx="4674636"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Context</a:t>
            </a:r>
            <a:r>
              <a:rPr lang="en-CA" sz="2300" b="1" dirty="0">
                <a:effectLst>
                  <a:outerShdw blurRad="38100" dist="38100" dir="2700000" algn="tl">
                    <a:srgbClr val="000000">
                      <a:alpha val="43137"/>
                    </a:srgbClr>
                  </a:outerShdw>
                </a:effectLst>
              </a:rPr>
              <a:t> </a:t>
            </a:r>
          </a:p>
        </p:txBody>
      </p:sp>
      <p:sp>
        <p:nvSpPr>
          <p:cNvPr id="3" name="Slide Number Placeholder 2"/>
          <p:cNvSpPr>
            <a:spLocks noGrp="1"/>
          </p:cNvSpPr>
          <p:nvPr>
            <p:ph type="sldNum" sz="quarter" idx="12"/>
          </p:nvPr>
        </p:nvSpPr>
        <p:spPr/>
        <p:txBody>
          <a:bodyPr/>
          <a:lstStyle/>
          <a:p>
            <a:fld id="{81D3D662-262C-44E2-814A-0E1CB79E3C7B}" type="slidenum">
              <a:rPr lang="fr-FR" smtClean="0"/>
              <a:t>4</a:t>
            </a:fld>
            <a:endParaRPr lang="fr-FR" dirty="0"/>
          </a:p>
        </p:txBody>
      </p:sp>
      <p:sp>
        <p:nvSpPr>
          <p:cNvPr id="6" name="TextBox 5"/>
          <p:cNvSpPr txBox="1"/>
          <p:nvPr/>
        </p:nvSpPr>
        <p:spPr>
          <a:xfrm>
            <a:off x="353007" y="1295916"/>
            <a:ext cx="11485984" cy="4185761"/>
          </a:xfrm>
          <a:prstGeom prst="rect">
            <a:avLst/>
          </a:prstGeom>
          <a:noFill/>
        </p:spPr>
        <p:txBody>
          <a:bodyPr wrap="square" rtlCol="0">
            <a:spAutoFit/>
          </a:bodyPr>
          <a:lstStyle/>
          <a:p>
            <a:pPr marL="342900" indent="-342900">
              <a:buFont typeface="Arial" panose="020B0604020202020204" pitchFamily="34" charset="0"/>
              <a:buChar char="•"/>
            </a:pPr>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Many methods exist: Focus is made on methods that can be </a:t>
            </a:r>
            <a:r>
              <a:rPr lang="en-CA" sz="2400" b="1" dirty="0">
                <a:solidFill>
                  <a:schemeClr val="accent5">
                    <a:lumMod val="50000"/>
                  </a:schemeClr>
                </a:solidFill>
                <a:effectLst>
                  <a:outerShdw blurRad="38100" dist="38100" dir="2700000" algn="tl">
                    <a:srgbClr val="000000">
                      <a:alpha val="43137"/>
                    </a:srgbClr>
                  </a:outerShdw>
                </a:effectLst>
              </a:rPr>
              <a:t>implemented</a:t>
            </a:r>
            <a:r>
              <a:rPr lang="en-CA" sz="2400" dirty="0">
                <a:solidFill>
                  <a:schemeClr val="accent5">
                    <a:lumMod val="50000"/>
                  </a:schemeClr>
                </a:solidFill>
                <a:effectLst>
                  <a:outerShdw blurRad="38100" dist="38100" dir="2700000" algn="tl">
                    <a:srgbClr val="000000">
                      <a:alpha val="43137"/>
                    </a:srgbClr>
                  </a:outerShdw>
                </a:effectLst>
              </a:rPr>
              <a:t> </a:t>
            </a:r>
            <a:r>
              <a:rPr lang="en-CA" sz="2400" dirty="0">
                <a:solidFill>
                  <a:schemeClr val="accent5">
                    <a:lumMod val="50000"/>
                  </a:schemeClr>
                </a:solidFill>
              </a:rPr>
              <a:t>within the infrastructure of a NSO</a:t>
            </a:r>
          </a:p>
          <a:p>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Selection was based on reference, if the method was truly implemented either in a academic or NSO context. </a:t>
            </a:r>
            <a:endParaRPr lang="en-CA" sz="1000" dirty="0">
              <a:solidFill>
                <a:schemeClr val="accent5">
                  <a:lumMod val="50000"/>
                </a:schemeClr>
              </a:solidFill>
            </a:endParaRPr>
          </a:p>
          <a:p>
            <a:pPr marL="342900" indent="-342900">
              <a:buFont typeface="Arial" panose="020B0604020202020204" pitchFamily="34" charset="0"/>
              <a:buChar char="•"/>
            </a:pPr>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The goal is to highlight the </a:t>
            </a:r>
            <a:r>
              <a:rPr lang="en-CA" sz="2400" b="1" dirty="0">
                <a:solidFill>
                  <a:schemeClr val="accent5">
                    <a:lumMod val="50000"/>
                  </a:schemeClr>
                </a:solidFill>
                <a:effectLst>
                  <a:outerShdw blurRad="38100" dist="38100" dir="2700000" algn="tl">
                    <a:srgbClr val="000000">
                      <a:alpha val="43137"/>
                    </a:srgbClr>
                  </a:outerShdw>
                </a:effectLst>
              </a:rPr>
              <a:t>applicability</a:t>
            </a:r>
            <a:r>
              <a:rPr lang="en-CA" sz="2400" dirty="0">
                <a:solidFill>
                  <a:schemeClr val="accent5">
                    <a:lumMod val="50000"/>
                  </a:schemeClr>
                </a:solidFill>
              </a:rPr>
              <a:t> of each of these methods in the practice of statistical organizations -&gt; </a:t>
            </a:r>
            <a:r>
              <a:rPr lang="en-CA" sz="2400" b="1" dirty="0">
                <a:solidFill>
                  <a:schemeClr val="accent5">
                    <a:lumMod val="50000"/>
                  </a:schemeClr>
                </a:solidFill>
                <a:effectLst>
                  <a:outerShdw blurRad="38100" dist="38100" dir="2700000" algn="tl">
                    <a:srgbClr val="000000">
                      <a:alpha val="43137"/>
                    </a:srgbClr>
                  </a:outerShdw>
                </a:effectLst>
              </a:rPr>
              <a:t>provide an overview of the method, pros and cons, tools and references</a:t>
            </a:r>
          </a:p>
          <a:p>
            <a:pPr marL="342900" indent="-342900">
              <a:buFont typeface="Arial" panose="020B0604020202020204" pitchFamily="34" charset="0"/>
              <a:buChar char="•"/>
            </a:pPr>
            <a:endParaRPr lang="en-CA" sz="10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Also provide </a:t>
            </a:r>
            <a:r>
              <a:rPr lang="en-CA" sz="2400" b="1" dirty="0">
                <a:solidFill>
                  <a:schemeClr val="accent5">
                    <a:lumMod val="50000"/>
                  </a:schemeClr>
                </a:solidFill>
                <a:effectLst>
                  <a:outerShdw blurRad="38100" dist="38100" dir="2700000" algn="tl">
                    <a:srgbClr val="000000">
                      <a:alpha val="43137"/>
                    </a:srgbClr>
                  </a:outerShdw>
                </a:effectLst>
              </a:rPr>
              <a:t>recommendations</a:t>
            </a:r>
            <a:r>
              <a:rPr lang="en-CA" sz="2400" dirty="0">
                <a:solidFill>
                  <a:schemeClr val="accent5">
                    <a:lumMod val="50000"/>
                  </a:schemeClr>
                </a:solidFill>
                <a:effectLst>
                  <a:outerShdw blurRad="38100" dist="38100" dir="2700000" algn="tl">
                    <a:srgbClr val="000000">
                      <a:alpha val="43137"/>
                    </a:srgbClr>
                  </a:outerShdw>
                </a:effectLst>
              </a:rPr>
              <a:t> </a:t>
            </a:r>
            <a:r>
              <a:rPr lang="en-CA" sz="2400" dirty="0">
                <a:solidFill>
                  <a:schemeClr val="accent5">
                    <a:lumMod val="50000"/>
                  </a:schemeClr>
                </a:solidFill>
              </a:rPr>
              <a:t>on the use cases based on the methods selected: indications on how to select the right method for a given project</a:t>
            </a:r>
          </a:p>
        </p:txBody>
      </p:sp>
    </p:spTree>
    <p:extLst>
      <p:ext uri="{BB962C8B-B14F-4D97-AF65-F5344CB8AC3E}">
        <p14:creationId xmlns:p14="http://schemas.microsoft.com/office/powerpoint/2010/main" val="16468531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References</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40</a:t>
            </a:fld>
            <a:endParaRPr lang="fr-FR"/>
          </a:p>
        </p:txBody>
      </p:sp>
      <p:sp>
        <p:nvSpPr>
          <p:cNvPr id="6" name="TextBox 5"/>
          <p:cNvSpPr txBox="1"/>
          <p:nvPr/>
        </p:nvSpPr>
        <p:spPr>
          <a:xfrm>
            <a:off x="154777" y="1022495"/>
            <a:ext cx="11485984" cy="3477875"/>
          </a:xfrm>
          <a:prstGeom prst="rect">
            <a:avLst/>
          </a:prstGeom>
          <a:noFill/>
        </p:spPr>
        <p:txBody>
          <a:bodyPr wrap="square" rtlCol="0">
            <a:spAutoFit/>
          </a:bodyPr>
          <a:lstStyle/>
          <a:p>
            <a:pPr marL="342900" indent="-342900" algn="just">
              <a:buFont typeface="Arial" panose="020B0604020202020204" pitchFamily="34" charset="0"/>
              <a:buChar char="•"/>
            </a:pPr>
            <a:r>
              <a:rPr lang="en-CA" sz="2000" dirty="0">
                <a:solidFill>
                  <a:schemeClr val="accent5">
                    <a:lumMod val="50000"/>
                  </a:schemeClr>
                </a:solidFill>
              </a:rPr>
              <a:t>Rubin, B., (1993),Discussion: Statistical disclosure limitation. Journal of Official Statistics 9(2), pp 462-468.</a:t>
            </a:r>
          </a:p>
          <a:p>
            <a:pPr marL="342900" indent="-342900" algn="just">
              <a:buFont typeface="Arial" panose="020B0604020202020204" pitchFamily="34" charset="0"/>
              <a:buChar char="•"/>
            </a:pPr>
            <a:r>
              <a:rPr lang="en-CA" sz="2000" dirty="0">
                <a:solidFill>
                  <a:schemeClr val="accent5">
                    <a:lumMod val="50000"/>
                  </a:schemeClr>
                </a:solidFill>
              </a:rPr>
              <a:t>Sallier, K. (2020), Toward More User-centric Data Access Solutions: Producing Synthetic Data of High Analytical Value by Data Synthesis’. Statistical Journal of the IAOS, vol. 36, no. 4, pp. 1059-1066, 2020</a:t>
            </a:r>
          </a:p>
          <a:p>
            <a:pPr marL="342900" indent="-342900" algn="just">
              <a:buFont typeface="Arial" panose="020B0604020202020204" pitchFamily="34" charset="0"/>
              <a:buChar char="•"/>
            </a:pPr>
            <a:r>
              <a:rPr lang="en-CA" sz="2000" dirty="0">
                <a:solidFill>
                  <a:schemeClr val="accent5">
                    <a:lumMod val="50000"/>
                  </a:schemeClr>
                </a:solidFill>
              </a:rPr>
              <a:t>Ting, D., Fienberg, S.E., </a:t>
            </a:r>
            <a:r>
              <a:rPr lang="en-CA" sz="2000" dirty="0" err="1">
                <a:solidFill>
                  <a:schemeClr val="accent5">
                    <a:lumMod val="50000"/>
                  </a:schemeClr>
                </a:solidFill>
              </a:rPr>
              <a:t>Trottini</a:t>
            </a:r>
            <a:r>
              <a:rPr lang="en-CA" sz="2000" dirty="0">
                <a:solidFill>
                  <a:schemeClr val="accent5">
                    <a:lumMod val="50000"/>
                  </a:schemeClr>
                </a:solidFill>
              </a:rPr>
              <a:t>, M. (2008), Random orthogonal matrix masking methodology for microdata release, International Journal of Information and Computer Security, 2(1), 86-105.</a:t>
            </a:r>
          </a:p>
          <a:p>
            <a:pPr marL="342900" indent="-342900" algn="just">
              <a:buFont typeface="Arial" panose="020B0604020202020204" pitchFamily="34" charset="0"/>
              <a:buChar char="•"/>
            </a:pPr>
            <a:r>
              <a:rPr lang="en-CA" sz="2000" dirty="0">
                <a:solidFill>
                  <a:schemeClr val="accent5">
                    <a:lumMod val="50000"/>
                  </a:schemeClr>
                </a:solidFill>
              </a:rPr>
              <a:t>Van </a:t>
            </a:r>
            <a:r>
              <a:rPr lang="en-CA" sz="2000" dirty="0" err="1">
                <a:solidFill>
                  <a:schemeClr val="accent5">
                    <a:lumMod val="50000"/>
                  </a:schemeClr>
                </a:solidFill>
              </a:rPr>
              <a:t>Buuren</a:t>
            </a:r>
            <a:r>
              <a:rPr lang="en-CA" sz="2000" dirty="0">
                <a:solidFill>
                  <a:schemeClr val="accent5">
                    <a:lumMod val="50000"/>
                  </a:schemeClr>
                </a:solidFill>
              </a:rPr>
              <a:t>, S., Brand, J. P. L.  </a:t>
            </a:r>
            <a:r>
              <a:rPr lang="en-CA" sz="2000" dirty="0" err="1">
                <a:solidFill>
                  <a:schemeClr val="accent5">
                    <a:lumMod val="50000"/>
                  </a:schemeClr>
                </a:solidFill>
              </a:rPr>
              <a:t>Groothuis-Oudshoorn</a:t>
            </a:r>
            <a:r>
              <a:rPr lang="en-CA" sz="2000" dirty="0">
                <a:solidFill>
                  <a:schemeClr val="accent5">
                    <a:lumMod val="50000"/>
                  </a:schemeClr>
                </a:solidFill>
              </a:rPr>
              <a:t>, C. G. M.  and Rubin, D. B.  (2006), Fully Conditional Specification in Multivariate Imputation. Journal of Statistical Computation and Simulation 76 (12): 1049–64.</a:t>
            </a:r>
          </a:p>
          <a:p>
            <a:pPr marL="342900" indent="-342900" algn="just">
              <a:buFont typeface="Arial" panose="020B0604020202020204" pitchFamily="34" charset="0"/>
              <a:buChar char="•"/>
            </a:pPr>
            <a:r>
              <a:rPr lang="en-CA" sz="2000" dirty="0">
                <a:solidFill>
                  <a:schemeClr val="accent5">
                    <a:lumMod val="50000"/>
                  </a:schemeClr>
                </a:solidFill>
              </a:rPr>
              <a:t>Vale, C. D., and </a:t>
            </a:r>
            <a:r>
              <a:rPr lang="en-CA" sz="2000" dirty="0" err="1">
                <a:solidFill>
                  <a:schemeClr val="accent5">
                    <a:lumMod val="50000"/>
                  </a:schemeClr>
                </a:solidFill>
              </a:rPr>
              <a:t>Maurellim</a:t>
            </a:r>
            <a:r>
              <a:rPr lang="en-CA" sz="2000" dirty="0">
                <a:solidFill>
                  <a:schemeClr val="accent5">
                    <a:lumMod val="50000"/>
                  </a:schemeClr>
                </a:solidFill>
              </a:rPr>
              <a:t> V. A. (1983), Simulating Multivariate </a:t>
            </a:r>
            <a:r>
              <a:rPr lang="en-CA" sz="2000" dirty="0" err="1">
                <a:solidFill>
                  <a:schemeClr val="accent5">
                    <a:lumMod val="50000"/>
                  </a:schemeClr>
                </a:solidFill>
              </a:rPr>
              <a:t>Nonnormal</a:t>
            </a:r>
            <a:r>
              <a:rPr lang="en-CA" sz="2000" dirty="0">
                <a:solidFill>
                  <a:schemeClr val="accent5">
                    <a:lumMod val="50000"/>
                  </a:schemeClr>
                </a:solidFill>
              </a:rPr>
              <a:t> Distributions. </a:t>
            </a:r>
            <a:r>
              <a:rPr lang="en-CA" sz="2000" dirty="0" err="1">
                <a:solidFill>
                  <a:schemeClr val="accent5">
                    <a:lumMod val="50000"/>
                  </a:schemeClr>
                </a:solidFill>
              </a:rPr>
              <a:t>Psychometrika</a:t>
            </a:r>
            <a:r>
              <a:rPr lang="en-CA" sz="2000" dirty="0">
                <a:solidFill>
                  <a:schemeClr val="accent5">
                    <a:lumMod val="50000"/>
                  </a:schemeClr>
                </a:solidFill>
              </a:rPr>
              <a:t> 48 (3): 465–71.</a:t>
            </a:r>
          </a:p>
          <a:p>
            <a:pPr marL="342900" indent="-342900" algn="just">
              <a:buFont typeface="Arial" panose="020B0604020202020204" pitchFamily="34" charset="0"/>
              <a:buChar char="•"/>
            </a:pPr>
            <a:endParaRPr lang="en-CA" sz="2000" dirty="0">
              <a:solidFill>
                <a:schemeClr val="accent5">
                  <a:lumMod val="50000"/>
                </a:schemeClr>
              </a:solidFill>
            </a:endParaRPr>
          </a:p>
        </p:txBody>
      </p:sp>
    </p:spTree>
    <p:extLst>
      <p:ext uri="{BB962C8B-B14F-4D97-AF65-F5344CB8AC3E}">
        <p14:creationId xmlns:p14="http://schemas.microsoft.com/office/powerpoint/2010/main" val="1525354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1747" y="1917832"/>
            <a:ext cx="10668001" cy="2387600"/>
          </a:xfrm>
        </p:spPr>
        <p:txBody>
          <a:bodyPr>
            <a:normAutofit fontScale="90000"/>
          </a:bodyPr>
          <a:lstStyle/>
          <a:p>
            <a:r>
              <a:rPr lang="en-CA" b="1" dirty="0">
                <a:solidFill>
                  <a:schemeClr val="accent5">
                    <a:lumMod val="50000"/>
                  </a:schemeClr>
                </a:solidFill>
                <a:effectLst>
                  <a:outerShdw blurRad="38100" dist="38100" dir="2700000" algn="tl">
                    <a:srgbClr val="000000">
                      <a:alpha val="43137"/>
                    </a:srgbClr>
                  </a:outerShdw>
                </a:effectLst>
              </a:rPr>
              <a:t>Thank you!</a:t>
            </a:r>
            <a:br>
              <a:rPr lang="en-CA" b="1" dirty="0">
                <a:solidFill>
                  <a:schemeClr val="accent5">
                    <a:lumMod val="50000"/>
                  </a:schemeClr>
                </a:solidFill>
                <a:effectLst>
                  <a:outerShdw blurRad="38100" dist="38100" dir="2700000" algn="tl">
                    <a:srgbClr val="000000">
                      <a:alpha val="43137"/>
                    </a:srgbClr>
                  </a:outerShdw>
                </a:effectLst>
              </a:rPr>
            </a:br>
            <a:r>
              <a:rPr lang="en-CA" b="1" dirty="0">
                <a:solidFill>
                  <a:schemeClr val="accent5">
                    <a:lumMod val="50000"/>
                  </a:schemeClr>
                </a:solidFill>
                <a:effectLst>
                  <a:outerShdw blurRad="38100" dist="38100" dir="2700000" algn="tl">
                    <a:srgbClr val="000000">
                      <a:alpha val="43137"/>
                    </a:srgbClr>
                  </a:outerShdw>
                </a:effectLst>
              </a:rPr>
              <a:t>Questions?</a:t>
            </a:r>
            <a:br>
              <a:rPr lang="en-CA" dirty="0">
                <a:solidFill>
                  <a:schemeClr val="accent5">
                    <a:lumMod val="50000"/>
                  </a:schemeClr>
                </a:solidFill>
              </a:rPr>
            </a:br>
            <a:endParaRPr lang="en-CA" dirty="0">
              <a:solidFill>
                <a:schemeClr val="accent5">
                  <a:lumMod val="50000"/>
                </a:schemeClr>
              </a:solidFill>
            </a:endParaRPr>
          </a:p>
        </p:txBody>
      </p:sp>
      <p:pic>
        <p:nvPicPr>
          <p:cNvPr id="4"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p:cNvSpPr>
            <a:spLocks noGrp="1"/>
          </p:cNvSpPr>
          <p:nvPr>
            <p:ph type="sldNum" sz="quarter" idx="12"/>
          </p:nvPr>
        </p:nvSpPr>
        <p:spPr/>
        <p:txBody>
          <a:bodyPr/>
          <a:lstStyle/>
          <a:p>
            <a:fld id="{81D3D662-262C-44E2-814A-0E1CB79E3C7B}" type="slidenum">
              <a:rPr lang="fr-FR" smtClean="0"/>
              <a:t>41</a:t>
            </a:fld>
            <a:endParaRPr lang="fr-FR"/>
          </a:p>
        </p:txBody>
      </p:sp>
      <p:sp>
        <p:nvSpPr>
          <p:cNvPr id="8" name="TextBox 7"/>
          <p:cNvSpPr txBox="1"/>
          <p:nvPr/>
        </p:nvSpPr>
        <p:spPr>
          <a:xfrm>
            <a:off x="3248168" y="3859436"/>
            <a:ext cx="6313538" cy="646331"/>
          </a:xfrm>
          <a:prstGeom prst="rect">
            <a:avLst/>
          </a:prstGeom>
          <a:noFill/>
        </p:spPr>
        <p:txBody>
          <a:bodyPr wrap="square" rtlCol="0">
            <a:spAutoFit/>
          </a:bodyPr>
          <a:lstStyle/>
          <a:p>
            <a:r>
              <a:rPr lang="fr-FR" sz="3600" dirty="0">
                <a:solidFill>
                  <a:srgbClr val="002060"/>
                </a:solidFill>
              </a:rPr>
              <a:t>Kenza.sallier@statcan.gc.ca</a:t>
            </a:r>
          </a:p>
        </p:txBody>
      </p:sp>
    </p:spTree>
    <p:extLst>
      <p:ext uri="{BB962C8B-B14F-4D97-AF65-F5344CB8AC3E}">
        <p14:creationId xmlns:p14="http://schemas.microsoft.com/office/powerpoint/2010/main" val="1551015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Things to consider when picking a method</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5</a:t>
            </a:fld>
            <a:endParaRPr lang="fr-FR" dirty="0"/>
          </a:p>
        </p:txBody>
      </p:sp>
      <p:sp>
        <p:nvSpPr>
          <p:cNvPr id="6" name="TextBox 5"/>
          <p:cNvSpPr txBox="1"/>
          <p:nvPr/>
        </p:nvSpPr>
        <p:spPr>
          <a:xfrm>
            <a:off x="353007" y="1295916"/>
            <a:ext cx="11485984" cy="5047536"/>
          </a:xfrm>
          <a:prstGeom prst="rect">
            <a:avLst/>
          </a:prstGeom>
          <a:noFill/>
        </p:spPr>
        <p:txBody>
          <a:bodyPr wrap="square" rtlCol="0">
            <a:spAutoFit/>
          </a:bodyPr>
          <a:lstStyle/>
          <a:p>
            <a:pPr marL="342900" indent="-342900">
              <a:buFont typeface="Arial" panose="020B0604020202020204" pitchFamily="34" charset="0"/>
              <a:buChar char="•"/>
            </a:pPr>
            <a:r>
              <a:rPr lang="en-CA" sz="2400" dirty="0">
                <a:solidFill>
                  <a:schemeClr val="accent5">
                    <a:lumMod val="50000"/>
                  </a:schemeClr>
                </a:solidFill>
              </a:rPr>
              <a:t>It is important to start by identifying the type of synthetic data required and in what context they will be used:</a:t>
            </a:r>
          </a:p>
          <a:p>
            <a:endParaRPr lang="en-CA" sz="1000" dirty="0">
              <a:solidFill>
                <a:schemeClr val="accent5">
                  <a:lumMod val="50000"/>
                </a:schemeClr>
              </a:solidFill>
            </a:endParaRPr>
          </a:p>
          <a:p>
            <a:pPr marL="800100" lvl="1" indent="-342900">
              <a:buFont typeface="Wingdings" panose="05000000000000000000" pitchFamily="2" charset="2"/>
              <a:buChar char="Ø"/>
            </a:pPr>
            <a:r>
              <a:rPr lang="en-CA" sz="2400" dirty="0">
                <a:solidFill>
                  <a:schemeClr val="accent5">
                    <a:lumMod val="50000"/>
                  </a:schemeClr>
                </a:solidFill>
              </a:rPr>
              <a:t>Desired analytical value to be preserved</a:t>
            </a:r>
          </a:p>
          <a:p>
            <a:pPr marL="800100" lvl="1" indent="-342900">
              <a:buFont typeface="Wingdings" panose="05000000000000000000" pitchFamily="2" charset="2"/>
              <a:buChar char="Ø"/>
            </a:pPr>
            <a:r>
              <a:rPr lang="en-CA" sz="2400" dirty="0">
                <a:solidFill>
                  <a:schemeClr val="accent5">
                    <a:lumMod val="50000"/>
                  </a:schemeClr>
                </a:solidFill>
              </a:rPr>
              <a:t>Release strategy</a:t>
            </a:r>
          </a:p>
          <a:p>
            <a:pPr marL="800100" lvl="1" indent="-342900">
              <a:buFont typeface="Wingdings" panose="05000000000000000000" pitchFamily="2" charset="2"/>
              <a:buChar char="Ø"/>
            </a:pPr>
            <a:endParaRPr lang="en-CA" sz="24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Complexity of the dataset, volume, software knowledge and computational capacity</a:t>
            </a:r>
          </a:p>
          <a:p>
            <a:pPr marL="800100" lvl="1" indent="-342900">
              <a:buFont typeface="Wingdings" panose="05000000000000000000" pitchFamily="2" charset="2"/>
              <a:buChar char="Ø"/>
            </a:pPr>
            <a:endParaRPr lang="en-CA" sz="24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3 main categories of methods</a:t>
            </a:r>
          </a:p>
          <a:p>
            <a:pPr marL="914400" lvl="1" indent="-457200">
              <a:buFont typeface="+mj-lt"/>
              <a:buAutoNum type="arabicPeriod"/>
            </a:pPr>
            <a:r>
              <a:rPr lang="en-CA" sz="2400" dirty="0">
                <a:solidFill>
                  <a:schemeClr val="accent5">
                    <a:lumMod val="50000"/>
                  </a:schemeClr>
                </a:solidFill>
              </a:rPr>
              <a:t>Sequential modelling</a:t>
            </a:r>
          </a:p>
          <a:p>
            <a:pPr marL="914400" lvl="1" indent="-457200">
              <a:buFont typeface="+mj-lt"/>
              <a:buAutoNum type="arabicPeriod"/>
            </a:pPr>
            <a:r>
              <a:rPr lang="en-CA" sz="2400" dirty="0">
                <a:solidFill>
                  <a:schemeClr val="accent5">
                    <a:lumMod val="50000"/>
                  </a:schemeClr>
                </a:solidFill>
              </a:rPr>
              <a:t>Simulated data</a:t>
            </a:r>
          </a:p>
          <a:p>
            <a:pPr marL="914400" lvl="1" indent="-457200">
              <a:buFont typeface="+mj-lt"/>
              <a:buAutoNum type="arabicPeriod"/>
            </a:pPr>
            <a:r>
              <a:rPr lang="en-CA" sz="2400" dirty="0">
                <a:solidFill>
                  <a:schemeClr val="accent5">
                    <a:lumMod val="50000"/>
                  </a:schemeClr>
                </a:solidFill>
              </a:rPr>
              <a:t>Deep learning </a:t>
            </a:r>
          </a:p>
          <a:p>
            <a:pPr marL="800100" lvl="1" indent="-342900">
              <a:buFont typeface="Wingdings" panose="05000000000000000000" pitchFamily="2" charset="2"/>
              <a:buChar char="Ø"/>
            </a:pPr>
            <a:endParaRPr lang="en-CA" sz="2400" dirty="0">
              <a:solidFill>
                <a:schemeClr val="accent5">
                  <a:lumMod val="50000"/>
                </a:schemeClr>
              </a:solidFill>
            </a:endParaRPr>
          </a:p>
          <a:p>
            <a:pPr marL="342900" indent="-342900">
              <a:buFont typeface="Arial" panose="020B0604020202020204" pitchFamily="34" charset="0"/>
              <a:buChar char="•"/>
            </a:pPr>
            <a:endParaRPr lang="en-CA" sz="2400" dirty="0">
              <a:solidFill>
                <a:schemeClr val="accent5">
                  <a:lumMod val="50000"/>
                </a:schemeClr>
              </a:solidFill>
            </a:endParaRPr>
          </a:p>
        </p:txBody>
      </p:sp>
    </p:spTree>
    <p:extLst>
      <p:ext uri="{BB962C8B-B14F-4D97-AF65-F5344CB8AC3E}">
        <p14:creationId xmlns:p14="http://schemas.microsoft.com/office/powerpoint/2010/main" val="2965455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646331"/>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6</a:t>
            </a:fld>
            <a:endParaRPr lang="fr-FR" dirty="0"/>
          </a:p>
        </p:txBody>
      </p:sp>
      <p:sp>
        <p:nvSpPr>
          <p:cNvPr id="6" name="TextBox 5"/>
          <p:cNvSpPr txBox="1"/>
          <p:nvPr/>
        </p:nvSpPr>
        <p:spPr>
          <a:xfrm>
            <a:off x="353007" y="1864537"/>
            <a:ext cx="11485984" cy="3046988"/>
          </a:xfrm>
          <a:prstGeom prst="rect">
            <a:avLst/>
          </a:prstGeom>
          <a:noFill/>
        </p:spPr>
        <p:txBody>
          <a:bodyPr wrap="square" rtlCol="0">
            <a:spAutoFit/>
          </a:bodyPr>
          <a:lstStyle/>
          <a:p>
            <a:pPr marL="342900" indent="-342900">
              <a:buFont typeface="Arial" panose="020B0604020202020204" pitchFamily="34" charset="0"/>
              <a:buChar char="•"/>
            </a:pPr>
            <a:r>
              <a:rPr lang="en-CA" sz="2400" dirty="0">
                <a:solidFill>
                  <a:schemeClr val="accent5">
                    <a:lumMod val="50000"/>
                  </a:schemeClr>
                </a:solidFill>
              </a:rPr>
              <a:t>Sequential modeling: or conditional modeling -&gt; we condition on specific variables to generate others. </a:t>
            </a:r>
          </a:p>
          <a:p>
            <a:pPr marL="342900" indent="-342900">
              <a:buFont typeface="Arial" panose="020B0604020202020204" pitchFamily="34" charset="0"/>
              <a:buChar char="•"/>
            </a:pPr>
            <a:endParaRPr lang="en-CA" sz="2400" dirty="0">
              <a:solidFill>
                <a:schemeClr val="accent5">
                  <a:lumMod val="50000"/>
                </a:schemeClr>
              </a:solidFill>
            </a:endParaRPr>
          </a:p>
          <a:p>
            <a:pPr marL="342900" indent="-342900">
              <a:buFont typeface="Arial" panose="020B0604020202020204" pitchFamily="34" charset="0"/>
              <a:buChar char="•"/>
            </a:pPr>
            <a:endParaRPr lang="en-CA" sz="2400" dirty="0">
              <a:solidFill>
                <a:schemeClr val="accent5">
                  <a:lumMod val="50000"/>
                </a:schemeClr>
              </a:solidFill>
            </a:endParaRPr>
          </a:p>
          <a:p>
            <a:pPr marL="342900" indent="-342900">
              <a:buFont typeface="Arial" panose="020B0604020202020204" pitchFamily="34" charset="0"/>
              <a:buChar char="•"/>
            </a:pPr>
            <a:r>
              <a:rPr lang="en-CA" sz="2400" dirty="0">
                <a:solidFill>
                  <a:schemeClr val="accent5">
                    <a:lumMod val="50000"/>
                  </a:schemeClr>
                </a:solidFill>
              </a:rPr>
              <a:t>2 methods:</a:t>
            </a:r>
          </a:p>
          <a:p>
            <a:pPr marL="914400" lvl="1" indent="-457200">
              <a:buFont typeface="+mj-lt"/>
              <a:buAutoNum type="arabicPeriod"/>
            </a:pPr>
            <a:r>
              <a:rPr lang="en-CA" sz="2400" dirty="0">
                <a:solidFill>
                  <a:schemeClr val="accent5">
                    <a:lumMod val="50000"/>
                  </a:schemeClr>
                </a:solidFill>
              </a:rPr>
              <a:t>The fully conditional specification (FCS) </a:t>
            </a:r>
          </a:p>
          <a:p>
            <a:pPr marL="914400" lvl="1" indent="-457200">
              <a:buFont typeface="+mj-lt"/>
              <a:buAutoNum type="arabicPeriod"/>
            </a:pPr>
            <a:r>
              <a:rPr lang="en-CA" sz="2400" dirty="0">
                <a:solidFill>
                  <a:schemeClr val="accent5">
                    <a:lumMod val="50000"/>
                  </a:schemeClr>
                </a:solidFill>
              </a:rPr>
              <a:t>Information Preserving Statistical Obfuscation (IPSO) </a:t>
            </a:r>
          </a:p>
          <a:p>
            <a:pPr marL="342900" indent="-342900">
              <a:buFont typeface="Arial" panose="020B0604020202020204" pitchFamily="34" charset="0"/>
              <a:buChar char="•"/>
            </a:pPr>
            <a:endParaRPr lang="en-CA" sz="2400" dirty="0">
              <a:solidFill>
                <a:schemeClr val="accent5">
                  <a:lumMod val="50000"/>
                </a:schemeClr>
              </a:solidFill>
            </a:endParaRPr>
          </a:p>
        </p:txBody>
      </p:sp>
    </p:spTree>
    <p:extLst>
      <p:ext uri="{BB962C8B-B14F-4D97-AF65-F5344CB8AC3E}">
        <p14:creationId xmlns:p14="http://schemas.microsoft.com/office/powerpoint/2010/main" val="2694316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111"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188082"/>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Fully conditional Specification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7</a:t>
            </a:fld>
            <a:endParaRPr lang="fr-FR" dirty="0"/>
          </a:p>
        </p:txBody>
      </p:sp>
      <mc:AlternateContent xmlns:mc="http://schemas.openxmlformats.org/markup-compatibility/2006" xmlns:a14="http://schemas.microsoft.com/office/drawing/2010/main">
        <mc:Choice Requires="a14">
          <p:sp>
            <p:nvSpPr>
              <p:cNvPr id="7" name="TextBox 6"/>
              <p:cNvSpPr txBox="1"/>
              <p:nvPr/>
            </p:nvSpPr>
            <p:spPr>
              <a:xfrm>
                <a:off x="3178954" y="4213098"/>
                <a:ext cx="6021648" cy="403187"/>
              </a:xfrm>
              <a:prstGeom prst="rect">
                <a:avLst/>
              </a:prstGeom>
              <a:noFill/>
              <a:ln>
                <a:solidFill>
                  <a:srgbClr val="00206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200" b="1" i="1" smtClean="0">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sub>
                          </m:sSub>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 </m:t>
                              </m:r>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r>
                                <a:rPr lang="en-CA" sz="2200" b="1" i="1">
                                  <a:solidFill>
                                    <a:srgbClr val="002060"/>
                                  </a:solidFill>
                                  <a:latin typeface="Cambria Math" panose="02040503050406030204" pitchFamily="18" charset="0"/>
                                </a:rPr>
                                <m:t>−</m:t>
                              </m:r>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ub>
                      </m:sSub>
                    </m:oMath>
                  </m:oMathPara>
                </a14:m>
                <a:endParaRPr lang="en-CA" sz="2200" b="1" dirty="0">
                  <a:solidFill>
                    <a:srgbClr val="00206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178954" y="4213098"/>
                <a:ext cx="6021648" cy="403187"/>
              </a:xfrm>
              <a:prstGeom prst="rect">
                <a:avLst/>
              </a:prstGeom>
              <a:blipFill rotWithShape="0">
                <a:blip r:embed="rId4"/>
                <a:stretch>
                  <a:fillRect l="-1010" b="-14706"/>
                </a:stretch>
              </a:blipFill>
              <a:ln>
                <a:solidFill>
                  <a:srgbClr val="002060"/>
                </a:solidFill>
              </a:ln>
            </p:spPr>
            <p:txBody>
              <a:bodyPr/>
              <a:lstStyle/>
              <a:p>
                <a:r>
                  <a:rPr lang="fr-FR">
                    <a:noFill/>
                  </a:rPr>
                  <a:t> </a:t>
                </a:r>
              </a:p>
            </p:txBody>
          </p:sp>
        </mc:Fallback>
      </mc:AlternateContent>
      <p:sp>
        <p:nvSpPr>
          <p:cNvPr id="8" name="TextBox 7"/>
          <p:cNvSpPr txBox="1"/>
          <p:nvPr/>
        </p:nvSpPr>
        <p:spPr>
          <a:xfrm>
            <a:off x="154777" y="1631134"/>
            <a:ext cx="11045426" cy="2462213"/>
          </a:xfrm>
          <a:prstGeom prst="rect">
            <a:avLst/>
          </a:prstGeom>
          <a:noFill/>
        </p:spPr>
        <p:txBody>
          <a:bodyPr wrap="square" rtlCol="0">
            <a:spAutoFit/>
          </a:bodyPr>
          <a:lstStyle/>
          <a:p>
            <a:pPr marL="342900" indent="-342900">
              <a:buFont typeface="Wingdings" panose="05000000000000000000" pitchFamily="2" charset="2"/>
              <a:buChar char="ü"/>
            </a:pPr>
            <a:r>
              <a:rPr lang="en-US" sz="2200" kern="1000" dirty="0">
                <a:solidFill>
                  <a:schemeClr val="accent5">
                    <a:lumMod val="50000"/>
                  </a:schemeClr>
                </a:solidFill>
                <a:ea typeface="Times New Roman" panose="02020603050405020304" pitchFamily="18" charset="0"/>
                <a:cs typeface="Times New Roman" panose="02020603050405020304" pitchFamily="18" charset="0"/>
              </a:rPr>
              <a:t>Stems from imputation </a:t>
            </a:r>
            <a:r>
              <a:rPr lang="nl-NL" sz="2200" kern="1000" dirty="0">
                <a:solidFill>
                  <a:schemeClr val="accent5">
                    <a:lumMod val="50000"/>
                  </a:schemeClr>
                </a:solidFill>
                <a:ea typeface="Times New Roman" panose="02020603050405020304" pitchFamily="18" charset="0"/>
                <a:cs typeface="Times New Roman" panose="02020603050405020304" pitchFamily="18" charset="0"/>
              </a:rPr>
              <a:t>(Van Buuren et al. 2006) </a:t>
            </a:r>
            <a:endParaRPr lang="en-CA" sz="2200" dirty="0">
              <a:solidFill>
                <a:srgbClr val="002060"/>
              </a:solidFill>
            </a:endParaRPr>
          </a:p>
          <a:p>
            <a:pPr marL="342900" indent="-342900">
              <a:buFont typeface="Wingdings" panose="05000000000000000000" pitchFamily="2" charset="2"/>
              <a:buChar char="ü"/>
            </a:pPr>
            <a:r>
              <a:rPr lang="en-CA" sz="2200" dirty="0">
                <a:solidFill>
                  <a:srgbClr val="002060"/>
                </a:solidFill>
              </a:rPr>
              <a:t>The goal, in theory, is to preserve all relationships between variables</a:t>
            </a:r>
          </a:p>
          <a:p>
            <a:pPr marL="342900" indent="-342900">
              <a:buFont typeface="Wingdings" panose="05000000000000000000" pitchFamily="2" charset="2"/>
              <a:buChar char="ü"/>
            </a:pPr>
            <a:r>
              <a:rPr lang="en-CA" sz="2200" dirty="0">
                <a:solidFill>
                  <a:srgbClr val="002060"/>
                </a:solidFill>
              </a:rPr>
              <a:t>Assumption that the analytical value is contained in the joint distribution of all variables</a:t>
            </a:r>
          </a:p>
          <a:p>
            <a:endParaRPr lang="en-CA" sz="1000" dirty="0">
              <a:solidFill>
                <a:srgbClr val="002060"/>
              </a:solidFill>
            </a:endParaRPr>
          </a:p>
          <a:p>
            <a:pPr marL="342900" indent="-342900">
              <a:buFont typeface="Wingdings" panose="05000000000000000000" pitchFamily="2" charset="2"/>
              <a:buChar char="ü"/>
            </a:pPr>
            <a:r>
              <a:rPr lang="en-CA" sz="2200" dirty="0">
                <a:solidFill>
                  <a:srgbClr val="002060"/>
                </a:solidFill>
              </a:rPr>
              <a:t>Aims at approximating the joint distribution and generate new data points from the estimated joint distribution </a:t>
            </a:r>
            <a:endParaRPr lang="en-CA" sz="1000" dirty="0">
              <a:solidFill>
                <a:srgbClr val="002060"/>
              </a:solidFill>
            </a:endParaRPr>
          </a:p>
          <a:p>
            <a:endParaRPr lang="en-CA" sz="1000" dirty="0">
              <a:solidFill>
                <a:srgbClr val="002060"/>
              </a:solidFill>
            </a:endParaRPr>
          </a:p>
          <a:p>
            <a:pPr marL="342900" indent="-342900">
              <a:buFont typeface="Wingdings" panose="05000000000000000000" pitchFamily="2" charset="2"/>
              <a:buChar char="ü"/>
            </a:pPr>
            <a:r>
              <a:rPr lang="en-CA" sz="2200" dirty="0">
                <a:solidFill>
                  <a:srgbClr val="002060"/>
                </a:solidFill>
              </a:rPr>
              <a:t>The FCS uses Bayes’ Theorem to express the joint distribution of the variables as</a:t>
            </a:r>
          </a:p>
        </p:txBody>
      </p:sp>
      <p:sp>
        <p:nvSpPr>
          <p:cNvPr id="10" name="TextBox 9"/>
          <p:cNvSpPr txBox="1"/>
          <p:nvPr/>
        </p:nvSpPr>
        <p:spPr>
          <a:xfrm>
            <a:off x="304530" y="4859008"/>
            <a:ext cx="11045426" cy="430887"/>
          </a:xfrm>
          <a:prstGeom prst="rect">
            <a:avLst/>
          </a:prstGeom>
          <a:noFill/>
        </p:spPr>
        <p:txBody>
          <a:bodyPr wrap="square" rtlCol="0">
            <a:spAutoFit/>
          </a:bodyPr>
          <a:lstStyle/>
          <a:p>
            <a:pPr marL="342900" indent="-342900">
              <a:buFont typeface="Wingdings" panose="05000000000000000000" pitchFamily="2" charset="2"/>
              <a:buChar char="ü"/>
            </a:pPr>
            <a:r>
              <a:rPr lang="en-CA" sz="2200" dirty="0">
                <a:solidFill>
                  <a:srgbClr val="002060"/>
                </a:solidFill>
              </a:rPr>
              <a:t>Now, the statistical problem is solved by approximating each of the univariate distributions</a:t>
            </a:r>
          </a:p>
        </p:txBody>
      </p:sp>
    </p:spTree>
    <p:extLst>
      <p:ext uri="{BB962C8B-B14F-4D97-AF65-F5344CB8AC3E}">
        <p14:creationId xmlns:p14="http://schemas.microsoft.com/office/powerpoint/2010/main" val="1362760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0"/>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Fully conditional Specification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8</a:t>
            </a:fld>
            <a:endParaRPr lang="fr-FR" dirty="0"/>
          </a:p>
        </p:txBody>
      </p:sp>
      <mc:AlternateContent xmlns:mc="http://schemas.openxmlformats.org/markup-compatibility/2006" xmlns:a14="http://schemas.microsoft.com/office/drawing/2010/main">
        <mc:Choice Requires="a14">
          <p:sp>
            <p:nvSpPr>
              <p:cNvPr id="11" name="TextBox 10"/>
              <p:cNvSpPr txBox="1"/>
              <p:nvPr/>
            </p:nvSpPr>
            <p:spPr>
              <a:xfrm>
                <a:off x="211060" y="3092757"/>
                <a:ext cx="11769878" cy="3151055"/>
              </a:xfrm>
              <a:prstGeom prst="rect">
                <a:avLst/>
              </a:prstGeom>
              <a:noFill/>
            </p:spPr>
            <p:txBody>
              <a:bodyPr wrap="square" rtlCol="0">
                <a:spAutoFit/>
              </a:bodyPr>
              <a:lstStyle/>
              <a:p>
                <a:pPr marL="457200" indent="-457200">
                  <a:lnSpc>
                    <a:spcPct val="150000"/>
                  </a:lnSpc>
                  <a:buFont typeface="+mj-lt"/>
                  <a:buAutoNum type="arabicPeriod"/>
                </a:pPr>
                <a:r>
                  <a:rPr lang="en-CA" sz="2200" dirty="0">
                    <a:solidFill>
                      <a:srgbClr val="002060"/>
                    </a:solidFill>
                  </a:rPr>
                  <a:t>Model the univariate distribution </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oMath>
                </a14:m>
                <a:r>
                  <a:rPr lang="en-CA" sz="2200" dirty="0">
                    <a:solidFill>
                      <a:srgbClr val="002060"/>
                    </a:solidFill>
                  </a:rPr>
                  <a:t> based on the original data</a:t>
                </a:r>
              </a:p>
              <a:p>
                <a:pPr marL="457200" indent="-457200">
                  <a:lnSpc>
                    <a:spcPct val="150000"/>
                  </a:lnSpc>
                  <a:buFont typeface="+mj-lt"/>
                  <a:buAutoNum type="arabicPeriod"/>
                </a:pPr>
                <a:r>
                  <a:rPr lang="en-CA" sz="2200" dirty="0">
                    <a:solidFill>
                      <a:srgbClr val="002060"/>
                    </a:solidFill>
                  </a:rPr>
                  <a:t>Generate values from the non conditional model in order to obtain synthetic </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oMath>
                </a14:m>
                <a:r>
                  <a:rPr lang="en-CA" sz="2200" dirty="0">
                    <a:solidFill>
                      <a:srgbClr val="002060"/>
                    </a:solidFill>
                  </a:rPr>
                  <a:t> values</a:t>
                </a:r>
              </a:p>
              <a:p>
                <a:pPr marL="457200" indent="-457200">
                  <a:lnSpc>
                    <a:spcPct val="150000"/>
                  </a:lnSpc>
                  <a:buFont typeface="+mj-lt"/>
                  <a:buAutoNum type="arabicPeriod"/>
                </a:pPr>
                <a:r>
                  <a:rPr lang="en-CA" sz="2200" dirty="0">
                    <a:solidFill>
                      <a:srgbClr val="002060"/>
                    </a:solidFill>
                  </a:rPr>
                  <a:t>Model the conditional distribution</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smtClean="0">
                            <a:solidFill>
                              <a:srgbClr val="002060"/>
                            </a:solidFill>
                            <a:latin typeface="Cambria Math" panose="02040503050406030204" pitchFamily="18" charset="0"/>
                          </a:rPr>
                          <m:t> </m:t>
                        </m:r>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oMath>
                </a14:m>
                <a:r>
                  <a:rPr lang="en-CA" sz="2200" dirty="0">
                    <a:solidFill>
                      <a:srgbClr val="002060"/>
                    </a:solidFill>
                  </a:rPr>
                  <a:t>based on the original data</a:t>
                </a:r>
              </a:p>
              <a:p>
                <a:pPr marL="457200" indent="-457200">
                  <a:lnSpc>
                    <a:spcPct val="150000"/>
                  </a:lnSpc>
                  <a:buFont typeface="+mj-lt"/>
                  <a:buAutoNum type="arabicPeriod"/>
                </a:pPr>
                <a:r>
                  <a:rPr lang="en-CA" sz="2200" dirty="0">
                    <a:solidFill>
                      <a:srgbClr val="002060"/>
                    </a:solidFill>
                  </a:rPr>
                  <a:t>Generate values from the model using </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r>
                          <a:rPr lang="en-CA" sz="2200" b="1" i="1" smtClean="0">
                            <a:solidFill>
                              <a:srgbClr val="002060"/>
                            </a:solidFill>
                            <a:latin typeface="Cambria Math" panose="02040503050406030204" pitchFamily="18" charset="0"/>
                          </a:rPr>
                          <m:t>,</m:t>
                        </m:r>
                        <m:r>
                          <a:rPr lang="en-CA" sz="2200" b="1" i="1" smtClean="0">
                            <a:solidFill>
                              <a:srgbClr val="002060"/>
                            </a:solidFill>
                            <a:latin typeface="Cambria Math" panose="02040503050406030204" pitchFamily="18" charset="0"/>
                          </a:rPr>
                          <m:t>𝒔𝒚𝒏</m:t>
                        </m:r>
                      </m:sub>
                    </m:sSub>
                  </m:oMath>
                </a14:m>
                <a:r>
                  <a:rPr lang="en-CA" sz="2200" dirty="0">
                    <a:solidFill>
                      <a:srgbClr val="002060"/>
                    </a:solidFill>
                  </a:rPr>
                  <a:t> values as input to obtain synthetic </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smtClean="0">
                            <a:solidFill>
                              <a:srgbClr val="002060"/>
                            </a:solidFill>
                            <a:latin typeface="Cambria Math" panose="02040503050406030204" pitchFamily="18" charset="0"/>
                          </a:rPr>
                          <m:t>𝟐</m:t>
                        </m:r>
                      </m:sub>
                    </m:sSub>
                  </m:oMath>
                </a14:m>
                <a:r>
                  <a:rPr lang="en-CA" sz="2200" dirty="0">
                    <a:solidFill>
                      <a:srgbClr val="002060"/>
                    </a:solidFill>
                  </a:rPr>
                  <a:t> values</a:t>
                </a:r>
              </a:p>
              <a:p>
                <a:pPr marL="457200" indent="-457200">
                  <a:lnSpc>
                    <a:spcPct val="150000"/>
                  </a:lnSpc>
                  <a:buFont typeface="+mj-lt"/>
                  <a:buAutoNum type="arabicPeriod"/>
                </a:pPr>
                <a:r>
                  <a:rPr lang="en-CA" sz="2200" dirty="0">
                    <a:solidFill>
                      <a:srgbClr val="002060"/>
                    </a:solidFill>
                  </a:rPr>
                  <a:t>Repeat 3 and 4 until the last variable </a:t>
                </a:r>
                <a14:m>
                  <m:oMath xmlns:m="http://schemas.openxmlformats.org/officeDocument/2006/math">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sub>
                    </m:sSub>
                  </m:oMath>
                </a14:m>
                <a:endParaRPr lang="en-CA" sz="2200" dirty="0">
                  <a:solidFill>
                    <a:srgbClr val="002060"/>
                  </a:solidFill>
                </a:endParaRPr>
              </a:p>
              <a:p>
                <a:pPr marL="457200" indent="-457200">
                  <a:buFont typeface="+mj-lt"/>
                  <a:buAutoNum type="arabicPeriod"/>
                </a:pPr>
                <a:endParaRPr lang="en-CA" sz="2200" dirty="0">
                  <a:solidFill>
                    <a:srgbClr val="00206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11060" y="3092757"/>
                <a:ext cx="11769878" cy="3151055"/>
              </a:xfrm>
              <a:prstGeom prst="rect">
                <a:avLst/>
              </a:prstGeom>
              <a:blipFill rotWithShape="0">
                <a:blip r:embed="rId4"/>
                <a:stretch>
                  <a:fillRect l="-72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85175" y="2075382"/>
                <a:ext cx="6021648" cy="403187"/>
              </a:xfrm>
              <a:prstGeom prst="rect">
                <a:avLst/>
              </a:prstGeom>
              <a:noFill/>
              <a:ln>
                <a:solidFill>
                  <a:srgbClr val="00206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200" b="1" i="1" smtClean="0">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sub>
                          </m:sSub>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𝒇</m:t>
                          </m:r>
                        </m:e>
                        <m:sub>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sub>
                          </m:sSub>
                          <m:r>
                            <a:rPr lang="en-CA" sz="2200" b="1" i="1">
                              <a:solidFill>
                                <a:srgbClr val="002060"/>
                              </a:solidFill>
                              <a:latin typeface="Cambria Math" panose="02040503050406030204" pitchFamily="18" charset="0"/>
                            </a:rPr>
                            <m:t>|</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𝟐</m:t>
                              </m:r>
                            </m:sub>
                          </m:sSub>
                          <m:r>
                            <a:rPr lang="en-CA" sz="2200" b="1" i="1">
                              <a:solidFill>
                                <a:srgbClr val="002060"/>
                              </a:solidFill>
                              <a:latin typeface="Cambria Math" panose="02040503050406030204" pitchFamily="18" charset="0"/>
                            </a:rPr>
                            <m:t>,…, </m:t>
                          </m:r>
                          <m:sSub>
                            <m:sSubPr>
                              <m:ctrlPr>
                                <a:rPr lang="en-CA" sz="2200" b="1" i="1">
                                  <a:solidFill>
                                    <a:srgbClr val="002060"/>
                                  </a:solidFill>
                                  <a:latin typeface="Cambria Math" panose="02040503050406030204" pitchFamily="18" charset="0"/>
                                </a:rPr>
                              </m:ctrlPr>
                            </m:sSubPr>
                            <m:e>
                              <m:r>
                                <a:rPr lang="en-CA" sz="2200" b="1" i="1">
                                  <a:solidFill>
                                    <a:srgbClr val="002060"/>
                                  </a:solidFill>
                                  <a:latin typeface="Cambria Math" panose="02040503050406030204" pitchFamily="18" charset="0"/>
                                </a:rPr>
                                <m:t> </m:t>
                              </m:r>
                              <m:r>
                                <a:rPr lang="en-CA" sz="2200" b="1" i="1">
                                  <a:solidFill>
                                    <a:srgbClr val="002060"/>
                                  </a:solidFill>
                                  <a:latin typeface="Cambria Math" panose="02040503050406030204" pitchFamily="18" charset="0"/>
                                </a:rPr>
                                <m:t>𝑿</m:t>
                              </m:r>
                            </m:e>
                            <m:sub>
                              <m:r>
                                <a:rPr lang="en-CA" sz="2200" b="1" i="1">
                                  <a:solidFill>
                                    <a:srgbClr val="002060"/>
                                  </a:solidFill>
                                  <a:latin typeface="Cambria Math" panose="02040503050406030204" pitchFamily="18" charset="0"/>
                                </a:rPr>
                                <m:t>𝒑</m:t>
                              </m:r>
                              <m:r>
                                <a:rPr lang="en-CA" sz="2200" b="1" i="1">
                                  <a:solidFill>
                                    <a:srgbClr val="002060"/>
                                  </a:solidFill>
                                  <a:latin typeface="Cambria Math" panose="02040503050406030204" pitchFamily="18" charset="0"/>
                                </a:rPr>
                                <m:t>−</m:t>
                              </m:r>
                              <m:r>
                                <a:rPr lang="en-CA" sz="2200" b="1" i="1">
                                  <a:solidFill>
                                    <a:srgbClr val="002060"/>
                                  </a:solidFill>
                                  <a:latin typeface="Cambria Math" panose="02040503050406030204" pitchFamily="18" charset="0"/>
                                </a:rPr>
                                <m:t>𝟏</m:t>
                              </m:r>
                            </m:sub>
                          </m:sSub>
                          <m:r>
                            <a:rPr lang="en-CA" sz="2200" b="1" i="1">
                              <a:solidFill>
                                <a:srgbClr val="002060"/>
                              </a:solidFill>
                              <a:latin typeface="Cambria Math" panose="02040503050406030204" pitchFamily="18" charset="0"/>
                            </a:rPr>
                            <m:t>  </m:t>
                          </m:r>
                        </m:sub>
                      </m:sSub>
                    </m:oMath>
                  </m:oMathPara>
                </a14:m>
                <a:endParaRPr lang="en-CA" sz="2200" b="1" dirty="0">
                  <a:solidFill>
                    <a:srgbClr val="00206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085175" y="2075382"/>
                <a:ext cx="6021648" cy="403187"/>
              </a:xfrm>
              <a:prstGeom prst="rect">
                <a:avLst/>
              </a:prstGeom>
              <a:blipFill rotWithShape="0">
                <a:blip r:embed="rId5"/>
                <a:stretch>
                  <a:fillRect l="-1010" b="-13043"/>
                </a:stretch>
              </a:blipFill>
              <a:ln>
                <a:solidFill>
                  <a:srgbClr val="002060"/>
                </a:solidFill>
              </a:ln>
            </p:spPr>
            <p:txBody>
              <a:bodyPr/>
              <a:lstStyle/>
              <a:p>
                <a:r>
                  <a:rPr lang="fr-FR">
                    <a:noFill/>
                  </a:rPr>
                  <a:t> </a:t>
                </a:r>
              </a:p>
            </p:txBody>
          </p:sp>
        </mc:Fallback>
      </mc:AlternateContent>
    </p:spTree>
    <p:extLst>
      <p:ext uri="{BB962C8B-B14F-4D97-AF65-F5344CB8AC3E}">
        <p14:creationId xmlns:p14="http://schemas.microsoft.com/office/powerpoint/2010/main" val="1221032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0637" y="6029325"/>
            <a:ext cx="19907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054" y="0"/>
            <a:ext cx="3733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4777" y="0"/>
            <a:ext cx="8192277" cy="1200329"/>
          </a:xfrm>
          <a:prstGeom prst="rect">
            <a:avLst/>
          </a:prstGeom>
          <a:noFill/>
        </p:spPr>
        <p:txBody>
          <a:bodyPr wrap="square" rtlCol="0">
            <a:spAutoFit/>
          </a:bodyPr>
          <a:lstStyle/>
          <a:p>
            <a:r>
              <a:rPr lang="en-CA" sz="3600" b="1" dirty="0">
                <a:effectLst>
                  <a:outerShdw blurRad="38100" dist="38100" dir="2700000" algn="tl">
                    <a:srgbClr val="000000">
                      <a:alpha val="43137"/>
                    </a:srgbClr>
                  </a:outerShdw>
                </a:effectLst>
              </a:rPr>
              <a:t>Sequential Modeling</a:t>
            </a:r>
          </a:p>
          <a:p>
            <a:r>
              <a:rPr lang="en-CA" sz="3600" b="1" dirty="0">
                <a:effectLst>
                  <a:outerShdw blurRad="38100" dist="38100" dir="2700000" algn="tl">
                    <a:srgbClr val="000000">
                      <a:alpha val="43137"/>
                    </a:srgbClr>
                  </a:outerShdw>
                </a:effectLst>
              </a:rPr>
              <a:t>Fully conditional Specification</a:t>
            </a:r>
            <a:endParaRPr lang="en-CA" sz="2300" b="1"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81D3D662-262C-44E2-814A-0E1CB79E3C7B}" type="slidenum">
              <a:rPr lang="fr-FR" smtClean="0"/>
              <a:t>9</a:t>
            </a:fld>
            <a:endParaRPr lang="fr-FR" dirty="0"/>
          </a:p>
        </p:txBody>
      </p:sp>
      <p:sp>
        <p:nvSpPr>
          <p:cNvPr id="11" name="TextBox 10"/>
          <p:cNvSpPr txBox="1"/>
          <p:nvPr/>
        </p:nvSpPr>
        <p:spPr>
          <a:xfrm>
            <a:off x="211060" y="1670910"/>
            <a:ext cx="11769878" cy="3231654"/>
          </a:xfrm>
          <a:prstGeom prst="rect">
            <a:avLst/>
          </a:prstGeom>
          <a:noFill/>
        </p:spPr>
        <p:txBody>
          <a:bodyPr wrap="square" rtlCol="0">
            <a:spAutoFit/>
          </a:bodyPr>
          <a:lstStyle/>
          <a:p>
            <a:pPr>
              <a:lnSpc>
                <a:spcPct val="150000"/>
              </a:lnSpc>
            </a:pPr>
            <a:r>
              <a:rPr lang="en-CA" sz="2400" b="1" dirty="0">
                <a:solidFill>
                  <a:srgbClr val="002060"/>
                </a:solidFill>
                <a:effectLst>
                  <a:outerShdw blurRad="38100" dist="38100" dir="2700000" algn="tl">
                    <a:srgbClr val="000000">
                      <a:alpha val="43137"/>
                    </a:srgbClr>
                  </a:outerShdw>
                </a:effectLst>
              </a:rPr>
              <a:t>Tools for FCS:</a:t>
            </a:r>
          </a:p>
          <a:p>
            <a:pPr marL="342900" indent="-342900">
              <a:lnSpc>
                <a:spcPct val="150000"/>
              </a:lnSpc>
              <a:buFont typeface="Arial" panose="020B0604020202020204" pitchFamily="34" charset="0"/>
              <a:buChar char="•"/>
            </a:pPr>
            <a:r>
              <a:rPr lang="en-CA" sz="2400" dirty="0">
                <a:solidFill>
                  <a:srgbClr val="002060"/>
                </a:solidFill>
              </a:rPr>
              <a:t>The R package Synthpop is a tool for generating synthetic datasets. </a:t>
            </a:r>
          </a:p>
          <a:p>
            <a:pPr marL="342900" indent="-342900">
              <a:lnSpc>
                <a:spcPct val="150000"/>
              </a:lnSpc>
              <a:buFont typeface="Arial" panose="020B0604020202020204" pitchFamily="34" charset="0"/>
              <a:buChar char="•"/>
            </a:pPr>
            <a:r>
              <a:rPr lang="en-CA" sz="2400" dirty="0">
                <a:solidFill>
                  <a:srgbClr val="002060"/>
                </a:solidFill>
              </a:rPr>
              <a:t>The main method available to produce synthetic datasets is the FCS (Nowok et al., 2015). </a:t>
            </a:r>
          </a:p>
          <a:p>
            <a:pPr marL="342900" indent="-342900">
              <a:lnSpc>
                <a:spcPct val="150000"/>
              </a:lnSpc>
              <a:buFont typeface="Arial" panose="020B0604020202020204" pitchFamily="34" charset="0"/>
              <a:buChar char="•"/>
            </a:pPr>
            <a:r>
              <a:rPr lang="en-CA" sz="2400" dirty="0">
                <a:solidFill>
                  <a:srgbClr val="002060"/>
                </a:solidFill>
              </a:rPr>
              <a:t>For more information visit www.synthpop.org.uk.</a:t>
            </a:r>
          </a:p>
          <a:p>
            <a:pPr>
              <a:lnSpc>
                <a:spcPct val="150000"/>
              </a:lnSpc>
            </a:pPr>
            <a:endParaRPr lang="en-CA" sz="2400" dirty="0">
              <a:solidFill>
                <a:srgbClr val="002060"/>
              </a:solidFill>
            </a:endParaRPr>
          </a:p>
          <a:p>
            <a:pPr marL="457200" indent="-457200">
              <a:buFont typeface="+mj-lt"/>
              <a:buAutoNum type="arabicPeriod"/>
            </a:pPr>
            <a:endParaRPr lang="en-CA" sz="2400" dirty="0">
              <a:solidFill>
                <a:srgbClr val="002060"/>
              </a:solidFill>
            </a:endParaRPr>
          </a:p>
        </p:txBody>
      </p:sp>
    </p:spTree>
    <p:extLst>
      <p:ext uri="{BB962C8B-B14F-4D97-AF65-F5344CB8AC3E}">
        <p14:creationId xmlns:p14="http://schemas.microsoft.com/office/powerpoint/2010/main" val="3800164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18768</TotalTime>
  <Words>3351</Words>
  <Application>Microsoft Office PowerPoint</Application>
  <PresentationFormat>Widescreen</PresentationFormat>
  <Paragraphs>408</Paragraphs>
  <Slides>41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Cambria Math</vt:lpstr>
      <vt:lpstr>Wingdings</vt:lpstr>
      <vt:lpstr>Office Theme</vt:lpstr>
      <vt:lpstr>Synthetic Data for National Statistical Organisations: A Starter Guide   Methods and Recommendations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Questions? </vt:lpstr>
    </vt:vector>
  </TitlesOfParts>
  <Company>StatCan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Methods and recommendations</dc:title>
  <dc:creator>Sallier, Kenza - METH/METH</dc:creator>
  <cp:keywords>SMMU; ModernStats; Synthetic Data; Webinar</cp:keywords>
  <cp:lastModifiedBy>Christopher Jones</cp:lastModifiedBy>
  <cp:revision>119</cp:revision>
  <dcterms:created xsi:type="dcterms:W3CDTF">2021-11-03T21:02:37Z</dcterms:created>
  <dcterms:modified xsi:type="dcterms:W3CDTF">2021-11-17T10:40:34Z</dcterms:modified>
  <cp:category>presentation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1961405126</vt:i4>
  </property>
  <property fmtid="{D5CDD505-2E9C-101B-9397-08002B2CF9AE}" pid="3" name="_NewReviewCycle">
    <vt:lpwstr/>
  </property>
  <property fmtid="{D5CDD505-2E9C-101B-9397-08002B2CF9AE}" pid="4" name="_EmailSubject">
    <vt:lpwstr>Tomorrow's Webinar on Synthetic Data</vt:lpwstr>
  </property>
  <property fmtid="{D5CDD505-2E9C-101B-9397-08002B2CF9AE}" pid="5" name="_AuthorEmail">
    <vt:lpwstr>kenza.sallier@statcan.gc.ca</vt:lpwstr>
  </property>
  <property fmtid="{D5CDD505-2E9C-101B-9397-08002B2CF9AE}" pid="6" name="_AuthorEmailDisplayName">
    <vt:lpwstr>Sallier, Kenza - SIMD/DMIS</vt:lpwstr>
  </property>
</Properties>
</file>