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316" r:id="rId4"/>
    <p:sldId id="315" r:id="rId5"/>
    <p:sldId id="313" r:id="rId6"/>
    <p:sldId id="311" r:id="rId7"/>
    <p:sldId id="310" r:id="rId8"/>
    <p:sldId id="314" r:id="rId9"/>
    <p:sldId id="317" r:id="rId10"/>
    <p:sldId id="312" r:id="rId11"/>
    <p:sldId id="318" r:id="rId12"/>
    <p:sldId id="304" r:id="rId13"/>
    <p:sldId id="306" r:id="rId14"/>
    <p:sldId id="308" r:id="rId15"/>
    <p:sldId id="309" r:id="rId16"/>
  </p:sldIdLst>
  <p:sldSz cx="10058400" cy="7772400"/>
  <p:notesSz cx="9144000" cy="6858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>
      <p:cViewPr varScale="1">
        <p:scale>
          <a:sx n="61" d="100"/>
          <a:sy n="61" d="100"/>
        </p:scale>
        <p:origin x="400" y="14"/>
      </p:cViewPr>
      <p:guideLst>
        <p:guide orient="horz" pos="2448"/>
        <p:guide pos="316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9888B-DF31-485C-901A-9C6E42EFF158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4988" y="857250"/>
            <a:ext cx="29940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8272E-607C-4E61-9A25-80AF69781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40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8272E-607C-4E61-9A25-80AF6978188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66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8272E-607C-4E61-9A25-80AF6978188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ie\Desktop\3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0056813" cy="7770813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amie\Desktop\5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587"/>
            <a:ext cx="10056813" cy="7770813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61A2F-EB9F-4FAF-8C17-D06573A6574B}" type="datetimeFigureOut">
              <a:rPr lang="en-US" smtClean="0"/>
              <a:pPr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0E5AE-A24D-460B-8255-C16332A20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816312"/>
            <a:ext cx="9608820" cy="2222288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Tw Cen MT" panose="020B0602020104020603" pitchFamily="34" charset="0"/>
              </a:rPr>
              <a:t>Comments on the </a:t>
            </a:r>
            <a:br>
              <a:rPr lang="en-US" sz="4800" dirty="0" smtClean="0">
                <a:latin typeface="Tw Cen MT" panose="020B0602020104020603" pitchFamily="34" charset="0"/>
              </a:rPr>
            </a:br>
            <a:r>
              <a:rPr lang="en-US" sz="4800" dirty="0" smtClean="0">
                <a:latin typeface="Tw Cen MT" panose="020B0602020104020603" pitchFamily="34" charset="0"/>
              </a:rPr>
              <a:t>“Degree of Urbanization” &amp; why fine resolution census data are essential</a:t>
            </a:r>
            <a:endParaRPr lang="en-US" sz="4800" dirty="0">
              <a:latin typeface="Tw Cen MT" panose="020B06020201040206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267200"/>
            <a:ext cx="8846820" cy="1986280"/>
          </a:xfrm>
        </p:spPr>
        <p:txBody>
          <a:bodyPr/>
          <a:lstStyle/>
          <a:p>
            <a:r>
              <a:rPr lang="en-US" sz="4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Deborah Balk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</a:rPr>
              <a:t>Deborah.Balk@baruch.cuny.edu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6629400"/>
            <a:ext cx="502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w Cen MT" panose="020B0602020104020603" pitchFamily="34" charset="0"/>
              </a:rPr>
              <a:t>Remarks prepared for Coffee Talk Webinar for the UN Economic Commission for Europe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w Cen MT" panose="020B0602020104020603" pitchFamily="34" charset="0"/>
              </a:rPr>
              <a:t>25 March 2021 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4544" y="3048001"/>
            <a:ext cx="8549640" cy="3490172"/>
          </a:xfrm>
        </p:spPr>
        <p:txBody>
          <a:bodyPr/>
          <a:lstStyle/>
          <a:p>
            <a:pPr algn="ctr"/>
            <a:r>
              <a:rPr lang="en-US" sz="7200" dirty="0" smtClean="0"/>
              <a:t>Extra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774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Validation studies will help understand how and where to use </a:t>
            </a:r>
            <a:r>
              <a:rPr lang="en-US" dirty="0" err="1" smtClean="0"/>
              <a:t>DoU</a:t>
            </a:r>
            <a:endParaRPr lang="en-US" dirty="0"/>
          </a:p>
        </p:txBody>
      </p:sp>
      <p:pic>
        <p:nvPicPr>
          <p:cNvPr id="4" name="Content Placeholder 3" descr="C:\Users\dbalk\AppData\Local\Microsoft\Windows\Temporary Internet Files\Content.Word\fig8.pn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92"/>
          <a:stretch/>
        </p:blipFill>
        <p:spPr bwMode="auto">
          <a:xfrm>
            <a:off x="963930" y="1653485"/>
            <a:ext cx="8130540" cy="59948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4400" y="7448237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Balk et al., 2018; Leyk et al.,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4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Capturing urban depends on city-size</a:t>
            </a:r>
            <a:endParaRPr lang="en-US" dirty="0"/>
          </a:p>
        </p:txBody>
      </p:sp>
      <p:pic>
        <p:nvPicPr>
          <p:cNvPr id="4" name="Picture 3" descr="C:\Users\dbalk\AppData\Local\Microsoft\Windows\Temporary Internet Files\Content.Word\Large_20MSA_pop_2010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r="3703"/>
          <a:stretch/>
        </p:blipFill>
        <p:spPr bwMode="auto">
          <a:xfrm>
            <a:off x="394939" y="1840639"/>
            <a:ext cx="4832747" cy="26349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C:\Users\dbalk\AppData\Local\Microsoft\Windows\Temporary Internet Files\Content.Word\Small_20MSA_pop_2010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2" r="3809"/>
          <a:stretch/>
        </p:blipFill>
        <p:spPr bwMode="auto">
          <a:xfrm>
            <a:off x="5426086" y="1840639"/>
            <a:ext cx="4299239" cy="26349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C:\Users\dbalk\AppData\Local\Microsoft\Windows\Temporary Internet Files\Content.Word\Large_20MSA_area_2010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4" r="3613"/>
          <a:stretch/>
        </p:blipFill>
        <p:spPr bwMode="auto">
          <a:xfrm>
            <a:off x="394940" y="4642551"/>
            <a:ext cx="4811069" cy="2838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Content Placeholder 6" descr="C:\Users\dbalk\AppData\Local\Microsoft\Windows\Temporary Internet Files\Content.Word\Small_20MSA_area_2010.png"/>
          <p:cNvPicPr>
            <a:picLocks noGrp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r="3894"/>
          <a:stretch/>
        </p:blipFill>
        <p:spPr bwMode="auto">
          <a:xfrm>
            <a:off x="5426087" y="4589783"/>
            <a:ext cx="4299238" cy="2902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688928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640" dirty="0"/>
              <a:t>Changes in Urban Classification</a:t>
            </a:r>
          </a:p>
        </p:txBody>
      </p:sp>
      <p:pic>
        <p:nvPicPr>
          <p:cNvPr id="5" name="Content Placeholder 4" descr="P:\NFS_SEES\UrbanAnalysis\WhatIsUrban_Reclass\TransMapDrafts\Transitions_NYC_urbanInclusive_water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49" y="1293019"/>
            <a:ext cx="8309967" cy="6117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P:\NFS_SEES\UrbanAnalysis\WhatIsUrban_Reclass\TransMapDrafts\Transitions_NYC_ruralExtents_wat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49" y="1293019"/>
            <a:ext cx="8309967" cy="60922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576979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Changes in built-up predict official transition to urban classification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06656"/>
            <a:ext cx="8305800" cy="58906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2511" y="7391400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Jones, Balk and Leyk,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05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Urbanization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813560"/>
            <a:ext cx="9052560" cy="557784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Is essential</a:t>
            </a:r>
          </a:p>
          <a:p>
            <a:pPr lvl="1"/>
            <a:r>
              <a:rPr lang="en-US" dirty="0" smtClean="0"/>
              <a:t>Most of the future population growth will take place in the cities and towns of the global south</a:t>
            </a:r>
          </a:p>
          <a:p>
            <a:r>
              <a:rPr lang="en-US" dirty="0" smtClean="0"/>
              <a:t>Rigorous comparisons across countries (and within) is critical, and until recently, not possible</a:t>
            </a:r>
          </a:p>
          <a:p>
            <a:pPr lvl="1"/>
            <a:r>
              <a:rPr lang="en-US" dirty="0" smtClean="0"/>
              <a:t>Recent efforts very important in establishing concepts and measures for this comparison</a:t>
            </a:r>
          </a:p>
          <a:p>
            <a:pPr lvl="1"/>
            <a:r>
              <a:rPr lang="en-US" dirty="0" smtClean="0"/>
              <a:t>Recent efforts are start not an end point</a:t>
            </a:r>
          </a:p>
          <a:p>
            <a:r>
              <a:rPr lang="en-US" dirty="0" smtClean="0"/>
              <a:t>Population data remain at the backbone of such efforts. </a:t>
            </a:r>
          </a:p>
          <a:p>
            <a:pPr lvl="1"/>
            <a:r>
              <a:rPr lang="en-US" dirty="0" smtClean="0"/>
              <a:t>Legitimacy based on locally-rooted efforts that also allow for global comparison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63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NSO data are the backbone!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data collected by national statistical offices (NSO) matter. A lot. </a:t>
            </a:r>
          </a:p>
          <a:p>
            <a:pPr lvl="1"/>
            <a:r>
              <a:rPr lang="en-US" dirty="0" smtClean="0"/>
              <a:t>Population counts at the finest spatial scale</a:t>
            </a:r>
          </a:p>
          <a:p>
            <a:pPr lvl="1"/>
            <a:r>
              <a:rPr lang="en-US" dirty="0" smtClean="0"/>
              <a:t>Other attributes, too</a:t>
            </a:r>
          </a:p>
          <a:p>
            <a:pPr lvl="2"/>
            <a:r>
              <a:rPr lang="en-US" dirty="0" smtClean="0"/>
              <a:t>on country-specific urban delineations</a:t>
            </a:r>
          </a:p>
          <a:p>
            <a:pPr lvl="2"/>
            <a:r>
              <a:rPr lang="en-US" dirty="0" smtClean="0"/>
              <a:t>Age-sex </a:t>
            </a:r>
          </a:p>
          <a:p>
            <a:r>
              <a:rPr lang="en-US" dirty="0" smtClean="0"/>
              <a:t>Satellite and other ancillary data are also valuable but the quality and utility of </a:t>
            </a:r>
            <a:r>
              <a:rPr lang="en-US" dirty="0" err="1" smtClean="0"/>
              <a:t>DoU</a:t>
            </a:r>
            <a:r>
              <a:rPr lang="en-US" dirty="0" smtClean="0"/>
              <a:t> depends of data collected by NSOs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17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Inputs to Degree of Urbanization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GPW + GHSL = GHS-POP  </a:t>
            </a:r>
            <a:r>
              <a:rPr lang="en-US" dirty="0" smtClean="0">
                <a:sym typeface="Wingdings" panose="05000000000000000000" pitchFamily="2" charset="2"/>
              </a:rPr>
              <a:t> DOU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GPW = Gridded Population of the World (CIESIN)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GSHL = Global Human Settlement Layer (JRC)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24793" b="10000"/>
          <a:stretch/>
        </p:blipFill>
        <p:spPr>
          <a:xfrm>
            <a:off x="1676400" y="3581400"/>
            <a:ext cx="7066280" cy="412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0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Wingdings" panose="05000000000000000000" pitchFamily="2" charset="2"/>
              </a:rPr>
              <a:t>Population Data &amp; Models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9354" y="1359995"/>
            <a:ext cx="6138690" cy="62780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9354" y="7391400"/>
            <a:ext cx="563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Source: MacManus, Balk, et al., forthcoming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7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Urban RS-based Depictions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273"/>
          <a:stretch/>
        </p:blipFill>
        <p:spPr>
          <a:xfrm>
            <a:off x="1905000" y="1295400"/>
            <a:ext cx="6553200" cy="65909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295400"/>
            <a:ext cx="6553200" cy="64456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7400" y="7572345"/>
            <a:ext cx="563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Source: MacManus, Balk, et al., forthcoming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99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Spatial Resolution of Population Data Matter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2816" y="1826928"/>
            <a:ext cx="8132769" cy="51027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2816" y="7086600"/>
            <a:ext cx="2542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Dijkstra</a:t>
            </a:r>
            <a:r>
              <a:rPr lang="en-US" dirty="0" smtClean="0"/>
              <a:t> et al.,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the differences are critical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7" y="1606656"/>
            <a:ext cx="9174480" cy="606304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518841"/>
            <a:ext cx="9187107" cy="61247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7315200"/>
            <a:ext cx="441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Balk, Leyk et al., forthcoming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07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Censuses: invest (collect) and make publicly available the finest resolution census units possible</a:t>
            </a:r>
          </a:p>
          <a:p>
            <a:pPr lvl="1"/>
            <a:r>
              <a:rPr lang="en-US" dirty="0" smtClean="0"/>
              <a:t>Non-census countries: same hold for admin data</a:t>
            </a:r>
          </a:p>
          <a:p>
            <a:r>
              <a:rPr lang="en-US" dirty="0" smtClean="0"/>
              <a:t>Collect information other than pop counts, in particular countries’ own urban classification </a:t>
            </a:r>
          </a:p>
          <a:p>
            <a:pPr lvl="1"/>
            <a:r>
              <a:rPr lang="en-US" dirty="0" smtClean="0"/>
              <a:t>Can be very helpful in validation and predictions</a:t>
            </a:r>
          </a:p>
          <a:p>
            <a:r>
              <a:rPr lang="en-US" dirty="0" smtClean="0"/>
              <a:t>Equivalency in units that change over time</a:t>
            </a:r>
          </a:p>
          <a:p>
            <a:pPr lvl="1"/>
            <a:r>
              <a:rPr lang="en-US" dirty="0" smtClean="0"/>
              <a:t>Intrinsically tricky but desirable b/c units that change status over time are often modified.</a:t>
            </a:r>
          </a:p>
          <a:p>
            <a:pPr lvl="1"/>
            <a:r>
              <a:rPr lang="en-US" dirty="0" smtClean="0"/>
              <a:t>But these may well be the most dynamic units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14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9098</TotalTime>
  <Words>387</Words>
  <Application>Microsoft Office PowerPoint</Application>
  <PresentationFormat>Custom</PresentationFormat>
  <Paragraphs>49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Tw Cen MT</vt:lpstr>
      <vt:lpstr>Wingdings</vt:lpstr>
      <vt:lpstr>Office Theme</vt:lpstr>
      <vt:lpstr>1_Office Theme</vt:lpstr>
      <vt:lpstr>Comments on the  “Degree of Urbanization” &amp; why fine resolution census data are essential</vt:lpstr>
      <vt:lpstr>Understanding Urbanization</vt:lpstr>
      <vt:lpstr>NSO data are the backbone!</vt:lpstr>
      <vt:lpstr>Inputs to Degree of Urbanization</vt:lpstr>
      <vt:lpstr>Population Data &amp; Models</vt:lpstr>
      <vt:lpstr>Urban RS-based Depictions</vt:lpstr>
      <vt:lpstr>Spatial Resolution of Population Data Matter</vt:lpstr>
      <vt:lpstr>Understanding the differences are critical</vt:lpstr>
      <vt:lpstr>Recommendation</vt:lpstr>
      <vt:lpstr>Extra</vt:lpstr>
      <vt:lpstr>Validation studies will help understand how and where to use DoU</vt:lpstr>
      <vt:lpstr>Capturing urban depends on city-size</vt:lpstr>
      <vt:lpstr>Changes in Urban Classification</vt:lpstr>
      <vt:lpstr>Changes in built-up predict official transition to urban classification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Jamie</dc:creator>
  <cp:lastModifiedBy>dbalk</cp:lastModifiedBy>
  <cp:revision>128</cp:revision>
  <dcterms:created xsi:type="dcterms:W3CDTF">2019-06-13T01:12:14Z</dcterms:created>
  <dcterms:modified xsi:type="dcterms:W3CDTF">2021-03-30T02:40:20Z</dcterms:modified>
</cp:coreProperties>
</file>