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</p:sldMasterIdLst>
  <p:notesMasterIdLst>
    <p:notesMasterId r:id="rId19"/>
  </p:notesMasterIdLst>
  <p:handoutMasterIdLst>
    <p:handoutMasterId r:id="rId20"/>
  </p:handoutMasterIdLst>
  <p:sldIdLst>
    <p:sldId id="330" r:id="rId2"/>
    <p:sldId id="258" r:id="rId3"/>
    <p:sldId id="366" r:id="rId4"/>
    <p:sldId id="363" r:id="rId5"/>
    <p:sldId id="358" r:id="rId6"/>
    <p:sldId id="364" r:id="rId7"/>
    <p:sldId id="360" r:id="rId8"/>
    <p:sldId id="336" r:id="rId9"/>
    <p:sldId id="337" r:id="rId10"/>
    <p:sldId id="299" r:id="rId11"/>
    <p:sldId id="361" r:id="rId12"/>
    <p:sldId id="355" r:id="rId13"/>
    <p:sldId id="362" r:id="rId14"/>
    <p:sldId id="354" r:id="rId15"/>
    <p:sldId id="338" r:id="rId16"/>
    <p:sldId id="346" r:id="rId17"/>
    <p:sldId id="347" r:id="rId18"/>
  </p:sldIdLst>
  <p:sldSz cx="9144000" cy="5143500" type="screen16x9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327">
          <p15:clr>
            <a:srgbClr val="A4A3A4"/>
          </p15:clr>
        </p15:guide>
        <p15:guide id="3" orient="horz" pos="2796">
          <p15:clr>
            <a:srgbClr val="A4A3A4"/>
          </p15:clr>
        </p15:guide>
        <p15:guide id="4" orient="horz" pos="3083">
          <p15:clr>
            <a:srgbClr val="A4A3A4"/>
          </p15:clr>
        </p15:guide>
        <p15:guide id="5" orient="horz" pos="673">
          <p15:clr>
            <a:srgbClr val="A4A3A4"/>
          </p15:clr>
        </p15:guide>
        <p15:guide id="6" orient="horz" pos="872">
          <p15:clr>
            <a:srgbClr val="A4A3A4"/>
          </p15:clr>
        </p15:guide>
        <p15:guide id="7" orient="horz" pos="1772">
          <p15:clr>
            <a:srgbClr val="A4A3A4"/>
          </p15:clr>
        </p15:guide>
        <p15:guide id="8" pos="5602">
          <p15:clr>
            <a:srgbClr val="A4A3A4"/>
          </p15:clr>
        </p15:guide>
        <p15:guide id="9" pos="176">
          <p15:clr>
            <a:srgbClr val="A4A3A4"/>
          </p15:clr>
        </p15:guide>
        <p15:guide id="10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evolo, Francesca" initials="BF" lastIdx="12" clrIdx="0"/>
  <p:cmAuthor id="1" name="Gottron, Thomas" initials="GT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99"/>
    <a:srgbClr val="9EC9EA"/>
    <a:srgbClr val="328DD2"/>
    <a:srgbClr val="195FB5"/>
    <a:srgbClr val="FF33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344" autoAdjust="0"/>
  </p:normalViewPr>
  <p:slideViewPr>
    <p:cSldViewPr snapToGrid="0">
      <p:cViewPr>
        <p:scale>
          <a:sx n="70" d="100"/>
          <a:sy n="70" d="100"/>
        </p:scale>
        <p:origin x="372" y="32"/>
      </p:cViewPr>
      <p:guideLst>
        <p:guide orient="horz" pos="624"/>
        <p:guide orient="horz" pos="327"/>
        <p:guide orient="horz" pos="2796"/>
        <p:guide orient="horz" pos="3083"/>
        <p:guide orient="horz" pos="673"/>
        <p:guide orient="horz" pos="872"/>
        <p:guide orient="horz" pos="1772"/>
        <p:guide pos="5602"/>
        <p:guide pos="17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8" d="100"/>
          <a:sy n="118" d="100"/>
        </p:scale>
        <p:origin x="-2322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6FA5C6-89D9-456A-B7B7-C1A5C06F8B1D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 phldr="1"/>
      <dgm:spPr/>
    </dgm:pt>
    <dgm:pt modelId="{7E9A1EC9-98B2-4327-8F29-86F8E85EDCCF}">
      <dgm:prSet phldrT="[Text]"/>
      <dgm:spPr/>
      <dgm:t>
        <a:bodyPr/>
        <a:lstStyle/>
        <a:p>
          <a:endParaRPr lang="en-GB" dirty="0"/>
        </a:p>
      </dgm:t>
    </dgm:pt>
    <dgm:pt modelId="{7D7279D5-CF46-40F7-9AE8-AC5C48142FF8}" type="parTrans" cxnId="{955954A8-C0E4-408E-A19B-B6C8C8693E14}">
      <dgm:prSet/>
      <dgm:spPr/>
      <dgm:t>
        <a:bodyPr/>
        <a:lstStyle/>
        <a:p>
          <a:endParaRPr lang="en-GB"/>
        </a:p>
      </dgm:t>
    </dgm:pt>
    <dgm:pt modelId="{9F4F7AA8-1603-4EA8-B786-A9493546368A}" type="sibTrans" cxnId="{955954A8-C0E4-408E-A19B-B6C8C8693E14}">
      <dgm:prSet/>
      <dgm:spPr/>
      <dgm:t>
        <a:bodyPr/>
        <a:lstStyle/>
        <a:p>
          <a:endParaRPr lang="en-GB"/>
        </a:p>
      </dgm:t>
    </dgm:pt>
    <dgm:pt modelId="{084A11F1-BAB2-419D-ABE0-F0B2B4E1EBAB}">
      <dgm:prSet phldrT="[Text]" custT="1"/>
      <dgm:spPr/>
      <dgm:t>
        <a:bodyPr/>
        <a:lstStyle/>
        <a:p>
          <a:r>
            <a:rPr lang="en-GB" sz="2800" dirty="0"/>
            <a:t>GLEIF</a:t>
          </a:r>
          <a:endParaRPr lang="en-GB" sz="3100" dirty="0"/>
        </a:p>
        <a:p>
          <a:endParaRPr lang="en-GB" sz="3100" dirty="0"/>
        </a:p>
      </dgm:t>
    </dgm:pt>
    <dgm:pt modelId="{DE7424C7-A8AE-4082-9FE5-562164B367E6}" type="parTrans" cxnId="{E4762425-CC44-4AAF-98E9-606608C0CEBB}">
      <dgm:prSet/>
      <dgm:spPr/>
      <dgm:t>
        <a:bodyPr/>
        <a:lstStyle/>
        <a:p>
          <a:endParaRPr lang="en-GB"/>
        </a:p>
      </dgm:t>
    </dgm:pt>
    <dgm:pt modelId="{9F7DDB08-0B68-459D-AA9F-E4D73B408F68}" type="sibTrans" cxnId="{E4762425-CC44-4AAF-98E9-606608C0CEBB}">
      <dgm:prSet/>
      <dgm:spPr/>
      <dgm:t>
        <a:bodyPr/>
        <a:lstStyle/>
        <a:p>
          <a:endParaRPr lang="en-GB"/>
        </a:p>
      </dgm:t>
    </dgm:pt>
    <dgm:pt modelId="{AC89C0A3-EFA6-4383-968B-404D4E1CD304}" type="pres">
      <dgm:prSet presAssocID="{516FA5C6-89D9-456A-B7B7-C1A5C06F8B1D}" presName="compositeShape" presStyleCnt="0">
        <dgm:presLayoutVars>
          <dgm:chMax val="7"/>
          <dgm:dir/>
          <dgm:resizeHandles val="exact"/>
        </dgm:presLayoutVars>
      </dgm:prSet>
      <dgm:spPr/>
    </dgm:pt>
    <dgm:pt modelId="{4887FCB7-9317-43F4-9B2B-68778BD920B7}" type="pres">
      <dgm:prSet presAssocID="{7E9A1EC9-98B2-4327-8F29-86F8E85EDCCF}" presName="circ1" presStyleLbl="vennNode1" presStyleIdx="0" presStyleCnt="2" custLinFactNeighborY="-676"/>
      <dgm:spPr/>
    </dgm:pt>
    <dgm:pt modelId="{B850E523-CE9D-497A-951C-02466AA27DBF}" type="pres">
      <dgm:prSet presAssocID="{7E9A1EC9-98B2-4327-8F29-86F8E85EDCC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675FEB7-6347-461C-A21B-EFDB494CAD1C}" type="pres">
      <dgm:prSet presAssocID="{084A11F1-BAB2-419D-ABE0-F0B2B4E1EBAB}" presName="circ2" presStyleLbl="vennNode1" presStyleIdx="1" presStyleCnt="2" custLinFactNeighborY="1651"/>
      <dgm:spPr/>
    </dgm:pt>
    <dgm:pt modelId="{485CF361-C5AB-4A48-9009-E36A65551DEB}" type="pres">
      <dgm:prSet presAssocID="{084A11F1-BAB2-419D-ABE0-F0B2B4E1EBA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FC34C20-BF23-411F-9674-0E2DB5FD1546}" type="presOf" srcId="{7E9A1EC9-98B2-4327-8F29-86F8E85EDCCF}" destId="{B850E523-CE9D-497A-951C-02466AA27DBF}" srcOrd="1" destOrd="0" presId="urn:microsoft.com/office/officeart/2005/8/layout/venn1"/>
    <dgm:cxn modelId="{E4762425-CC44-4AAF-98E9-606608C0CEBB}" srcId="{516FA5C6-89D9-456A-B7B7-C1A5C06F8B1D}" destId="{084A11F1-BAB2-419D-ABE0-F0B2B4E1EBAB}" srcOrd="1" destOrd="0" parTransId="{DE7424C7-A8AE-4082-9FE5-562164B367E6}" sibTransId="{9F7DDB08-0B68-459D-AA9F-E4D73B408F68}"/>
    <dgm:cxn modelId="{D137886B-61EF-4593-88B0-A54016083EB2}" type="presOf" srcId="{084A11F1-BAB2-419D-ABE0-F0B2B4E1EBAB}" destId="{485CF361-C5AB-4A48-9009-E36A65551DEB}" srcOrd="1" destOrd="0" presId="urn:microsoft.com/office/officeart/2005/8/layout/venn1"/>
    <dgm:cxn modelId="{17315399-7488-4EC6-B35D-7B59C24D8339}" type="presOf" srcId="{516FA5C6-89D9-456A-B7B7-C1A5C06F8B1D}" destId="{AC89C0A3-EFA6-4383-968B-404D4E1CD304}" srcOrd="0" destOrd="0" presId="urn:microsoft.com/office/officeart/2005/8/layout/venn1"/>
    <dgm:cxn modelId="{955954A8-C0E4-408E-A19B-B6C8C8693E14}" srcId="{516FA5C6-89D9-456A-B7B7-C1A5C06F8B1D}" destId="{7E9A1EC9-98B2-4327-8F29-86F8E85EDCCF}" srcOrd="0" destOrd="0" parTransId="{7D7279D5-CF46-40F7-9AE8-AC5C48142FF8}" sibTransId="{9F4F7AA8-1603-4EA8-B786-A9493546368A}"/>
    <dgm:cxn modelId="{BB4F4AC0-FD1A-414B-B21B-770D55D000BE}" type="presOf" srcId="{7E9A1EC9-98B2-4327-8F29-86F8E85EDCCF}" destId="{4887FCB7-9317-43F4-9B2B-68778BD920B7}" srcOrd="0" destOrd="0" presId="urn:microsoft.com/office/officeart/2005/8/layout/venn1"/>
    <dgm:cxn modelId="{52CB79F4-A1E8-488B-8559-EFC68DA23E24}" type="presOf" srcId="{084A11F1-BAB2-419D-ABE0-F0B2B4E1EBAB}" destId="{B675FEB7-6347-461C-A21B-EFDB494CAD1C}" srcOrd="0" destOrd="0" presId="urn:microsoft.com/office/officeart/2005/8/layout/venn1"/>
    <dgm:cxn modelId="{A0DBE6AE-B11C-4006-B797-5DEB66FD1FC0}" type="presParOf" srcId="{AC89C0A3-EFA6-4383-968B-404D4E1CD304}" destId="{4887FCB7-9317-43F4-9B2B-68778BD920B7}" srcOrd="0" destOrd="0" presId="urn:microsoft.com/office/officeart/2005/8/layout/venn1"/>
    <dgm:cxn modelId="{5F9BC91F-3338-499F-A086-4295955C7689}" type="presParOf" srcId="{AC89C0A3-EFA6-4383-968B-404D4E1CD304}" destId="{B850E523-CE9D-497A-951C-02466AA27DBF}" srcOrd="1" destOrd="0" presId="urn:microsoft.com/office/officeart/2005/8/layout/venn1"/>
    <dgm:cxn modelId="{3D8686B5-D361-4299-9F57-EF963F18BE4F}" type="presParOf" srcId="{AC89C0A3-EFA6-4383-968B-404D4E1CD304}" destId="{B675FEB7-6347-461C-A21B-EFDB494CAD1C}" srcOrd="2" destOrd="0" presId="urn:microsoft.com/office/officeart/2005/8/layout/venn1"/>
    <dgm:cxn modelId="{8DDB21A9-DE8E-40CA-A454-B332E1E93551}" type="presParOf" srcId="{AC89C0A3-EFA6-4383-968B-404D4E1CD304}" destId="{485CF361-C5AB-4A48-9009-E36A65551DE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61A00-CEA7-46C6-AB4D-FF571CC9D8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095133D-0A32-4E10-A190-A635A4340EFD}">
      <dgm:prSet phldrT="[Text]" custT="1"/>
      <dgm:spPr/>
      <dgm:t>
        <a:bodyPr/>
        <a:lstStyle/>
        <a:p>
          <a:r>
            <a:rPr lang="en-GB" sz="1200" dirty="0"/>
            <a:t>Financial vs Not Financial</a:t>
          </a:r>
        </a:p>
      </dgm:t>
    </dgm:pt>
    <dgm:pt modelId="{06C099BD-E3DD-4285-8A15-318701F57DA9}" type="parTrans" cxnId="{1C01D05A-233B-4A1B-B635-B6DF2AB5E693}">
      <dgm:prSet/>
      <dgm:spPr/>
      <dgm:t>
        <a:bodyPr/>
        <a:lstStyle/>
        <a:p>
          <a:endParaRPr lang="en-GB"/>
        </a:p>
      </dgm:t>
    </dgm:pt>
    <dgm:pt modelId="{D4ACBFC7-D04E-4B6F-AD07-EA8FADD49399}" type="sibTrans" cxnId="{1C01D05A-233B-4A1B-B635-B6DF2AB5E693}">
      <dgm:prSet/>
      <dgm:spPr/>
      <dgm:t>
        <a:bodyPr/>
        <a:lstStyle/>
        <a:p>
          <a:endParaRPr lang="en-GB"/>
        </a:p>
      </dgm:t>
    </dgm:pt>
    <dgm:pt modelId="{1E204AAD-F038-4D14-A2C9-1FC020169228}">
      <dgm:prSet phldrT="[Text]" custT="1"/>
      <dgm:spPr>
        <a:ln w="38100"/>
      </dgm:spPr>
      <dgm:t>
        <a:bodyPr/>
        <a:lstStyle/>
        <a:p>
          <a:r>
            <a:rPr lang="en-GB" sz="1050" dirty="0"/>
            <a:t> Parameter tuning</a:t>
          </a:r>
        </a:p>
      </dgm:t>
    </dgm:pt>
    <dgm:pt modelId="{30C43C83-DCE0-46FC-9BE7-0B72A4BBFFB9}" type="parTrans" cxnId="{8D6073EC-769A-47D4-9E2B-A8A7C5F05B4D}">
      <dgm:prSet/>
      <dgm:spPr/>
      <dgm:t>
        <a:bodyPr/>
        <a:lstStyle/>
        <a:p>
          <a:endParaRPr lang="en-GB"/>
        </a:p>
      </dgm:t>
    </dgm:pt>
    <dgm:pt modelId="{A09CD184-07C7-4667-9561-5DB7D7150C75}" type="sibTrans" cxnId="{8D6073EC-769A-47D4-9E2B-A8A7C5F05B4D}">
      <dgm:prSet/>
      <dgm:spPr/>
      <dgm:t>
        <a:bodyPr/>
        <a:lstStyle/>
        <a:p>
          <a:endParaRPr lang="en-GB"/>
        </a:p>
      </dgm:t>
    </dgm:pt>
    <dgm:pt modelId="{293B7B2C-3AB0-458A-AB32-8AA0614F60C1}">
      <dgm:prSet phldrT="[Text]" custT="1"/>
      <dgm:spPr>
        <a:ln w="38100"/>
      </dgm:spPr>
      <dgm:t>
        <a:bodyPr/>
        <a:lstStyle/>
        <a:p>
          <a:r>
            <a:rPr lang="en-GB" sz="1050" dirty="0"/>
            <a:t> Cross validation</a:t>
          </a:r>
        </a:p>
      </dgm:t>
    </dgm:pt>
    <dgm:pt modelId="{66A84773-27C6-45B5-A31D-CA4D4D969BE2}" type="parTrans" cxnId="{80264905-8B43-4293-B5F3-ED82D41106C3}">
      <dgm:prSet/>
      <dgm:spPr/>
      <dgm:t>
        <a:bodyPr/>
        <a:lstStyle/>
        <a:p>
          <a:endParaRPr lang="en-GB"/>
        </a:p>
      </dgm:t>
    </dgm:pt>
    <dgm:pt modelId="{FBFF1DBB-1390-4E85-92CF-0100E3027CC5}" type="sibTrans" cxnId="{80264905-8B43-4293-B5F3-ED82D41106C3}">
      <dgm:prSet/>
      <dgm:spPr/>
      <dgm:t>
        <a:bodyPr/>
        <a:lstStyle/>
        <a:p>
          <a:endParaRPr lang="en-GB"/>
        </a:p>
      </dgm:t>
    </dgm:pt>
    <dgm:pt modelId="{32AF0952-B187-405A-BC38-BC1FCE4AD240}">
      <dgm:prSet phldrT="[Text]" custT="1"/>
      <dgm:spPr>
        <a:ln w="38100"/>
      </dgm:spPr>
      <dgm:t>
        <a:bodyPr/>
        <a:lstStyle/>
        <a:p>
          <a:r>
            <a:rPr lang="en-GB" sz="1050" dirty="0"/>
            <a:t> Feature selection</a:t>
          </a:r>
        </a:p>
      </dgm:t>
    </dgm:pt>
    <dgm:pt modelId="{A13271CB-C454-4CC7-A180-EB66C11E5E1E}" type="parTrans" cxnId="{217D6303-3885-4CB1-9A7C-5EC143E7CEBB}">
      <dgm:prSet/>
      <dgm:spPr/>
      <dgm:t>
        <a:bodyPr/>
        <a:lstStyle/>
        <a:p>
          <a:endParaRPr lang="en-GB"/>
        </a:p>
      </dgm:t>
    </dgm:pt>
    <dgm:pt modelId="{EFAB1354-4342-4F39-B39B-5C402093057F}" type="sibTrans" cxnId="{217D6303-3885-4CB1-9A7C-5EC143E7CEBB}">
      <dgm:prSet/>
      <dgm:spPr/>
      <dgm:t>
        <a:bodyPr/>
        <a:lstStyle/>
        <a:p>
          <a:endParaRPr lang="en-GB"/>
        </a:p>
      </dgm:t>
    </dgm:pt>
    <dgm:pt modelId="{FC078C79-93C4-4938-A6AC-F1D76FFD8981}" type="pres">
      <dgm:prSet presAssocID="{56A61A00-CEA7-46C6-AB4D-FF571CC9D80C}" presName="linear" presStyleCnt="0">
        <dgm:presLayoutVars>
          <dgm:animLvl val="lvl"/>
          <dgm:resizeHandles val="exact"/>
        </dgm:presLayoutVars>
      </dgm:prSet>
      <dgm:spPr/>
    </dgm:pt>
    <dgm:pt modelId="{0A6394DB-9472-4650-9664-F5C2E90CD5B2}" type="pres">
      <dgm:prSet presAssocID="{8095133D-0A32-4E10-A190-A635A4340EFD}" presName="parentText" presStyleLbl="node1" presStyleIdx="0" presStyleCnt="1" custScaleY="67541" custLinFactNeighborX="-88" custLinFactNeighborY="-13660">
        <dgm:presLayoutVars>
          <dgm:chMax val="0"/>
          <dgm:bulletEnabled val="1"/>
        </dgm:presLayoutVars>
      </dgm:prSet>
      <dgm:spPr/>
    </dgm:pt>
    <dgm:pt modelId="{AFFBA384-CF6A-4492-AF3B-38BFDFDA72FC}" type="pres">
      <dgm:prSet presAssocID="{8095133D-0A32-4E10-A190-A635A4340EF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4051B01-F40C-43E3-9D99-88B8C3FA2560}" type="presOf" srcId="{8095133D-0A32-4E10-A190-A635A4340EFD}" destId="{0A6394DB-9472-4650-9664-F5C2E90CD5B2}" srcOrd="0" destOrd="0" presId="urn:microsoft.com/office/officeart/2005/8/layout/vList2"/>
    <dgm:cxn modelId="{217D6303-3885-4CB1-9A7C-5EC143E7CEBB}" srcId="{8095133D-0A32-4E10-A190-A635A4340EFD}" destId="{32AF0952-B187-405A-BC38-BC1FCE4AD240}" srcOrd="2" destOrd="0" parTransId="{A13271CB-C454-4CC7-A180-EB66C11E5E1E}" sibTransId="{EFAB1354-4342-4F39-B39B-5C402093057F}"/>
    <dgm:cxn modelId="{80264905-8B43-4293-B5F3-ED82D41106C3}" srcId="{8095133D-0A32-4E10-A190-A635A4340EFD}" destId="{293B7B2C-3AB0-458A-AB32-8AA0614F60C1}" srcOrd="1" destOrd="0" parTransId="{66A84773-27C6-45B5-A31D-CA4D4D969BE2}" sibTransId="{FBFF1DBB-1390-4E85-92CF-0100E3027CC5}"/>
    <dgm:cxn modelId="{1C01D05A-233B-4A1B-B635-B6DF2AB5E693}" srcId="{56A61A00-CEA7-46C6-AB4D-FF571CC9D80C}" destId="{8095133D-0A32-4E10-A190-A635A4340EFD}" srcOrd="0" destOrd="0" parTransId="{06C099BD-E3DD-4285-8A15-318701F57DA9}" sibTransId="{D4ACBFC7-D04E-4B6F-AD07-EA8FADD49399}"/>
    <dgm:cxn modelId="{4B20CE7E-4FF0-4355-B645-7B08F286B994}" type="presOf" srcId="{293B7B2C-3AB0-458A-AB32-8AA0614F60C1}" destId="{AFFBA384-CF6A-4492-AF3B-38BFDFDA72FC}" srcOrd="0" destOrd="1" presId="urn:microsoft.com/office/officeart/2005/8/layout/vList2"/>
    <dgm:cxn modelId="{F1D01485-CB5E-45CA-A16A-193AA439C847}" type="presOf" srcId="{1E204AAD-F038-4D14-A2C9-1FC020169228}" destId="{AFFBA384-CF6A-4492-AF3B-38BFDFDA72FC}" srcOrd="0" destOrd="0" presId="urn:microsoft.com/office/officeart/2005/8/layout/vList2"/>
    <dgm:cxn modelId="{BF6C8CA5-F492-41AA-8C29-37A40452F466}" type="presOf" srcId="{56A61A00-CEA7-46C6-AB4D-FF571CC9D80C}" destId="{FC078C79-93C4-4938-A6AC-F1D76FFD8981}" srcOrd="0" destOrd="0" presId="urn:microsoft.com/office/officeart/2005/8/layout/vList2"/>
    <dgm:cxn modelId="{F165F2D1-EEDB-4A6C-851F-2614C2E1A584}" type="presOf" srcId="{32AF0952-B187-405A-BC38-BC1FCE4AD240}" destId="{AFFBA384-CF6A-4492-AF3B-38BFDFDA72FC}" srcOrd="0" destOrd="2" presId="urn:microsoft.com/office/officeart/2005/8/layout/vList2"/>
    <dgm:cxn modelId="{8D6073EC-769A-47D4-9E2B-A8A7C5F05B4D}" srcId="{8095133D-0A32-4E10-A190-A635A4340EFD}" destId="{1E204AAD-F038-4D14-A2C9-1FC020169228}" srcOrd="0" destOrd="0" parTransId="{30C43C83-DCE0-46FC-9BE7-0B72A4BBFFB9}" sibTransId="{A09CD184-07C7-4667-9561-5DB7D7150C75}"/>
    <dgm:cxn modelId="{00E78055-2B94-4A8A-B145-379D1A75DA39}" type="presParOf" srcId="{FC078C79-93C4-4938-A6AC-F1D76FFD8981}" destId="{0A6394DB-9472-4650-9664-F5C2E90CD5B2}" srcOrd="0" destOrd="0" presId="urn:microsoft.com/office/officeart/2005/8/layout/vList2"/>
    <dgm:cxn modelId="{7110D3E9-AD5F-4EC2-BF3F-E7E335510D77}" type="presParOf" srcId="{FC078C79-93C4-4938-A6AC-F1D76FFD8981}" destId="{AFFBA384-CF6A-4492-AF3B-38BFDFDA72FC}" srcOrd="1" destOrd="0" presId="urn:microsoft.com/office/officeart/2005/8/layout/vList2"/>
  </dgm:cxnLst>
  <dgm:bg/>
  <dgm:whole>
    <a:ln>
      <a:solidFill>
        <a:schemeClr val="accent1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7FCB7-9317-43F4-9B2B-68778BD920B7}">
      <dsp:nvSpPr>
        <dsp:cNvPr id="0" name=""/>
        <dsp:cNvSpPr/>
      </dsp:nvSpPr>
      <dsp:spPr>
        <a:xfrm>
          <a:off x="81835" y="403241"/>
          <a:ext cx="2018607" cy="201860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 dirty="0"/>
        </a:p>
      </dsp:txBody>
      <dsp:txXfrm>
        <a:off x="363712" y="641278"/>
        <a:ext cx="1163881" cy="1542532"/>
      </dsp:txXfrm>
    </dsp:sp>
    <dsp:sp modelId="{B675FEB7-6347-461C-A21B-EFDB494CAD1C}">
      <dsp:nvSpPr>
        <dsp:cNvPr id="0" name=""/>
        <dsp:cNvSpPr/>
      </dsp:nvSpPr>
      <dsp:spPr>
        <a:xfrm>
          <a:off x="1536687" y="450214"/>
          <a:ext cx="2018607" cy="2018607"/>
        </a:xfrm>
        <a:prstGeom prst="ellipse">
          <a:avLst/>
        </a:prstGeom>
        <a:solidFill>
          <a:schemeClr val="accent5">
            <a:alpha val="50000"/>
            <a:hueOff val="5104683"/>
            <a:satOff val="-47279"/>
            <a:lumOff val="-784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GLEIF</a:t>
          </a:r>
          <a:endParaRPr lang="en-GB" sz="31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100" kern="1200" dirty="0"/>
        </a:p>
      </dsp:txBody>
      <dsp:txXfrm>
        <a:off x="2109535" y="688251"/>
        <a:ext cx="1163881" cy="15425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394DB-9472-4650-9664-F5C2E90CD5B2}">
      <dsp:nvSpPr>
        <dsp:cNvPr id="0" name=""/>
        <dsp:cNvSpPr/>
      </dsp:nvSpPr>
      <dsp:spPr>
        <a:xfrm>
          <a:off x="0" y="0"/>
          <a:ext cx="1974270" cy="4172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Financial vs Not Financial</a:t>
          </a:r>
        </a:p>
      </dsp:txBody>
      <dsp:txXfrm>
        <a:off x="20368" y="20368"/>
        <a:ext cx="1933534" cy="376505"/>
      </dsp:txXfrm>
    </dsp:sp>
    <dsp:sp modelId="{AFFBA384-CF6A-4492-AF3B-38BFDFDA72FC}">
      <dsp:nvSpPr>
        <dsp:cNvPr id="0" name=""/>
        <dsp:cNvSpPr/>
      </dsp:nvSpPr>
      <dsp:spPr>
        <a:xfrm>
          <a:off x="0" y="425638"/>
          <a:ext cx="1974270" cy="546480"/>
        </a:xfrm>
        <a:prstGeom prst="rect">
          <a:avLst/>
        </a:prstGeom>
        <a:noFill/>
        <a:ln w="38100"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3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050" kern="1200" dirty="0"/>
            <a:t> Parameter tuning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050" kern="1200" dirty="0"/>
            <a:t> Cross validation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050" kern="1200" dirty="0"/>
            <a:t> Feature selection</a:t>
          </a:r>
        </a:p>
      </dsp:txBody>
      <dsp:txXfrm>
        <a:off x="0" y="425638"/>
        <a:ext cx="1974270" cy="546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B7FC4A-625A-4997-845F-B4C665339F19}" type="datetimeFigureOut">
              <a:rPr lang="en-GB"/>
              <a:pPr>
                <a:defRPr/>
              </a:pPr>
              <a:t>14/12/2020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70A9823-B0A4-4CFF-8BC2-549B802A5C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7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E00F59-3AAD-4389-AAA8-78C8B1295C93}" type="datetimeFigureOut">
              <a:rPr lang="en-GB"/>
              <a:pPr>
                <a:defRPr/>
              </a:pPr>
              <a:t>14/12/2020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89E48D-882E-48E9-AC90-458C8EC613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27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C18FEB-43E9-4B20-9BB4-A0700AA4761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6EACF2-3CD5-4EFD-9523-15C4F936C64F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-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6372225" y="5003800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 userDrawn="1"/>
        </p:nvSpPr>
        <p:spPr bwMode="auto">
          <a:xfrm>
            <a:off x="468313" y="3124200"/>
            <a:ext cx="792162" cy="269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endParaRPr lang="en-GB" altLang="en-US" sz="1800">
              <a:ea typeface="ヒラギノ角ゴ Pro W3"/>
              <a:cs typeface="ヒラギノ角ゴ Pro W3"/>
            </a:endParaRPr>
          </a:p>
        </p:txBody>
      </p:sp>
      <p:pic>
        <p:nvPicPr>
          <p:cNvPr id="10" name="Picture 2" descr="C:\Users\kourent\Desktop\_PROJECTS_\VisualBranding_OfficeDocuments\PPT\Output\02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5624"/>
            <a:ext cx="1765542" cy="76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2"/>
          <p:cNvSpPr>
            <a:spLocks noGrp="1"/>
          </p:cNvSpPr>
          <p:nvPr>
            <p:ph type="ctrTitle"/>
          </p:nvPr>
        </p:nvSpPr>
        <p:spPr>
          <a:xfrm>
            <a:off x="468314" y="1653779"/>
            <a:ext cx="3024187" cy="1458515"/>
          </a:xfrm>
        </p:spPr>
        <p:txBody>
          <a:bodyPr/>
          <a:lstStyle>
            <a:lvl1pPr>
              <a:lnSpc>
                <a:spcPts val="3500"/>
              </a:lnSpc>
              <a:defRPr sz="3200"/>
            </a:lvl1pPr>
          </a:lstStyle>
          <a:p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4" name="Subtitle 4"/>
          <p:cNvSpPr>
            <a:spLocks noGrp="1"/>
          </p:cNvSpPr>
          <p:nvPr>
            <p:ph type="subTitle" idx="4294967295"/>
          </p:nvPr>
        </p:nvSpPr>
        <p:spPr>
          <a:xfrm>
            <a:off x="468314" y="3233737"/>
            <a:ext cx="2663825" cy="102512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lang="en-GB" altLang="en-US" sz="2000" dirty="0" smtClean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en-US"/>
              <a:t>Click to edit Master subtitle style</a:t>
            </a:r>
            <a:endParaRPr lang="en-GB" alt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3600450" y="4407694"/>
            <a:ext cx="5183188" cy="6655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lang="en-US" altLang="en-US" sz="1800" b="1" dirty="0" smtClean="0">
                <a:solidFill>
                  <a:srgbClr val="003299"/>
                </a:solidFill>
              </a:defRPr>
            </a:lvl1pPr>
            <a:lvl2pPr>
              <a:defRPr lang="en-US" altLang="en-US" dirty="0" smtClean="0"/>
            </a:lvl2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3370263" y="0"/>
            <a:ext cx="5773737" cy="4340224"/>
          </a:xfrm>
          <a:custGeom>
            <a:avLst/>
            <a:gdLst/>
            <a:ahLst/>
            <a:cxnLst/>
            <a:rect l="l" t="t" r="r" b="b"/>
            <a:pathLst>
              <a:path w="5773737" h="4340224">
                <a:moveTo>
                  <a:pt x="1200952" y="0"/>
                </a:moveTo>
                <a:lnTo>
                  <a:pt x="5773737" y="0"/>
                </a:lnTo>
                <a:lnTo>
                  <a:pt x="5773737" y="4330018"/>
                </a:lnTo>
                <a:lnTo>
                  <a:pt x="5770913" y="4340224"/>
                </a:lnTo>
                <a:lnTo>
                  <a:pt x="0" y="4340224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468313" y="4408884"/>
            <a:ext cx="2543244" cy="6655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lang="en-US" altLang="en-US" sz="1600" b="1" kern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altLang="en-US" kern="1200" dirty="0" smtClean="0"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0"/>
            <a:r>
              <a:rPr lang="en-US" altLang="en-US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177413" y="4931439"/>
            <a:ext cx="384493" cy="1447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9D98C6-26D6-459A-841A-186F99F43B1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04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&amp;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 userDrawn="1"/>
        </p:nvSpPr>
        <p:spPr bwMode="auto">
          <a:xfrm>
            <a:off x="4022725" y="3706813"/>
            <a:ext cx="4572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1800" dirty="0"/>
              <a:t>Use this type of slide to combine text information with an additional picture.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altLang="en-US" sz="1800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25"/>
          </p:nvPr>
        </p:nvSpPr>
        <p:spPr>
          <a:xfrm>
            <a:off x="0" y="1081088"/>
            <a:ext cx="4281488" cy="3651168"/>
          </a:xfrm>
          <a:custGeom>
            <a:avLst/>
            <a:gdLst/>
            <a:ahLst/>
            <a:cxnLst/>
            <a:rect l="l" t="t" r="r" b="b"/>
            <a:pathLst>
              <a:path w="4281488" h="3668712">
                <a:moveTo>
                  <a:pt x="0" y="0"/>
                </a:moveTo>
                <a:lnTo>
                  <a:pt x="4281488" y="0"/>
                </a:lnTo>
                <a:lnTo>
                  <a:pt x="3270391" y="3668712"/>
                </a:lnTo>
                <a:lnTo>
                  <a:pt x="0" y="3668712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26"/>
          </p:nvPr>
        </p:nvSpPr>
        <p:spPr>
          <a:xfrm>
            <a:off x="3667125" y="1081088"/>
            <a:ext cx="3319463" cy="2225675"/>
          </a:xfrm>
          <a:custGeom>
            <a:avLst/>
            <a:gdLst/>
            <a:ahLst/>
            <a:cxnLst/>
            <a:rect l="l" t="t" r="r" b="b"/>
            <a:pathLst>
              <a:path w="3319463" h="2225675">
                <a:moveTo>
                  <a:pt x="611660" y="0"/>
                </a:moveTo>
                <a:lnTo>
                  <a:pt x="3319463" y="0"/>
                </a:lnTo>
                <a:lnTo>
                  <a:pt x="2707803" y="2225675"/>
                </a:lnTo>
                <a:lnTo>
                  <a:pt x="0" y="2225675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27"/>
          </p:nvPr>
        </p:nvSpPr>
        <p:spPr>
          <a:xfrm>
            <a:off x="6372226" y="1081088"/>
            <a:ext cx="2771775" cy="2225675"/>
          </a:xfrm>
          <a:custGeom>
            <a:avLst/>
            <a:gdLst/>
            <a:ahLst/>
            <a:cxnLst/>
            <a:rect l="l" t="t" r="r" b="b"/>
            <a:pathLst>
              <a:path w="2771775" h="2225675">
                <a:moveTo>
                  <a:pt x="601377" y="0"/>
                </a:moveTo>
                <a:lnTo>
                  <a:pt x="2771775" y="0"/>
                </a:lnTo>
                <a:lnTo>
                  <a:pt x="2771775" y="2225675"/>
                </a:lnTo>
                <a:lnTo>
                  <a:pt x="0" y="2225675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8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A03BAC3-5655-4B19-B6D0-8045C16EFFF7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2496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&amp; 2 Text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 userDrawn="1"/>
        </p:nvGrpSpPr>
        <p:grpSpPr bwMode="auto">
          <a:xfrm>
            <a:off x="69850" y="1304925"/>
            <a:ext cx="4718050" cy="2789238"/>
            <a:chOff x="683589" y="1495330"/>
            <a:chExt cx="3582384" cy="2731752"/>
          </a:xfrm>
        </p:grpSpPr>
        <p:sp>
          <p:nvSpPr>
            <p:cNvPr id="8" name="Parallelogram 7"/>
            <p:cNvSpPr/>
            <p:nvPr/>
          </p:nvSpPr>
          <p:spPr bwMode="auto">
            <a:xfrm>
              <a:off x="733010" y="1495330"/>
              <a:ext cx="3532963" cy="2512527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9" name="Parallelogram 8"/>
            <p:cNvSpPr/>
            <p:nvPr/>
          </p:nvSpPr>
          <p:spPr bwMode="auto">
            <a:xfrm>
              <a:off x="683589" y="3788634"/>
              <a:ext cx="3164118" cy="438448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4321175" y="1304925"/>
            <a:ext cx="4718050" cy="2789238"/>
            <a:chOff x="683589" y="1495330"/>
            <a:chExt cx="3582384" cy="2731752"/>
          </a:xfrm>
        </p:grpSpPr>
        <p:sp>
          <p:nvSpPr>
            <p:cNvPr id="11" name="Parallelogram 10"/>
            <p:cNvSpPr/>
            <p:nvPr/>
          </p:nvSpPr>
          <p:spPr bwMode="auto">
            <a:xfrm>
              <a:off x="733010" y="1495330"/>
              <a:ext cx="3532963" cy="2512527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2" name="Parallelogram 11"/>
            <p:cNvSpPr/>
            <p:nvPr/>
          </p:nvSpPr>
          <p:spPr bwMode="auto">
            <a:xfrm>
              <a:off x="683589" y="3788634"/>
              <a:ext cx="3164118" cy="438448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98513" y="1378791"/>
            <a:ext cx="3363912" cy="2198127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049838" y="1378791"/>
            <a:ext cx="3363912" cy="2198127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>
          <a:xfrm>
            <a:off x="233363" y="3727825"/>
            <a:ext cx="3817937" cy="27699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US" sz="1800" kern="120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GB" kern="1200"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24"/>
          </p:nvPr>
        </p:nvSpPr>
        <p:spPr>
          <a:xfrm>
            <a:off x="4463256" y="3727825"/>
            <a:ext cx="3817937" cy="27699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US" sz="1800" kern="120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GB" kern="1200"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9CD2E2F-F92A-4B02-9BE7-CCF47B525670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3842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s &amp; 6 Text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3"/>
          <p:cNvGrpSpPr>
            <a:grpSpLocks/>
          </p:cNvGrpSpPr>
          <p:nvPr userDrawn="1"/>
        </p:nvGrpSpPr>
        <p:grpSpPr bwMode="auto">
          <a:xfrm>
            <a:off x="5697538" y="2898775"/>
            <a:ext cx="2992437" cy="1770063"/>
            <a:chOff x="683589" y="1495330"/>
            <a:chExt cx="3582384" cy="2731752"/>
          </a:xfrm>
        </p:grpSpPr>
        <p:sp>
          <p:nvSpPr>
            <p:cNvPr id="16" name="Parallelogram 15"/>
            <p:cNvSpPr/>
            <p:nvPr/>
          </p:nvSpPr>
          <p:spPr bwMode="auto">
            <a:xfrm>
              <a:off x="733001" y="1495330"/>
              <a:ext cx="3532972" cy="2513701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17" name="Parallelogram 16"/>
            <p:cNvSpPr/>
            <p:nvPr/>
          </p:nvSpPr>
          <p:spPr bwMode="auto">
            <a:xfrm>
              <a:off x="683589" y="3788531"/>
              <a:ext cx="3164281" cy="438551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18" name="Group 13"/>
          <p:cNvGrpSpPr>
            <a:grpSpLocks/>
          </p:cNvGrpSpPr>
          <p:nvPr userDrawn="1"/>
        </p:nvGrpSpPr>
        <p:grpSpPr bwMode="auto">
          <a:xfrm>
            <a:off x="2927350" y="2905125"/>
            <a:ext cx="2992438" cy="1768475"/>
            <a:chOff x="683589" y="1495330"/>
            <a:chExt cx="3582384" cy="2731752"/>
          </a:xfrm>
        </p:grpSpPr>
        <p:sp>
          <p:nvSpPr>
            <p:cNvPr id="19" name="Parallelogram 18"/>
            <p:cNvSpPr/>
            <p:nvPr/>
          </p:nvSpPr>
          <p:spPr bwMode="auto">
            <a:xfrm>
              <a:off x="733001" y="1495330"/>
              <a:ext cx="3532972" cy="2513507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20" name="Parallelogram 19"/>
            <p:cNvSpPr/>
            <p:nvPr/>
          </p:nvSpPr>
          <p:spPr bwMode="auto">
            <a:xfrm>
              <a:off x="683589" y="3788139"/>
              <a:ext cx="3164281" cy="438943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21" name="Group 13"/>
          <p:cNvGrpSpPr>
            <a:grpSpLocks/>
          </p:cNvGrpSpPr>
          <p:nvPr userDrawn="1"/>
        </p:nvGrpSpPr>
        <p:grpSpPr bwMode="auto">
          <a:xfrm>
            <a:off x="157163" y="2905125"/>
            <a:ext cx="2994025" cy="1768475"/>
            <a:chOff x="683589" y="1495330"/>
            <a:chExt cx="3582384" cy="2731752"/>
          </a:xfrm>
        </p:grpSpPr>
        <p:sp>
          <p:nvSpPr>
            <p:cNvPr id="22" name="Parallelogram 21"/>
            <p:cNvSpPr/>
            <p:nvPr/>
          </p:nvSpPr>
          <p:spPr bwMode="auto">
            <a:xfrm>
              <a:off x="732975" y="1495330"/>
              <a:ext cx="3532998" cy="2513507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23" name="Parallelogram 22"/>
            <p:cNvSpPr/>
            <p:nvPr/>
          </p:nvSpPr>
          <p:spPr bwMode="auto">
            <a:xfrm>
              <a:off x="683589" y="3788139"/>
              <a:ext cx="3164503" cy="438943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24" name="Group 13"/>
          <p:cNvGrpSpPr>
            <a:grpSpLocks/>
          </p:cNvGrpSpPr>
          <p:nvPr userDrawn="1"/>
        </p:nvGrpSpPr>
        <p:grpSpPr bwMode="auto">
          <a:xfrm>
            <a:off x="5913438" y="1106488"/>
            <a:ext cx="2994025" cy="1770062"/>
            <a:chOff x="683589" y="1495330"/>
            <a:chExt cx="3582384" cy="2731752"/>
          </a:xfrm>
        </p:grpSpPr>
        <p:sp>
          <p:nvSpPr>
            <p:cNvPr id="25" name="Parallelogram 24"/>
            <p:cNvSpPr/>
            <p:nvPr/>
          </p:nvSpPr>
          <p:spPr bwMode="auto">
            <a:xfrm>
              <a:off x="732975" y="1495330"/>
              <a:ext cx="3532998" cy="2513703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26" name="Parallelogram 25"/>
            <p:cNvSpPr/>
            <p:nvPr/>
          </p:nvSpPr>
          <p:spPr bwMode="auto">
            <a:xfrm>
              <a:off x="683589" y="3788532"/>
              <a:ext cx="3164503" cy="438550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27" name="Group 13"/>
          <p:cNvGrpSpPr>
            <a:grpSpLocks/>
          </p:cNvGrpSpPr>
          <p:nvPr userDrawn="1"/>
        </p:nvGrpSpPr>
        <p:grpSpPr bwMode="auto">
          <a:xfrm>
            <a:off x="3143250" y="1112838"/>
            <a:ext cx="2994025" cy="1768475"/>
            <a:chOff x="683589" y="1495330"/>
            <a:chExt cx="3582384" cy="2731752"/>
          </a:xfrm>
        </p:grpSpPr>
        <p:sp>
          <p:nvSpPr>
            <p:cNvPr id="28" name="Parallelogram 27"/>
            <p:cNvSpPr/>
            <p:nvPr/>
          </p:nvSpPr>
          <p:spPr bwMode="auto">
            <a:xfrm>
              <a:off x="732975" y="1495330"/>
              <a:ext cx="3532998" cy="2513505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29" name="Parallelogram 28"/>
            <p:cNvSpPr/>
            <p:nvPr/>
          </p:nvSpPr>
          <p:spPr bwMode="auto">
            <a:xfrm>
              <a:off x="683589" y="3788137"/>
              <a:ext cx="3164503" cy="438945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30" name="Group 13"/>
          <p:cNvGrpSpPr>
            <a:grpSpLocks/>
          </p:cNvGrpSpPr>
          <p:nvPr userDrawn="1"/>
        </p:nvGrpSpPr>
        <p:grpSpPr bwMode="auto">
          <a:xfrm>
            <a:off x="373063" y="1112838"/>
            <a:ext cx="2994025" cy="1768475"/>
            <a:chOff x="683589" y="1495330"/>
            <a:chExt cx="3582384" cy="2731752"/>
          </a:xfrm>
        </p:grpSpPr>
        <p:sp>
          <p:nvSpPr>
            <p:cNvPr id="31" name="Parallelogram 30"/>
            <p:cNvSpPr/>
            <p:nvPr/>
          </p:nvSpPr>
          <p:spPr bwMode="auto">
            <a:xfrm>
              <a:off x="732975" y="1495330"/>
              <a:ext cx="3532998" cy="2513505"/>
            </a:xfrm>
            <a:prstGeom prst="parallelogram">
              <a:avLst>
                <a:gd name="adj" fmla="val 24016"/>
              </a:avLst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32" name="Parallelogram 31"/>
            <p:cNvSpPr/>
            <p:nvPr/>
          </p:nvSpPr>
          <p:spPr bwMode="auto">
            <a:xfrm>
              <a:off x="683589" y="3788137"/>
              <a:ext cx="3164503" cy="438945"/>
            </a:xfrm>
            <a:prstGeom prst="parallelogram">
              <a:avLst>
                <a:gd name="adj" fmla="val 26684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GB">
                <a:latin typeface="Arial" charset="0"/>
                <a:ea typeface="ヒラギノ角ゴ Pro W3" pitchFamily="-64" charset="-128"/>
              </a:endParaRPr>
            </a:p>
          </p:txBody>
        </p:sp>
      </p:grpSp>
      <p:sp>
        <p:nvSpPr>
          <p:cNvPr id="33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37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89757" y="2922682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3367088" y="2922682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137276" y="2922682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4" name="Text Placeholder 42"/>
          <p:cNvSpPr>
            <a:spLocks noGrp="1"/>
          </p:cNvSpPr>
          <p:nvPr>
            <p:ph type="body" sz="quarter" idx="25"/>
          </p:nvPr>
        </p:nvSpPr>
        <p:spPr>
          <a:xfrm>
            <a:off x="3348319" y="2650940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2"/>
          <p:cNvSpPr>
            <a:spLocks noGrp="1"/>
          </p:cNvSpPr>
          <p:nvPr>
            <p:ph type="body" sz="quarter" idx="26"/>
          </p:nvPr>
        </p:nvSpPr>
        <p:spPr>
          <a:xfrm>
            <a:off x="6054725" y="2650940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2"/>
          <p:cNvSpPr>
            <a:spLocks noGrp="1"/>
          </p:cNvSpPr>
          <p:nvPr>
            <p:ph type="body" sz="quarter" idx="27"/>
          </p:nvPr>
        </p:nvSpPr>
        <p:spPr>
          <a:xfrm>
            <a:off x="298450" y="4434423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2"/>
          <p:cNvSpPr>
            <a:spLocks noGrp="1"/>
          </p:cNvSpPr>
          <p:nvPr>
            <p:ph type="body" sz="quarter" idx="28"/>
          </p:nvPr>
        </p:nvSpPr>
        <p:spPr>
          <a:xfrm>
            <a:off x="3081619" y="4434423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2"/>
          <p:cNvSpPr>
            <a:spLocks noGrp="1"/>
          </p:cNvSpPr>
          <p:nvPr>
            <p:ph type="body" sz="quarter" idx="29"/>
          </p:nvPr>
        </p:nvSpPr>
        <p:spPr>
          <a:xfrm>
            <a:off x="5788025" y="4434423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798513" y="1130300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3575844" y="1130300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6346032" y="1130300"/>
            <a:ext cx="2170112" cy="1466850"/>
          </a:xfr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52" name="Text Placeholder 42"/>
          <p:cNvSpPr>
            <a:spLocks noGrp="1"/>
          </p:cNvSpPr>
          <p:nvPr>
            <p:ph type="body" sz="quarter" idx="24"/>
          </p:nvPr>
        </p:nvSpPr>
        <p:spPr>
          <a:xfrm>
            <a:off x="565150" y="2650940"/>
            <a:ext cx="2362200" cy="1846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en-GB" sz="1200" kern="1200" dirty="0" smtClean="0">
                <a:solidFill>
                  <a:srgbClr val="0032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33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91E1AE-0C8E-4F76-9822-41893C44C1C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8364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ort Elements - long headlin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150144"/>
            <a:ext cx="8415711" cy="3351610"/>
          </a:xfrm>
        </p:spPr>
        <p:txBody>
          <a:bodyPr/>
          <a:lstStyle>
            <a:lvl1pPr>
              <a:defRPr sz="1900"/>
            </a:lvl1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320B71-EC71-4A7E-8C8A-9C555B387A1C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5788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mport Elements - FullPag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748145"/>
            <a:ext cx="8415711" cy="3753609"/>
          </a:xfrm>
        </p:spPr>
        <p:txBody>
          <a:bodyPr/>
          <a:lstStyle>
            <a:lvl1pPr>
              <a:defRPr sz="1900"/>
            </a:lvl1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126932"/>
            <a:ext cx="8404225" cy="40744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000" kern="1200" dirty="0" smtClean="0"/>
            </a:lvl1pPr>
          </a:lstStyle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320B71-EC71-4A7E-8C8A-9C555B387A1C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5157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ort Elements - Small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 bwMode="auto">
          <a:xfrm>
            <a:off x="3629025" y="1782763"/>
            <a:ext cx="5514975" cy="2697162"/>
          </a:xfrm>
          <a:custGeom>
            <a:avLst/>
            <a:gdLst/>
            <a:ahLst/>
            <a:cxnLst/>
            <a:rect l="l" t="t" r="r" b="b"/>
            <a:pathLst>
              <a:path w="5514975" h="2697162">
                <a:moveTo>
                  <a:pt x="771523" y="0"/>
                </a:moveTo>
                <a:lnTo>
                  <a:pt x="5514975" y="0"/>
                </a:lnTo>
                <a:lnTo>
                  <a:pt x="5514975" y="2658323"/>
                </a:lnTo>
                <a:lnTo>
                  <a:pt x="5503865" y="2697162"/>
                </a:lnTo>
                <a:lnTo>
                  <a:pt x="0" y="2697162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0" sx="102000" sy="102000" algn="ctr" rotWithShape="0">
              <a:prstClr val="black">
                <a:alpha val="10000"/>
              </a:prstClr>
            </a:outerShdw>
          </a:effec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GB"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4294967295"/>
          </p:nvPr>
        </p:nvSpPr>
        <p:spPr>
          <a:xfrm>
            <a:off x="4427538" y="2139554"/>
            <a:ext cx="4465450" cy="2283619"/>
          </a:xfrm>
        </p:spPr>
        <p:txBody>
          <a:bodyPr/>
          <a:lstStyle>
            <a:lvl1pPr>
              <a:defRPr sz="1900"/>
            </a:lvl1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5CF0E3E-6A53-407C-B228-D257703978F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3058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66725" y="1069892"/>
            <a:ext cx="4023388" cy="33480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059916"/>
            <a:ext cx="4211992" cy="33480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4405901"/>
            <a:ext cx="4032250" cy="3238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659019" y="4405901"/>
            <a:ext cx="4032250" cy="3238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5A8A81F-602E-4F8A-A59F-1CB8EC3665FC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7949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hart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"/>
          <p:cNvCxnSpPr>
            <a:cxnSpLocks noChangeShapeType="1"/>
          </p:cNvCxnSpPr>
          <p:nvPr userDrawn="1"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33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4"/>
          </p:nvPr>
        </p:nvSpPr>
        <p:spPr>
          <a:xfrm>
            <a:off x="457200" y="1107035"/>
            <a:ext cx="4105835" cy="17478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4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4778188" y="1107035"/>
            <a:ext cx="4105835" cy="17478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5" name="Chart Placeholder 2"/>
          <p:cNvSpPr>
            <a:spLocks noGrp="1"/>
          </p:cNvSpPr>
          <p:nvPr>
            <p:ph type="chart" sz="quarter" idx="16"/>
          </p:nvPr>
        </p:nvSpPr>
        <p:spPr>
          <a:xfrm>
            <a:off x="457200" y="2917906"/>
            <a:ext cx="4105835" cy="17478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6" name="Chart Placeholder 2"/>
          <p:cNvSpPr>
            <a:spLocks noGrp="1"/>
          </p:cNvSpPr>
          <p:nvPr>
            <p:ph type="chart" sz="quarter" idx="17"/>
          </p:nvPr>
        </p:nvSpPr>
        <p:spPr>
          <a:xfrm>
            <a:off x="4778188" y="2917906"/>
            <a:ext cx="4105835" cy="1747838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5538A09-DD14-42AD-BF95-748291479ED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5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 - Divided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9A0490-5A54-4A85-8556-378BE2D399E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5818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Organization Chart or other visualization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66726" y="1071563"/>
            <a:ext cx="8397875" cy="3351610"/>
          </a:xfrm>
        </p:spPr>
        <p:txBody>
          <a:bodyPr/>
          <a:lstStyle/>
          <a:p>
            <a:pPr lvl="0"/>
            <a:r>
              <a:rPr lang="en-US" noProof="0"/>
              <a:t>Click icon to add SmartArt graphic</a:t>
            </a:r>
            <a:endParaRPr lang="en-GB" noProof="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A2AD3AA-77E8-4059-99E1-B20E6EF740D6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724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- Text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6372225" y="5003800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195FB5"/>
          </a:solidFill>
          <a:ln w="9525" algn="ctr">
            <a:noFill/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>
              <a:ea typeface="ヒラギノ角ゴ Pro W3"/>
              <a:cs typeface="ヒラギノ角ゴ Pro W3"/>
            </a:endParaRPr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ubtitle 4"/>
          <p:cNvSpPr txBox="1">
            <a:spLocks/>
          </p:cNvSpPr>
          <p:nvPr userDrawn="1"/>
        </p:nvSpPr>
        <p:spPr bwMode="auto">
          <a:xfrm>
            <a:off x="4592638" y="3227388"/>
            <a:ext cx="41910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96900" indent="-2968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indent="-3159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192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5240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9812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4384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28956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3528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2400"/>
              </a:lnSpc>
              <a:spcBef>
                <a:spcPct val="30000"/>
              </a:spcBef>
              <a:buClr>
                <a:schemeClr val="tx2"/>
              </a:buClr>
              <a:defRPr/>
            </a:pPr>
            <a:endParaRPr lang="en-GB" altLang="en-US" sz="2000">
              <a:solidFill>
                <a:schemeClr val="bg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 userDrawn="1"/>
        </p:nvSpPr>
        <p:spPr bwMode="auto">
          <a:xfrm>
            <a:off x="468313" y="3124200"/>
            <a:ext cx="792162" cy="2698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endParaRPr lang="en-GB" altLang="en-US" sz="1800">
              <a:ea typeface="ヒラギノ角ゴ Pro W3"/>
              <a:cs typeface="ヒラギノ角ゴ Pro W3"/>
            </a:endParaRPr>
          </a:p>
        </p:txBody>
      </p:sp>
      <p:pic>
        <p:nvPicPr>
          <p:cNvPr id="12" name="Picture 2" descr="C:\Users\kourent\Desktop\_PROJECTS_\VisualBranding_OfficeDocuments\PPT\Output\02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5624"/>
            <a:ext cx="1765542" cy="76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4"/>
          <p:cNvSpPr>
            <a:spLocks noGrp="1"/>
          </p:cNvSpPr>
          <p:nvPr>
            <p:ph type="subTitle" idx="4294967295"/>
          </p:nvPr>
        </p:nvSpPr>
        <p:spPr>
          <a:xfrm>
            <a:off x="468314" y="3233737"/>
            <a:ext cx="2663825" cy="102512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lang="en-GB" altLang="en-US" sz="2000" dirty="0" smtClean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en-US"/>
              <a:t>Click to edit Master subtitle style</a:t>
            </a:r>
            <a:endParaRPr lang="en-GB" alt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3600450" y="4407694"/>
            <a:ext cx="5183188" cy="6655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lang="en-US" altLang="en-US" sz="1800" b="1" dirty="0" smtClean="0">
                <a:solidFill>
                  <a:srgbClr val="003299"/>
                </a:solidFill>
              </a:defRPr>
            </a:lvl1pPr>
            <a:lvl2pPr>
              <a:defRPr lang="en-US" altLang="en-US" dirty="0" smtClean="0"/>
            </a:lvl2pPr>
          </a:lstStyle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86275" y="1638300"/>
            <a:ext cx="4297363" cy="2457450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tle 2"/>
          <p:cNvSpPr>
            <a:spLocks noGrp="1"/>
          </p:cNvSpPr>
          <p:nvPr>
            <p:ph type="ctrTitle"/>
          </p:nvPr>
        </p:nvSpPr>
        <p:spPr>
          <a:xfrm>
            <a:off x="468314" y="1653779"/>
            <a:ext cx="3024187" cy="1458515"/>
          </a:xfrm>
        </p:spPr>
        <p:txBody>
          <a:bodyPr/>
          <a:lstStyle>
            <a:lvl1pPr>
              <a:lnSpc>
                <a:spcPts val="3500"/>
              </a:lnSpc>
              <a:defRPr sz="3200"/>
            </a:lvl1pPr>
          </a:lstStyle>
          <a:p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468313" y="4408884"/>
            <a:ext cx="2543244" cy="6655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lang="en-US" altLang="en-US" sz="1600" b="1" kern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altLang="en-US" kern="1200" dirty="0" smtClean="0"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0"/>
            <a:r>
              <a:rPr lang="en-US" alt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684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Bridge"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 userDrawn="1"/>
        </p:nvGrpSpPr>
        <p:grpSpPr bwMode="auto">
          <a:xfrm>
            <a:off x="525463" y="1116013"/>
            <a:ext cx="7999412" cy="2686050"/>
            <a:chOff x="318484" y="1489075"/>
            <a:chExt cx="8527332" cy="3581400"/>
          </a:xfrm>
        </p:grpSpPr>
        <p:sp>
          <p:nvSpPr>
            <p:cNvPr id="4" name="Rectangle 5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18484" y="1489075"/>
              <a:ext cx="382452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5" name="Rectangle 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18484" y="1946275"/>
              <a:ext cx="382452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6" name="Rectangle 7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18484" y="2403475"/>
              <a:ext cx="382452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3</a:t>
              </a:r>
            </a:p>
          </p:txBody>
        </p:sp>
        <p:sp>
          <p:nvSpPr>
            <p:cNvPr id="7" name="Rectangle 8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821087" y="1946275"/>
              <a:ext cx="802303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Double entry system</a:t>
              </a:r>
            </a:p>
          </p:txBody>
        </p:sp>
        <p:sp>
          <p:nvSpPr>
            <p:cNvPr id="8" name="Rectangle 9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821087" y="2403475"/>
              <a:ext cx="802303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Time of recording the transactions</a:t>
              </a:r>
            </a:p>
          </p:txBody>
        </p:sp>
        <p:sp>
          <p:nvSpPr>
            <p:cNvPr id="9" name="Rectangle 1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21087" y="1489075"/>
              <a:ext cx="802303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dirty="0"/>
                <a:t>Definition of </a:t>
              </a:r>
              <a:r>
                <a:rPr lang="en-GB" altLang="en-US" sz="1800" dirty="0" err="1"/>
                <a:t>b.o.p</a:t>
              </a:r>
              <a:r>
                <a:rPr lang="en-GB" altLang="en-US" sz="1800" dirty="0"/>
                <a:t>. and </a:t>
              </a:r>
              <a:r>
                <a:rPr lang="en-GB" altLang="en-US" sz="1800" dirty="0" err="1"/>
                <a:t>i.i.p</a:t>
              </a:r>
              <a:r>
                <a:rPr lang="en-GB" altLang="en-US" sz="1800" dirty="0"/>
                <a:t>.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18484" y="2871258"/>
              <a:ext cx="380760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4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18484" y="3328458"/>
              <a:ext cx="380760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5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18484" y="3785658"/>
              <a:ext cx="380760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6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821087" y="3328458"/>
              <a:ext cx="8024729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Reconciliation flows and stocks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821087" y="3785658"/>
              <a:ext cx="8024729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Euro area residency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21087" y="2871258"/>
              <a:ext cx="8024729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Valuation of transactions and stocks</a:t>
              </a:r>
            </a:p>
          </p:txBody>
        </p:sp>
        <p:sp>
          <p:nvSpPr>
            <p:cNvPr id="16" name="Rectangle 21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18484" y="4232275"/>
              <a:ext cx="380760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7</a:t>
              </a:r>
            </a:p>
          </p:txBody>
        </p:sp>
        <p:sp>
          <p:nvSpPr>
            <p:cNvPr id="17" name="Rectangle 2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18484" y="4689475"/>
              <a:ext cx="380760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 b="1">
                  <a:solidFill>
                    <a:srgbClr val="FFFFFF"/>
                  </a:solidFill>
                </a:rPr>
                <a:t>8</a:t>
              </a:r>
            </a:p>
          </p:txBody>
        </p:sp>
        <p:sp>
          <p:nvSpPr>
            <p:cNvPr id="18" name="Rectangle 23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821087" y="4232275"/>
              <a:ext cx="802303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Standards components</a:t>
              </a:r>
            </a:p>
          </p:txBody>
        </p:sp>
        <p:sp>
          <p:nvSpPr>
            <p:cNvPr id="19" name="Rectangle 24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21087" y="4689475"/>
              <a:ext cx="802303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GB" altLang="en-US" sz="1800"/>
                <a:t>Classification of transactions</a:t>
              </a:r>
            </a:p>
          </p:txBody>
        </p:sp>
      </p:grp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AD61C4-D565-481A-81FB-FD2D5DA6A43C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377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ab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 bwMode="auto">
          <a:xfrm>
            <a:off x="3629025" y="1782763"/>
            <a:ext cx="5514975" cy="2697162"/>
          </a:xfrm>
          <a:custGeom>
            <a:avLst/>
            <a:gdLst/>
            <a:ahLst/>
            <a:cxnLst/>
            <a:rect l="l" t="t" r="r" b="b"/>
            <a:pathLst>
              <a:path w="5514975" h="2697162">
                <a:moveTo>
                  <a:pt x="771523" y="0"/>
                </a:moveTo>
                <a:lnTo>
                  <a:pt x="5514975" y="0"/>
                </a:lnTo>
                <a:lnTo>
                  <a:pt x="5514975" y="2658323"/>
                </a:lnTo>
                <a:lnTo>
                  <a:pt x="5503865" y="2697162"/>
                </a:lnTo>
                <a:lnTo>
                  <a:pt x="0" y="2697162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0" sx="102000" sy="102000" algn="ctr" rotWithShape="0">
              <a:prstClr val="black">
                <a:alpha val="10000"/>
              </a:prstClr>
            </a:outerShdw>
          </a:effec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GB"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idx="4294967295"/>
          </p:nvPr>
        </p:nvSpPr>
        <p:spPr>
          <a:xfrm>
            <a:off x="4816475" y="2556272"/>
            <a:ext cx="4076700" cy="1851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F779A3-FBD7-43A9-A418-08688450EED9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8950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- Text &amp;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725988" y="1471613"/>
            <a:ext cx="383540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altLang="en-US" sz="3500" dirty="0">
              <a:solidFill>
                <a:srgbClr val="FFFFFF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725988" y="3400425"/>
            <a:ext cx="39497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en-GB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1" name="Rectangle 1"/>
          <p:cNvSpPr>
            <a:spLocks noChangeArrowheads="1"/>
          </p:cNvSpPr>
          <p:nvPr userDrawn="1"/>
        </p:nvSpPr>
        <p:spPr bwMode="auto">
          <a:xfrm>
            <a:off x="4816475" y="3443288"/>
            <a:ext cx="790575" cy="254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endParaRPr lang="en-GB" altLang="en-US" sz="1800">
              <a:ea typeface="ヒラギノ角ゴ Pro W3"/>
              <a:cs typeface="ヒラギノ角ゴ Pro W3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" y="-3175"/>
            <a:ext cx="4621213" cy="5141913"/>
          </a:xfrm>
          <a:custGeom>
            <a:avLst/>
            <a:gdLst/>
            <a:ahLst/>
            <a:cxnLst/>
            <a:rect l="l" t="t" r="r" b="b"/>
            <a:pathLst>
              <a:path w="4621213" h="5141913">
                <a:moveTo>
                  <a:pt x="0" y="0"/>
                </a:moveTo>
                <a:lnTo>
                  <a:pt x="4621213" y="0"/>
                </a:lnTo>
                <a:lnTo>
                  <a:pt x="3184409" y="5141913"/>
                </a:lnTo>
                <a:lnTo>
                  <a:pt x="0" y="5141913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816475" y="907256"/>
            <a:ext cx="3968750" cy="11287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lang="en-US" sz="6000" kern="1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4811713" y="2137569"/>
            <a:ext cx="3968750" cy="12628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lang="en-US" sz="3200" kern="1200" smtClean="0">
                <a:solidFill>
                  <a:schemeClr val="bg1"/>
                </a:solidFill>
                <a:ea typeface="+mj-ea"/>
                <a:cs typeface="+mj-cs"/>
              </a:defRPr>
            </a:lvl1pPr>
            <a:lvl2pPr>
              <a:defRPr lang="en-US" smtClean="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4811713" y="3565525"/>
            <a:ext cx="3968750" cy="11287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 lang="en-US" sz="2000" kern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7FC801-E2EE-42B2-BFDF-F67C23A6F660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371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- Text (NO Image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0"/>
            <a:ext cx="91979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725988" y="1471613"/>
            <a:ext cx="383540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altLang="en-US" sz="3500" dirty="0">
              <a:solidFill>
                <a:srgbClr val="FFFFFF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725988" y="3400425"/>
            <a:ext cx="39497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en-GB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0" name="Rectangle 1"/>
          <p:cNvSpPr>
            <a:spLocks noChangeArrowheads="1"/>
          </p:cNvSpPr>
          <p:nvPr userDrawn="1"/>
        </p:nvSpPr>
        <p:spPr bwMode="auto">
          <a:xfrm>
            <a:off x="4816475" y="3443288"/>
            <a:ext cx="790575" cy="254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endParaRPr lang="en-GB" altLang="en-US" sz="1800">
              <a:ea typeface="ヒラギノ角ゴ Pro W3"/>
              <a:cs typeface="ヒラギノ角ゴ Pro W3"/>
            </a:endParaRPr>
          </a:p>
        </p:txBody>
      </p:sp>
      <p:sp>
        <p:nvSpPr>
          <p:cNvPr id="11" name="Parallelogram 10"/>
          <p:cNvSpPr/>
          <p:nvPr userDrawn="1"/>
        </p:nvSpPr>
        <p:spPr bwMode="auto">
          <a:xfrm>
            <a:off x="0" y="0"/>
            <a:ext cx="4591050" cy="5143500"/>
          </a:xfrm>
          <a:custGeom>
            <a:avLst/>
            <a:gdLst/>
            <a:ahLst/>
            <a:cxnLst/>
            <a:rect l="l" t="t" r="r" b="b"/>
            <a:pathLst>
              <a:path w="4591751" h="5143500">
                <a:moveTo>
                  <a:pt x="0" y="0"/>
                </a:moveTo>
                <a:lnTo>
                  <a:pt x="4591751" y="0"/>
                </a:lnTo>
                <a:lnTo>
                  <a:pt x="3154503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0" sx="102000" sy="102000" algn="ctr" rotWithShape="0">
              <a:prstClr val="black">
                <a:alpha val="10000"/>
              </a:prstClr>
            </a:outerShdw>
          </a:effec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GB"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816475" y="907256"/>
            <a:ext cx="3968750" cy="11287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lang="en-US" sz="6000" kern="1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4811713" y="2137569"/>
            <a:ext cx="3968750" cy="12628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lang="en-US" sz="3200" kern="1200" smtClean="0">
                <a:solidFill>
                  <a:schemeClr val="bg1"/>
                </a:solidFill>
                <a:ea typeface="+mj-ea"/>
                <a:cs typeface="+mj-cs"/>
              </a:defRPr>
            </a:lvl1pPr>
            <a:lvl2pPr>
              <a:defRPr lang="en-US" smtClean="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4811713" y="3565525"/>
            <a:ext cx="3968750" cy="11287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 lang="en-US" sz="2000" kern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0" y="831850"/>
            <a:ext cx="3881438" cy="40290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>
            <a:lvl1pPr algn="r">
              <a:defRPr lang="en-US" sz="30000" b="1" kern="1200" smtClean="0">
                <a:solidFill>
                  <a:srgbClr val="003299"/>
                </a:solidFill>
                <a:cs typeface="Arial" pitchFamily="34" charset="0"/>
              </a:defRPr>
            </a:lvl1pPr>
            <a:lvl2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kern="1200" smtClean="0"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GB" kern="1200"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89EFBB2-B333-479B-84A0-F406AA2E2D1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85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- Full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 userDrawn="1"/>
        </p:nvSpPr>
        <p:spPr bwMode="auto">
          <a:xfrm>
            <a:off x="468313" y="1222375"/>
            <a:ext cx="819467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8450" indent="-298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96900" indent="-2968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indent="-3159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192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5240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9812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4384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28956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3528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tx2"/>
              </a:buClr>
              <a:buFontTx/>
              <a:buChar char="•"/>
              <a:defRPr/>
            </a:pPr>
            <a:endParaRPr lang="en-US" altLang="en-US" sz="2200">
              <a:solidFill>
                <a:schemeClr val="tx2"/>
              </a:solidFill>
            </a:endParaRPr>
          </a:p>
        </p:txBody>
      </p:sp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AD2B4C-24FD-485E-ADAD-B1E3DC73B16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957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- Placeholder (With Image)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 bwMode="auto">
          <a:xfrm>
            <a:off x="0" y="1109663"/>
            <a:ext cx="8197850" cy="3613150"/>
          </a:xfrm>
          <a:custGeom>
            <a:avLst/>
            <a:gdLst/>
            <a:ahLst/>
            <a:cxnLst/>
            <a:rect l="l" t="t" r="r" b="b"/>
            <a:pathLst>
              <a:path w="8197850" h="3613150">
                <a:moveTo>
                  <a:pt x="433207" y="0"/>
                </a:moveTo>
                <a:lnTo>
                  <a:pt x="8197850" y="0"/>
                </a:lnTo>
                <a:lnTo>
                  <a:pt x="7269343" y="3613150"/>
                </a:lnTo>
                <a:lnTo>
                  <a:pt x="0" y="3613150"/>
                </a:lnTo>
                <a:lnTo>
                  <a:pt x="0" y="1685762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0" sx="102000" sy="102000" algn="ctr" rotWithShape="0">
              <a:prstClr val="black">
                <a:alpha val="10000"/>
              </a:prstClr>
            </a:outerShdw>
          </a:effec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GB"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971550" y="1492250"/>
            <a:ext cx="2160588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96900" indent="-2968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indent="-3159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192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524000" indent="-3032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9812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4384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28956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352800" indent="-303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tx2"/>
              </a:buClr>
              <a:defRPr/>
            </a:pPr>
            <a:endParaRPr lang="en-GB" altLang="en-US" sz="200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3286126" y="1"/>
            <a:ext cx="5857875" cy="4721225"/>
          </a:xfrm>
          <a:custGeom>
            <a:avLst/>
            <a:gdLst/>
            <a:ahLst/>
            <a:cxnLst/>
            <a:rect l="l" t="t" r="r" b="b"/>
            <a:pathLst>
              <a:path w="5857875" h="4721225">
                <a:moveTo>
                  <a:pt x="1190458" y="0"/>
                </a:moveTo>
                <a:lnTo>
                  <a:pt x="5857875" y="0"/>
                </a:lnTo>
                <a:lnTo>
                  <a:pt x="5857875" y="4721225"/>
                </a:lnTo>
                <a:lnTo>
                  <a:pt x="0" y="4721225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3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AAA2B01-B512-4650-90E0-024ED79178B0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04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3286126" y="1"/>
            <a:ext cx="5857875" cy="4721225"/>
          </a:xfrm>
          <a:custGeom>
            <a:avLst/>
            <a:gdLst/>
            <a:ahLst/>
            <a:cxnLst/>
            <a:rect l="l" t="t" r="r" b="b"/>
            <a:pathLst>
              <a:path w="5857875" h="4721225">
                <a:moveTo>
                  <a:pt x="1190458" y="0"/>
                </a:moveTo>
                <a:lnTo>
                  <a:pt x="5857875" y="0"/>
                </a:lnTo>
                <a:lnTo>
                  <a:pt x="5857875" y="4721225"/>
                </a:lnTo>
                <a:lnTo>
                  <a:pt x="0" y="4721225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0" y="1074738"/>
            <a:ext cx="4222750" cy="3646487"/>
          </a:xfrm>
          <a:custGeom>
            <a:avLst/>
            <a:gdLst/>
            <a:ahLst/>
            <a:cxnLst/>
            <a:rect l="l" t="t" r="r" b="b"/>
            <a:pathLst>
              <a:path w="4222750" h="3646487">
                <a:moveTo>
                  <a:pt x="0" y="0"/>
                </a:moveTo>
                <a:lnTo>
                  <a:pt x="4222750" y="0"/>
                </a:lnTo>
                <a:lnTo>
                  <a:pt x="3293625" y="3646487"/>
                </a:lnTo>
                <a:lnTo>
                  <a:pt x="0" y="3646487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1" y="411956"/>
            <a:ext cx="8404225" cy="6334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 lang="en-GB" altLang="en-US" sz="2800" kern="1200" dirty="0" smtClean="0"/>
            </a:lvl1pPr>
          </a:lstStyle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>
          <a:xfrm>
            <a:off x="4357688" y="4856163"/>
            <a:ext cx="414337" cy="138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eaLnBrk="0" hangingPunct="0">
              <a:lnSpc>
                <a:spcPts val="1200"/>
              </a:lnSpc>
              <a:defRPr lang="en-GB"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D9341D4-07C6-4282-AE38-5248E8AD561A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822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271463" y="77788"/>
            <a:ext cx="65024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  <a:ea typeface="ヒラギノ角ゴ Pro W3"/>
                <a:cs typeface="ヒラギノ角ゴ Pro W3"/>
              </a:rPr>
              <a:t>Rubric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50938"/>
            <a:ext cx="8194675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Mastertextformat bearbeiten</a:t>
            </a:r>
          </a:p>
          <a:p>
            <a:pPr lvl="1"/>
            <a:r>
              <a:rPr lang="en-GB" altLang="en-US"/>
              <a:t>Zweite Ebene</a:t>
            </a:r>
          </a:p>
          <a:p>
            <a:pPr lvl="2"/>
            <a:r>
              <a:rPr lang="en-GB" altLang="en-US"/>
              <a:t>Dritte Ebene</a:t>
            </a:r>
          </a:p>
          <a:p>
            <a:pPr lvl="3"/>
            <a:r>
              <a:rPr lang="en-GB" altLang="en-US"/>
              <a:t>Vierte Ebene</a:t>
            </a:r>
          </a:p>
          <a:p>
            <a:pPr lvl="4"/>
            <a:r>
              <a:rPr lang="en-GB" altLang="en-US"/>
              <a:t>Fünfte Ebene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73088"/>
            <a:ext cx="85947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Mastertitelformat bearbeiten</a:t>
            </a: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6372225" y="4860925"/>
            <a:ext cx="229076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dirty="0">
                <a:solidFill>
                  <a:schemeClr val="bg1"/>
                </a:solidFill>
              </a:rPr>
              <a:t>www.ecb.europa.eu © </a:t>
            </a:r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0" y="-25400"/>
            <a:ext cx="9144000" cy="368300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>
              <a:solidFill>
                <a:srgbClr val="585858"/>
              </a:solidFill>
              <a:ea typeface="ヒラギノ角ゴ Pro W3"/>
              <a:cs typeface="ヒラギノ角ゴ Pro W3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94" r:id="rId1"/>
    <p:sldLayoutId id="2147486295" r:id="rId2"/>
    <p:sldLayoutId id="2147486297" r:id="rId3"/>
    <p:sldLayoutId id="2147486298" r:id="rId4"/>
    <p:sldLayoutId id="2147486299" r:id="rId5"/>
    <p:sldLayoutId id="2147486300" r:id="rId6"/>
    <p:sldLayoutId id="2147486301" r:id="rId7"/>
    <p:sldLayoutId id="2147486302" r:id="rId8"/>
    <p:sldLayoutId id="2147486303" r:id="rId9"/>
    <p:sldLayoutId id="2147486304" r:id="rId10"/>
    <p:sldLayoutId id="2147486305" r:id="rId11"/>
    <p:sldLayoutId id="2147486306" r:id="rId12"/>
    <p:sldLayoutId id="2147486307" r:id="rId13"/>
    <p:sldLayoutId id="2147486316" r:id="rId14"/>
    <p:sldLayoutId id="2147486308" r:id="rId15"/>
    <p:sldLayoutId id="2147486311" r:id="rId16"/>
    <p:sldLayoutId id="2147486312" r:id="rId17"/>
    <p:sldLayoutId id="2147486313" r:id="rId18"/>
    <p:sldLayoutId id="2147486314" r:id="rId19"/>
  </p:sldLayoutIdLst>
  <p:hf hdr="0" dt="0"/>
  <p:txStyles>
    <p:titleStyle>
      <a:lvl1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charset="0"/>
        </a:defRPr>
      </a:lvl2pPr>
      <a:lvl3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charset="0"/>
        </a:defRPr>
      </a:lvl3pPr>
      <a:lvl4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charset="0"/>
        </a:defRPr>
      </a:lvl4pPr>
      <a:lvl5pPr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buClr>
          <a:schemeClr val="tx2"/>
        </a:buClr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298450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cs typeface="+mn-cs"/>
        </a:defRPr>
      </a:lvl2pPr>
      <a:lvl3pPr marL="596900"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3pPr>
      <a:lvl4pPr marL="914400"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4pPr>
      <a:lvl5pPr marL="1219200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slideLayout" Target="../slideLayouts/slideLayout1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image" Target="../media/image11.png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6"/>
          <p:cNvSpPr>
            <a:spLocks noGrp="1"/>
          </p:cNvSpPr>
          <p:nvPr>
            <p:ph type="ctrTitle"/>
          </p:nvPr>
        </p:nvSpPr>
        <p:spPr>
          <a:xfrm>
            <a:off x="234633" y="1440655"/>
            <a:ext cx="3656647" cy="1458913"/>
          </a:xfrm>
        </p:spPr>
        <p:txBody>
          <a:bodyPr/>
          <a:lstStyle/>
          <a:p>
            <a:r>
              <a:rPr lang="en-GB" sz="2800" dirty="0"/>
              <a:t>Estimating the institutional sectors of legal entities on a large scale</a:t>
            </a: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" b="7159"/>
          <a:stretch>
            <a:fillRect/>
          </a:stretch>
        </p:blipFill>
        <p:spPr/>
      </p:pic>
      <p:sp>
        <p:nvSpPr>
          <p:cNvPr id="24581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3600450" y="4408488"/>
            <a:ext cx="5183188" cy="665162"/>
          </a:xfrm>
        </p:spPr>
        <p:txBody>
          <a:bodyPr anchor="ctr"/>
          <a:lstStyle/>
          <a:p>
            <a:pPr algn="r" eaLnBrk="1" hangingPunct="1">
              <a:spcBef>
                <a:spcPct val="0"/>
              </a:spcBef>
            </a:pPr>
            <a:r>
              <a:rPr lang="en-GB" altLang="en-US" sz="1800" b="1" dirty="0">
                <a:solidFill>
                  <a:srgbClr val="003299"/>
                </a:solidFill>
              </a:rPr>
              <a:t>Francesca Benevolo</a:t>
            </a:r>
          </a:p>
          <a:p>
            <a:pPr algn="r" eaLnBrk="1" hangingPunct="1">
              <a:spcBef>
                <a:spcPct val="0"/>
              </a:spcBef>
            </a:pPr>
            <a:r>
              <a:rPr lang="en-GB" altLang="en-US" sz="1800" dirty="0">
                <a:solidFill>
                  <a:srgbClr val="003299"/>
                </a:solidFill>
              </a:rPr>
              <a:t>European Central Bank</a:t>
            </a:r>
          </a:p>
        </p:txBody>
      </p:sp>
      <p:sp>
        <p:nvSpPr>
          <p:cNvPr id="24585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468313" y="4408488"/>
            <a:ext cx="2543175" cy="666750"/>
          </a:xfrm>
        </p:spPr>
        <p:txBody>
          <a:bodyPr anchor="ctr"/>
          <a:lstStyle/>
          <a:p>
            <a:pPr eaLnBrk="1" hangingPunct="1">
              <a:spcBef>
                <a:spcPct val="0"/>
              </a:spcBef>
            </a:pPr>
            <a:r>
              <a:rPr lang="en-GB" altLang="en-US" sz="1600" b="1" dirty="0">
                <a:solidFill>
                  <a:schemeClr val="bg1"/>
                </a:solidFill>
              </a:rPr>
              <a:t>15 December 2020</a:t>
            </a: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91F9868C-9672-4B63-8D6C-782BC13AAB14}"/>
              </a:ext>
            </a:extLst>
          </p:cNvPr>
          <p:cNvSpPr txBox="1">
            <a:spLocks/>
          </p:cNvSpPr>
          <p:nvPr/>
        </p:nvSpPr>
        <p:spPr bwMode="auto">
          <a:xfrm>
            <a:off x="234633" y="2893376"/>
            <a:ext cx="3656647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  <a:cs typeface="Arial" charset="0"/>
              </a:defRPr>
            </a:lvl2pPr>
            <a:lvl3pPr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  <a:cs typeface="Arial" charset="0"/>
              </a:defRPr>
            </a:lvl3pPr>
            <a:lvl4pPr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  <a:cs typeface="Arial" charset="0"/>
              </a:defRPr>
            </a:lvl4pPr>
            <a:lvl5pPr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itchFamily="34" charset="0"/>
                <a:cs typeface="Arial" charset="0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9pPr>
          </a:lstStyle>
          <a:p>
            <a:r>
              <a:rPr lang="en-GB" sz="2400" kern="0" dirty="0"/>
              <a:t>A supervised learning approach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ed Rectangle 95"/>
          <p:cNvSpPr/>
          <p:nvPr/>
        </p:nvSpPr>
        <p:spPr>
          <a:xfrm>
            <a:off x="3288722" y="2422393"/>
            <a:ext cx="5659582" cy="2166097"/>
          </a:xfrm>
          <a:prstGeom prst="roundRect">
            <a:avLst/>
          </a:prstGeom>
          <a:solidFill>
            <a:schemeClr val="bg1"/>
          </a:solidFill>
          <a:ln>
            <a:solidFill>
              <a:srgbClr val="003299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29709" name="Diagram 29708"/>
          <p:cNvGraphicFramePr/>
          <p:nvPr>
            <p:extLst>
              <p:ext uri="{D42A27DB-BD31-4B8C-83A1-F6EECF244321}">
                <p14:modId xmlns:p14="http://schemas.microsoft.com/office/powerpoint/2010/main" val="526426396"/>
              </p:ext>
            </p:extLst>
          </p:nvPr>
        </p:nvGraphicFramePr>
        <p:xfrm>
          <a:off x="382733" y="2903920"/>
          <a:ext cx="1974270" cy="980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29698" name="Straight Connector 1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design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23"/>
          </p:nvPr>
        </p:nvSpPr>
        <p:spPr bwMode="auto"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840C6AD5-6F6C-4333-998D-9E7F73CCF3B1}" type="slidenum">
              <a:rPr altLang="en-US" sz="900" smtClean="0">
                <a:solidFill>
                  <a:schemeClr val="bg1"/>
                </a:solidFill>
                <a:ea typeface="ヒラギノ角ゴ Pro W3"/>
                <a:cs typeface="ヒラギノ角ゴ Pro W3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</a:pPr>
              <a:t>10</a:t>
            </a:fld>
            <a:endParaRPr altLang="en-US" sz="900">
              <a:solidFill>
                <a:schemeClr val="bg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398" y="1697274"/>
            <a:ext cx="1059873" cy="369332"/>
          </a:xfrm>
          <a:prstGeom prst="rect">
            <a:avLst/>
          </a:prstGeom>
          <a:noFill/>
          <a:ln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545 541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48346" y="1898073"/>
            <a:ext cx="1059873" cy="369332"/>
          </a:xfrm>
          <a:prstGeom prst="rect">
            <a:avLst/>
          </a:prstGeom>
          <a:noFill/>
          <a:ln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436 433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48346" y="1295538"/>
            <a:ext cx="1059873" cy="369332"/>
          </a:xfrm>
          <a:prstGeom prst="rect">
            <a:avLst/>
          </a:prstGeom>
          <a:noFill/>
          <a:ln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109 108</a:t>
            </a:r>
          </a:p>
        </p:txBody>
      </p:sp>
      <p:cxnSp>
        <p:nvCxnSpPr>
          <p:cNvPr id="24" name="Straight Arrow Connector 23"/>
          <p:cNvCxnSpPr>
            <a:stCxn id="22" idx="3"/>
            <a:endCxn id="30" idx="1"/>
          </p:cNvCxnSpPr>
          <p:nvPr/>
        </p:nvCxnSpPr>
        <p:spPr bwMode="auto">
          <a:xfrm flipV="1">
            <a:off x="1593271" y="1480204"/>
            <a:ext cx="755075" cy="401736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>
            <a:stCxn id="22" idx="3"/>
            <a:endCxn id="29" idx="1"/>
          </p:cNvCxnSpPr>
          <p:nvPr/>
        </p:nvCxnSpPr>
        <p:spPr bwMode="auto">
          <a:xfrm>
            <a:off x="1593271" y="1881940"/>
            <a:ext cx="755075" cy="200799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3408218" y="1364857"/>
            <a:ext cx="1904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Blind holdout data (20%)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408219" y="1939591"/>
            <a:ext cx="2102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Training/Test data (80%)</a:t>
            </a:r>
          </a:p>
        </p:txBody>
      </p:sp>
      <p:cxnSp>
        <p:nvCxnSpPr>
          <p:cNvPr id="41" name="Straight Arrow Connector 40"/>
          <p:cNvCxnSpPr>
            <a:stCxn id="29" idx="2"/>
            <a:endCxn id="29709" idx="0"/>
          </p:cNvCxnSpPr>
          <p:nvPr/>
        </p:nvCxnSpPr>
        <p:spPr bwMode="auto">
          <a:xfrm flipH="1">
            <a:off x="1369868" y="2267405"/>
            <a:ext cx="1508415" cy="636515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490971" y="1180191"/>
            <a:ext cx="1555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GLEIF data with ESA sector in RIAD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527748" y="2571750"/>
            <a:ext cx="2008674" cy="459718"/>
            <a:chOff x="0" y="0"/>
            <a:chExt cx="1974270" cy="519479"/>
          </a:xfrm>
        </p:grpSpPr>
        <p:sp>
          <p:nvSpPr>
            <p:cNvPr id="54" name="Rounded Rectangle 53"/>
            <p:cNvSpPr/>
            <p:nvPr/>
          </p:nvSpPr>
          <p:spPr>
            <a:xfrm>
              <a:off x="0" y="0"/>
              <a:ext cx="1974270" cy="51947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Rounded Rectangle 4"/>
            <p:cNvSpPr/>
            <p:nvPr/>
          </p:nvSpPr>
          <p:spPr>
            <a:xfrm>
              <a:off x="25359" y="25359"/>
              <a:ext cx="1923552" cy="4687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/>
                <a:t>Focus on Financial entities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524473" y="3753690"/>
            <a:ext cx="2038128" cy="390485"/>
            <a:chOff x="0" y="0"/>
            <a:chExt cx="1974270" cy="519479"/>
          </a:xfrm>
        </p:grpSpPr>
        <p:sp>
          <p:nvSpPr>
            <p:cNvPr id="57" name="Rounded Rectangle 56"/>
            <p:cNvSpPr/>
            <p:nvPr/>
          </p:nvSpPr>
          <p:spPr>
            <a:xfrm>
              <a:off x="0" y="0"/>
              <a:ext cx="1974270" cy="51947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ounded Rectangle 4"/>
            <p:cNvSpPr/>
            <p:nvPr/>
          </p:nvSpPr>
          <p:spPr>
            <a:xfrm>
              <a:off x="25359" y="25359"/>
              <a:ext cx="1923552" cy="4687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/>
                <a:t>Focus </a:t>
              </a:r>
              <a:r>
                <a:rPr lang="en-GB" sz="1200" dirty="0"/>
                <a:t>on </a:t>
              </a:r>
              <a:r>
                <a:rPr lang="en-GB" sz="1200" kern="1200" dirty="0"/>
                <a:t>Not Financial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584864" y="3111301"/>
            <a:ext cx="1059873" cy="369332"/>
          </a:xfrm>
          <a:prstGeom prst="rect">
            <a:avLst/>
          </a:prstGeom>
          <a:noFill/>
          <a:ln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95 041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612606" y="4145110"/>
            <a:ext cx="1059873" cy="369332"/>
          </a:xfrm>
          <a:prstGeom prst="rect">
            <a:avLst/>
          </a:prstGeom>
          <a:noFill/>
          <a:ln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341 392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22564" y="4339159"/>
            <a:ext cx="1555173" cy="276999"/>
          </a:xfrm>
          <a:prstGeom prst="rect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GB" sz="1200" dirty="0">
                <a:solidFill>
                  <a:schemeClr val="bg1"/>
                </a:solidFill>
              </a:rPr>
              <a:t>First level model</a:t>
            </a:r>
          </a:p>
        </p:txBody>
      </p:sp>
      <p:sp>
        <p:nvSpPr>
          <p:cNvPr id="38" name="Down Arrow 37"/>
          <p:cNvSpPr/>
          <p:nvPr/>
        </p:nvSpPr>
        <p:spPr bwMode="auto">
          <a:xfrm>
            <a:off x="978481" y="3931161"/>
            <a:ext cx="166254" cy="343452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cxnSp>
        <p:nvCxnSpPr>
          <p:cNvPr id="86" name="Straight Arrow Connector 85"/>
          <p:cNvCxnSpPr>
            <a:endCxn id="96" idx="1"/>
          </p:cNvCxnSpPr>
          <p:nvPr/>
        </p:nvCxnSpPr>
        <p:spPr bwMode="auto">
          <a:xfrm>
            <a:off x="2348346" y="3480633"/>
            <a:ext cx="940376" cy="24809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0" name="TextBox 89"/>
          <p:cNvSpPr txBox="1"/>
          <p:nvPr/>
        </p:nvSpPr>
        <p:spPr>
          <a:xfrm>
            <a:off x="6317672" y="2754468"/>
            <a:ext cx="2105891" cy="276999"/>
          </a:xfrm>
          <a:prstGeom prst="rect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GB" sz="1200" dirty="0">
                <a:solidFill>
                  <a:schemeClr val="bg1"/>
                </a:solidFill>
              </a:rPr>
              <a:t>Second level model S12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317672" y="3753690"/>
            <a:ext cx="2105891" cy="276999"/>
          </a:xfrm>
          <a:prstGeom prst="rect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GB" sz="1200" dirty="0">
                <a:solidFill>
                  <a:schemeClr val="bg1"/>
                </a:solidFill>
              </a:rPr>
              <a:t>Second level model not S12</a:t>
            </a:r>
          </a:p>
        </p:txBody>
      </p:sp>
      <p:sp>
        <p:nvSpPr>
          <p:cNvPr id="92" name="Down Arrow 91"/>
          <p:cNvSpPr/>
          <p:nvPr/>
        </p:nvSpPr>
        <p:spPr bwMode="auto">
          <a:xfrm rot="16200000">
            <a:off x="5897591" y="2733922"/>
            <a:ext cx="199064" cy="318093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93" name="Down Arrow 92"/>
          <p:cNvSpPr/>
          <p:nvPr/>
        </p:nvSpPr>
        <p:spPr bwMode="auto">
          <a:xfrm rot="16200000">
            <a:off x="5918469" y="3733144"/>
            <a:ext cx="199064" cy="318093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204364" y="2128905"/>
            <a:ext cx="1743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/>
                </a:solidFill>
              </a:rPr>
              <a:t>Second level models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607321" y="1171918"/>
            <a:ext cx="3200402" cy="163449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FEATURE ENGINEERING</a:t>
            </a:r>
          </a:p>
          <a:p>
            <a:endParaRPr lang="en-GB" dirty="0"/>
          </a:p>
          <a:p>
            <a:r>
              <a:rPr lang="en-GB" dirty="0"/>
              <a:t>Legal Name was encoded with semantic embedding to improve the predictions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07321" y="2939789"/>
            <a:ext cx="3200402" cy="163449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CROSS VALIDATION </a:t>
            </a:r>
            <a:endParaRPr lang="en-GB" dirty="0"/>
          </a:p>
          <a:p>
            <a:endParaRPr lang="en-GB" dirty="0"/>
          </a:p>
          <a:p>
            <a:r>
              <a:rPr lang="en-GB" dirty="0"/>
              <a:t>The best model was selected among 72 options based on the accuracy.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4035196" y="2939789"/>
            <a:ext cx="3239060" cy="163449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BLIND HOLDOUT DATA</a:t>
            </a:r>
          </a:p>
          <a:p>
            <a:endParaRPr lang="en-GB" dirty="0">
              <a:solidFill>
                <a:srgbClr val="003299"/>
              </a:solidFill>
            </a:endParaRPr>
          </a:p>
          <a:p>
            <a:r>
              <a:rPr lang="en-GB" dirty="0"/>
              <a:t>Additional 100 000 entities used to confirm the quality of the models in the end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4035196" y="1171918"/>
            <a:ext cx="3239061" cy="163449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PARAMETERS TUNING</a:t>
            </a:r>
          </a:p>
          <a:p>
            <a:endParaRPr lang="en-GB" dirty="0">
              <a:solidFill>
                <a:srgbClr val="003299"/>
              </a:solidFill>
            </a:endParaRPr>
          </a:p>
          <a:p>
            <a:r>
              <a:rPr lang="en-GB" dirty="0"/>
              <a:t>Comparison of Random Forest input parameters to find the best combination</a:t>
            </a:r>
          </a:p>
        </p:txBody>
      </p:sp>
    </p:spTree>
    <p:extLst>
      <p:ext uri="{BB962C8B-B14F-4D97-AF65-F5344CB8AC3E}">
        <p14:creationId xmlns:p14="http://schemas.microsoft.com/office/powerpoint/2010/main" val="2206029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34617" y="1385248"/>
            <a:ext cx="68580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Top features </a:t>
            </a:r>
            <a:r>
              <a:rPr lang="en-GB" dirty="0"/>
              <a:t>used to predict the ESA sector: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Category FUND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Embedded variables from the semantic analysis of legal 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Luxemburg as legal basis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Legal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Presence of words HOLDING, INVEST, BANK, FUND in the legal 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Registration authority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16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levels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2617" y="1255939"/>
            <a:ext cx="41632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299"/>
                </a:solidFill>
              </a:rPr>
              <a:t>First level model:</a:t>
            </a:r>
          </a:p>
          <a:p>
            <a:r>
              <a:rPr lang="en-GB" sz="1600" dirty="0"/>
              <a:t>Predict if an entity is financial (S12) or not.</a:t>
            </a:r>
          </a:p>
          <a:p>
            <a:endParaRPr lang="en-GB" sz="1600" dirty="0"/>
          </a:p>
          <a:p>
            <a:r>
              <a:rPr lang="en-GB" sz="1600" dirty="0">
                <a:solidFill>
                  <a:srgbClr val="003299"/>
                </a:solidFill>
              </a:rPr>
              <a:t>Second level models:</a:t>
            </a:r>
          </a:p>
          <a:p>
            <a:r>
              <a:rPr lang="en-GB" sz="1600" dirty="0"/>
              <a:t>Predict ESA sector 3-digits code.</a:t>
            </a:r>
          </a:p>
          <a:p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44376" y="2970686"/>
            <a:ext cx="3595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</a:rPr>
              <a:t>First level model accuracy score: </a:t>
            </a:r>
            <a:r>
              <a:rPr lang="en-GB" sz="2000" b="1" dirty="0">
                <a:solidFill>
                  <a:srgbClr val="00B050"/>
                </a:solidFill>
              </a:rPr>
              <a:t>90%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827418"/>
              </p:ext>
            </p:extLst>
          </p:nvPr>
        </p:nvGraphicFramePr>
        <p:xfrm>
          <a:off x="4995044" y="1566689"/>
          <a:ext cx="3361878" cy="12470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313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1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858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Frequency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Percentage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6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Financial S12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118554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22%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6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Not financial S12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426987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78%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930664" y="1183074"/>
            <a:ext cx="349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</a:rPr>
              <a:t>Distribution of ESA sector in the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2617" y="3459507"/>
            <a:ext cx="3703900" cy="1077218"/>
          </a:xfrm>
          <a:prstGeom prst="rect">
            <a:avLst/>
          </a:prstGeom>
          <a:noFill/>
          <a:ln w="38100"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Improvement from baseline (78%):</a:t>
            </a:r>
          </a:p>
          <a:p>
            <a:r>
              <a:rPr lang="en-GB" sz="1600" dirty="0"/>
              <a:t>the first level model distinguishes financial and not-financial entities with 90% probability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814" y="416257"/>
            <a:ext cx="3947923" cy="5847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GB" dirty="0">
                <a:solidFill>
                  <a:srgbClr val="FFC000"/>
                </a:solidFill>
              </a:rPr>
              <a:t>Priority</a:t>
            </a:r>
            <a:r>
              <a:rPr lang="en-GB" dirty="0"/>
              <a:t>: to find all Financial entities (S12) </a:t>
            </a:r>
            <a:r>
              <a:rPr lang="en-GB" dirty="0">
                <a:sym typeface="Wingdings" panose="05000000000000000000" pitchFamily="2" charset="2"/>
              </a:rPr>
              <a:t> reduce false negative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63814" y="3459507"/>
            <a:ext cx="3703900" cy="1077218"/>
          </a:xfrm>
          <a:prstGeom prst="rect">
            <a:avLst/>
          </a:prstGeom>
          <a:noFill/>
          <a:ln w="38100">
            <a:solidFill>
              <a:srgbClr val="0032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Improvement from baseline (43%):</a:t>
            </a:r>
          </a:p>
          <a:p>
            <a:r>
              <a:rPr lang="en-GB" sz="1600" dirty="0"/>
              <a:t>the second level model predicts the 3-digits ESA sector for financial entities with 73% probability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54630" y="2975258"/>
            <a:ext cx="3995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</a:rPr>
              <a:t>Second level model accuracy score: </a:t>
            </a:r>
            <a:r>
              <a:rPr lang="en-GB" sz="2000" b="1" dirty="0">
                <a:solidFill>
                  <a:srgbClr val="00B050"/>
                </a:solidFill>
              </a:rPr>
              <a:t>73%</a:t>
            </a:r>
          </a:p>
          <a:p>
            <a:endParaRPr lang="en-GB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03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1990" y="1111332"/>
            <a:ext cx="79964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99"/>
                </a:solidFill>
              </a:rPr>
              <a:t>Prioritisation</a:t>
            </a:r>
            <a:r>
              <a:rPr lang="en-GB" dirty="0"/>
              <a:t> - The RIAD team and the National Central Authorities can focus their work on the (predicted) financial entities first.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99"/>
                </a:solidFill>
              </a:rPr>
              <a:t>Data availability </a:t>
            </a:r>
            <a:r>
              <a:rPr lang="en-GB" dirty="0"/>
              <a:t>- The predicted ESA sectors will be available for RIAD users much faster than before.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299"/>
                </a:solidFill>
              </a:rPr>
              <a:t>Efficiency gain </a:t>
            </a:r>
            <a:r>
              <a:rPr lang="en-GB" dirty="0"/>
              <a:t>- The process is fully automatic to predict the ESA sector for new entities in the future, without any intervention from RIAD experts. </a:t>
            </a:r>
          </a:p>
        </p:txBody>
      </p:sp>
    </p:spTree>
    <p:extLst>
      <p:ext uri="{BB962C8B-B14F-4D97-AF65-F5344CB8AC3E}">
        <p14:creationId xmlns:p14="http://schemas.microsoft.com/office/powerpoint/2010/main" val="357502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1990" y="1111332"/>
            <a:ext cx="71912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close collaboration with the business unit was fundamental to incorporate business needs into the models (example: higher importance to financial entities).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semantic analysis on legal names was added value for the models.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parameters fine tuning and cross validation search helped to find the best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 result, the application predicted the ESA sector for </a:t>
            </a:r>
            <a:r>
              <a:rPr lang="de-DE" dirty="0">
                <a:solidFill>
                  <a:schemeClr val="accent1"/>
                </a:solidFill>
              </a:rPr>
              <a:t>963 652</a:t>
            </a:r>
            <a:r>
              <a:rPr lang="en-GB" dirty="0"/>
              <a:t> entities in GLEIF.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415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Appendix: Embedded variables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1990" y="1247812"/>
            <a:ext cx="7109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299"/>
                </a:solidFill>
              </a:rPr>
              <a:t>Embedded variables: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incorporate name information in the classification task.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Content Placeholder 1"/>
              <p:cNvSpPr txBox="1">
                <a:spLocks/>
              </p:cNvSpPr>
              <p:nvPr/>
            </p:nvSpPr>
            <p:spPr bwMode="auto">
              <a:xfrm>
                <a:off x="468313" y="2416565"/>
                <a:ext cx="8415711" cy="2550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chemeClr val="tx2"/>
                  </a:buClr>
                  <a:defRPr sz="2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9845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5969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9144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12192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Times" pitchFamily="18" charset="0"/>
                  <a:defRPr sz="1600" i="1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1981200" indent="-303213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 i="1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438400" indent="-303213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 i="1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2895600" indent="-303213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 i="1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352800" indent="-303213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 i="1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en-GB" sz="1600" kern="0" dirty="0"/>
                  <a:t>Traditional approach: Bag-of-words</a:t>
                </a:r>
              </a:p>
              <a:p>
                <a:pPr marL="641350" lvl="1" indent="-342900">
                  <a:buFont typeface="Wingdings" panose="05000000000000000000" pitchFamily="2" charset="2"/>
                  <a:buChar char="Ø"/>
                </a:pPr>
                <a:r>
                  <a:rPr lang="en-GB" sz="1200" kern="0" dirty="0"/>
                  <a:t>Each word corresponds to an index number (using a dictionary)</a:t>
                </a:r>
              </a:p>
              <a:p>
                <a:pPr marL="641350" lvl="1" indent="-342900">
                  <a:buFont typeface="Wingdings" panose="05000000000000000000" pitchFamily="2" charset="2"/>
                  <a:buChar char="Ø"/>
                </a:pPr>
                <a:r>
                  <a:rPr lang="en-GB" sz="1200" kern="0" dirty="0"/>
                  <a:t>Vector setting the index entry to 1 if the word is present.</a:t>
                </a:r>
                <a:br>
                  <a:rPr lang="en-GB" sz="1600" kern="0" dirty="0"/>
                </a:br>
                <a:br>
                  <a:rPr lang="en-GB" sz="1600" kern="0" dirty="0"/>
                </a:br>
                <a:br>
                  <a:rPr lang="en-GB" sz="1600" kern="0" dirty="0"/>
                </a:br>
                <a:br>
                  <a:rPr lang="en-GB" sz="1200" kern="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GB" sz="14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 kern="0" smtClean="0">
                            <a:latin typeface="Cambria Math"/>
                          </a:rPr>
                          <m:t>0,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1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,0,…,0,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0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1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,…0,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0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,0,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1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…, ,1,0,…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1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0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,0,…,0,1,0,…0,0</m:t>
                        </m:r>
                        <m:r>
                          <a:rPr lang="en-GB" sz="1400" b="0" i="1" kern="0" smtClean="0">
                            <a:latin typeface="Cambria Math"/>
                          </a:rPr>
                          <m:t>,1</m:t>
                        </m:r>
                        <m:r>
                          <a:rPr lang="en-GB" sz="1400" i="1" kern="0" smtClean="0">
                            <a:latin typeface="Cambria Math"/>
                          </a:rPr>
                          <m:t>,…0,0,0</m:t>
                        </m:r>
                      </m:e>
                    </m:d>
                  </m:oMath>
                </a14:m>
                <a:endParaRPr lang="en-GB" sz="1400" kern="0" dirty="0"/>
              </a:p>
              <a:p>
                <a:r>
                  <a:rPr lang="en-GB" sz="1600" kern="0" dirty="0"/>
                  <a:t>Drawback:</a:t>
                </a:r>
              </a:p>
              <a:p>
                <a:pPr marL="641350" lvl="1" indent="-342900">
                  <a:buFont typeface="Wingdings" panose="05000000000000000000" pitchFamily="2" charset="2"/>
                  <a:buChar char="Ø"/>
                </a:pPr>
                <a:r>
                  <a:rPr lang="en-GB" sz="1200" kern="0" dirty="0"/>
                  <a:t>Space of words is of very high dimension and sparsely populated</a:t>
                </a:r>
              </a:p>
              <a:p>
                <a:pPr marL="641350" lvl="1" indent="-342900">
                  <a:buFont typeface="Wingdings" panose="05000000000000000000" pitchFamily="2" charset="2"/>
                  <a:buChar char="Ø"/>
                </a:pPr>
                <a:r>
                  <a:rPr lang="en-GB" sz="1200" kern="0" dirty="0"/>
                  <a:t>Word order is lost in this representation</a:t>
                </a:r>
              </a:p>
            </p:txBody>
          </p:sp>
        </mc:Choice>
        <mc:Fallback xmlns="">
          <p:sp>
            <p:nvSpPr>
              <p:cNvPr id="116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313" y="2416565"/>
                <a:ext cx="8415711" cy="2550319"/>
              </a:xfrm>
              <a:prstGeom prst="rect">
                <a:avLst/>
              </a:prstGeom>
              <a:blipFill rotWithShape="1">
                <a:blip r:embed="rId2"/>
                <a:stretch>
                  <a:fillRect l="-1522" t="-23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Slide Number Placeholder 3"/>
          <p:cNvSpPr txBox="1">
            <a:spLocks/>
          </p:cNvSpPr>
          <p:nvPr/>
        </p:nvSpPr>
        <p:spPr>
          <a:xfrm>
            <a:off x="4357688" y="5256273"/>
            <a:ext cx="414337" cy="13811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44320B71-EC71-4A7E-8C8A-9C555B387A1C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266870" y="1999554"/>
            <a:ext cx="86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3299"/>
                </a:solidFill>
              </a:rPr>
              <a:t>HEDGE SECURITIES AND INVESTMENTS COMPANY LIMITED</a:t>
            </a:r>
            <a:endParaRPr lang="en-GB" sz="1400" dirty="0">
              <a:solidFill>
                <a:srgbClr val="003299"/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857517" y="3076159"/>
            <a:ext cx="6589294" cy="670907"/>
            <a:chOff x="1277342" y="2915256"/>
            <a:chExt cx="6589294" cy="670907"/>
          </a:xfrm>
        </p:grpSpPr>
        <p:grpSp>
          <p:nvGrpSpPr>
            <p:cNvPr id="120" name="Group 119"/>
            <p:cNvGrpSpPr/>
            <p:nvPr/>
          </p:nvGrpSpPr>
          <p:grpSpPr>
            <a:xfrm>
              <a:off x="1277342" y="3037511"/>
              <a:ext cx="6409294" cy="180000"/>
              <a:chOff x="1378271" y="2530287"/>
              <a:chExt cx="6409294" cy="180000"/>
            </a:xfrm>
          </p:grpSpPr>
          <p:sp>
            <p:nvSpPr>
              <p:cNvPr id="133" name="Rectangle 132"/>
              <p:cNvSpPr/>
              <p:nvPr/>
            </p:nvSpPr>
            <p:spPr bwMode="auto">
              <a:xfrm>
                <a:off x="1378271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hedge</a:t>
                </a:r>
              </a:p>
            </p:txBody>
          </p:sp>
          <p:sp>
            <p:nvSpPr>
              <p:cNvPr id="134" name="Rectangle 133"/>
              <p:cNvSpPr/>
              <p:nvPr/>
            </p:nvSpPr>
            <p:spPr bwMode="auto">
              <a:xfrm>
                <a:off x="2480130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securities</a:t>
                </a:r>
              </a:p>
            </p:txBody>
          </p:sp>
          <p:sp>
            <p:nvSpPr>
              <p:cNvPr id="135" name="Rectangle 134"/>
              <p:cNvSpPr/>
              <p:nvPr/>
            </p:nvSpPr>
            <p:spPr bwMode="auto">
              <a:xfrm>
                <a:off x="3581989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and</a:t>
                </a:r>
              </a:p>
            </p:txBody>
          </p:sp>
          <p:sp>
            <p:nvSpPr>
              <p:cNvPr id="136" name="Rectangle 135"/>
              <p:cNvSpPr/>
              <p:nvPr/>
            </p:nvSpPr>
            <p:spPr bwMode="auto">
              <a:xfrm>
                <a:off x="4683848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investments</a:t>
                </a:r>
              </a:p>
            </p:txBody>
          </p:sp>
          <p:sp>
            <p:nvSpPr>
              <p:cNvPr id="137" name="Rectangle 136"/>
              <p:cNvSpPr/>
              <p:nvPr/>
            </p:nvSpPr>
            <p:spPr bwMode="auto">
              <a:xfrm>
                <a:off x="5785707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company</a:t>
                </a:r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6887565" y="2530287"/>
                <a:ext cx="90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ヒラギノ角ゴ Pro W3" pitchFamily="-64" charset="-128"/>
                  </a:rPr>
                  <a:t>limited</a:t>
                </a:r>
              </a:p>
            </p:txBody>
          </p:sp>
        </p:grpSp>
        <p:cxnSp>
          <p:nvCxnSpPr>
            <p:cNvPr id="121" name="Straight Arrow Connector 120"/>
            <p:cNvCxnSpPr>
              <a:stCxn id="137" idx="2"/>
            </p:cNvCxnSpPr>
            <p:nvPr/>
          </p:nvCxnSpPr>
          <p:spPr bwMode="auto">
            <a:xfrm flipH="1">
              <a:off x="2614613" y="3217511"/>
              <a:ext cx="3520165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2" name="Straight Arrow Connector 121"/>
            <p:cNvCxnSpPr>
              <a:stCxn id="136" idx="2"/>
            </p:cNvCxnSpPr>
            <p:nvPr/>
          </p:nvCxnSpPr>
          <p:spPr bwMode="auto">
            <a:xfrm flipH="1">
              <a:off x="3407569" y="3217511"/>
              <a:ext cx="1625350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3" name="Straight Arrow Connector 122"/>
            <p:cNvCxnSpPr>
              <a:stCxn id="133" idx="2"/>
            </p:cNvCxnSpPr>
            <p:nvPr/>
          </p:nvCxnSpPr>
          <p:spPr bwMode="auto">
            <a:xfrm>
              <a:off x="1727342" y="3217511"/>
              <a:ext cx="2373171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4" name="Straight Arrow Connector 123"/>
            <p:cNvCxnSpPr>
              <a:stCxn id="138" idx="2"/>
            </p:cNvCxnSpPr>
            <p:nvPr/>
          </p:nvCxnSpPr>
          <p:spPr bwMode="auto">
            <a:xfrm flipH="1">
              <a:off x="5032919" y="3217511"/>
              <a:ext cx="2203717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5" name="Straight Arrow Connector 124"/>
            <p:cNvCxnSpPr>
              <a:stCxn id="135" idx="2"/>
            </p:cNvCxnSpPr>
            <p:nvPr/>
          </p:nvCxnSpPr>
          <p:spPr bwMode="auto">
            <a:xfrm>
              <a:off x="3931060" y="3217511"/>
              <a:ext cx="1826803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6" name="Straight Arrow Connector 125"/>
            <p:cNvCxnSpPr>
              <a:stCxn id="134" idx="2"/>
            </p:cNvCxnSpPr>
            <p:nvPr/>
          </p:nvCxnSpPr>
          <p:spPr bwMode="auto">
            <a:xfrm>
              <a:off x="2829201" y="3217511"/>
              <a:ext cx="3675592" cy="368652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27" name="Rectangle 126"/>
            <p:cNvSpPr/>
            <p:nvPr/>
          </p:nvSpPr>
          <p:spPr bwMode="auto">
            <a:xfrm>
              <a:off x="1958328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707</a:t>
              </a: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3064232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2608</a:t>
              </a: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4171963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2309</a:t>
              </a: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5211745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612</a:t>
              </a: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6324793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165</a:t>
              </a:r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7506636" y="2915256"/>
              <a:ext cx="36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2110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6553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Appendix: Embedded variables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 bwMode="auto">
          <a:xfrm>
            <a:off x="8581563" y="994381"/>
            <a:ext cx="428625" cy="361335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train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679123" y="2193744"/>
            <a:ext cx="5833342" cy="512400"/>
            <a:chOff x="1501823" y="1600792"/>
            <a:chExt cx="5833342" cy="512400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1861823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531958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3202093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3872228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4542363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5212498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5882633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552765" y="16007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1744223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2414358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3084493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3754628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4424763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5094898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5765033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6435165" y="1933192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-64" charset="-128"/>
                </a:rPr>
                <a:t>LSTM</a:t>
              </a:r>
            </a:p>
          </p:txBody>
        </p:sp>
        <p:cxnSp>
          <p:nvCxnSpPr>
            <p:cNvPr id="25" name="Straight Arrow Connector 24"/>
            <p:cNvCxnSpPr>
              <a:endCxn id="8" idx="1"/>
            </p:cNvCxnSpPr>
            <p:nvPr/>
          </p:nvCxnSpPr>
          <p:spPr bwMode="auto">
            <a:xfrm flipV="1">
              <a:off x="1501823" y="1690792"/>
              <a:ext cx="360000" cy="4867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25"/>
            <p:cNvCxnSpPr>
              <a:stCxn id="8" idx="3"/>
              <a:endCxn id="10" idx="1"/>
            </p:cNvCxnSpPr>
            <p:nvPr/>
          </p:nvCxnSpPr>
          <p:spPr bwMode="auto">
            <a:xfrm>
              <a:off x="2401823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>
              <a:stCxn id="10" idx="3"/>
              <a:endCxn id="11" idx="1"/>
            </p:cNvCxnSpPr>
            <p:nvPr/>
          </p:nvCxnSpPr>
          <p:spPr bwMode="auto">
            <a:xfrm>
              <a:off x="3071958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>
              <a:stCxn id="11" idx="3"/>
              <a:endCxn id="12" idx="1"/>
            </p:cNvCxnSpPr>
            <p:nvPr/>
          </p:nvCxnSpPr>
          <p:spPr bwMode="auto">
            <a:xfrm>
              <a:off x="3742093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Arrow Connector 28"/>
            <p:cNvCxnSpPr>
              <a:stCxn id="12" idx="3"/>
              <a:endCxn id="13" idx="1"/>
            </p:cNvCxnSpPr>
            <p:nvPr/>
          </p:nvCxnSpPr>
          <p:spPr bwMode="auto">
            <a:xfrm>
              <a:off x="4412228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>
              <a:stCxn id="13" idx="3"/>
              <a:endCxn id="14" idx="1"/>
            </p:cNvCxnSpPr>
            <p:nvPr/>
          </p:nvCxnSpPr>
          <p:spPr bwMode="auto">
            <a:xfrm>
              <a:off x="5082363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>
              <a:stCxn id="14" idx="3"/>
              <a:endCxn id="15" idx="1"/>
            </p:cNvCxnSpPr>
            <p:nvPr/>
          </p:nvCxnSpPr>
          <p:spPr bwMode="auto">
            <a:xfrm>
              <a:off x="5752498" y="16907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2" name="Straight Arrow Connector 31"/>
            <p:cNvCxnSpPr>
              <a:stCxn id="15" idx="3"/>
              <a:endCxn id="16" idx="1"/>
            </p:cNvCxnSpPr>
            <p:nvPr/>
          </p:nvCxnSpPr>
          <p:spPr bwMode="auto">
            <a:xfrm>
              <a:off x="6422633" y="1690792"/>
              <a:ext cx="130132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>
              <a:endCxn id="24" idx="3"/>
            </p:cNvCxnSpPr>
            <p:nvPr/>
          </p:nvCxnSpPr>
          <p:spPr bwMode="auto">
            <a:xfrm flipH="1">
              <a:off x="6975165" y="2023192"/>
              <a:ext cx="360000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Arrow Connector 33"/>
            <p:cNvCxnSpPr>
              <a:stCxn id="18" idx="1"/>
              <a:endCxn id="17" idx="3"/>
            </p:cNvCxnSpPr>
            <p:nvPr/>
          </p:nvCxnSpPr>
          <p:spPr bwMode="auto">
            <a:xfrm flipH="1">
              <a:off x="2284223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Arrow Connector 34"/>
            <p:cNvCxnSpPr>
              <a:stCxn id="19" idx="1"/>
              <a:endCxn id="18" idx="3"/>
            </p:cNvCxnSpPr>
            <p:nvPr/>
          </p:nvCxnSpPr>
          <p:spPr bwMode="auto">
            <a:xfrm flipH="1">
              <a:off x="2954358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20" idx="1"/>
              <a:endCxn id="19" idx="3"/>
            </p:cNvCxnSpPr>
            <p:nvPr/>
          </p:nvCxnSpPr>
          <p:spPr bwMode="auto">
            <a:xfrm flipH="1">
              <a:off x="3624493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>
              <a:stCxn id="21" idx="1"/>
              <a:endCxn id="20" idx="3"/>
            </p:cNvCxnSpPr>
            <p:nvPr/>
          </p:nvCxnSpPr>
          <p:spPr bwMode="auto">
            <a:xfrm flipH="1">
              <a:off x="4294628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7"/>
            <p:cNvCxnSpPr>
              <a:stCxn id="22" idx="1"/>
              <a:endCxn id="21" idx="3"/>
            </p:cNvCxnSpPr>
            <p:nvPr/>
          </p:nvCxnSpPr>
          <p:spPr bwMode="auto">
            <a:xfrm flipH="1">
              <a:off x="4964763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38"/>
            <p:cNvCxnSpPr>
              <a:stCxn id="23" idx="1"/>
              <a:endCxn id="22" idx="3"/>
            </p:cNvCxnSpPr>
            <p:nvPr/>
          </p:nvCxnSpPr>
          <p:spPr bwMode="auto">
            <a:xfrm flipH="1">
              <a:off x="5634898" y="2023192"/>
              <a:ext cx="130135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Arrow Connector 39"/>
            <p:cNvCxnSpPr>
              <a:stCxn id="24" idx="1"/>
              <a:endCxn id="23" idx="3"/>
            </p:cNvCxnSpPr>
            <p:nvPr/>
          </p:nvCxnSpPr>
          <p:spPr bwMode="auto">
            <a:xfrm flipH="1">
              <a:off x="6305033" y="2023192"/>
              <a:ext cx="130132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1" name="Group 40"/>
          <p:cNvGrpSpPr/>
          <p:nvPr/>
        </p:nvGrpSpPr>
        <p:grpSpPr>
          <a:xfrm>
            <a:off x="3591658" y="3100025"/>
            <a:ext cx="3890675" cy="825318"/>
            <a:chOff x="3596893" y="2507073"/>
            <a:chExt cx="3890675" cy="825318"/>
          </a:xfrm>
        </p:grpSpPr>
        <p:sp>
          <p:nvSpPr>
            <p:cNvPr id="42" name="Rounded Rectangle 41"/>
            <p:cNvSpPr/>
            <p:nvPr/>
          </p:nvSpPr>
          <p:spPr bwMode="auto">
            <a:xfrm>
              <a:off x="3596893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3" name="Rounded Rectangle 42"/>
            <p:cNvSpPr/>
            <p:nvPr/>
          </p:nvSpPr>
          <p:spPr bwMode="auto">
            <a:xfrm>
              <a:off x="4267028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4" name="Rounded Rectangle 43"/>
            <p:cNvSpPr/>
            <p:nvPr/>
          </p:nvSpPr>
          <p:spPr bwMode="auto">
            <a:xfrm>
              <a:off x="4937163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5607298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6277433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7" name="Rounded Rectangle 46"/>
            <p:cNvSpPr/>
            <p:nvPr/>
          </p:nvSpPr>
          <p:spPr bwMode="auto">
            <a:xfrm>
              <a:off x="6947568" y="2507073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8" name="Rounded Rectangle 47"/>
            <p:cNvSpPr/>
            <p:nvPr/>
          </p:nvSpPr>
          <p:spPr bwMode="auto">
            <a:xfrm>
              <a:off x="4267028" y="3152391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4937163" y="3152391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>
              <a:off x="5607298" y="3152391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6277433" y="3152391"/>
              <a:ext cx="540000" cy="1800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200" dirty="0" err="1">
                  <a:solidFill>
                    <a:schemeClr val="tx1"/>
                  </a:solidFill>
                  <a:latin typeface="Arial" charset="0"/>
                  <a:ea typeface="ヒラギノ角ゴ Pro W3" pitchFamily="-64" charset="-128"/>
                </a:rPr>
                <a:t>ReLU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cxnSp>
          <p:nvCxnSpPr>
            <p:cNvPr id="52" name="Straight Arrow Connector 51"/>
            <p:cNvCxnSpPr>
              <a:stCxn id="42" idx="2"/>
              <a:endCxn id="48" idx="0"/>
            </p:cNvCxnSpPr>
            <p:nvPr/>
          </p:nvCxnSpPr>
          <p:spPr bwMode="auto">
            <a:xfrm>
              <a:off x="3866893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52"/>
            <p:cNvCxnSpPr>
              <a:stCxn id="42" idx="2"/>
              <a:endCxn id="49" idx="0"/>
            </p:cNvCxnSpPr>
            <p:nvPr/>
          </p:nvCxnSpPr>
          <p:spPr bwMode="auto">
            <a:xfrm>
              <a:off x="3866893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Arrow Connector 53"/>
            <p:cNvCxnSpPr>
              <a:stCxn id="42" idx="2"/>
              <a:endCxn id="50" idx="0"/>
            </p:cNvCxnSpPr>
            <p:nvPr/>
          </p:nvCxnSpPr>
          <p:spPr bwMode="auto">
            <a:xfrm>
              <a:off x="3866893" y="2687073"/>
              <a:ext cx="201040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Arrow Connector 54"/>
            <p:cNvCxnSpPr>
              <a:stCxn id="42" idx="2"/>
              <a:endCxn id="51" idx="0"/>
            </p:cNvCxnSpPr>
            <p:nvPr/>
          </p:nvCxnSpPr>
          <p:spPr bwMode="auto">
            <a:xfrm>
              <a:off x="3866893" y="2687073"/>
              <a:ext cx="268054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Arrow Connector 55"/>
            <p:cNvCxnSpPr>
              <a:stCxn id="43" idx="2"/>
              <a:endCxn id="48" idx="0"/>
            </p:cNvCxnSpPr>
            <p:nvPr/>
          </p:nvCxnSpPr>
          <p:spPr bwMode="auto">
            <a:xfrm>
              <a:off x="4537028" y="2687073"/>
              <a:ext cx="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Arrow Connector 56"/>
            <p:cNvCxnSpPr>
              <a:stCxn id="43" idx="2"/>
              <a:endCxn id="49" idx="0"/>
            </p:cNvCxnSpPr>
            <p:nvPr/>
          </p:nvCxnSpPr>
          <p:spPr bwMode="auto">
            <a:xfrm>
              <a:off x="4537028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8" name="Straight Arrow Connector 57"/>
            <p:cNvCxnSpPr>
              <a:stCxn id="43" idx="2"/>
              <a:endCxn id="50" idx="0"/>
            </p:cNvCxnSpPr>
            <p:nvPr/>
          </p:nvCxnSpPr>
          <p:spPr bwMode="auto">
            <a:xfrm>
              <a:off x="4537028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9" name="Straight Arrow Connector 58"/>
            <p:cNvCxnSpPr>
              <a:stCxn id="43" idx="2"/>
              <a:endCxn id="51" idx="0"/>
            </p:cNvCxnSpPr>
            <p:nvPr/>
          </p:nvCxnSpPr>
          <p:spPr bwMode="auto">
            <a:xfrm>
              <a:off x="4537028" y="2687073"/>
              <a:ext cx="201040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Arrow Connector 59"/>
            <p:cNvCxnSpPr>
              <a:stCxn id="44" idx="2"/>
              <a:endCxn id="48" idx="0"/>
            </p:cNvCxnSpPr>
            <p:nvPr/>
          </p:nvCxnSpPr>
          <p:spPr bwMode="auto">
            <a:xfrm flipH="1">
              <a:off x="4537028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Arrow Connector 60"/>
            <p:cNvCxnSpPr>
              <a:stCxn id="44" idx="2"/>
              <a:endCxn id="49" idx="0"/>
            </p:cNvCxnSpPr>
            <p:nvPr/>
          </p:nvCxnSpPr>
          <p:spPr bwMode="auto">
            <a:xfrm>
              <a:off x="5207163" y="2687073"/>
              <a:ext cx="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Arrow Connector 61"/>
            <p:cNvCxnSpPr>
              <a:stCxn id="44" idx="2"/>
              <a:endCxn id="50" idx="0"/>
            </p:cNvCxnSpPr>
            <p:nvPr/>
          </p:nvCxnSpPr>
          <p:spPr bwMode="auto">
            <a:xfrm>
              <a:off x="5207163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Arrow Connector 62"/>
            <p:cNvCxnSpPr>
              <a:stCxn id="44" idx="2"/>
              <a:endCxn id="51" idx="0"/>
            </p:cNvCxnSpPr>
            <p:nvPr/>
          </p:nvCxnSpPr>
          <p:spPr bwMode="auto">
            <a:xfrm>
              <a:off x="5207163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4" name="Straight Arrow Connector 63"/>
            <p:cNvCxnSpPr>
              <a:stCxn id="45" idx="2"/>
              <a:endCxn id="50" idx="0"/>
            </p:cNvCxnSpPr>
            <p:nvPr/>
          </p:nvCxnSpPr>
          <p:spPr bwMode="auto">
            <a:xfrm>
              <a:off x="5877298" y="2687073"/>
              <a:ext cx="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Arrow Connector 64"/>
            <p:cNvCxnSpPr>
              <a:stCxn id="45" idx="2"/>
              <a:endCxn id="49" idx="0"/>
            </p:cNvCxnSpPr>
            <p:nvPr/>
          </p:nvCxnSpPr>
          <p:spPr bwMode="auto">
            <a:xfrm flipH="1">
              <a:off x="5207163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Arrow Connector 65"/>
            <p:cNvCxnSpPr>
              <a:stCxn id="45" idx="2"/>
              <a:endCxn id="48" idx="0"/>
            </p:cNvCxnSpPr>
            <p:nvPr/>
          </p:nvCxnSpPr>
          <p:spPr bwMode="auto">
            <a:xfrm flipH="1">
              <a:off x="4537028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7" name="Straight Arrow Connector 66"/>
            <p:cNvCxnSpPr>
              <a:stCxn id="46" idx="2"/>
              <a:endCxn id="51" idx="0"/>
            </p:cNvCxnSpPr>
            <p:nvPr/>
          </p:nvCxnSpPr>
          <p:spPr bwMode="auto">
            <a:xfrm>
              <a:off x="6547433" y="2687073"/>
              <a:ext cx="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Arrow Connector 67"/>
            <p:cNvCxnSpPr>
              <a:stCxn id="46" idx="2"/>
              <a:endCxn id="50" idx="0"/>
            </p:cNvCxnSpPr>
            <p:nvPr/>
          </p:nvCxnSpPr>
          <p:spPr bwMode="auto">
            <a:xfrm flipH="1">
              <a:off x="5877298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9" name="Straight Arrow Connector 68"/>
            <p:cNvCxnSpPr>
              <a:stCxn id="46" idx="2"/>
              <a:endCxn id="49" idx="0"/>
            </p:cNvCxnSpPr>
            <p:nvPr/>
          </p:nvCxnSpPr>
          <p:spPr bwMode="auto">
            <a:xfrm flipH="1">
              <a:off x="5207163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0" name="Straight Arrow Connector 69"/>
            <p:cNvCxnSpPr>
              <a:stCxn id="46" idx="2"/>
              <a:endCxn id="48" idx="0"/>
            </p:cNvCxnSpPr>
            <p:nvPr/>
          </p:nvCxnSpPr>
          <p:spPr bwMode="auto">
            <a:xfrm flipH="1">
              <a:off x="4537028" y="2687073"/>
              <a:ext cx="201040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Arrow Connector 70"/>
            <p:cNvCxnSpPr>
              <a:stCxn id="45" idx="2"/>
              <a:endCxn id="51" idx="0"/>
            </p:cNvCxnSpPr>
            <p:nvPr/>
          </p:nvCxnSpPr>
          <p:spPr bwMode="auto">
            <a:xfrm>
              <a:off x="5877298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Arrow Connector 71"/>
            <p:cNvCxnSpPr>
              <a:stCxn id="47" idx="2"/>
              <a:endCxn id="51" idx="0"/>
            </p:cNvCxnSpPr>
            <p:nvPr/>
          </p:nvCxnSpPr>
          <p:spPr bwMode="auto">
            <a:xfrm flipH="1">
              <a:off x="6547433" y="2687073"/>
              <a:ext cx="67013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3" name="Straight Arrow Connector 72"/>
            <p:cNvCxnSpPr>
              <a:stCxn id="47" idx="2"/>
              <a:endCxn id="50" idx="0"/>
            </p:cNvCxnSpPr>
            <p:nvPr/>
          </p:nvCxnSpPr>
          <p:spPr bwMode="auto">
            <a:xfrm flipH="1">
              <a:off x="5877298" y="2687073"/>
              <a:ext cx="134027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4" name="Straight Arrow Connector 73"/>
            <p:cNvCxnSpPr>
              <a:stCxn id="47" idx="2"/>
              <a:endCxn id="49" idx="0"/>
            </p:cNvCxnSpPr>
            <p:nvPr/>
          </p:nvCxnSpPr>
          <p:spPr bwMode="auto">
            <a:xfrm flipH="1">
              <a:off x="5207163" y="2687073"/>
              <a:ext cx="2010405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5" name="Straight Arrow Connector 74"/>
            <p:cNvCxnSpPr>
              <a:stCxn id="47" idx="2"/>
              <a:endCxn id="48" idx="0"/>
            </p:cNvCxnSpPr>
            <p:nvPr/>
          </p:nvCxnSpPr>
          <p:spPr bwMode="auto">
            <a:xfrm flipH="1">
              <a:off x="4537028" y="2687073"/>
              <a:ext cx="2680540" cy="46531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2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76" name="Rectangle 75"/>
          <p:cNvSpPr/>
          <p:nvPr/>
        </p:nvSpPr>
        <p:spPr bwMode="auto">
          <a:xfrm>
            <a:off x="4931928" y="4357707"/>
            <a:ext cx="1210135" cy="2500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classification</a:t>
            </a:r>
          </a:p>
        </p:txBody>
      </p:sp>
      <p:sp>
        <p:nvSpPr>
          <p:cNvPr id="77" name="Down Arrow 76"/>
          <p:cNvSpPr/>
          <p:nvPr/>
        </p:nvSpPr>
        <p:spPr bwMode="auto">
          <a:xfrm>
            <a:off x="5428261" y="2699644"/>
            <a:ext cx="366960" cy="458629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78" name="Down Arrow 77"/>
          <p:cNvSpPr/>
          <p:nvPr/>
        </p:nvSpPr>
        <p:spPr bwMode="auto">
          <a:xfrm>
            <a:off x="5423901" y="3952181"/>
            <a:ext cx="366960" cy="458629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3039123" y="1533966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707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3709258" y="1532875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2608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4379393" y="1533966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2309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5049528" y="1533966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612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5719663" y="1533966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165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6389798" y="1540564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2110</a:t>
            </a:r>
          </a:p>
        </p:txBody>
      </p:sp>
      <p:cxnSp>
        <p:nvCxnSpPr>
          <p:cNvPr id="85" name="Straight Arrow Connector 84"/>
          <p:cNvCxnSpPr>
            <a:stCxn id="79" idx="3"/>
            <a:endCxn id="80" idx="1"/>
          </p:cNvCxnSpPr>
          <p:nvPr/>
        </p:nvCxnSpPr>
        <p:spPr bwMode="auto">
          <a:xfrm flipV="1">
            <a:off x="3579123" y="1622875"/>
            <a:ext cx="130135" cy="109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6" name="Straight Arrow Connector 85"/>
          <p:cNvCxnSpPr>
            <a:stCxn id="80" idx="3"/>
            <a:endCxn id="81" idx="1"/>
          </p:cNvCxnSpPr>
          <p:nvPr/>
        </p:nvCxnSpPr>
        <p:spPr bwMode="auto">
          <a:xfrm>
            <a:off x="4249258" y="1622875"/>
            <a:ext cx="130135" cy="109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7" name="Straight Arrow Connector 86"/>
          <p:cNvCxnSpPr>
            <a:stCxn id="81" idx="3"/>
            <a:endCxn id="82" idx="1"/>
          </p:cNvCxnSpPr>
          <p:nvPr/>
        </p:nvCxnSpPr>
        <p:spPr bwMode="auto">
          <a:xfrm>
            <a:off x="4919393" y="1623966"/>
            <a:ext cx="130135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8" name="Straight Arrow Connector 87"/>
          <p:cNvCxnSpPr>
            <a:stCxn id="82" idx="3"/>
            <a:endCxn id="83" idx="1"/>
          </p:cNvCxnSpPr>
          <p:nvPr/>
        </p:nvCxnSpPr>
        <p:spPr bwMode="auto">
          <a:xfrm>
            <a:off x="5589528" y="1623966"/>
            <a:ext cx="130135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9" name="Straight Arrow Connector 88"/>
          <p:cNvCxnSpPr>
            <a:stCxn id="83" idx="3"/>
            <a:endCxn id="84" idx="1"/>
          </p:cNvCxnSpPr>
          <p:nvPr/>
        </p:nvCxnSpPr>
        <p:spPr bwMode="auto">
          <a:xfrm>
            <a:off x="6259663" y="1623966"/>
            <a:ext cx="130135" cy="6598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0" name="Rectangle 89"/>
          <p:cNvSpPr/>
          <p:nvPr/>
        </p:nvSpPr>
        <p:spPr bwMode="auto">
          <a:xfrm>
            <a:off x="7059933" y="1540564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0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7730065" y="1540564"/>
            <a:ext cx="540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0</a:t>
            </a:r>
          </a:p>
        </p:txBody>
      </p:sp>
      <p:cxnSp>
        <p:nvCxnSpPr>
          <p:cNvPr id="92" name="Straight Arrow Connector 91"/>
          <p:cNvCxnSpPr>
            <a:stCxn id="84" idx="3"/>
            <a:endCxn id="90" idx="1"/>
          </p:cNvCxnSpPr>
          <p:nvPr/>
        </p:nvCxnSpPr>
        <p:spPr bwMode="auto">
          <a:xfrm>
            <a:off x="6929798" y="1630564"/>
            <a:ext cx="130135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3" name="Straight Arrow Connector 92"/>
          <p:cNvCxnSpPr>
            <a:stCxn id="90" idx="3"/>
            <a:endCxn id="91" idx="1"/>
          </p:cNvCxnSpPr>
          <p:nvPr/>
        </p:nvCxnSpPr>
        <p:spPr bwMode="auto">
          <a:xfrm>
            <a:off x="7599933" y="1630564"/>
            <a:ext cx="130132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4" name="TextBox 93"/>
          <p:cNvSpPr txBox="1"/>
          <p:nvPr/>
        </p:nvSpPr>
        <p:spPr>
          <a:xfrm>
            <a:off x="409103" y="1438209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Coded sequence</a:t>
            </a:r>
          </a:p>
        </p:txBody>
      </p:sp>
      <p:sp>
        <p:nvSpPr>
          <p:cNvPr id="95" name="Down Arrow 94"/>
          <p:cNvSpPr/>
          <p:nvPr/>
        </p:nvSpPr>
        <p:spPr bwMode="auto">
          <a:xfrm>
            <a:off x="5423900" y="1737619"/>
            <a:ext cx="366960" cy="458629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09103" y="2277590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Bi-directional RNN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09103" y="3343407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Dense network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09103" y="4313446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Output</a:t>
            </a:r>
          </a:p>
        </p:txBody>
      </p:sp>
      <p:sp>
        <p:nvSpPr>
          <p:cNvPr id="99" name="Rectangle 98"/>
          <p:cNvSpPr/>
          <p:nvPr/>
        </p:nvSpPr>
        <p:spPr bwMode="auto">
          <a:xfrm>
            <a:off x="2523195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hedge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3565044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securities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606893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and</a:t>
            </a:r>
          </a:p>
        </p:txBody>
      </p:sp>
      <p:sp>
        <p:nvSpPr>
          <p:cNvPr id="102" name="Rectangle 101"/>
          <p:cNvSpPr/>
          <p:nvPr/>
        </p:nvSpPr>
        <p:spPr bwMode="auto">
          <a:xfrm>
            <a:off x="5648742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investments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6690591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company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7732441" y="994381"/>
            <a:ext cx="828000" cy="180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limited</a:t>
            </a:r>
          </a:p>
        </p:txBody>
      </p:sp>
      <p:cxnSp>
        <p:nvCxnSpPr>
          <p:cNvPr id="105" name="Straight Arrow Connector 104"/>
          <p:cNvCxnSpPr>
            <a:stCxn id="99" idx="3"/>
            <a:endCxn id="100" idx="1"/>
          </p:cNvCxnSpPr>
          <p:nvPr/>
        </p:nvCxnSpPr>
        <p:spPr bwMode="auto">
          <a:xfrm>
            <a:off x="3351195" y="1084381"/>
            <a:ext cx="21384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6" name="Straight Arrow Connector 105"/>
          <p:cNvCxnSpPr>
            <a:stCxn id="100" idx="3"/>
            <a:endCxn id="101" idx="1"/>
          </p:cNvCxnSpPr>
          <p:nvPr/>
        </p:nvCxnSpPr>
        <p:spPr bwMode="auto">
          <a:xfrm>
            <a:off x="4393044" y="1084381"/>
            <a:ext cx="21384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7" name="Straight Arrow Connector 106"/>
          <p:cNvCxnSpPr>
            <a:stCxn id="101" idx="3"/>
            <a:endCxn id="102" idx="1"/>
          </p:cNvCxnSpPr>
          <p:nvPr/>
        </p:nvCxnSpPr>
        <p:spPr bwMode="auto">
          <a:xfrm>
            <a:off x="5434893" y="1084381"/>
            <a:ext cx="21384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8" name="Straight Arrow Connector 107"/>
          <p:cNvCxnSpPr>
            <a:stCxn id="102" idx="3"/>
            <a:endCxn id="103" idx="1"/>
          </p:cNvCxnSpPr>
          <p:nvPr/>
        </p:nvCxnSpPr>
        <p:spPr bwMode="auto">
          <a:xfrm>
            <a:off x="6476742" y="1084381"/>
            <a:ext cx="21384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9" name="Straight Arrow Connector 108"/>
          <p:cNvCxnSpPr>
            <a:stCxn id="103" idx="3"/>
            <a:endCxn id="104" idx="1"/>
          </p:cNvCxnSpPr>
          <p:nvPr/>
        </p:nvCxnSpPr>
        <p:spPr bwMode="auto">
          <a:xfrm>
            <a:off x="7518591" y="1084381"/>
            <a:ext cx="213850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0" name="TextBox 109"/>
          <p:cNvSpPr txBox="1"/>
          <p:nvPr/>
        </p:nvSpPr>
        <p:spPr>
          <a:xfrm>
            <a:off x="409103" y="915104"/>
            <a:ext cx="1587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Input sequence</a:t>
            </a:r>
          </a:p>
        </p:txBody>
      </p:sp>
      <p:sp>
        <p:nvSpPr>
          <p:cNvPr id="111" name="Down Arrow 110"/>
          <p:cNvSpPr/>
          <p:nvPr/>
        </p:nvSpPr>
        <p:spPr bwMode="auto">
          <a:xfrm>
            <a:off x="5428260" y="1131501"/>
            <a:ext cx="366960" cy="458629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134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4" name="Straight Connector 1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>
          <a:xfrm>
            <a:off x="463550" y="411163"/>
            <a:ext cx="8594725" cy="635000"/>
          </a:xfrm>
        </p:spPr>
        <p:txBody>
          <a:bodyPr/>
          <a:lstStyle/>
          <a:p>
            <a:pPr eaLnBrk="1" hangingPunct="1">
              <a:lnSpc>
                <a:spcPts val="2800"/>
              </a:lnSpc>
              <a:defRPr/>
            </a:pPr>
            <a:r>
              <a:rPr dirty="0"/>
              <a:t>Overview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357688" y="4857750"/>
            <a:ext cx="414337" cy="136525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buClr>
                <a:schemeClr val="tx2"/>
              </a:buClr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056D7F0C-1CD7-412D-BEA5-28A788BE0764}" type="slidenum">
              <a:rPr altLang="en-US" sz="900" smtClean="0">
                <a:solidFill>
                  <a:schemeClr val="bg1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</a:pPr>
              <a:t>2</a:t>
            </a:fld>
            <a:endParaRPr altLang="en-US" sz="900">
              <a:solidFill>
                <a:schemeClr val="bg1"/>
              </a:solidFill>
            </a:endParaRPr>
          </a:p>
        </p:txBody>
      </p:sp>
      <p:grpSp>
        <p:nvGrpSpPr>
          <p:cNvPr id="28677" name="Group 10"/>
          <p:cNvGrpSpPr>
            <a:grpSpLocks/>
          </p:cNvGrpSpPr>
          <p:nvPr/>
        </p:nvGrpSpPr>
        <p:grpSpPr bwMode="auto">
          <a:xfrm>
            <a:off x="503238" y="1116013"/>
            <a:ext cx="8020050" cy="1664494"/>
            <a:chOff x="295459" y="1489075"/>
            <a:chExt cx="8548665" cy="2219325"/>
          </a:xfrm>
        </p:grpSpPr>
        <p:sp>
          <p:nvSpPr>
            <p:cNvPr id="28682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95459" y="1489075"/>
              <a:ext cx="381001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</a:pPr>
              <a:r>
                <a:rPr lang="en-GB" altLang="en-US" sz="1800" b="1" dirty="0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28683" name="Rectangle 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95459" y="1946275"/>
              <a:ext cx="381001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</a:pPr>
              <a:r>
                <a:rPr lang="en-GB" altLang="en-US" sz="18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28684" name="Rectangle 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95459" y="2403475"/>
              <a:ext cx="381001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</a:pPr>
              <a:r>
                <a:rPr lang="en-GB" altLang="en-US" sz="1800" b="1">
                  <a:solidFill>
                    <a:srgbClr val="FFFFFF"/>
                  </a:solidFill>
                </a:rPr>
                <a:t>3</a:t>
              </a:r>
            </a:p>
          </p:txBody>
        </p:sp>
        <p:sp>
          <p:nvSpPr>
            <p:cNvPr id="23566" name="Rectangle 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21712" y="1946275"/>
              <a:ext cx="8022412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1800" dirty="0"/>
            </a:p>
          </p:txBody>
        </p:sp>
        <p:sp>
          <p:nvSpPr>
            <p:cNvPr id="23567" name="Rectangle 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21712" y="2403475"/>
              <a:ext cx="8022412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1800" dirty="0"/>
            </a:p>
          </p:txBody>
        </p:sp>
        <p:sp>
          <p:nvSpPr>
            <p:cNvPr id="23568" name="Rectangle 1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821712" y="1489075"/>
              <a:ext cx="8022412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buChar char="•"/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buChar char="–"/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buChar char="•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buChar char="–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buChar char="•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1800" dirty="0"/>
            </a:p>
          </p:txBody>
        </p:sp>
        <p:sp>
          <p:nvSpPr>
            <p:cNvPr id="28688" name="Rectangle 1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95459" y="2870200"/>
              <a:ext cx="381001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</a:pPr>
              <a:r>
                <a:rPr lang="en-GB" altLang="en-US" sz="1800" b="1">
                  <a:solidFill>
                    <a:srgbClr val="FFFFFF"/>
                  </a:solidFill>
                </a:rPr>
                <a:t>4</a:t>
              </a:r>
            </a:p>
          </p:txBody>
        </p:sp>
        <p:sp>
          <p:nvSpPr>
            <p:cNvPr id="28689" name="Rectangle 1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95459" y="3327400"/>
              <a:ext cx="381001" cy="381000"/>
            </a:xfrm>
            <a:prstGeom prst="rect">
              <a:avLst/>
            </a:prstGeom>
            <a:solidFill>
              <a:srgbClr val="0032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30000"/>
                </a:spcBef>
                <a:buClr>
                  <a:schemeClr val="tx2"/>
                </a:buClr>
                <a:defRPr sz="2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Times" pitchFamily="18" charset="0"/>
                <a:defRPr sz="1600" i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</a:pPr>
              <a:r>
                <a:rPr lang="en-GB" altLang="en-US" sz="18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21" name="Rectangle 1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6950" y="2150620"/>
            <a:ext cx="7527925" cy="285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58585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  <a:defRPr/>
            </a:pPr>
            <a:r>
              <a:rPr lang="en-GB" altLang="en-US" sz="1800" dirty="0"/>
              <a:t>Methodology</a:t>
            </a:r>
          </a:p>
        </p:txBody>
      </p:sp>
      <p:sp>
        <p:nvSpPr>
          <p:cNvPr id="22" name="Rectangle 1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6046" y="2494092"/>
            <a:ext cx="7527925" cy="285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58585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  <a:defRPr/>
            </a:pPr>
            <a:r>
              <a:rPr lang="en-GB" altLang="en-US" sz="1800" dirty="0"/>
              <a:t>Benefits</a:t>
            </a:r>
          </a:p>
        </p:txBody>
      </p:sp>
      <p:sp>
        <p:nvSpPr>
          <p:cNvPr id="17" name="Rectangle 1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3238" y="2861469"/>
            <a:ext cx="357441" cy="285750"/>
          </a:xfrm>
          <a:prstGeom prst="rect">
            <a:avLst/>
          </a:prstGeom>
          <a:solidFill>
            <a:srgbClr val="0032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53535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buClr>
                <a:schemeClr val="tx2"/>
              </a:buClr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n-GB" altLang="en-US" sz="1800" b="1" dirty="0"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18" name="Rectangle 1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06046" y="2861469"/>
            <a:ext cx="7527925" cy="285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58585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3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buChar char="–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buChar char="–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  <a:defRPr/>
            </a:pPr>
            <a:r>
              <a:rPr lang="en-GB" altLang="en-US" sz="1800" dirty="0"/>
              <a:t>Conclusions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06046" y="1760022"/>
            <a:ext cx="3339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dirty="0"/>
              <a:t>Supervised Learning Approach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6046" y="1432481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dirty="0"/>
              <a:t>Background: RIAD &amp; GLEIF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06046" y="1073149"/>
            <a:ext cx="3437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dirty="0"/>
              <a:t>Machine Learning Team at ECB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The team is part of the Directorate General Statistics of the ECB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</a:rPr>
              <a:t>It is a small team that aggregates a 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>	bigger network of ML practitioners at the ECB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endParaRPr lang="en-GB" dirty="0"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 team at ECB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20B71-EC71-4A7E-8C8A-9C555B387A1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697888" y="2610696"/>
            <a:ext cx="7184158" cy="1817873"/>
            <a:chOff x="77700" y="2750820"/>
            <a:chExt cx="8988156" cy="1817873"/>
          </a:xfrm>
        </p:grpSpPr>
        <p:grpSp>
          <p:nvGrpSpPr>
            <p:cNvPr id="17" name="Group 16"/>
            <p:cNvGrpSpPr/>
            <p:nvPr/>
          </p:nvGrpSpPr>
          <p:grpSpPr>
            <a:xfrm>
              <a:off x="77700" y="2750820"/>
              <a:ext cx="8987715" cy="1047341"/>
              <a:chOff x="50619" y="8454860"/>
              <a:chExt cx="9464876" cy="129614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0619" y="8454860"/>
                <a:ext cx="9464409" cy="720080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8016" tIns="64008" rIns="128016" bIns="64008" spcCol="0" rtlCol="0" anchor="ctr"/>
              <a:lstStyle/>
              <a:p>
                <a:pPr algn="ctr"/>
                <a:r>
                  <a:rPr lang="en-GB" sz="1600" dirty="0"/>
                  <a:t>The Machine Learning team contributes to projects </a:t>
                </a:r>
                <a:br>
                  <a:rPr lang="en-GB" sz="1600" dirty="0"/>
                </a:br>
                <a:r>
                  <a:rPr lang="en-GB" sz="1600" dirty="0"/>
                  <a:t>with different degrees of involvement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4773" y="9330689"/>
                <a:ext cx="3060000" cy="420316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8016" tIns="64008" rIns="128016" bIns="64008" spcCol="0" rtlCol="0" anchor="ctr"/>
              <a:lstStyle/>
              <a:p>
                <a:pPr algn="ctr"/>
                <a:r>
                  <a:rPr lang="en-GB" sz="1600" dirty="0"/>
                  <a:t>1. Advise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52822" y="9330689"/>
                <a:ext cx="3060000" cy="420316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8016" tIns="64008" rIns="128016" bIns="64008" spcCol="0" rtlCol="0" anchor="ctr"/>
              <a:lstStyle/>
              <a:p>
                <a:pPr algn="ctr"/>
                <a:r>
                  <a:rPr lang="en-GB" sz="1600" dirty="0"/>
                  <a:t>2. Collaborate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455495" y="9330689"/>
                <a:ext cx="3060000" cy="420316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8016" tIns="64008" rIns="128016" bIns="64008" spcCol="0" rtlCol="0" anchor="ctr"/>
              <a:lstStyle/>
              <a:p>
                <a:pPr algn="ctr"/>
                <a:r>
                  <a:rPr lang="en-GB" sz="1600" dirty="0"/>
                  <a:t>3. Lead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091114" y="4291694"/>
              <a:ext cx="887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less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5703" y="4291694"/>
              <a:ext cx="1174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more</a:t>
              </a:r>
            </a:p>
          </p:txBody>
        </p:sp>
        <p:sp>
          <p:nvSpPr>
            <p:cNvPr id="27" name="Right Triangle 26"/>
            <p:cNvSpPr/>
            <p:nvPr/>
          </p:nvSpPr>
          <p:spPr>
            <a:xfrm flipH="1">
              <a:off x="82529" y="3902171"/>
              <a:ext cx="8983327" cy="433609"/>
            </a:xfrm>
            <a:prstGeom prst="rtTriangle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77844" y="4291694"/>
              <a:ext cx="39878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Level of involvement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6578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Content Placeholder 2051"/>
          <p:cNvSpPr>
            <a:spLocks noGrp="1"/>
          </p:cNvSpPr>
          <p:nvPr>
            <p:ph idx="4294967295"/>
          </p:nvPr>
        </p:nvSpPr>
        <p:spPr>
          <a:xfrm>
            <a:off x="307182" y="1150144"/>
            <a:ext cx="5043487" cy="3351610"/>
          </a:xfrm>
        </p:spPr>
        <p:txBody>
          <a:bodyPr/>
          <a:lstStyle/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</a:rPr>
              <a:t>Register of Institutions and Affiliates Data (RIAD) is a ESCB-wide </a:t>
            </a:r>
            <a:r>
              <a:rPr lang="en-GB" dirty="0">
                <a:latin typeface="Calibri" panose="020F0502020204030204" pitchFamily="34" charset="0"/>
              </a:rPr>
              <a:t>register of legal entities and foreign branches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Contains information on more than 10,000,000 entities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Basis for publication of official lists and support several key processes.</a:t>
            </a:r>
          </a:p>
          <a:p>
            <a:pPr marL="534988" indent="-342900"/>
            <a:endParaRPr lang="en-GB" sz="1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3551" y="411956"/>
            <a:ext cx="8934449" cy="633413"/>
          </a:xfrm>
        </p:spPr>
        <p:txBody>
          <a:bodyPr/>
          <a:lstStyle/>
          <a:p>
            <a:r>
              <a:rPr lang="en-GB" dirty="0"/>
              <a:t>RIAD: shared master dataset on legal entities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7FC801-E2EE-42B2-BFDF-F67C23A6F660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5813522" y="1091757"/>
            <a:ext cx="2616548" cy="3360112"/>
            <a:chOff x="591441" y="1208661"/>
            <a:chExt cx="2616548" cy="3360112"/>
          </a:xfrm>
        </p:grpSpPr>
        <p:pic>
          <p:nvPicPr>
            <p:cNvPr id="38" name="Picture 2" descr="C:\Users\gottron\Desktop\attic\RIAD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490" y="1208661"/>
              <a:ext cx="2042450" cy="7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591441" y="2007241"/>
              <a:ext cx="2616548" cy="2561532"/>
              <a:chOff x="5308847" y="1241143"/>
              <a:chExt cx="2455499" cy="2597073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5308847" y="1241143"/>
                <a:ext cx="2455499" cy="2597073"/>
                <a:chOff x="5308847" y="1241143"/>
                <a:chExt cx="2455499" cy="2597073"/>
              </a:xfrm>
            </p:grpSpPr>
            <p:sp>
              <p:nvSpPr>
                <p:cNvPr id="48" name="Oval 47"/>
                <p:cNvSpPr/>
                <p:nvPr/>
              </p:nvSpPr>
              <p:spPr bwMode="auto">
                <a:xfrm>
                  <a:off x="5308847" y="1241143"/>
                  <a:ext cx="2455499" cy="25970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3399">
                        <a:lumMod val="60000"/>
                        <a:lumOff val="40000"/>
                      </a:srgbClr>
                    </a:gs>
                    <a:gs pos="66000">
                      <a:srgbClr val="FFFF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dirty="0">
                    <a:ln>
                      <a:noFill/>
                    </a:ln>
                    <a:solidFill>
                      <a:srgbClr val="585858"/>
                    </a:solidFill>
                    <a:effectLst/>
                    <a:uLnTx/>
                    <a:uFillTx/>
                    <a:latin typeface="Arial" charset="0"/>
                    <a:ea typeface="ヒラギノ角ゴ Pro W3" pitchFamily="-64" charset="-128"/>
                  </a:endParaRPr>
                </a:p>
              </p:txBody>
            </p:sp>
            <p:sp>
              <p:nvSpPr>
                <p:cNvPr id="49" name="Hexagon 48"/>
                <p:cNvSpPr/>
                <p:nvPr/>
              </p:nvSpPr>
              <p:spPr>
                <a:xfrm>
                  <a:off x="5693374" y="1754348"/>
                  <a:ext cx="1682682" cy="1590209"/>
                </a:xfrm>
                <a:prstGeom prst="hexagon">
                  <a:avLst/>
                </a:prstGeom>
                <a:solidFill>
                  <a:srgbClr val="4078B8"/>
                </a:solidFill>
                <a:ln w="25400" cap="flat" cmpd="sng" algn="ctr">
                  <a:solidFill>
                    <a:srgbClr val="4078B8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1" u="sng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Entity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1" i="0" u="sng" strike="noStrike" kern="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GB" sz="1200" b="0" i="0" u="none" strike="noStrike" kern="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GB" sz="1200" b="0" i="0" u="none" strike="noStrike" kern="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GB" sz="1200" b="0" i="0" u="none" strike="noStrike" kern="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GB" sz="1200" b="0" i="0" u="none" strike="noStrike" kern="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RIAD code</a:t>
                  </a:r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6307140" y="2369176"/>
                  <a:ext cx="458913" cy="512971"/>
                  <a:chOff x="3923928" y="3357802"/>
                  <a:chExt cx="648072" cy="720001"/>
                </a:xfrm>
              </p:grpSpPr>
              <p:sp>
                <p:nvSpPr>
                  <p:cNvPr id="51" name="Round Same Side Corner Rectangle 50"/>
                  <p:cNvSpPr/>
                  <p:nvPr/>
                </p:nvSpPr>
                <p:spPr bwMode="auto">
                  <a:xfrm>
                    <a:off x="4005547" y="3379750"/>
                    <a:ext cx="507119" cy="693535"/>
                  </a:xfrm>
                  <a:prstGeom prst="round2SameRect">
                    <a:avLst>
                      <a:gd name="adj1" fmla="val 9588"/>
                      <a:gd name="adj2" fmla="val 0"/>
                    </a:avLst>
                  </a:prstGeom>
                  <a:solidFill>
                    <a:srgbClr val="00339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0" fontAlgn="auto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585858"/>
                      </a:solidFill>
                      <a:effectLst/>
                      <a:uLnTx/>
                      <a:uFillTx/>
                      <a:latin typeface="Arial" charset="0"/>
                      <a:ea typeface="ヒラギノ角ゴ Pro W3" pitchFamily="-64" charset="-128"/>
                    </a:endParaRPr>
                  </a:p>
                </p:txBody>
              </p: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3923928" y="3357802"/>
                    <a:ext cx="648072" cy="720001"/>
                    <a:chOff x="3923928" y="3357802"/>
                    <a:chExt cx="648072" cy="720001"/>
                  </a:xfrm>
                </p:grpSpPr>
                <p:grpSp>
                  <p:nvGrpSpPr>
                    <p:cNvPr id="53" name="Group 52"/>
                    <p:cNvGrpSpPr/>
                    <p:nvPr/>
                  </p:nvGrpSpPr>
                  <p:grpSpPr>
                    <a:xfrm>
                      <a:off x="3996022" y="3357802"/>
                      <a:ext cx="507118" cy="720000"/>
                      <a:chOff x="2483768" y="2221382"/>
                      <a:chExt cx="507118" cy="720000"/>
                    </a:xfrm>
                  </p:grpSpPr>
                  <p:sp>
                    <p:nvSpPr>
                      <p:cNvPr id="55" name="Round Same Side Corner Rectangle 54"/>
                      <p:cNvSpPr/>
                      <p:nvPr/>
                    </p:nvSpPr>
                    <p:spPr bwMode="auto">
                      <a:xfrm>
                        <a:off x="2483768" y="2221382"/>
                        <a:ext cx="507118" cy="720000"/>
                      </a:xfrm>
                      <a:prstGeom prst="round2SameRect">
                        <a:avLst>
                          <a:gd name="adj1" fmla="val 9588"/>
                          <a:gd name="adj2" fmla="val 0"/>
                        </a:avLst>
                      </a:prstGeom>
                      <a:solidFill>
                        <a:srgbClr val="FFFFFF"/>
                      </a:solidFill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0" fontAlgn="auto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585858"/>
                          </a:solidFill>
                          <a:effectLst/>
                          <a:uLnTx/>
                          <a:uFillTx/>
                          <a:latin typeface="Arial" charset="0"/>
                          <a:ea typeface="ヒラギノ角ゴ Pro W3" pitchFamily="-64" charset="-128"/>
                        </a:endParaRPr>
                      </a:p>
                    </p:txBody>
                  </p:sp>
                  <p:grpSp>
                    <p:nvGrpSpPr>
                      <p:cNvPr id="56" name="Group 55"/>
                      <p:cNvGrpSpPr/>
                      <p:nvPr/>
                    </p:nvGrpSpPr>
                    <p:grpSpPr>
                      <a:xfrm>
                        <a:off x="2534019" y="2320600"/>
                        <a:ext cx="406616" cy="108000"/>
                        <a:chOff x="4103960" y="3354884"/>
                        <a:chExt cx="406616" cy="108000"/>
                      </a:xfrm>
                      <a:solidFill>
                        <a:srgbClr val="003399"/>
                      </a:solidFill>
                    </p:grpSpPr>
                    <p:sp>
                      <p:nvSpPr>
                        <p:cNvPr id="69" name="Rectangle 68"/>
                        <p:cNvSpPr/>
                        <p:nvPr/>
                      </p:nvSpPr>
                      <p:spPr bwMode="auto">
                        <a:xfrm>
                          <a:off x="4103960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70" name="Rectangle 69"/>
                        <p:cNvSpPr/>
                        <p:nvPr/>
                      </p:nvSpPr>
                      <p:spPr bwMode="auto">
                        <a:xfrm>
                          <a:off x="4253268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71" name="Rectangle 70"/>
                        <p:cNvSpPr/>
                        <p:nvPr/>
                      </p:nvSpPr>
                      <p:spPr bwMode="auto">
                        <a:xfrm>
                          <a:off x="4402576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</p:grpSp>
                  <p:sp>
                    <p:nvSpPr>
                      <p:cNvPr id="57" name="Rectangle 56"/>
                      <p:cNvSpPr/>
                      <p:nvPr/>
                    </p:nvSpPr>
                    <p:spPr bwMode="auto">
                      <a:xfrm>
                        <a:off x="2683327" y="2756864"/>
                        <a:ext cx="108000" cy="180000"/>
                      </a:xfrm>
                      <a:prstGeom prst="rect">
                        <a:avLst/>
                      </a:prstGeom>
                      <a:solidFill>
                        <a:srgbClr val="003399"/>
                      </a:solidFill>
                      <a:ln w="9525" cap="flat" cmpd="sng" algn="ctr">
                        <a:solidFill>
                          <a:srgbClr val="003399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ctr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0" fontAlgn="auto" latinLnBrk="0" hangingPunct="0">
                          <a:lnSpc>
                            <a:spcPct val="100000"/>
                          </a:lnSpc>
                          <a:spcBef>
                            <a:spcPct val="500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585858"/>
                          </a:solidFill>
                          <a:effectLst/>
                          <a:uLnTx/>
                          <a:uFillTx/>
                          <a:latin typeface="Arial" charset="0"/>
                          <a:ea typeface="ヒラギノ角ゴ Pro W3" pitchFamily="-64" charset="-128"/>
                        </a:endParaRPr>
                      </a:p>
                    </p:txBody>
                  </p:sp>
                  <p:grpSp>
                    <p:nvGrpSpPr>
                      <p:cNvPr id="58" name="Group 57"/>
                      <p:cNvGrpSpPr/>
                      <p:nvPr/>
                    </p:nvGrpSpPr>
                    <p:grpSpPr>
                      <a:xfrm>
                        <a:off x="2534019" y="2462910"/>
                        <a:ext cx="406616" cy="108000"/>
                        <a:chOff x="4103960" y="3354884"/>
                        <a:chExt cx="406616" cy="108000"/>
                      </a:xfrm>
                      <a:solidFill>
                        <a:srgbClr val="003399"/>
                      </a:solidFill>
                    </p:grpSpPr>
                    <p:sp>
                      <p:nvSpPr>
                        <p:cNvPr id="66" name="Rectangle 65"/>
                        <p:cNvSpPr/>
                        <p:nvPr/>
                      </p:nvSpPr>
                      <p:spPr bwMode="auto">
                        <a:xfrm>
                          <a:off x="4103960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67" name="Rectangle 66"/>
                        <p:cNvSpPr/>
                        <p:nvPr/>
                      </p:nvSpPr>
                      <p:spPr bwMode="auto">
                        <a:xfrm>
                          <a:off x="4253268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68" name="Rectangle 67"/>
                        <p:cNvSpPr/>
                        <p:nvPr/>
                      </p:nvSpPr>
                      <p:spPr bwMode="auto">
                        <a:xfrm>
                          <a:off x="4402576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</p:grpSp>
                  <p:grpSp>
                    <p:nvGrpSpPr>
                      <p:cNvPr id="59" name="Group 58"/>
                      <p:cNvGrpSpPr/>
                      <p:nvPr/>
                    </p:nvGrpSpPr>
                    <p:grpSpPr>
                      <a:xfrm>
                        <a:off x="2534019" y="2605220"/>
                        <a:ext cx="406616" cy="108000"/>
                        <a:chOff x="4103960" y="3354884"/>
                        <a:chExt cx="406616" cy="108000"/>
                      </a:xfrm>
                      <a:solidFill>
                        <a:srgbClr val="003399"/>
                      </a:solidFill>
                    </p:grpSpPr>
                    <p:sp>
                      <p:nvSpPr>
                        <p:cNvPr id="63" name="Rectangle 62"/>
                        <p:cNvSpPr/>
                        <p:nvPr/>
                      </p:nvSpPr>
                      <p:spPr bwMode="auto">
                        <a:xfrm>
                          <a:off x="4103960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64" name="Rectangle 63"/>
                        <p:cNvSpPr/>
                        <p:nvPr/>
                      </p:nvSpPr>
                      <p:spPr bwMode="auto">
                        <a:xfrm>
                          <a:off x="4253268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65" name="Rectangle 64"/>
                        <p:cNvSpPr/>
                        <p:nvPr/>
                      </p:nvSpPr>
                      <p:spPr bwMode="auto">
                        <a:xfrm>
                          <a:off x="4402576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</p:grpSp>
                  <p:grpSp>
                    <p:nvGrpSpPr>
                      <p:cNvPr id="60" name="Group 59"/>
                      <p:cNvGrpSpPr/>
                      <p:nvPr/>
                    </p:nvGrpSpPr>
                    <p:grpSpPr>
                      <a:xfrm>
                        <a:off x="2534019" y="2747530"/>
                        <a:ext cx="406616" cy="108000"/>
                        <a:chOff x="4103960" y="3354884"/>
                        <a:chExt cx="406616" cy="108000"/>
                      </a:xfrm>
                      <a:solidFill>
                        <a:srgbClr val="003399"/>
                      </a:solidFill>
                    </p:grpSpPr>
                    <p:sp>
                      <p:nvSpPr>
                        <p:cNvPr id="61" name="Rectangle 60"/>
                        <p:cNvSpPr/>
                        <p:nvPr/>
                      </p:nvSpPr>
                      <p:spPr bwMode="auto">
                        <a:xfrm>
                          <a:off x="4103960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  <p:sp>
                      <p:nvSpPr>
                        <p:cNvPr id="62" name="Rectangle 61"/>
                        <p:cNvSpPr/>
                        <p:nvPr/>
                      </p:nvSpPr>
                      <p:spPr bwMode="auto">
                        <a:xfrm>
                          <a:off x="4402576" y="3354884"/>
                          <a:ext cx="108000" cy="108000"/>
                        </a:xfrm>
                        <a:prstGeom prst="rect">
                          <a:avLst/>
                        </a:prstGeom>
                        <a:grpFill/>
                        <a:ln w="9525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1" rtlCol="0" anchor="ctr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lvl="0" indent="0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5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200" b="0" i="0" u="none" strike="noStrike" kern="0" cap="none" spc="0" normalizeH="0" baseline="0" dirty="0">
                            <a:ln>
                              <a:noFill/>
                            </a:ln>
                            <a:solidFill>
                              <a:srgbClr val="585858"/>
                            </a:solidFill>
                            <a:effectLst/>
                            <a:uLnTx/>
                            <a:uFillTx/>
                            <a:latin typeface="Arial" charset="0"/>
                            <a:ea typeface="ヒラギノ角ゴ Pro W3" pitchFamily="-64" charset="-128"/>
                          </a:endParaRPr>
                        </a:p>
                      </p:txBody>
                    </p:sp>
                  </p:grpSp>
                </p:grpSp>
                <p:cxnSp>
                  <p:nvCxnSpPr>
                    <p:cNvPr id="54" name="Straight Connector 53"/>
                    <p:cNvCxnSpPr/>
                    <p:nvPr/>
                  </p:nvCxnSpPr>
                  <p:spPr bwMode="auto">
                    <a:xfrm flipV="1">
                      <a:off x="3923928" y="4077072"/>
                      <a:ext cx="648072" cy="731"/>
                    </a:xfrm>
                    <a:prstGeom prst="line">
                      <a:avLst/>
                    </a:prstGeom>
                    <a:solidFill>
                      <a:srgbClr val="003399"/>
                    </a:solidFill>
                    <a:ln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</p:cxnSp>
              </p:grpSp>
            </p:grpSp>
          </p:grpSp>
          <p:grpSp>
            <p:nvGrpSpPr>
              <p:cNvPr id="41" name="Group 40"/>
              <p:cNvGrpSpPr/>
              <p:nvPr/>
            </p:nvGrpSpPr>
            <p:grpSpPr>
              <a:xfrm>
                <a:off x="5581746" y="1397085"/>
                <a:ext cx="1921770" cy="2306563"/>
                <a:chOff x="5581746" y="1397085"/>
                <a:chExt cx="1921770" cy="2306563"/>
              </a:xfrm>
            </p:grpSpPr>
            <p:sp>
              <p:nvSpPr>
                <p:cNvPr id="42" name="Rectangle 41"/>
                <p:cNvSpPr/>
                <p:nvPr/>
              </p:nvSpPr>
              <p:spPr>
                <a:xfrm rot="3790254" flipH="1">
                  <a:off x="5273188" y="2894524"/>
                  <a:ext cx="872050" cy="254923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Stratification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 rot="3790254" flipH="1">
                  <a:off x="6940030" y="1909482"/>
                  <a:ext cx="872050" cy="254923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Client specific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 rot="17809746">
                  <a:off x="5273183" y="1909482"/>
                  <a:ext cx="872050" cy="254923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Core</a:t>
                  </a: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17809746">
                  <a:off x="6940030" y="2894524"/>
                  <a:ext cx="872050" cy="254923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Relationships</a:t>
                  </a: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 flipH="1">
                  <a:off x="6087027" y="3447163"/>
                  <a:ext cx="895375" cy="256485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Demography</a:t>
                  </a: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 flipH="1">
                  <a:off x="6087027" y="1397085"/>
                  <a:ext cx="895375" cy="256485"/>
                </a:xfrm>
                <a:prstGeom prst="rect">
                  <a:avLst/>
                </a:prstGeom>
                <a:solidFill>
                  <a:srgbClr val="003399"/>
                </a:solidFill>
                <a:ln w="25400" cap="flat" cmpd="sng" algn="ctr">
                  <a:solidFill>
                    <a:srgbClr val="00339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Identifiers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6020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370144" y="1150144"/>
            <a:ext cx="5102344" cy="3351610"/>
          </a:xfrm>
        </p:spPr>
        <p:txBody>
          <a:bodyPr/>
          <a:lstStyle/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GLEIF is a non-profit organisation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GLEIF provides legal entity identifiers (LEI) 	for corporations and other organisations </a:t>
            </a:r>
          </a:p>
          <a:p>
            <a:pPr marL="534988" lvl="1" indent="-342900" defTabSz="987425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Contains information on approx.</a:t>
            </a:r>
            <a:br>
              <a:rPr lang="en-GB" dirty="0">
                <a:latin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</a:rPr>
              <a:t>	1,600,000 entities</a:t>
            </a:r>
          </a:p>
          <a:p>
            <a:pPr marL="534988" lvl="1" indent="-342900" defTabSz="985838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Calibri" panose="020F0502020204030204" pitchFamily="34" charset="0"/>
              </a:rPr>
              <a:t>Entities involved in financial transactions 	need to have an LEI</a:t>
            </a:r>
          </a:p>
          <a:p>
            <a:pPr marL="534988" lvl="1" indent="-342900" defTabSz="985838">
              <a:lnSpc>
                <a:spcPts val="2400"/>
              </a:lnSpc>
              <a:spcBef>
                <a:spcPts val="0"/>
              </a:spcBef>
              <a:spcAft>
                <a:spcPts val="1700"/>
              </a:spcAft>
              <a:buClr>
                <a:schemeClr val="tx2"/>
              </a:buClr>
              <a:buSzPct val="130000"/>
              <a:buFont typeface="Arial" panose="020B0604020202020204" pitchFamily="34" charset="0"/>
              <a:buChar char="•"/>
              <a:defRPr/>
            </a:pPr>
            <a:endParaRPr lang="en-GB" dirty="0">
              <a:latin typeface="Calibri" panose="020F0502020204030204" pitchFamily="34" charset="0"/>
            </a:endParaRPr>
          </a:p>
          <a:p>
            <a:pPr marL="534988" indent="-342900"/>
            <a:endParaRPr lang="en-GB" sz="1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GLEIF: Legal Entity Identifiers and reference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20B71-EC71-4A7E-8C8A-9C555B387A1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01" y="2197601"/>
            <a:ext cx="2616018" cy="95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48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Attributes in GLEIF &amp; RIAD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AD2B4C-24FD-485E-ADAD-B1E3DC73B16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cxnSp>
        <p:nvCxnSpPr>
          <p:cNvPr id="59" name="Straight Arrow Connector 58"/>
          <p:cNvCxnSpPr>
            <a:stCxn id="38" idx="1"/>
            <a:endCxn id="49" idx="3"/>
          </p:cNvCxnSpPr>
          <p:nvPr/>
        </p:nvCxnSpPr>
        <p:spPr bwMode="auto">
          <a:xfrm flipH="1" flipV="1">
            <a:off x="3320177" y="2045461"/>
            <a:ext cx="2414784" cy="171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13" y="1146919"/>
            <a:ext cx="2057400" cy="75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 bwMode="auto">
          <a:xfrm>
            <a:off x="801513" y="1901461"/>
            <a:ext cx="2518664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latin typeface="Arial" charset="0"/>
                <a:ea typeface="ヒラギノ角ゴ Pro W3" pitchFamily="-64" charset="-128"/>
              </a:rPr>
              <a:t>Name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pic>
        <p:nvPicPr>
          <p:cNvPr id="40" name="Picture 2" descr="C:\Users\gottron\Desktop\attic\RIA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03" y="1148629"/>
            <a:ext cx="2042450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 bwMode="auto">
          <a:xfrm>
            <a:off x="5734961" y="1903171"/>
            <a:ext cx="248400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latin typeface="Arial" charset="0"/>
                <a:ea typeface="ヒラギノ角ゴ Pro W3" pitchFamily="-64" charset="-128"/>
              </a:rPr>
              <a:t>Name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01513" y="2236490"/>
            <a:ext cx="7417448" cy="289710"/>
            <a:chOff x="801513" y="2236490"/>
            <a:chExt cx="7417448" cy="289710"/>
          </a:xfrm>
        </p:grpSpPr>
        <p:cxnSp>
          <p:nvCxnSpPr>
            <p:cNvPr id="61" name="Straight Arrow Connector 60"/>
            <p:cNvCxnSpPr>
              <a:stCxn id="44" idx="1"/>
              <a:endCxn id="52" idx="3"/>
            </p:cNvCxnSpPr>
            <p:nvPr/>
          </p:nvCxnSpPr>
          <p:spPr bwMode="auto">
            <a:xfrm flipH="1" flipV="1">
              <a:off x="3320177" y="2380490"/>
              <a:ext cx="2414784" cy="1710"/>
            </a:xfrm>
            <a:prstGeom prst="straightConnector1">
              <a:avLst/>
            </a:prstGeom>
            <a:ln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 bwMode="auto">
            <a:xfrm>
              <a:off x="801513" y="2236490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LEI &amp; national ID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734961" y="2238200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Identifier(s)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01513" y="2571519"/>
            <a:ext cx="7417448" cy="1294797"/>
            <a:chOff x="801513" y="2571519"/>
            <a:chExt cx="7417448" cy="1294797"/>
          </a:xfrm>
        </p:grpSpPr>
        <p:cxnSp>
          <p:nvCxnSpPr>
            <p:cNvPr id="64" name="Straight Arrow Connector 63"/>
            <p:cNvCxnSpPr>
              <a:stCxn id="42" idx="1"/>
              <a:endCxn id="50" idx="3"/>
            </p:cNvCxnSpPr>
            <p:nvPr/>
          </p:nvCxnSpPr>
          <p:spPr bwMode="auto">
            <a:xfrm flipH="1" flipV="1">
              <a:off x="3320177" y="2715519"/>
              <a:ext cx="2414784" cy="171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45" idx="1"/>
              <a:endCxn id="53" idx="3"/>
            </p:cNvCxnSpPr>
            <p:nvPr/>
          </p:nvCxnSpPr>
          <p:spPr bwMode="auto">
            <a:xfrm flipH="1" flipV="1">
              <a:off x="3320177" y="3050548"/>
              <a:ext cx="2414784" cy="171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46" idx="1"/>
              <a:endCxn id="54" idx="3"/>
            </p:cNvCxnSpPr>
            <p:nvPr/>
          </p:nvCxnSpPr>
          <p:spPr bwMode="auto">
            <a:xfrm flipH="1" flipV="1">
              <a:off x="3320177" y="3385577"/>
              <a:ext cx="2414784" cy="171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47" idx="1"/>
              <a:endCxn id="55" idx="3"/>
            </p:cNvCxnSpPr>
            <p:nvPr/>
          </p:nvCxnSpPr>
          <p:spPr bwMode="auto">
            <a:xfrm flipH="1" flipV="1">
              <a:off x="3320177" y="3720606"/>
              <a:ext cx="2414784" cy="171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 bwMode="auto">
            <a:xfrm>
              <a:off x="801513" y="2571519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Address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801513" y="2906548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City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801513" y="3241577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Postal</a:t>
              </a: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 </a:t>
              </a: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code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801513" y="3576606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Country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5734961" y="2573229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Address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734961" y="2908258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City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5734961" y="3243287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Postal</a:t>
              </a: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 </a:t>
              </a: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code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5734961" y="3578316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Country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01513" y="3911635"/>
            <a:ext cx="7417448" cy="289710"/>
            <a:chOff x="801513" y="3911635"/>
            <a:chExt cx="7417448" cy="28971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801513" y="3911635"/>
              <a:ext cx="2518664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Legal form (ISO 20275)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cxnSp>
          <p:nvCxnSpPr>
            <p:cNvPr id="76" name="Straight Arrow Connector 75"/>
            <p:cNvCxnSpPr>
              <a:stCxn id="43" idx="1"/>
              <a:endCxn id="51" idx="3"/>
            </p:cNvCxnSpPr>
            <p:nvPr/>
          </p:nvCxnSpPr>
          <p:spPr bwMode="auto">
            <a:xfrm flipH="1" flipV="1">
              <a:off x="3320177" y="4055635"/>
              <a:ext cx="2414784" cy="1710"/>
            </a:xfrm>
            <a:prstGeom prst="straightConnector1">
              <a:avLst/>
            </a:prstGeom>
            <a:ln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 bwMode="auto">
            <a:xfrm>
              <a:off x="5734961" y="3913345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Legal form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279964" y="4160027"/>
            <a:ext cx="3938997" cy="461665"/>
            <a:chOff x="-428837" y="4136885"/>
            <a:chExt cx="3938997" cy="461665"/>
          </a:xfrm>
        </p:grpSpPr>
        <p:sp>
          <p:nvSpPr>
            <p:cNvPr id="48" name="Rectangle 47"/>
            <p:cNvSpPr/>
            <p:nvPr/>
          </p:nvSpPr>
          <p:spPr bwMode="auto">
            <a:xfrm>
              <a:off x="1026160" y="4225229"/>
              <a:ext cx="2484000" cy="288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latin typeface="Arial" charset="0"/>
                  <a:ea typeface="ヒラギノ角ゴ Pro W3" pitchFamily="-64" charset="-128"/>
                </a:rPr>
                <a:t>ESA 2010 </a:t>
              </a:r>
              <a:r>
                <a:rPr lang="de-DE" sz="1600" dirty="0" err="1">
                  <a:latin typeface="Arial" charset="0"/>
                  <a:ea typeface="ヒラギノ角ゴ Pro W3" pitchFamily="-64" charset="-128"/>
                </a:rPr>
                <a:t>sector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endParaRPr>
            </a:p>
          </p:txBody>
        </p:sp>
        <p:cxnSp>
          <p:nvCxnSpPr>
            <p:cNvPr id="79" name="Straight Arrow Connector 78"/>
            <p:cNvCxnSpPr>
              <a:stCxn id="81" idx="3"/>
              <a:endCxn id="48" idx="1"/>
            </p:cNvCxnSpPr>
            <p:nvPr/>
          </p:nvCxnSpPr>
          <p:spPr bwMode="auto">
            <a:xfrm>
              <a:off x="270393" y="4367718"/>
              <a:ext cx="755767" cy="1511"/>
            </a:xfrm>
            <a:prstGeom prst="straightConnector1">
              <a:avLst/>
            </a:prstGeom>
            <a:ln>
              <a:headEnd type="oval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-428837" y="4136885"/>
              <a:ext cx="699230" cy="46166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C00000"/>
                  </a:solidFill>
                </a:rPr>
                <a:t>???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25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ESA 2010 sector classification</a:t>
            </a:r>
            <a:r>
              <a:rPr lang="en-GB" baseline="30000" dirty="0"/>
              <a:t>*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AA2B01-B512-4650-90E0-024ED79178B0}" type="slidenum">
              <a:rPr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dirty="0">
              <a:solidFill>
                <a:srgbClr val="FFFF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622687"/>
              </p:ext>
            </p:extLst>
          </p:nvPr>
        </p:nvGraphicFramePr>
        <p:xfrm>
          <a:off x="947595" y="843276"/>
          <a:ext cx="6956885" cy="38272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26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ESA sector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Description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Non financial corporations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S121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Central banks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S122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Deposit-taking corporations except the central bank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S123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Money Market Funds (MMFs)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S124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Non-MMF investment funds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S125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Financial corporations other than MFIs, non-MMF investment funds, financial auxiliaries, captive financial institutions and money lenders, insurance corporations and pension funds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Financial auxiliaries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S127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Captive financial institutions and money lenders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S128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Insurance corporations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S129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Pension funds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S1311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Central government (excluding social security funds)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S1312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State government (excluding social security funds)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S1313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Local government (excluding social security funds)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S1314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Social security funds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Households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S15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Non profit institutions serving households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272" marR="39272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68600" y="1150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altLang="en-US">
              <a:solidFill>
                <a:srgbClr val="58585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080" y="4797390"/>
            <a:ext cx="14734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* As represented in RIAD</a:t>
            </a:r>
            <a:endParaRPr lang="en-GB" sz="900" dirty="0"/>
          </a:p>
        </p:txBody>
      </p:sp>
      <p:sp>
        <p:nvSpPr>
          <p:cNvPr id="7" name="Rectangle 6"/>
          <p:cNvSpPr/>
          <p:nvPr/>
        </p:nvSpPr>
        <p:spPr bwMode="auto">
          <a:xfrm rot="16200000">
            <a:off x="-312420" y="2174240"/>
            <a:ext cx="2062480" cy="3403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/>
              <a:t>Financial sector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6191396" y="566162"/>
            <a:ext cx="2635008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European System of Accounts (ESA) is internationally compatible accounting framework for a systematic and detailed description of a total economy</a:t>
            </a:r>
          </a:p>
        </p:txBody>
      </p:sp>
    </p:spTree>
    <p:extLst>
      <p:ext uri="{BB962C8B-B14F-4D97-AF65-F5344CB8AC3E}">
        <p14:creationId xmlns:p14="http://schemas.microsoft.com/office/powerpoint/2010/main" val="337768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Business case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9A0490-5A54-4A85-8556-378BE2D399E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9904" y="1030406"/>
            <a:ext cx="749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03299"/>
              </a:solidFill>
            </a:endParaRPr>
          </a:p>
          <a:p>
            <a:r>
              <a:rPr lang="en-GB" dirty="0">
                <a:solidFill>
                  <a:srgbClr val="003299"/>
                </a:solidFill>
              </a:rPr>
              <a:t>Scope</a:t>
            </a:r>
            <a:r>
              <a:rPr lang="en-GB" dirty="0"/>
              <a:t>: On-boarding of legal entities from GLEIF* into RIAD**.</a:t>
            </a:r>
          </a:p>
          <a:p>
            <a:endParaRPr lang="en-GB" dirty="0"/>
          </a:p>
          <a:p>
            <a:r>
              <a:rPr lang="en-GB" dirty="0">
                <a:solidFill>
                  <a:srgbClr val="003299"/>
                </a:solidFill>
              </a:rPr>
              <a:t>Problem</a:t>
            </a:r>
            <a:r>
              <a:rPr lang="en-GB" dirty="0"/>
              <a:t>: ESA*** sector classification is a mandatory attribute in RIAD, 	but it is missing for entities in GLEIF.</a:t>
            </a:r>
          </a:p>
          <a:p>
            <a:endParaRPr lang="en-GB" sz="1600" i="1" dirty="0"/>
          </a:p>
          <a:p>
            <a:r>
              <a:rPr lang="en-GB" dirty="0">
                <a:solidFill>
                  <a:srgbClr val="003299"/>
                </a:solidFill>
              </a:rPr>
              <a:t>Question</a:t>
            </a:r>
            <a:r>
              <a:rPr lang="en-GB" dirty="0"/>
              <a:t>: How to estimate the ESA sector classification for GLEIF data?</a:t>
            </a:r>
          </a:p>
          <a:p>
            <a:endParaRPr lang="en-GB" dirty="0"/>
          </a:p>
          <a:p>
            <a:r>
              <a:rPr lang="en-GB" dirty="0">
                <a:solidFill>
                  <a:srgbClr val="003299"/>
                </a:solidFill>
              </a:rPr>
              <a:t>Solution</a:t>
            </a:r>
            <a:r>
              <a:rPr lang="en-GB" dirty="0"/>
              <a:t>: A supervised learning approach…	</a:t>
            </a:r>
          </a:p>
        </p:txBody>
      </p:sp>
    </p:spTree>
    <p:extLst>
      <p:ext uri="{BB962C8B-B14F-4D97-AF65-F5344CB8AC3E}">
        <p14:creationId xmlns:p14="http://schemas.microsoft.com/office/powerpoint/2010/main" val="4032989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Supervised Learning Approach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9A0490-5A54-4A85-8556-378BE2D399E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32264929"/>
              </p:ext>
            </p:extLst>
          </p:nvPr>
        </p:nvGraphicFramePr>
        <p:xfrm>
          <a:off x="607325" y="696027"/>
          <a:ext cx="3637130" cy="2852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75231" y="2401687"/>
            <a:ext cx="3268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963 652 </a:t>
            </a:r>
            <a:r>
              <a:rPr lang="de-DE" dirty="0" err="1">
                <a:solidFill>
                  <a:schemeClr val="accent1"/>
                </a:solidFill>
              </a:rPr>
              <a:t>entities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only</a:t>
            </a:r>
            <a:r>
              <a:rPr lang="de-DE" dirty="0">
                <a:solidFill>
                  <a:schemeClr val="accent1"/>
                </a:solidFill>
              </a:rPr>
              <a:t> in GLEIF</a:t>
            </a:r>
          </a:p>
        </p:txBody>
      </p:sp>
      <p:sp>
        <p:nvSpPr>
          <p:cNvPr id="9" name="Rectangle 8"/>
          <p:cNvSpPr/>
          <p:nvPr/>
        </p:nvSpPr>
        <p:spPr>
          <a:xfrm>
            <a:off x="4375231" y="988187"/>
            <a:ext cx="4436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545 541 </a:t>
            </a:r>
            <a:r>
              <a:rPr lang="de-DE" dirty="0" err="1">
                <a:solidFill>
                  <a:schemeClr val="accent1"/>
                </a:solidFill>
              </a:rPr>
              <a:t>entities</a:t>
            </a:r>
            <a:r>
              <a:rPr lang="de-DE" dirty="0">
                <a:solidFill>
                  <a:schemeClr val="accent1"/>
                </a:solidFill>
              </a:rPr>
              <a:t> in </a:t>
            </a:r>
            <a:r>
              <a:rPr lang="de-DE" dirty="0" err="1">
                <a:solidFill>
                  <a:schemeClr val="accent1"/>
                </a:solidFill>
              </a:rPr>
              <a:t>both</a:t>
            </a:r>
            <a:r>
              <a:rPr lang="de-DE" dirty="0">
                <a:solidFill>
                  <a:schemeClr val="accent1"/>
                </a:solidFill>
              </a:rPr>
              <a:t> GLEIF </a:t>
            </a:r>
            <a:r>
              <a:rPr lang="de-DE" dirty="0" err="1">
                <a:solidFill>
                  <a:schemeClr val="accent1"/>
                </a:solidFill>
              </a:rPr>
              <a:t>and</a:t>
            </a:r>
            <a:r>
              <a:rPr lang="de-DE" dirty="0">
                <a:solidFill>
                  <a:schemeClr val="accent1"/>
                </a:solidFill>
              </a:rPr>
              <a:t> RIAD</a:t>
            </a:r>
          </a:p>
        </p:txBody>
      </p:sp>
      <p:sp>
        <p:nvSpPr>
          <p:cNvPr id="10" name="Down Arrow 9"/>
          <p:cNvSpPr/>
          <p:nvPr/>
        </p:nvSpPr>
        <p:spPr bwMode="auto">
          <a:xfrm rot="16200000">
            <a:off x="5078491" y="1467800"/>
            <a:ext cx="199064" cy="318093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80755" y="1386265"/>
            <a:ext cx="2579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entities have the ESA sector available</a:t>
            </a:r>
          </a:p>
        </p:txBody>
      </p:sp>
      <p:sp>
        <p:nvSpPr>
          <p:cNvPr id="35" name="Down Arrow 34"/>
          <p:cNvSpPr/>
          <p:nvPr/>
        </p:nvSpPr>
        <p:spPr bwMode="auto">
          <a:xfrm rot="16200000">
            <a:off x="5078491" y="2735574"/>
            <a:ext cx="199064" cy="318093"/>
          </a:xfrm>
          <a:prstGeom prst="downArrow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80755" y="2771915"/>
            <a:ext cx="2872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ESA sector to be predicted for these entities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2732" y="3405539"/>
            <a:ext cx="507696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003299"/>
                </a:solidFill>
              </a:rPr>
              <a:t>Training/Test data</a:t>
            </a:r>
            <a:r>
              <a:rPr lang="en-GB" dirty="0"/>
              <a:t>: entities in both databases.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3299"/>
                </a:solidFill>
              </a:rPr>
              <a:t>Target variable</a:t>
            </a:r>
            <a:r>
              <a:rPr lang="en-GB" dirty="0"/>
              <a:t>: ESA sector.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3299"/>
                </a:solidFill>
              </a:rPr>
              <a:t>Predictors</a:t>
            </a:r>
            <a:r>
              <a:rPr lang="en-GB" dirty="0"/>
              <a:t>: GLEIF attributes.</a:t>
            </a:r>
          </a:p>
        </p:txBody>
      </p:sp>
      <p:sp>
        <p:nvSpPr>
          <p:cNvPr id="39" name="TextBox 38"/>
          <p:cNvSpPr txBox="1"/>
          <p:nvPr/>
        </p:nvSpPr>
        <p:spPr>
          <a:xfrm rot="746479">
            <a:off x="7752262" y="1913779"/>
            <a:ext cx="135795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TRAINING/TEST DATA</a:t>
            </a:r>
          </a:p>
        </p:txBody>
      </p:sp>
      <p:sp>
        <p:nvSpPr>
          <p:cNvPr id="40" name="TextBox 39"/>
          <p:cNvSpPr txBox="1"/>
          <p:nvPr/>
        </p:nvSpPr>
        <p:spPr>
          <a:xfrm rot="746479">
            <a:off x="7608587" y="3530723"/>
            <a:ext cx="1192318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REAL DATA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996286" y="2549103"/>
            <a:ext cx="984423" cy="24598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ESA </a:t>
            </a:r>
            <a:r>
              <a:rPr kumimoji="0" lang="de-DE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4" charset="-128"/>
              </a:rPr>
              <a:t>sector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6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029803" y="2536774"/>
            <a:ext cx="854109" cy="28017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sz="1400" dirty="0">
                <a:solidFill>
                  <a:schemeClr val="tx1"/>
                </a:solidFill>
                <a:latin typeface="Arial" charset="0"/>
                <a:ea typeface="ヒラギノ角ゴ Pro W3" pitchFamily="-64" charset="-128"/>
              </a:rPr>
              <a:t>Attributes</a:t>
            </a:r>
            <a:endParaRPr lang="en-GB" sz="1400" dirty="0">
              <a:solidFill>
                <a:schemeClr val="tx1"/>
              </a:solidFill>
              <a:latin typeface="Arial" charset="0"/>
              <a:ea typeface="ヒラギノ角ゴ Pro W3" pitchFamily="-64" charset="-128"/>
            </a:endParaRPr>
          </a:p>
        </p:txBody>
      </p:sp>
      <p:pic>
        <p:nvPicPr>
          <p:cNvPr id="18" name="Picture 2" descr="C:\Users\gottron\Desktop\attic\RIA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36" y="1772921"/>
            <a:ext cx="1021225" cy="3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77" y="2051947"/>
            <a:ext cx="961743" cy="3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12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_ASSOC" val="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_ASSOC" val="-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_ASSOC" val="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_ASSOC" val="-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_ASSOC" val="-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_ASSOC" val="-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" val="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_ASSOC" val="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_ASSOC" val="-1"/>
</p:tagLst>
</file>

<file path=ppt/theme/theme1.xml><?xml version="1.0" encoding="utf-8"?>
<a:theme xmlns:a="http://schemas.openxmlformats.org/drawingml/2006/main" name="ECB Default 16x9">
  <a:themeElements>
    <a:clrScheme name="___FINAL___ECB___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AF7598"/>
      </a:accent3>
      <a:accent4>
        <a:srgbClr val="682E32"/>
      </a:accent4>
      <a:accent5>
        <a:srgbClr val="EAC568"/>
      </a:accent5>
      <a:accent6>
        <a:srgbClr val="77B37F"/>
      </a:accent6>
      <a:hlink>
        <a:srgbClr val="5FA3DB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1005</Words>
  <Application>Microsoft Office PowerPoint</Application>
  <PresentationFormat>On-screen Show (16:9)</PresentationFormat>
  <Paragraphs>294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Cambria Math</vt:lpstr>
      <vt:lpstr>Times</vt:lpstr>
      <vt:lpstr>Wingdings</vt:lpstr>
      <vt:lpstr>ECB Default 16x9</vt:lpstr>
      <vt:lpstr>Estimating the institutional sectors of legal entities on a large scale</vt:lpstr>
      <vt:lpstr>Overview</vt:lpstr>
      <vt:lpstr>Machine Learning team at ECB</vt:lpstr>
      <vt:lpstr>RIAD: shared master dataset on legal entities</vt:lpstr>
      <vt:lpstr>GLEIF: Legal Entity Identifiers and reference data</vt:lpstr>
      <vt:lpstr>Attributes in GLEIF &amp; RIAD</vt:lpstr>
      <vt:lpstr>ESA 2010 sector classification* </vt:lpstr>
      <vt:lpstr>Business case</vt:lpstr>
      <vt:lpstr>Supervised Learning Approach</vt:lpstr>
      <vt:lpstr>Process design</vt:lpstr>
      <vt:lpstr>Methodology</vt:lpstr>
      <vt:lpstr>Methodology </vt:lpstr>
      <vt:lpstr>Two levels model</vt:lpstr>
      <vt:lpstr>Benefits </vt:lpstr>
      <vt:lpstr>Conclusions</vt:lpstr>
      <vt:lpstr>Appendix: Embedded variables</vt:lpstr>
      <vt:lpstr>Appendix: Embedded variables</vt:lpstr>
    </vt:vector>
  </TitlesOfParts>
  <Company>European Central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background title slide</dc:title>
  <dc:creator>Kourentas, Foivos</dc:creator>
  <cp:lastModifiedBy>Benevolo, Francesca</cp:lastModifiedBy>
  <cp:revision>92</cp:revision>
  <dcterms:created xsi:type="dcterms:W3CDTF">2019-10-24T06:46:40Z</dcterms:created>
  <dcterms:modified xsi:type="dcterms:W3CDTF">2020-12-14T13:50:47Z</dcterms:modified>
</cp:coreProperties>
</file>