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4"/>
  </p:sldMasterIdLst>
  <p:notesMasterIdLst>
    <p:notesMasterId r:id="rId28"/>
  </p:notesMasterIdLst>
  <p:handoutMasterIdLst>
    <p:handoutMasterId r:id="rId29"/>
  </p:handoutMasterIdLst>
  <p:sldIdLst>
    <p:sldId id="307" r:id="rId5"/>
    <p:sldId id="355" r:id="rId6"/>
    <p:sldId id="379" r:id="rId7"/>
    <p:sldId id="402" r:id="rId8"/>
    <p:sldId id="394" r:id="rId9"/>
    <p:sldId id="357" r:id="rId10"/>
    <p:sldId id="404" r:id="rId11"/>
    <p:sldId id="420" r:id="rId12"/>
    <p:sldId id="421" r:id="rId13"/>
    <p:sldId id="422" r:id="rId14"/>
    <p:sldId id="405" r:id="rId15"/>
    <p:sldId id="409" r:id="rId16"/>
    <p:sldId id="392" r:id="rId17"/>
    <p:sldId id="401" r:id="rId18"/>
    <p:sldId id="413" r:id="rId19"/>
    <p:sldId id="414" r:id="rId20"/>
    <p:sldId id="408" r:id="rId21"/>
    <p:sldId id="415" r:id="rId22"/>
    <p:sldId id="416" r:id="rId23"/>
    <p:sldId id="417" r:id="rId24"/>
    <p:sldId id="418" r:id="rId25"/>
    <p:sldId id="419" r:id="rId26"/>
    <p:sldId id="395" r:id="rId27"/>
  </p:sldIdLst>
  <p:sldSz cx="9144000" cy="6858000" type="screen4x3"/>
  <p:notesSz cx="6797675" cy="9926638"/>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816">
          <p15:clr>
            <a:srgbClr val="A4A3A4"/>
          </p15:clr>
        </p15:guide>
        <p15:guide id="3" orient="horz" pos="3840">
          <p15:clr>
            <a:srgbClr val="A4A3A4"/>
          </p15:clr>
        </p15:guide>
        <p15:guide id="4" orient="horz" pos="1056">
          <p15:clr>
            <a:srgbClr val="A4A3A4"/>
          </p15:clr>
        </p15:guide>
        <p15:guide id="5" pos="2880">
          <p15:clr>
            <a:srgbClr val="A4A3A4"/>
          </p15:clr>
        </p15:guide>
        <p15:guide id="6" pos="288">
          <p15:clr>
            <a:srgbClr val="A4A3A4"/>
          </p15:clr>
        </p15:guide>
        <p15:guide id="7" pos="5472">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a:srgbClr val="0066CC"/>
    <a:srgbClr val="0066FF"/>
    <a:srgbClr val="3366FF"/>
    <a:srgbClr val="003399"/>
    <a:srgbClr val="0A387A"/>
    <a:srgbClr val="005DA2"/>
    <a:srgbClr val="0A1F5A"/>
    <a:srgbClr val="0A2E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C38654-80A0-4E35-AB7B-7D67AA2A26D9}" v="25" dt="2020-11-17T19:15:52.480"/>
  </p1510:revLst>
</p1510:revInfo>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255" autoAdjust="0"/>
  </p:normalViewPr>
  <p:slideViewPr>
    <p:cSldViewPr>
      <p:cViewPr varScale="1">
        <p:scale>
          <a:sx n="105" d="100"/>
          <a:sy n="105" d="100"/>
        </p:scale>
        <p:origin x="702" y="108"/>
      </p:cViewPr>
      <p:guideLst>
        <p:guide orient="horz" pos="2160"/>
        <p:guide orient="horz" pos="816"/>
        <p:guide orient="horz" pos="3840"/>
        <p:guide orient="horz" pos="1056"/>
        <p:guide pos="2880"/>
        <p:guide pos="288"/>
        <p:guide pos="5472"/>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92" d="100"/>
          <a:sy n="92" d="100"/>
        </p:scale>
        <p:origin x="-3780" y="-12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nkyung Choi" userId="b69b2623-59fb-448e-a389-4c3f6387a38b" providerId="ADAL" clId="{7DC38654-80A0-4E35-AB7B-7D67AA2A26D9}"/>
    <pc:docChg chg="undo custSel addSld delSld modSld">
      <pc:chgData name="Inkyung Choi" userId="b69b2623-59fb-448e-a389-4c3f6387a38b" providerId="ADAL" clId="{7DC38654-80A0-4E35-AB7B-7D67AA2A26D9}" dt="2020-11-18T08:23:26.154" v="204" actId="14100"/>
      <pc:docMkLst>
        <pc:docMk/>
      </pc:docMkLst>
      <pc:sldChg chg="del">
        <pc:chgData name="Inkyung Choi" userId="b69b2623-59fb-448e-a389-4c3f6387a38b" providerId="ADAL" clId="{7DC38654-80A0-4E35-AB7B-7D67AA2A26D9}" dt="2020-11-17T19:00:27.781" v="19" actId="2696"/>
        <pc:sldMkLst>
          <pc:docMk/>
          <pc:sldMk cId="3303212410" sldId="390"/>
        </pc:sldMkLst>
      </pc:sldChg>
      <pc:sldChg chg="modSp">
        <pc:chgData name="Inkyung Choi" userId="b69b2623-59fb-448e-a389-4c3f6387a38b" providerId="ADAL" clId="{7DC38654-80A0-4E35-AB7B-7D67AA2A26D9}" dt="2020-11-18T08:23:26.154" v="204" actId="14100"/>
        <pc:sldMkLst>
          <pc:docMk/>
          <pc:sldMk cId="2898424062" sldId="402"/>
        </pc:sldMkLst>
        <pc:spChg chg="mod">
          <ac:chgData name="Inkyung Choi" userId="b69b2623-59fb-448e-a389-4c3f6387a38b" providerId="ADAL" clId="{7DC38654-80A0-4E35-AB7B-7D67AA2A26D9}" dt="2020-11-18T08:23:26.154" v="204" actId="14100"/>
          <ac:spMkLst>
            <pc:docMk/>
            <pc:sldMk cId="2898424062" sldId="402"/>
            <ac:spMk id="4" creationId="{00000000-0000-0000-0000-000000000000}"/>
          </ac:spMkLst>
        </pc:spChg>
        <pc:grpChg chg="mod">
          <ac:chgData name="Inkyung Choi" userId="b69b2623-59fb-448e-a389-4c3f6387a38b" providerId="ADAL" clId="{7DC38654-80A0-4E35-AB7B-7D67AA2A26D9}" dt="2020-11-18T08:23:08.753" v="200" actId="1076"/>
          <ac:grpSpMkLst>
            <pc:docMk/>
            <pc:sldMk cId="2898424062" sldId="402"/>
            <ac:grpSpMk id="15" creationId="{B3805220-FB7B-4147-A27E-C69F4F6505D1}"/>
          </ac:grpSpMkLst>
        </pc:grpChg>
      </pc:sldChg>
      <pc:sldChg chg="modSp">
        <pc:chgData name="Inkyung Choi" userId="b69b2623-59fb-448e-a389-4c3f6387a38b" providerId="ADAL" clId="{7DC38654-80A0-4E35-AB7B-7D67AA2A26D9}" dt="2020-11-17T19:15:52.479" v="168" actId="20577"/>
        <pc:sldMkLst>
          <pc:docMk/>
          <pc:sldMk cId="1798828016" sldId="404"/>
        </pc:sldMkLst>
        <pc:spChg chg="mod">
          <ac:chgData name="Inkyung Choi" userId="b69b2623-59fb-448e-a389-4c3f6387a38b" providerId="ADAL" clId="{7DC38654-80A0-4E35-AB7B-7D67AA2A26D9}" dt="2020-11-17T19:15:52.479" v="168" actId="20577"/>
          <ac:spMkLst>
            <pc:docMk/>
            <pc:sldMk cId="1798828016" sldId="404"/>
            <ac:spMk id="24" creationId="{00000000-0000-0000-0000-000000000000}"/>
          </ac:spMkLst>
        </pc:spChg>
      </pc:sldChg>
      <pc:sldChg chg="add">
        <pc:chgData name="Inkyung Choi" userId="b69b2623-59fb-448e-a389-4c3f6387a38b" providerId="ADAL" clId="{7DC38654-80A0-4E35-AB7B-7D67AA2A26D9}" dt="2020-11-17T18:58:33.455" v="0"/>
        <pc:sldMkLst>
          <pc:docMk/>
          <pc:sldMk cId="4180959433" sldId="405"/>
        </pc:sldMkLst>
      </pc:sldChg>
      <pc:sldChg chg="add">
        <pc:chgData name="Inkyung Choi" userId="b69b2623-59fb-448e-a389-4c3f6387a38b" providerId="ADAL" clId="{7DC38654-80A0-4E35-AB7B-7D67AA2A26D9}" dt="2020-11-17T18:58:33.455" v="0"/>
        <pc:sldMkLst>
          <pc:docMk/>
          <pc:sldMk cId="2915705871" sldId="409"/>
        </pc:sldMkLst>
      </pc:sldChg>
      <pc:sldChg chg="modSp">
        <pc:chgData name="Inkyung Choi" userId="b69b2623-59fb-448e-a389-4c3f6387a38b" providerId="ADAL" clId="{7DC38654-80A0-4E35-AB7B-7D67AA2A26D9}" dt="2020-11-17T19:18:12.276" v="197" actId="15"/>
        <pc:sldMkLst>
          <pc:docMk/>
          <pc:sldMk cId="3672308215" sldId="418"/>
        </pc:sldMkLst>
        <pc:spChg chg="mod">
          <ac:chgData name="Inkyung Choi" userId="b69b2623-59fb-448e-a389-4c3f6387a38b" providerId="ADAL" clId="{7DC38654-80A0-4E35-AB7B-7D67AA2A26D9}" dt="2020-11-17T19:18:12.276" v="197" actId="15"/>
          <ac:spMkLst>
            <pc:docMk/>
            <pc:sldMk cId="3672308215" sldId="418"/>
            <ac:spMk id="3" creationId="{00000000-0000-0000-0000-000000000000}"/>
          </ac:spMkLst>
        </pc:spChg>
      </pc:sldChg>
      <pc:sldChg chg="addSp modSp add">
        <pc:chgData name="Inkyung Choi" userId="b69b2623-59fb-448e-a389-4c3f6387a38b" providerId="ADAL" clId="{7DC38654-80A0-4E35-AB7B-7D67AA2A26D9}" dt="2020-11-17T19:00:23.987" v="18"/>
        <pc:sldMkLst>
          <pc:docMk/>
          <pc:sldMk cId="1381618718" sldId="422"/>
        </pc:sldMkLst>
        <pc:spChg chg="mod">
          <ac:chgData name="Inkyung Choi" userId="b69b2623-59fb-448e-a389-4c3f6387a38b" providerId="ADAL" clId="{7DC38654-80A0-4E35-AB7B-7D67AA2A26D9}" dt="2020-11-17T19:00:05.213" v="16" actId="20577"/>
          <ac:spMkLst>
            <pc:docMk/>
            <pc:sldMk cId="1381618718" sldId="422"/>
            <ac:spMk id="4" creationId="{FFB0850A-E523-4937-82FF-D5AFD3293602}"/>
          </ac:spMkLst>
        </pc:spChg>
        <pc:spChg chg="mod">
          <ac:chgData name="Inkyung Choi" userId="b69b2623-59fb-448e-a389-4c3f6387a38b" providerId="ADAL" clId="{7DC38654-80A0-4E35-AB7B-7D67AA2A26D9}" dt="2020-11-17T19:00:23.987" v="18"/>
          <ac:spMkLst>
            <pc:docMk/>
            <pc:sldMk cId="1381618718" sldId="422"/>
            <ac:spMk id="6" creationId="{F26AED25-FF63-4C0A-8624-46D357B6C864}"/>
          </ac:spMkLst>
        </pc:spChg>
        <pc:picChg chg="mod">
          <ac:chgData name="Inkyung Choi" userId="b69b2623-59fb-448e-a389-4c3f6387a38b" providerId="ADAL" clId="{7DC38654-80A0-4E35-AB7B-7D67AA2A26D9}" dt="2020-11-17T18:59:54.961" v="10" actId="1076"/>
          <ac:picMkLst>
            <pc:docMk/>
            <pc:sldMk cId="1381618718" sldId="422"/>
            <ac:picMk id="19" creationId="{EA1FD915-B0C4-4C5C-BB89-DB1322A3143E}"/>
          </ac:picMkLst>
        </pc:picChg>
        <pc:picChg chg="add mod">
          <ac:chgData name="Inkyung Choi" userId="b69b2623-59fb-448e-a389-4c3f6387a38b" providerId="ADAL" clId="{7DC38654-80A0-4E35-AB7B-7D67AA2A26D9}" dt="2020-11-17T18:59:57.680" v="11" actId="1076"/>
          <ac:picMkLst>
            <pc:docMk/>
            <pc:sldMk cId="1381618718" sldId="422"/>
            <ac:picMk id="1026" creationId="{50052BB4-32EB-40E9-8242-E171765C1E58}"/>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2945659" cy="496332"/>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850446" y="0"/>
            <a:ext cx="2945659" cy="496332"/>
          </a:xfrm>
          <a:prstGeom prst="rect">
            <a:avLst/>
          </a:prstGeom>
        </p:spPr>
        <p:txBody>
          <a:bodyPr vert="horz" lIns="91440" tIns="45720" rIns="91440" bIns="45720" rtlCol="0"/>
          <a:lstStyle>
            <a:lvl1pPr algn="r">
              <a:defRPr sz="1200"/>
            </a:lvl1pPr>
          </a:lstStyle>
          <a:p>
            <a:fld id="{ADCC02A0-C947-4278-96D1-0DB9C063DF55}" type="datetimeFigureOut">
              <a:rPr lang="en-US" smtClean="0">
                <a:latin typeface="Arial"/>
              </a:rPr>
              <a:t>11/18/2020</a:t>
            </a:fld>
            <a:endParaRPr lang="en-US" dirty="0">
              <a:latin typeface="Arial"/>
            </a:endParaRPr>
          </a:p>
        </p:txBody>
      </p:sp>
      <p:sp>
        <p:nvSpPr>
          <p:cNvPr id="4" name="Footer Placeholder 3"/>
          <p:cNvSpPr>
            <a:spLocks noGrp="1"/>
          </p:cNvSpPr>
          <p:nvPr>
            <p:ph type="ftr" sz="quarter" idx="2"/>
          </p:nvPr>
        </p:nvSpPr>
        <p:spPr>
          <a:xfrm>
            <a:off x="3" y="9428585"/>
            <a:ext cx="2945659" cy="496332"/>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850446" y="9428585"/>
            <a:ext cx="2945659" cy="496332"/>
          </a:xfrm>
          <a:prstGeom prst="rect">
            <a:avLst/>
          </a:prstGeom>
        </p:spPr>
        <p:txBody>
          <a:bodyPr vert="horz" lIns="91440" tIns="45720" rIns="91440" bIns="45720" rtlCol="0" anchor="b"/>
          <a:lstStyle>
            <a:lvl1pPr algn="r">
              <a:defRPr sz="1200"/>
            </a:lvl1pPr>
          </a:lstStyle>
          <a:p>
            <a:fld id="{0533FAA7-9DA0-4163-8828-B20FAF1EB063}" type="slidenum">
              <a:rPr lang="en-US" smtClean="0">
                <a:latin typeface="Arial"/>
              </a:rPr>
              <a:t>‹#›</a:t>
            </a:fld>
            <a:endParaRPr lang="en-US" dirty="0">
              <a:latin typeface="Arial"/>
            </a:endParaRPr>
          </a:p>
        </p:txBody>
      </p:sp>
    </p:spTree>
    <p:extLst>
      <p:ext uri="{BB962C8B-B14F-4D97-AF65-F5344CB8AC3E}">
        <p14:creationId xmlns:p14="http://schemas.microsoft.com/office/powerpoint/2010/main" val="2801062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217488" y="414338"/>
            <a:ext cx="3722687" cy="2794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377649" y="3391602"/>
            <a:ext cx="6042378" cy="5790539"/>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377649" y="9430308"/>
            <a:ext cx="4833902" cy="246444"/>
          </a:xfrm>
          <a:prstGeom prst="rect">
            <a:avLst/>
          </a:prstGeom>
        </p:spPr>
        <p:txBody>
          <a:bodyPr vert="horz" wrap="none" lIns="0" tIns="0" rIns="0" bIns="0" rtlCol="0" anchor="ctr"/>
          <a:lstStyle>
            <a:lvl1pPr algn="l">
              <a:defRPr sz="1000">
                <a:latin typeface="Arial"/>
              </a:defRPr>
            </a:lvl1pPr>
          </a:lstStyle>
          <a:p>
            <a:endParaRPr lang="en-US" dirty="0"/>
          </a:p>
        </p:txBody>
      </p:sp>
      <p:sp>
        <p:nvSpPr>
          <p:cNvPr id="7" name="Slide Number Placeholder 6"/>
          <p:cNvSpPr>
            <a:spLocks noGrp="1"/>
          </p:cNvSpPr>
          <p:nvPr>
            <p:ph type="sldNum" sz="quarter" idx="5"/>
          </p:nvPr>
        </p:nvSpPr>
        <p:spPr>
          <a:xfrm>
            <a:off x="5815789" y="9430308"/>
            <a:ext cx="604238" cy="246444"/>
          </a:xfrm>
          <a:prstGeom prst="rect">
            <a:avLst/>
          </a:prstGeom>
        </p:spPr>
        <p:txBody>
          <a:bodyPr vert="horz" wrap="none" lIns="0" tIns="0" rIns="0" bIns="0" rtlCol="0" anchor="ctr"/>
          <a:lstStyle>
            <a:lvl1pPr algn="r">
              <a:defRPr sz="1000">
                <a:latin typeface="Arial"/>
              </a:defRPr>
            </a:lvl1pPr>
          </a:lstStyle>
          <a:p>
            <a:fld id="{8547E1EE-0039-4797-B978-F453418260D1}" type="slidenum">
              <a:rPr lang="en-US" smtClean="0"/>
              <a:pPr/>
              <a:t>‹#›</a:t>
            </a:fld>
            <a:endParaRPr lang="en-US" dirty="0"/>
          </a:p>
        </p:txBody>
      </p:sp>
    </p:spTree>
    <p:extLst>
      <p:ext uri="{BB962C8B-B14F-4D97-AF65-F5344CB8AC3E}">
        <p14:creationId xmlns:p14="http://schemas.microsoft.com/office/powerpoint/2010/main" val="2736465104"/>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600"/>
      </a:spcBef>
      <a:defRPr sz="1100" kern="1200">
        <a:solidFill>
          <a:schemeClr val="tx1"/>
        </a:solidFill>
        <a:latin typeface="Arial"/>
        <a:ea typeface="+mn-ea"/>
        <a:cs typeface="+mn-cs"/>
      </a:defRPr>
    </a:lvl1pPr>
    <a:lvl2pPr marL="182880" indent="-137160" algn="l" defTabSz="914400" rtl="0" eaLnBrk="1" latinLnBrk="0" hangingPunct="1">
      <a:spcBef>
        <a:spcPts val="600"/>
      </a:spcBef>
      <a:buFont typeface="HP Simplified" panose="020B0604020204020204" pitchFamily="34" charset="0"/>
      <a:buChar char="•"/>
      <a:defRPr sz="1050" kern="1200">
        <a:solidFill>
          <a:schemeClr val="tx1"/>
        </a:solidFill>
        <a:latin typeface="Arial"/>
        <a:ea typeface="+mn-ea"/>
        <a:cs typeface="+mn-cs"/>
      </a:defRPr>
    </a:lvl2pPr>
    <a:lvl3pPr marL="339725" indent="-104775" algn="l" defTabSz="914400" rtl="0" eaLnBrk="1" latinLnBrk="0" hangingPunct="1">
      <a:spcBef>
        <a:spcPts val="600"/>
      </a:spcBef>
      <a:buFont typeface="HP Simplified" panose="020B0604020204020204" pitchFamily="34" charset="0"/>
      <a:buChar char="–"/>
      <a:defRPr sz="1000" kern="1200">
        <a:solidFill>
          <a:schemeClr val="tx1"/>
        </a:solidFill>
        <a:latin typeface="Arial"/>
        <a:ea typeface="+mn-ea"/>
        <a:cs typeface="+mn-cs"/>
      </a:defRPr>
    </a:lvl3pPr>
    <a:lvl4pPr marL="515938" indent="-117475" algn="l" defTabSz="914400" rtl="0" eaLnBrk="1" latinLnBrk="0" hangingPunct="1">
      <a:spcBef>
        <a:spcPts val="600"/>
      </a:spcBef>
      <a:buFont typeface="HP Simplified" panose="020B0604020204020204" pitchFamily="34" charset="0"/>
      <a:buChar char="•"/>
      <a:defRPr sz="900" kern="1200">
        <a:solidFill>
          <a:schemeClr val="tx1"/>
        </a:solidFill>
        <a:latin typeface="Arial"/>
        <a:ea typeface="+mn-ea"/>
        <a:cs typeface="+mn-cs"/>
      </a:defRPr>
    </a:lvl4pPr>
    <a:lvl5pPr marL="633413" indent="-117475" algn="l" defTabSz="914400" rtl="0" eaLnBrk="1" latinLnBrk="0" hangingPunct="1">
      <a:spcBef>
        <a:spcPts val="600"/>
      </a:spcBef>
      <a:buFont typeface="HP Simplified" panose="020B0604020204020204" pitchFamily="34" charset="0"/>
      <a:buChar char="–"/>
      <a:defRPr sz="800" kern="1200">
        <a:solidFill>
          <a:schemeClr val="tx1"/>
        </a:solidFill>
        <a:latin typeface="Arial"/>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8547E1EE-0039-4797-B978-F453418260D1}" type="slidenum">
              <a:rPr lang="en-US" smtClean="0"/>
              <a:pPr/>
              <a:t>12</a:t>
            </a:fld>
            <a:endParaRPr lang="en-US" dirty="0"/>
          </a:p>
        </p:txBody>
      </p:sp>
    </p:spTree>
    <p:extLst>
      <p:ext uri="{BB962C8B-B14F-4D97-AF65-F5344CB8AC3E}">
        <p14:creationId xmlns:p14="http://schemas.microsoft.com/office/powerpoint/2010/main" val="3894662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547E1EE-0039-4797-B978-F453418260D1}" type="slidenum">
              <a:rPr lang="en-US" smtClean="0"/>
              <a:pPr/>
              <a:t>15</a:t>
            </a:fld>
            <a:endParaRPr lang="en-US" dirty="0"/>
          </a:p>
        </p:txBody>
      </p:sp>
    </p:spTree>
    <p:extLst>
      <p:ext uri="{BB962C8B-B14F-4D97-AF65-F5344CB8AC3E}">
        <p14:creationId xmlns:p14="http://schemas.microsoft.com/office/powerpoint/2010/main" val="8652936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with Picture">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763520"/>
            <a:ext cx="6858000" cy="1554480"/>
          </a:xfrm>
        </p:spPr>
        <p:txBody>
          <a:bodyPr/>
          <a:lstStyle>
            <a:lvl1pPr>
              <a:defRPr sz="5000" spc="-100" baseline="0"/>
            </a:lvl1pPr>
          </a:lstStyle>
          <a:p>
            <a:r>
              <a:rPr lang="en-US" dirty="0"/>
              <a:t>Click to edit Master title style</a:t>
            </a:r>
          </a:p>
        </p:txBody>
      </p:sp>
      <p:sp>
        <p:nvSpPr>
          <p:cNvPr id="3" name="Subtitle 2"/>
          <p:cNvSpPr>
            <a:spLocks noGrp="1"/>
          </p:cNvSpPr>
          <p:nvPr>
            <p:ph type="subTitle" idx="1"/>
          </p:nvPr>
        </p:nvSpPr>
        <p:spPr>
          <a:xfrm>
            <a:off x="457200" y="4419600"/>
            <a:ext cx="6858000" cy="1188720"/>
          </a:xfrm>
        </p:spPr>
        <p:txBody>
          <a:bodyPr>
            <a:noAutofit/>
          </a:bodyPr>
          <a:lstStyle>
            <a:lvl1pPr marL="0" indent="0" algn="l">
              <a:spcBef>
                <a:spcPts val="600"/>
              </a:spcBef>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5" name="copyright"/>
          <p:cNvSpPr txBox="1"/>
          <p:nvPr userDrawn="1"/>
        </p:nvSpPr>
        <p:spPr>
          <a:xfrm>
            <a:off x="457200" y="6482536"/>
            <a:ext cx="2819400" cy="223064"/>
          </a:xfrm>
          <a:prstGeom prst="rect">
            <a:avLst/>
          </a:prstGeom>
          <a:noFill/>
        </p:spPr>
        <p:txBody>
          <a:bodyPr wrap="square" lIns="0" tIns="0" rIns="0" bIns="0" rtlCol="0" anchor="b">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a:solidFill>
                  <a:srgbClr val="FFFFFF"/>
                </a:solidFill>
                <a:latin typeface="Arial"/>
                <a:cs typeface="Arial"/>
              </a:rPr>
              <a:t>.</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00192" y="5910070"/>
            <a:ext cx="2593853" cy="795530"/>
          </a:xfrm>
          <a:prstGeom prst="rect">
            <a:avLst/>
          </a:prstGeom>
        </p:spPr>
      </p:pic>
      <p:pic>
        <p:nvPicPr>
          <p:cNvPr id="9" name="Picture 8"/>
          <p:cNvPicPr>
            <a:picLocks noChangeAspect="1"/>
          </p:cNvPicPr>
          <p:nvPr userDrawn="1"/>
        </p:nvPicPr>
        <p:blipFill>
          <a:blip r:embed="rId3" cstate="print">
            <a:clrChange>
              <a:clrFrom>
                <a:srgbClr val="FFFFFE"/>
              </a:clrFrom>
              <a:clrTo>
                <a:srgbClr val="FFFFFE">
                  <a:alpha val="0"/>
                </a:srgbClr>
              </a:clrTo>
            </a:clrChange>
            <a:extLst>
              <a:ext uri="{28A0092B-C50C-407E-A947-70E740481C1C}">
                <a14:useLocalDpi xmlns:a14="http://schemas.microsoft.com/office/drawing/2010/main" val="0"/>
              </a:ext>
            </a:extLst>
          </a:blip>
          <a:stretch>
            <a:fillRect/>
          </a:stretch>
        </p:blipFill>
        <p:spPr>
          <a:xfrm>
            <a:off x="445622" y="1124744"/>
            <a:ext cx="4585512" cy="925147"/>
          </a:xfrm>
          <a:prstGeom prst="rect">
            <a:avLst/>
          </a:prstGeom>
        </p:spPr>
      </p:pic>
      <p:pic>
        <p:nvPicPr>
          <p:cNvPr id="7" name="Picture 6">
            <a:extLst>
              <a:ext uri="{FF2B5EF4-FFF2-40B4-BE49-F238E27FC236}">
                <a16:creationId xmlns:a16="http://schemas.microsoft.com/office/drawing/2014/main" id="{3F868755-4A4B-4634-9218-8E30042F2FF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352884" y="5910070"/>
            <a:ext cx="2602426" cy="795600"/>
          </a:xfrm>
          <a:prstGeom prst="rect">
            <a:avLst/>
          </a:prstGeom>
        </p:spPr>
      </p:pic>
    </p:spTree>
    <p:extLst>
      <p:ext uri="{BB962C8B-B14F-4D97-AF65-F5344CB8AC3E}">
        <p14:creationId xmlns:p14="http://schemas.microsoft.com/office/powerpoint/2010/main" val="175771741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a:t>Click to edit Master title style</a:t>
            </a:r>
            <a:endParaRPr lang="en-US" dirty="0"/>
          </a:p>
        </p:txBody>
      </p:sp>
      <p:sp>
        <p:nvSpPr>
          <p:cNvPr id="3" name="Picture Placeholder 2"/>
          <p:cNvSpPr>
            <a:spLocks noGrp="1"/>
          </p:cNvSpPr>
          <p:nvPr>
            <p:ph type="pic" idx="1"/>
          </p:nvPr>
        </p:nvSpPr>
        <p:spPr>
          <a:xfrm>
            <a:off x="457200" y="1295400"/>
            <a:ext cx="5029200" cy="48006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8" name="Text Placeholder 8"/>
          <p:cNvSpPr>
            <a:spLocks noGrp="1"/>
          </p:cNvSpPr>
          <p:nvPr>
            <p:ph type="body" sz="quarter" idx="13"/>
          </p:nvPr>
        </p:nvSpPr>
        <p:spPr>
          <a:xfrm>
            <a:off x="5760720" y="1295400"/>
            <a:ext cx="2926080" cy="48006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852440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Two Pictures with Captions">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a:t>Click to edit Master title style</a:t>
            </a:r>
            <a:endParaRPr lang="en-US" dirty="0"/>
          </a:p>
        </p:txBody>
      </p:sp>
      <p:sp>
        <p:nvSpPr>
          <p:cNvPr id="3" name="Picture Placeholder 2"/>
          <p:cNvSpPr>
            <a:spLocks noGrp="1"/>
          </p:cNvSpPr>
          <p:nvPr>
            <p:ph type="pic" idx="1"/>
          </p:nvPr>
        </p:nvSpPr>
        <p:spPr>
          <a:xfrm>
            <a:off x="457200" y="1295400"/>
            <a:ext cx="3986784" cy="3505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Picture Placeholder 2"/>
          <p:cNvSpPr>
            <a:spLocks noGrp="1"/>
          </p:cNvSpPr>
          <p:nvPr>
            <p:ph type="pic" idx="13"/>
          </p:nvPr>
        </p:nvSpPr>
        <p:spPr>
          <a:xfrm>
            <a:off x="4700016" y="1295400"/>
            <a:ext cx="3986784" cy="3505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4953000"/>
            <a:ext cx="3986784" cy="1130490"/>
          </a:xfrm>
        </p:spPr>
        <p:txBody>
          <a:bodyPr>
            <a:no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3"/>
          <p:cNvSpPr>
            <a:spLocks noGrp="1"/>
          </p:cNvSpPr>
          <p:nvPr>
            <p:ph type="body" sz="half" idx="14"/>
          </p:nvPr>
        </p:nvSpPr>
        <p:spPr>
          <a:xfrm>
            <a:off x="4700016" y="4953000"/>
            <a:ext cx="3986784" cy="1130490"/>
          </a:xfrm>
        </p:spPr>
        <p:txBody>
          <a:bodyPr>
            <a:no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202104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a:t>Click to edit Master title style</a:t>
            </a:r>
            <a:endParaRPr lang="en-US" dirty="0"/>
          </a:p>
        </p:txBody>
      </p:sp>
      <p:sp>
        <p:nvSpPr>
          <p:cNvPr id="3" name="Picture Placeholder 2"/>
          <p:cNvSpPr>
            <a:spLocks noGrp="1"/>
          </p:cNvSpPr>
          <p:nvPr>
            <p:ph type="pic" idx="1"/>
          </p:nvPr>
        </p:nvSpPr>
        <p:spPr>
          <a:xfrm>
            <a:off x="457200" y="1295400"/>
            <a:ext cx="2560320" cy="2743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4211392"/>
            <a:ext cx="2560320" cy="1884608"/>
          </a:xfrm>
        </p:spPr>
        <p:txBody>
          <a:bodyPr>
            <a:no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Picture Placeholder 2"/>
          <p:cNvSpPr>
            <a:spLocks noGrp="1"/>
          </p:cNvSpPr>
          <p:nvPr>
            <p:ph type="pic" idx="15"/>
          </p:nvPr>
        </p:nvSpPr>
        <p:spPr>
          <a:xfrm>
            <a:off x="3291840" y="1295400"/>
            <a:ext cx="2560320" cy="2743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1" name="Picture Placeholder 2"/>
          <p:cNvSpPr>
            <a:spLocks noGrp="1"/>
          </p:cNvSpPr>
          <p:nvPr>
            <p:ph type="pic" idx="16"/>
          </p:nvPr>
        </p:nvSpPr>
        <p:spPr>
          <a:xfrm>
            <a:off x="6126480" y="1295400"/>
            <a:ext cx="2560320" cy="2743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2" name="Text Placeholder 3"/>
          <p:cNvSpPr>
            <a:spLocks noGrp="1"/>
          </p:cNvSpPr>
          <p:nvPr>
            <p:ph type="body" sz="half" idx="17"/>
          </p:nvPr>
        </p:nvSpPr>
        <p:spPr>
          <a:xfrm>
            <a:off x="3291840" y="4211392"/>
            <a:ext cx="2560320" cy="1884608"/>
          </a:xfrm>
        </p:spPr>
        <p:txBody>
          <a:bodyPr>
            <a:no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3" name="Text Placeholder 3"/>
          <p:cNvSpPr>
            <a:spLocks noGrp="1"/>
          </p:cNvSpPr>
          <p:nvPr>
            <p:ph type="body" sz="half" idx="18"/>
          </p:nvPr>
        </p:nvSpPr>
        <p:spPr>
          <a:xfrm>
            <a:off x="6126480" y="4211392"/>
            <a:ext cx="2560320" cy="1884608"/>
          </a:xfrm>
        </p:spPr>
        <p:txBody>
          <a:bodyPr>
            <a:no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096117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8pPr>
              <a:defRPr/>
            </a:lvl8pPr>
          </a:lstStyle>
          <a:p>
            <a:pPr lvl="0"/>
            <a:r>
              <a:rPr lang="en-US" dirty="0"/>
              <a:t>Click to edit Master text styles</a:t>
            </a:r>
          </a:p>
          <a:p>
            <a:pPr lvl="1"/>
            <a:r>
              <a:rPr lang="en-US" dirty="0"/>
              <a:t>Second level</a:t>
            </a:r>
          </a:p>
          <a:p>
            <a:pPr lvl="2"/>
            <a:r>
              <a:rPr lang="en-US" dirty="0"/>
              <a:t>Third level </a:t>
            </a:r>
          </a:p>
        </p:txBody>
      </p:sp>
    </p:spTree>
    <p:extLst>
      <p:ext uri="{BB962C8B-B14F-4D97-AF65-F5344CB8AC3E}">
        <p14:creationId xmlns:p14="http://schemas.microsoft.com/office/powerpoint/2010/main" val="2709212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Titolo e contenuto">
    <p:spTree>
      <p:nvGrpSpPr>
        <p:cNvPr id="1" name=""/>
        <p:cNvGrpSpPr/>
        <p:nvPr/>
      </p:nvGrpSpPr>
      <p:grpSpPr>
        <a:xfrm>
          <a:off x="0" y="0"/>
          <a:ext cx="0" cy="0"/>
          <a:chOff x="0" y="0"/>
          <a:chExt cx="0" cy="0"/>
        </a:xfrm>
      </p:grpSpPr>
    </p:spTree>
    <p:extLst>
      <p:ext uri="{BB962C8B-B14F-4D97-AF65-F5344CB8AC3E}">
        <p14:creationId xmlns:p14="http://schemas.microsoft.com/office/powerpoint/2010/main" val="45238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6858000" cy="1828800"/>
          </a:xfrm>
        </p:spPr>
        <p:txBody>
          <a:bodyPr anchor="t"/>
          <a:lstStyle>
            <a:lvl1pPr algn="l">
              <a:defRPr sz="3200" b="1" cap="none" spc="-100" baseline="0"/>
            </a:lvl1pPr>
          </a:lstStyle>
          <a:p>
            <a:r>
              <a:rPr lang="en-US" dirty="0"/>
              <a:t>Click to edit Master title style</a:t>
            </a:r>
          </a:p>
        </p:txBody>
      </p:sp>
      <p:sp>
        <p:nvSpPr>
          <p:cNvPr id="3" name="Text Placeholder 2"/>
          <p:cNvSpPr>
            <a:spLocks noGrp="1"/>
          </p:cNvSpPr>
          <p:nvPr>
            <p:ph type="body" idx="1"/>
          </p:nvPr>
        </p:nvSpPr>
        <p:spPr>
          <a:xfrm>
            <a:off x="457200" y="4419600"/>
            <a:ext cx="6858000" cy="1188720"/>
          </a:xfrm>
        </p:spPr>
        <p:txBody>
          <a:bodyPr anchor="t">
            <a:noAutofit/>
          </a:bodyPr>
          <a:lstStyle>
            <a:lvl1pPr marL="0" indent="0">
              <a:spcBef>
                <a:spcPts val="60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129205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205004"/>
            <a:ext cx="8640960" cy="747936"/>
          </a:xfrm>
        </p:spPr>
        <p:txBody>
          <a:bodyPr/>
          <a:lstStyle>
            <a:lvl1pPr>
              <a:defRPr sz="4000"/>
            </a:lvl1pPr>
          </a:lstStyle>
          <a:p>
            <a:r>
              <a:rPr lang="en-US" dirty="0"/>
              <a:t>Click to edit Master title style</a:t>
            </a:r>
          </a:p>
        </p:txBody>
      </p:sp>
      <p:sp>
        <p:nvSpPr>
          <p:cNvPr id="3" name="Content Placeholder 2"/>
          <p:cNvSpPr>
            <a:spLocks noGrp="1"/>
          </p:cNvSpPr>
          <p:nvPr>
            <p:ph idx="1"/>
          </p:nvPr>
        </p:nvSpPr>
        <p:spPr/>
        <p:txBody>
          <a:bodyPr>
            <a:normAutofit/>
          </a:bodyPr>
          <a:lstStyle>
            <a:lvl1pPr>
              <a:defRPr sz="2800"/>
            </a:lvl1pPr>
            <a:lvl2pPr>
              <a:defRPr sz="2800"/>
            </a:lvl2pPr>
            <a:lvl3pPr>
              <a:defRPr sz="2800"/>
            </a:lvl3pPr>
            <a:lvl4pPr>
              <a:defRPr sz="2800"/>
            </a:lvl4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 </a:t>
            </a:r>
          </a:p>
        </p:txBody>
      </p:sp>
    </p:spTree>
    <p:extLst>
      <p:ext uri="{BB962C8B-B14F-4D97-AF65-F5344CB8AC3E}">
        <p14:creationId xmlns:p14="http://schemas.microsoft.com/office/powerpoint/2010/main" val="2250106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8" name="Text Placeholder 7"/>
          <p:cNvSpPr>
            <a:spLocks noGrp="1"/>
          </p:cNvSpPr>
          <p:nvPr>
            <p:ph type="body" sz="quarter" idx="13" hasCustomPrompt="1"/>
          </p:nvPr>
        </p:nvSpPr>
        <p:spPr>
          <a:xfrm>
            <a:off x="457200" y="1133856"/>
            <a:ext cx="8229600" cy="274320"/>
          </a:xfrm>
        </p:spPr>
        <p:txBody>
          <a:bodyPr>
            <a:noAutofit/>
          </a:bodyPr>
          <a:lstStyle>
            <a:lvl1pPr marL="0" indent="0">
              <a:spcBef>
                <a:spcPts val="0"/>
              </a:spcBef>
              <a:buNone/>
              <a:defRPr sz="1800">
                <a:solidFill>
                  <a:schemeClr val="accent1"/>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dirty="0"/>
              <a:t>Click to add subtitle</a:t>
            </a:r>
          </a:p>
        </p:txBody>
      </p:sp>
      <p:sp>
        <p:nvSpPr>
          <p:cNvPr id="3" name="Content Placeholder 2"/>
          <p:cNvSpPr>
            <a:spLocks noGrp="1"/>
          </p:cNvSpPr>
          <p:nvPr>
            <p:ph idx="1"/>
          </p:nvPr>
        </p:nvSpPr>
        <p:spPr>
          <a:xfrm>
            <a:off x="457200" y="1676399"/>
            <a:ext cx="8229600" cy="441960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952154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6" name="Text Placeholder 7"/>
          <p:cNvSpPr>
            <a:spLocks noGrp="1"/>
          </p:cNvSpPr>
          <p:nvPr>
            <p:ph type="body" sz="quarter" idx="13" hasCustomPrompt="1"/>
          </p:nvPr>
        </p:nvSpPr>
        <p:spPr>
          <a:xfrm>
            <a:off x="457200" y="1133856"/>
            <a:ext cx="8229600" cy="260574"/>
          </a:xfrm>
        </p:spPr>
        <p:txBody>
          <a:bodyPr>
            <a:noAutofit/>
          </a:bodyPr>
          <a:lstStyle>
            <a:lvl1pPr marL="0" indent="0">
              <a:spcBef>
                <a:spcPts val="0"/>
              </a:spcBef>
              <a:buNone/>
              <a:defRPr sz="1800">
                <a:solidFill>
                  <a:srgbClr val="0A1F5A"/>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dirty="0"/>
              <a:t>Click to add subtitle</a:t>
            </a:r>
          </a:p>
        </p:txBody>
      </p:sp>
    </p:spTree>
    <p:extLst>
      <p:ext uri="{BB962C8B-B14F-4D97-AF65-F5344CB8AC3E}">
        <p14:creationId xmlns:p14="http://schemas.microsoft.com/office/powerpoint/2010/main" val="344939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295401"/>
            <a:ext cx="3986784" cy="4800600"/>
          </a:xfrm>
        </p:spPr>
        <p:txBody>
          <a:bodyPr>
            <a:normAutofit/>
          </a:bodyPr>
          <a:lstStyle>
            <a:lvl1pPr>
              <a:defRPr sz="2000"/>
            </a:lvl1pPr>
            <a:lvl2pPr>
              <a:defRPr sz="2000"/>
            </a:lvl2pPr>
            <a:lvl3pPr>
              <a:defRPr sz="2000"/>
            </a:lvl3pPr>
            <a:lvl4pPr>
              <a:defRPr sz="2000"/>
            </a:lvl4pPr>
            <a:lvl5pPr>
              <a:defRPr sz="1200"/>
            </a:lvl5pPr>
            <a:lvl6pPr marL="914400" indent="0">
              <a:buNone/>
              <a:defRPr sz="1200"/>
            </a:lvl6pPr>
            <a:lvl7pPr>
              <a:defRPr sz="1200"/>
            </a:lvl7pPr>
            <a:lvl8pPr>
              <a:defRPr sz="1200"/>
            </a:lvl8pPr>
            <a:lvl9pPr>
              <a:defRPr sz="1200"/>
            </a:lvl9pPr>
          </a:lstStyle>
          <a:p>
            <a:pPr lvl="0"/>
            <a:r>
              <a:rPr lang="en-US" dirty="0"/>
              <a:t>Click to edit Master text styles</a:t>
            </a:r>
          </a:p>
          <a:p>
            <a:pPr lvl="1"/>
            <a:r>
              <a:rPr lang="en-US" dirty="0"/>
              <a:t>Second level </a:t>
            </a:r>
          </a:p>
        </p:txBody>
      </p:sp>
      <p:sp>
        <p:nvSpPr>
          <p:cNvPr id="4" name="Content Placeholder 3"/>
          <p:cNvSpPr>
            <a:spLocks noGrp="1"/>
          </p:cNvSpPr>
          <p:nvPr>
            <p:ph sz="half" idx="2"/>
          </p:nvPr>
        </p:nvSpPr>
        <p:spPr>
          <a:xfrm>
            <a:off x="4700016" y="1295401"/>
            <a:ext cx="3986784" cy="4800600"/>
          </a:xfrm>
        </p:spPr>
        <p:txBody>
          <a:bodyPr>
            <a:normAutofit/>
          </a:bodyPr>
          <a:lstStyle>
            <a:lvl1pPr>
              <a:defRPr sz="2000"/>
            </a:lvl1pPr>
            <a:lvl2pPr>
              <a:defRPr sz="2000"/>
            </a:lvl2pPr>
            <a:lvl3pPr>
              <a:defRPr sz="2000"/>
            </a:lvl3pPr>
            <a:lvl4pPr>
              <a:defRPr sz="20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269568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Subtitle and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lstStyle>
            <a:lvl1pPr>
              <a:defRPr/>
            </a:lvl1pPr>
          </a:lstStyle>
          <a:p>
            <a:r>
              <a:rPr lang="en-US"/>
              <a:t>Click to edit Master title style</a:t>
            </a:r>
            <a:endParaRPr lang="en-US" dirty="0"/>
          </a:p>
        </p:txBody>
      </p:sp>
      <p:sp>
        <p:nvSpPr>
          <p:cNvPr id="10" name="Text Placeholder 7"/>
          <p:cNvSpPr>
            <a:spLocks noGrp="1"/>
          </p:cNvSpPr>
          <p:nvPr>
            <p:ph type="body" sz="quarter" idx="13" hasCustomPrompt="1"/>
          </p:nvPr>
        </p:nvSpPr>
        <p:spPr>
          <a:xfrm>
            <a:off x="457200" y="1133856"/>
            <a:ext cx="8229600" cy="260574"/>
          </a:xfrm>
        </p:spPr>
        <p:txBody>
          <a:bodyPr>
            <a:noAutofit/>
          </a:bodyPr>
          <a:lstStyle>
            <a:lvl1pPr marL="0" indent="0">
              <a:spcBef>
                <a:spcPts val="0"/>
              </a:spcBef>
              <a:buNone/>
              <a:defRPr sz="1800">
                <a:solidFill>
                  <a:schemeClr val="accent1"/>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dirty="0"/>
              <a:t>Click to add subtitle</a:t>
            </a:r>
          </a:p>
        </p:txBody>
      </p:sp>
      <p:sp>
        <p:nvSpPr>
          <p:cNvPr id="3" name="Text Placeholder 2"/>
          <p:cNvSpPr>
            <a:spLocks noGrp="1"/>
          </p:cNvSpPr>
          <p:nvPr>
            <p:ph type="body" idx="1" hasCustomPrompt="1"/>
          </p:nvPr>
        </p:nvSpPr>
        <p:spPr>
          <a:xfrm>
            <a:off x="457200" y="1676399"/>
            <a:ext cx="3986784" cy="274320"/>
          </a:xfrm>
        </p:spPr>
        <p:txBody>
          <a:bodyPr anchor="t">
            <a:noAutofit/>
          </a:bodyPr>
          <a:lstStyle>
            <a:lvl1pPr marL="0" indent="0">
              <a:spcBef>
                <a:spcPts val="0"/>
              </a:spcBef>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heading</a:t>
            </a:r>
          </a:p>
        </p:txBody>
      </p:sp>
      <p:sp>
        <p:nvSpPr>
          <p:cNvPr id="4" name="Content Placeholder 3"/>
          <p:cNvSpPr>
            <a:spLocks noGrp="1"/>
          </p:cNvSpPr>
          <p:nvPr>
            <p:ph sz="half" idx="2"/>
          </p:nvPr>
        </p:nvSpPr>
        <p:spPr>
          <a:xfrm>
            <a:off x="457200" y="2057401"/>
            <a:ext cx="3986784" cy="4038600"/>
          </a:xfrm>
        </p:spPr>
        <p:txBody>
          <a:bodyPr>
            <a:normAutofit/>
          </a:bodyPr>
          <a:lstStyle>
            <a:lvl1pPr>
              <a:defRPr sz="2000"/>
            </a:lvl1pPr>
            <a:lvl2pPr>
              <a:defRPr sz="20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 </a:t>
            </a:r>
          </a:p>
        </p:txBody>
      </p:sp>
      <p:sp>
        <p:nvSpPr>
          <p:cNvPr id="5" name="Text Placeholder 4"/>
          <p:cNvSpPr>
            <a:spLocks noGrp="1"/>
          </p:cNvSpPr>
          <p:nvPr>
            <p:ph type="body" sz="quarter" idx="3" hasCustomPrompt="1"/>
          </p:nvPr>
        </p:nvSpPr>
        <p:spPr>
          <a:xfrm>
            <a:off x="4700016" y="1676399"/>
            <a:ext cx="3986784" cy="274320"/>
          </a:xfrm>
        </p:spPr>
        <p:txBody>
          <a:bodyPr anchor="t">
            <a:noAutofit/>
          </a:bodyPr>
          <a:lstStyle>
            <a:lvl1pPr marL="0" indent="0">
              <a:spcBef>
                <a:spcPts val="0"/>
              </a:spcBef>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heading</a:t>
            </a:r>
          </a:p>
        </p:txBody>
      </p:sp>
      <p:sp>
        <p:nvSpPr>
          <p:cNvPr id="6" name="Content Placeholder 5"/>
          <p:cNvSpPr>
            <a:spLocks noGrp="1"/>
          </p:cNvSpPr>
          <p:nvPr>
            <p:ph sz="quarter" idx="4"/>
          </p:nvPr>
        </p:nvSpPr>
        <p:spPr>
          <a:xfrm>
            <a:off x="4700016" y="2057401"/>
            <a:ext cx="3986784" cy="4038600"/>
          </a:xfrm>
        </p:spPr>
        <p:txBody>
          <a:bodyPr>
            <a:normAutofit/>
          </a:bodyPr>
          <a:lstStyle>
            <a:lvl1pPr>
              <a:defRPr sz="2000"/>
            </a:lvl1pPr>
            <a:lvl2pPr>
              <a:defRPr sz="20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 l</a:t>
            </a:r>
          </a:p>
        </p:txBody>
      </p:sp>
    </p:spTree>
    <p:extLst>
      <p:ext uri="{BB962C8B-B14F-4D97-AF65-F5344CB8AC3E}">
        <p14:creationId xmlns:p14="http://schemas.microsoft.com/office/powerpoint/2010/main" val="1129920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a:t>Click to edit Master title style</a:t>
            </a:r>
            <a:endParaRPr lang="en-US" dirty="0"/>
          </a:p>
        </p:txBody>
      </p:sp>
      <p:sp>
        <p:nvSpPr>
          <p:cNvPr id="3" name="Content Placeholder 2"/>
          <p:cNvSpPr>
            <a:spLocks noGrp="1"/>
          </p:cNvSpPr>
          <p:nvPr>
            <p:ph idx="1"/>
          </p:nvPr>
        </p:nvSpPr>
        <p:spPr>
          <a:xfrm>
            <a:off x="457200" y="1295401"/>
            <a:ext cx="5715000" cy="4800600"/>
          </a:xfrm>
        </p:spPr>
        <p:txBody>
          <a:bodyPr>
            <a:normAutofit/>
          </a:bodyPr>
          <a:lstStyle>
            <a:lvl1pPr>
              <a:defRPr sz="2000"/>
            </a:lvl1pPr>
            <a:lvl2pPr>
              <a:defRPr sz="2000"/>
            </a:lvl2pPr>
            <a:lvl3pPr>
              <a:defRPr sz="2000"/>
            </a:lvl3pPr>
            <a:lvl4pPr>
              <a:defRPr sz="1200"/>
            </a:lvl4pPr>
            <a:lvl5pPr>
              <a:defRPr sz="1200"/>
            </a:lvl5pPr>
            <a:lvl6pPr marL="914400" indent="0">
              <a:buNone/>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p:txBody>
      </p:sp>
      <p:sp>
        <p:nvSpPr>
          <p:cNvPr id="4" name="Text Placeholder 3"/>
          <p:cNvSpPr>
            <a:spLocks noGrp="1"/>
          </p:cNvSpPr>
          <p:nvPr>
            <p:ph type="body" sz="half" idx="2"/>
          </p:nvPr>
        </p:nvSpPr>
        <p:spPr>
          <a:xfrm>
            <a:off x="6400800" y="1295400"/>
            <a:ext cx="2286000" cy="4800600"/>
          </a:xfrm>
        </p:spPr>
        <p:txBody>
          <a:bodyPr>
            <a:noAutofit/>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353280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a:t>Click to edit Master title style</a:t>
            </a:r>
            <a:endParaRPr lang="en-US" dirty="0"/>
          </a:p>
        </p:txBody>
      </p:sp>
      <p:sp>
        <p:nvSpPr>
          <p:cNvPr id="3" name="Picture Placeholder 2"/>
          <p:cNvSpPr>
            <a:spLocks noGrp="1"/>
          </p:cNvSpPr>
          <p:nvPr>
            <p:ph type="pic" idx="1"/>
          </p:nvPr>
        </p:nvSpPr>
        <p:spPr>
          <a:xfrm>
            <a:off x="457200" y="1295400"/>
            <a:ext cx="5029200" cy="48006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5760720" y="1295400"/>
            <a:ext cx="2926080" cy="4800600"/>
          </a:xfrm>
        </p:spPr>
        <p:txBody>
          <a:bodyPr>
            <a:noAutofit/>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18828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5DADF381-5568-4523-9E2D-D97D1FCC5F0A}"/>
              </a:ext>
            </a:extLst>
          </p:cNvPr>
          <p:cNvSpPr txBox="1">
            <a:spLocks/>
          </p:cNvSpPr>
          <p:nvPr userDrawn="1"/>
        </p:nvSpPr>
        <p:spPr>
          <a:xfrm>
            <a:off x="0" y="0"/>
            <a:ext cx="9144000" cy="1052736"/>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2" name="Title Placeholder 1"/>
          <p:cNvSpPr>
            <a:spLocks noGrp="1"/>
          </p:cNvSpPr>
          <p:nvPr>
            <p:ph type="title"/>
          </p:nvPr>
        </p:nvSpPr>
        <p:spPr>
          <a:xfrm>
            <a:off x="251520" y="304800"/>
            <a:ext cx="8640960" cy="747936"/>
          </a:xfrm>
          <a:prstGeom prst="rect">
            <a:avLst/>
          </a:prstGeom>
        </p:spPr>
        <p:txBody>
          <a:bodyPr vert="horz" lIns="0" tIns="0" rIns="0" bIns="0" rtlCol="0" anchor="b" anchorCtr="0">
            <a:noAutofit/>
          </a:bodyPr>
          <a:lstStyle/>
          <a:p>
            <a:r>
              <a:rPr lang="en-US" dirty="0"/>
              <a:t>Click to edit Master title style</a:t>
            </a:r>
          </a:p>
        </p:txBody>
      </p:sp>
      <p:sp>
        <p:nvSpPr>
          <p:cNvPr id="3" name="Text Placeholder 2"/>
          <p:cNvSpPr>
            <a:spLocks noGrp="1"/>
          </p:cNvSpPr>
          <p:nvPr>
            <p:ph type="body" idx="1"/>
          </p:nvPr>
        </p:nvSpPr>
        <p:spPr>
          <a:xfrm>
            <a:off x="251520" y="1295400"/>
            <a:ext cx="8640960" cy="4983628"/>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pic>
        <p:nvPicPr>
          <p:cNvPr id="7" name="Picture 11" descr="C:\Users\Gjaltema\Pictures\ModernStats.jp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467544" y="6309320"/>
            <a:ext cx="2218450" cy="432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549C6C6E-4BF8-4355-BE97-98E72D4B67EB}"/>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308304" y="6279028"/>
            <a:ext cx="1512168" cy="462292"/>
          </a:xfrm>
          <a:prstGeom prst="rect">
            <a:avLst/>
          </a:prstGeom>
        </p:spPr>
      </p:pic>
    </p:spTree>
    <p:extLst>
      <p:ext uri="{BB962C8B-B14F-4D97-AF65-F5344CB8AC3E}">
        <p14:creationId xmlns:p14="http://schemas.microsoft.com/office/powerpoint/2010/main" val="865477330"/>
      </p:ext>
    </p:extLst>
  </p:cSld>
  <p:clrMap bg1="lt1" tx1="dk1" bg2="lt2" tx2="dk2" accent1="accent1" accent2="accent2" accent3="accent3" accent4="accent4" accent5="accent5" accent6="accent6" hlink="hlink" folHlink="folHlink"/>
  <p:sldLayoutIdLst>
    <p:sldLayoutId id="2147483673" r:id="rId1"/>
    <p:sldLayoutId id="2147483651" r:id="rId2"/>
    <p:sldLayoutId id="2147483650" r:id="rId3"/>
    <p:sldLayoutId id="2147483663" r:id="rId4"/>
    <p:sldLayoutId id="2147483665" r:id="rId5"/>
    <p:sldLayoutId id="2147483652" r:id="rId6"/>
    <p:sldLayoutId id="2147483666" r:id="rId7"/>
    <p:sldLayoutId id="2147483656" r:id="rId8"/>
    <p:sldLayoutId id="2147483657" r:id="rId9"/>
    <p:sldLayoutId id="2147483670" r:id="rId10"/>
    <p:sldLayoutId id="2147483671" r:id="rId11"/>
    <p:sldLayoutId id="2147483672" r:id="rId12"/>
    <p:sldLayoutId id="2147483658" r:id="rId13"/>
    <p:sldLayoutId id="2147483674"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4000" b="0" kern="1200">
          <a:solidFill>
            <a:srgbClr val="005DA2"/>
          </a:solidFill>
          <a:latin typeface="Arial"/>
          <a:ea typeface="+mj-ea"/>
          <a:cs typeface="+mj-cs"/>
        </a:defRPr>
      </a:lvl1pPr>
    </p:titleStyle>
    <p:bodyStyle>
      <a:lvl1pPr marL="182880" indent="-182880" algn="l" defTabSz="914400" rtl="0" eaLnBrk="1" latinLnBrk="0" hangingPunct="1">
        <a:lnSpc>
          <a:spcPct val="90000"/>
        </a:lnSpc>
        <a:spcBef>
          <a:spcPts val="1200"/>
        </a:spcBef>
        <a:buClr>
          <a:schemeClr val="tx1"/>
        </a:buClr>
        <a:buFont typeface="HP Simplified" panose="020B0604020204020204" pitchFamily="34" charset="0"/>
        <a:buChar char="•"/>
        <a:defRPr sz="2800" kern="1200">
          <a:solidFill>
            <a:schemeClr val="tx1"/>
          </a:solidFill>
          <a:latin typeface="Arial"/>
          <a:ea typeface="+mn-ea"/>
          <a:cs typeface="+mn-cs"/>
        </a:defRPr>
      </a:lvl1pPr>
      <a:lvl2pPr marL="411480" indent="-182880" algn="l" defTabSz="914400" rtl="0" eaLnBrk="1" latinLnBrk="0" hangingPunct="1">
        <a:lnSpc>
          <a:spcPct val="90000"/>
        </a:lnSpc>
        <a:spcBef>
          <a:spcPts val="800"/>
        </a:spcBef>
        <a:buClr>
          <a:schemeClr val="tx1"/>
        </a:buClr>
        <a:buSzPct val="80000"/>
        <a:buFont typeface="HP Simplified" panose="020B0604020204020204" pitchFamily="34" charset="0"/>
        <a:buChar char="–"/>
        <a:defRPr sz="2800" kern="1200">
          <a:solidFill>
            <a:schemeClr val="tx1"/>
          </a:solidFill>
          <a:latin typeface="Arial"/>
          <a:ea typeface="+mn-ea"/>
          <a:cs typeface="+mn-cs"/>
        </a:defRPr>
      </a:lvl2pPr>
      <a:lvl3pPr marL="548640" indent="-137160" algn="l" defTabSz="914400" rtl="0" eaLnBrk="1" latinLnBrk="0" hangingPunct="1">
        <a:lnSpc>
          <a:spcPct val="90000"/>
        </a:lnSpc>
        <a:spcBef>
          <a:spcPts val="600"/>
        </a:spcBef>
        <a:buClr>
          <a:schemeClr val="tx1"/>
        </a:buClr>
        <a:buFont typeface="HP Simplified" panose="020B0604020204020204" pitchFamily="34" charset="0"/>
        <a:buChar char="•"/>
        <a:defRPr sz="2800" kern="1200">
          <a:solidFill>
            <a:schemeClr val="tx1"/>
          </a:solidFill>
          <a:latin typeface="Arial"/>
          <a:ea typeface="+mn-ea"/>
          <a:cs typeface="+mn-cs"/>
        </a:defRPr>
      </a:lvl3pPr>
      <a:lvl4pPr marL="73152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2800" kern="1200">
          <a:solidFill>
            <a:schemeClr val="tx1"/>
          </a:solidFill>
          <a:latin typeface="Arial"/>
          <a:ea typeface="+mn-ea"/>
          <a:cs typeface="+mn-cs"/>
        </a:defRPr>
      </a:lvl4pPr>
      <a:lvl5pPr marL="86868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Arial"/>
          <a:ea typeface="+mn-ea"/>
          <a:cs typeface="+mn-cs"/>
        </a:defRPr>
      </a:lvl5pPr>
      <a:lvl6pPr marL="105156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1200" kern="1200">
          <a:solidFill>
            <a:schemeClr val="tx1"/>
          </a:solidFill>
          <a:latin typeface="+mn-lt"/>
          <a:ea typeface="+mn-ea"/>
          <a:cs typeface="+mn-cs"/>
        </a:defRPr>
      </a:lvl6pPr>
      <a:lvl7pPr marL="118872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mn-lt"/>
          <a:ea typeface="+mn-ea"/>
          <a:cs typeface="+mn-cs"/>
        </a:defRPr>
      </a:lvl7pPr>
      <a:lvl8pPr marL="137160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1200" kern="1200">
          <a:solidFill>
            <a:schemeClr val="tx1"/>
          </a:solidFill>
          <a:latin typeface="+mn-lt"/>
          <a:ea typeface="+mn-ea"/>
          <a:cs typeface="+mn-cs"/>
        </a:defRPr>
      </a:lvl8pPr>
      <a:lvl9pPr marL="155448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3.jpeg"/><Relationship Id="rId13" Type="http://schemas.openxmlformats.org/officeDocument/2006/relationships/image" Target="../media/image28.png"/><Relationship Id="rId3" Type="http://schemas.openxmlformats.org/officeDocument/2006/relationships/image" Target="../media/image18.jpeg"/><Relationship Id="rId7" Type="http://schemas.openxmlformats.org/officeDocument/2006/relationships/image" Target="../media/image22.png"/><Relationship Id="rId12" Type="http://schemas.openxmlformats.org/officeDocument/2006/relationships/image" Target="../media/image27.jpeg"/><Relationship Id="rId2" Type="http://schemas.openxmlformats.org/officeDocument/2006/relationships/image" Target="../media/image17.jpeg"/><Relationship Id="rId16" Type="http://schemas.openxmlformats.org/officeDocument/2006/relationships/image" Target="../media/image31.png"/><Relationship Id="rId1" Type="http://schemas.openxmlformats.org/officeDocument/2006/relationships/slideLayout" Target="../slideLayouts/slideLayout3.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jpeg"/><Relationship Id="rId4" Type="http://schemas.openxmlformats.org/officeDocument/2006/relationships/image" Target="../media/image19.jpeg"/><Relationship Id="rId9" Type="http://schemas.openxmlformats.org/officeDocument/2006/relationships/image" Target="../media/image24.png"/><Relationship Id="rId14" Type="http://schemas.openxmlformats.org/officeDocument/2006/relationships/image" Target="../media/image2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33.pn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2713761"/>
            <a:ext cx="7772400" cy="1152128"/>
          </a:xfrm>
        </p:spPr>
        <p:txBody>
          <a:bodyPr>
            <a:noAutofit/>
          </a:bodyPr>
          <a:lstStyle/>
          <a:p>
            <a:pPr algn="ctr"/>
            <a:r>
              <a:rPr lang="en-US" sz="4800" dirty="0"/>
              <a:t> </a:t>
            </a:r>
            <a:br>
              <a:rPr lang="en-US" sz="4800" dirty="0"/>
            </a:br>
            <a:r>
              <a:rPr lang="en-US" sz="4800" dirty="0"/>
              <a:t>Supporting Standards Group</a:t>
            </a:r>
            <a:br>
              <a:rPr lang="en-US" sz="4800" dirty="0"/>
            </a:br>
            <a:r>
              <a:rPr lang="en-US" sz="4800" dirty="0"/>
              <a:t>Activities and Challenges</a:t>
            </a:r>
            <a:endParaRPr lang="en-GB" sz="4800" dirty="0"/>
          </a:p>
        </p:txBody>
      </p:sp>
      <p:sp>
        <p:nvSpPr>
          <p:cNvPr id="3" name="Subtitle 2"/>
          <p:cNvSpPr>
            <a:spLocks noGrp="1"/>
          </p:cNvSpPr>
          <p:nvPr>
            <p:ph type="subTitle" idx="1"/>
          </p:nvPr>
        </p:nvSpPr>
        <p:spPr>
          <a:xfrm>
            <a:off x="2267744" y="4149080"/>
            <a:ext cx="6584776" cy="1296144"/>
          </a:xfrm>
        </p:spPr>
        <p:txBody>
          <a:bodyPr>
            <a:normAutofit fontScale="92500" lnSpcReduction="10000"/>
          </a:bodyPr>
          <a:lstStyle/>
          <a:p>
            <a:pPr algn="r"/>
            <a:endParaRPr lang="en-US" sz="2400" dirty="0">
              <a:solidFill>
                <a:schemeClr val="tx1"/>
              </a:solidFill>
            </a:endParaRPr>
          </a:p>
          <a:p>
            <a:pPr algn="r"/>
            <a:r>
              <a:rPr lang="en-US" sz="2600" dirty="0">
                <a:solidFill>
                  <a:schemeClr val="tx1"/>
                </a:solidFill>
              </a:rPr>
              <a:t>Supporting Standards Group</a:t>
            </a:r>
          </a:p>
          <a:p>
            <a:pPr algn="r"/>
            <a:r>
              <a:rPr lang="en-GB" sz="2000" dirty="0">
                <a:solidFill>
                  <a:schemeClr val="tx1"/>
                </a:solidFill>
              </a:rPr>
              <a:t>19 November 2020</a:t>
            </a:r>
          </a:p>
          <a:p>
            <a:pPr algn="r"/>
            <a:r>
              <a:rPr lang="en-GB" sz="2000" dirty="0"/>
              <a:t>HLG-MOS </a:t>
            </a:r>
            <a:r>
              <a:rPr lang="en-GB" sz="2000" dirty="0" err="1"/>
              <a:t>Modernsiation</a:t>
            </a:r>
            <a:r>
              <a:rPr lang="en-GB" sz="2000" dirty="0"/>
              <a:t> Workshop 2020 (Virtual)</a:t>
            </a:r>
            <a:endParaRPr lang="en-GB" sz="2000" dirty="0">
              <a:solidFill>
                <a:schemeClr val="tx1"/>
              </a:solidFill>
            </a:endParaRPr>
          </a:p>
        </p:txBody>
      </p:sp>
    </p:spTree>
    <p:extLst>
      <p:ext uri="{BB962C8B-B14F-4D97-AF65-F5344CB8AC3E}">
        <p14:creationId xmlns:p14="http://schemas.microsoft.com/office/powerpoint/2010/main" val="1374689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7B0B9-6988-423D-8132-B1B8FF479B38}"/>
              </a:ext>
            </a:extLst>
          </p:cNvPr>
          <p:cNvSpPr>
            <a:spLocks noGrp="1"/>
          </p:cNvSpPr>
          <p:nvPr>
            <p:ph type="title"/>
          </p:nvPr>
        </p:nvSpPr>
        <p:spPr/>
        <p:txBody>
          <a:bodyPr/>
          <a:lstStyle/>
          <a:p>
            <a:r>
              <a:rPr lang="en-US" dirty="0"/>
              <a:t>Geospatial information for GSBPM</a:t>
            </a:r>
          </a:p>
        </p:txBody>
      </p:sp>
      <p:sp>
        <p:nvSpPr>
          <p:cNvPr id="6" name="CasellaDiTesto 6">
            <a:extLst>
              <a:ext uri="{FF2B5EF4-FFF2-40B4-BE49-F238E27FC236}">
                <a16:creationId xmlns:a16="http://schemas.microsoft.com/office/drawing/2014/main" id="{F26AED25-FF63-4C0A-8624-46D357B6C864}"/>
              </a:ext>
            </a:extLst>
          </p:cNvPr>
          <p:cNvSpPr txBox="1">
            <a:spLocks noGrp="1" noChangeArrowheads="1"/>
          </p:cNvSpPr>
          <p:nvPr>
            <p:ph idx="1"/>
          </p:nvPr>
        </p:nvSpPr>
        <p:spPr bwMode="auto">
          <a:xfrm>
            <a:off x="242814" y="1268760"/>
            <a:ext cx="8505650" cy="912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marL="0" indent="0">
              <a:lnSpc>
                <a:spcPct val="130000"/>
              </a:lnSpc>
              <a:buNone/>
            </a:pPr>
            <a:r>
              <a:rPr lang="en-GB" altLang="en-US" sz="2000" dirty="0">
                <a:solidFill>
                  <a:schemeClr val="bg2">
                    <a:lumMod val="10000"/>
                  </a:schemeClr>
                </a:solidFill>
                <a:cs typeface="Arial" panose="020B0604020202020204" pitchFamily="34" charset="0"/>
              </a:rPr>
              <a:t>Chair: no chair</a:t>
            </a:r>
          </a:p>
          <a:p>
            <a:pPr marL="0" indent="0">
              <a:lnSpc>
                <a:spcPct val="130000"/>
              </a:lnSpc>
              <a:buNone/>
            </a:pPr>
            <a:r>
              <a:rPr lang="en-GB" altLang="en-US" sz="2000" dirty="0">
                <a:solidFill>
                  <a:schemeClr val="bg2">
                    <a:lumMod val="10000"/>
                  </a:schemeClr>
                </a:solidFill>
                <a:cs typeface="Arial" panose="020B0604020202020204" pitchFamily="34" charset="0"/>
              </a:rPr>
              <a:t>18 members from 10 NSOs and 5 international statistical organisations</a:t>
            </a:r>
            <a:endParaRPr lang="en-GB" altLang="en-US" sz="2000" dirty="0">
              <a:solidFill>
                <a:srgbClr val="005DA2"/>
              </a:solidFill>
              <a:cs typeface="Arial" panose="020B0604020202020204" pitchFamily="34" charset="0"/>
            </a:endParaRPr>
          </a:p>
        </p:txBody>
      </p:sp>
      <p:sp>
        <p:nvSpPr>
          <p:cNvPr id="4" name="Marcador de contenido 2">
            <a:extLst>
              <a:ext uri="{FF2B5EF4-FFF2-40B4-BE49-F238E27FC236}">
                <a16:creationId xmlns:a16="http://schemas.microsoft.com/office/drawing/2014/main" id="{FFB0850A-E523-4937-82FF-D5AFD3293602}"/>
              </a:ext>
            </a:extLst>
          </p:cNvPr>
          <p:cNvSpPr txBox="1">
            <a:spLocks/>
          </p:cNvSpPr>
          <p:nvPr/>
        </p:nvSpPr>
        <p:spPr>
          <a:xfrm>
            <a:off x="2843809" y="3954805"/>
            <a:ext cx="6048672" cy="2903194"/>
          </a:xfrm>
          <a:prstGeom prst="rect">
            <a:avLst/>
          </a:prstGeom>
          <a:effectLst>
            <a:outerShdw blurRad="63500" sx="102000" sy="102000" algn="ctr"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vert="horz" lIns="0" tIns="0" rIns="0" bIns="0" numCol="2" rtlCol="0">
            <a:noAutofit/>
          </a:bodyPr>
          <a:lstStyle>
            <a:lvl1pPr marL="182880" indent="-182880" algn="l" defTabSz="914400" rtl="0" eaLnBrk="1" latinLnBrk="0" hangingPunct="1">
              <a:lnSpc>
                <a:spcPct val="90000"/>
              </a:lnSpc>
              <a:spcBef>
                <a:spcPts val="1200"/>
              </a:spcBef>
              <a:buClr>
                <a:schemeClr val="tx1"/>
              </a:buClr>
              <a:buFont typeface="HP Simplified" panose="020B0604020204020204" pitchFamily="34" charset="0"/>
              <a:buChar char="•"/>
              <a:defRPr sz="2800" kern="1200">
                <a:solidFill>
                  <a:schemeClr val="dk1"/>
                </a:solidFill>
                <a:latin typeface="+mn-lt"/>
                <a:ea typeface="+mn-ea"/>
                <a:cs typeface="+mn-cs"/>
              </a:defRPr>
            </a:lvl1pPr>
            <a:lvl2pPr marL="411480" indent="-182880" algn="l" defTabSz="914400" rtl="0" eaLnBrk="1" latinLnBrk="0" hangingPunct="1">
              <a:lnSpc>
                <a:spcPct val="90000"/>
              </a:lnSpc>
              <a:spcBef>
                <a:spcPts val="800"/>
              </a:spcBef>
              <a:buClr>
                <a:schemeClr val="tx1"/>
              </a:buClr>
              <a:buSzPct val="80000"/>
              <a:buFont typeface="HP Simplified" panose="020B0604020204020204" pitchFamily="34" charset="0"/>
              <a:buChar char="–"/>
              <a:defRPr sz="2800" kern="1200">
                <a:solidFill>
                  <a:schemeClr val="dk1"/>
                </a:solidFill>
                <a:latin typeface="+mn-lt"/>
                <a:ea typeface="+mn-ea"/>
                <a:cs typeface="+mn-cs"/>
              </a:defRPr>
            </a:lvl2pPr>
            <a:lvl3pPr marL="548640" indent="-137160" algn="l" defTabSz="914400" rtl="0" eaLnBrk="1" latinLnBrk="0" hangingPunct="1">
              <a:lnSpc>
                <a:spcPct val="90000"/>
              </a:lnSpc>
              <a:spcBef>
                <a:spcPts val="600"/>
              </a:spcBef>
              <a:buClr>
                <a:schemeClr val="tx1"/>
              </a:buClr>
              <a:buFont typeface="HP Simplified" panose="020B0604020204020204" pitchFamily="34" charset="0"/>
              <a:buChar char="•"/>
              <a:defRPr sz="2800" kern="1200">
                <a:solidFill>
                  <a:schemeClr val="dk1"/>
                </a:solidFill>
                <a:latin typeface="+mn-lt"/>
                <a:ea typeface="+mn-ea"/>
                <a:cs typeface="+mn-cs"/>
              </a:defRPr>
            </a:lvl3pPr>
            <a:lvl4pPr marL="73152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2800" kern="1200">
                <a:solidFill>
                  <a:schemeClr val="dk1"/>
                </a:solidFill>
                <a:latin typeface="+mn-lt"/>
                <a:ea typeface="+mn-ea"/>
                <a:cs typeface="+mn-cs"/>
              </a:defRPr>
            </a:lvl4pPr>
            <a:lvl5pPr marL="86868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dk1"/>
                </a:solidFill>
                <a:latin typeface="+mn-lt"/>
                <a:ea typeface="+mn-ea"/>
                <a:cs typeface="+mn-cs"/>
              </a:defRPr>
            </a:lvl5pPr>
            <a:lvl6pPr marL="105156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1200" kern="1200">
                <a:solidFill>
                  <a:schemeClr val="dk1"/>
                </a:solidFill>
                <a:latin typeface="+mn-lt"/>
                <a:ea typeface="+mn-ea"/>
                <a:cs typeface="+mn-cs"/>
              </a:defRPr>
            </a:lvl6pPr>
            <a:lvl7pPr marL="118872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dk1"/>
                </a:solidFill>
                <a:latin typeface="+mn-lt"/>
                <a:ea typeface="+mn-ea"/>
                <a:cs typeface="+mn-cs"/>
              </a:defRPr>
            </a:lvl7pPr>
            <a:lvl8pPr marL="137160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1200" kern="1200">
                <a:solidFill>
                  <a:schemeClr val="dk1"/>
                </a:solidFill>
                <a:latin typeface="+mn-lt"/>
                <a:ea typeface="+mn-ea"/>
                <a:cs typeface="+mn-cs"/>
              </a:defRPr>
            </a:lvl8pPr>
            <a:lvl9pPr marL="155448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dk1"/>
                </a:solidFill>
                <a:latin typeface="+mn-lt"/>
                <a:ea typeface="+mn-ea"/>
                <a:cs typeface="+mn-cs"/>
              </a:defRPr>
            </a:lvl9pPr>
          </a:lstStyle>
          <a:p>
            <a:pPr>
              <a:spcBef>
                <a:spcPts val="600"/>
              </a:spcBef>
              <a:spcAft>
                <a:spcPts val="600"/>
              </a:spcAft>
            </a:pPr>
            <a:r>
              <a:rPr lang="en-GB" sz="1600" dirty="0"/>
              <a:t>Australian Bureau of Statistics</a:t>
            </a:r>
          </a:p>
          <a:p>
            <a:pPr>
              <a:spcBef>
                <a:spcPts val="600"/>
              </a:spcBef>
              <a:spcAft>
                <a:spcPts val="600"/>
              </a:spcAft>
            </a:pPr>
            <a:r>
              <a:rPr lang="en-GB" sz="1600" dirty="0"/>
              <a:t>Central Statistics Office of Ireland</a:t>
            </a:r>
          </a:p>
          <a:p>
            <a:pPr>
              <a:spcBef>
                <a:spcPts val="600"/>
              </a:spcBef>
              <a:spcAft>
                <a:spcPts val="600"/>
              </a:spcAft>
            </a:pPr>
            <a:r>
              <a:rPr lang="en-GB" sz="1600" dirty="0"/>
              <a:t>Data Documentation Initiative</a:t>
            </a:r>
          </a:p>
          <a:p>
            <a:pPr>
              <a:spcBef>
                <a:spcPts val="600"/>
              </a:spcBef>
              <a:spcAft>
                <a:spcPts val="600"/>
              </a:spcAft>
            </a:pPr>
            <a:r>
              <a:rPr lang="en-GB" sz="1600" dirty="0"/>
              <a:t>Eurostat</a:t>
            </a:r>
          </a:p>
          <a:p>
            <a:pPr>
              <a:spcBef>
                <a:spcPts val="600"/>
              </a:spcBef>
              <a:spcAft>
                <a:spcPts val="600"/>
              </a:spcAft>
            </a:pPr>
            <a:r>
              <a:rPr lang="en-GB" sz="1600" dirty="0"/>
              <a:t>Federal Statistical Office of Germany</a:t>
            </a:r>
          </a:p>
          <a:p>
            <a:pPr>
              <a:spcBef>
                <a:spcPts val="600"/>
              </a:spcBef>
              <a:spcAft>
                <a:spcPts val="600"/>
              </a:spcAft>
            </a:pPr>
            <a:r>
              <a:rPr lang="en-GB" sz="1600" dirty="0"/>
              <a:t>INEGI Mexico</a:t>
            </a:r>
          </a:p>
          <a:p>
            <a:pPr>
              <a:spcBef>
                <a:spcPts val="600"/>
              </a:spcBef>
              <a:spcAft>
                <a:spcPts val="600"/>
              </a:spcAft>
            </a:pPr>
            <a:r>
              <a:rPr lang="en-GB" sz="1600" dirty="0"/>
              <a:t>INSEE France</a:t>
            </a:r>
          </a:p>
          <a:p>
            <a:pPr>
              <a:spcBef>
                <a:spcPts val="600"/>
              </a:spcBef>
              <a:spcAft>
                <a:spcPts val="600"/>
              </a:spcAft>
            </a:pPr>
            <a:endParaRPr lang="en-GB" sz="1600" dirty="0"/>
          </a:p>
          <a:p>
            <a:pPr>
              <a:spcBef>
                <a:spcPts val="600"/>
              </a:spcBef>
              <a:spcAft>
                <a:spcPts val="600"/>
              </a:spcAft>
            </a:pPr>
            <a:endParaRPr lang="en-GB" sz="1600" dirty="0"/>
          </a:p>
          <a:p>
            <a:pPr>
              <a:spcBef>
                <a:spcPts val="600"/>
              </a:spcBef>
              <a:spcAft>
                <a:spcPts val="600"/>
              </a:spcAft>
            </a:pPr>
            <a:endParaRPr lang="en-GB" sz="1600" dirty="0"/>
          </a:p>
          <a:p>
            <a:pPr>
              <a:spcBef>
                <a:spcPts val="600"/>
              </a:spcBef>
              <a:spcAft>
                <a:spcPts val="600"/>
              </a:spcAft>
            </a:pPr>
            <a:endParaRPr lang="en-GB" sz="1600" dirty="0"/>
          </a:p>
          <a:p>
            <a:pPr>
              <a:spcBef>
                <a:spcPts val="600"/>
              </a:spcBef>
              <a:spcAft>
                <a:spcPts val="600"/>
              </a:spcAft>
            </a:pPr>
            <a:endParaRPr lang="en-GB" sz="1600" dirty="0"/>
          </a:p>
          <a:p>
            <a:pPr>
              <a:spcBef>
                <a:spcPts val="600"/>
              </a:spcBef>
              <a:spcAft>
                <a:spcPts val="600"/>
              </a:spcAft>
            </a:pPr>
            <a:endParaRPr lang="en-GB" sz="1600" dirty="0"/>
          </a:p>
          <a:p>
            <a:pPr>
              <a:spcBef>
                <a:spcPts val="600"/>
              </a:spcBef>
              <a:spcAft>
                <a:spcPts val="600"/>
              </a:spcAft>
            </a:pPr>
            <a:endParaRPr lang="en-GB" sz="1600" dirty="0"/>
          </a:p>
          <a:p>
            <a:pPr>
              <a:spcBef>
                <a:spcPts val="600"/>
              </a:spcBef>
              <a:spcAft>
                <a:spcPts val="600"/>
              </a:spcAft>
            </a:pPr>
            <a:r>
              <a:rPr lang="en-GB" sz="1600" dirty="0"/>
              <a:t>International Labour Organisation</a:t>
            </a:r>
          </a:p>
          <a:p>
            <a:pPr>
              <a:spcBef>
                <a:spcPts val="600"/>
              </a:spcBef>
              <a:spcAft>
                <a:spcPts val="600"/>
              </a:spcAft>
            </a:pPr>
            <a:r>
              <a:rPr lang="en-GB" sz="1600" dirty="0"/>
              <a:t>Statistics Canada</a:t>
            </a:r>
          </a:p>
          <a:p>
            <a:pPr>
              <a:spcBef>
                <a:spcPts val="600"/>
              </a:spcBef>
              <a:spcAft>
                <a:spcPts val="600"/>
              </a:spcAft>
            </a:pPr>
            <a:r>
              <a:rPr lang="en-GB" sz="1600" dirty="0"/>
              <a:t>Statistics Finland</a:t>
            </a:r>
          </a:p>
          <a:p>
            <a:pPr>
              <a:spcBef>
                <a:spcPts val="600"/>
              </a:spcBef>
              <a:spcAft>
                <a:spcPts val="600"/>
              </a:spcAft>
            </a:pPr>
            <a:r>
              <a:rPr lang="en-GB" sz="1600" dirty="0"/>
              <a:t>Statistics Korea</a:t>
            </a:r>
          </a:p>
          <a:p>
            <a:pPr>
              <a:spcBef>
                <a:spcPts val="600"/>
              </a:spcBef>
              <a:spcAft>
                <a:spcPts val="600"/>
              </a:spcAft>
            </a:pPr>
            <a:r>
              <a:rPr lang="en-GB" sz="1600" dirty="0"/>
              <a:t>Statistics Poland</a:t>
            </a:r>
          </a:p>
          <a:p>
            <a:pPr>
              <a:spcBef>
                <a:spcPts val="600"/>
              </a:spcBef>
              <a:spcAft>
                <a:spcPts val="600"/>
              </a:spcAft>
            </a:pPr>
            <a:r>
              <a:rPr lang="en-GB" sz="1600" dirty="0"/>
              <a:t>Statistics Sweden</a:t>
            </a:r>
          </a:p>
          <a:p>
            <a:pPr>
              <a:spcBef>
                <a:spcPts val="600"/>
              </a:spcBef>
              <a:spcAft>
                <a:spcPts val="600"/>
              </a:spcAft>
            </a:pPr>
            <a:r>
              <a:rPr lang="en-GB" sz="1600" dirty="0"/>
              <a:t>UNSD</a:t>
            </a:r>
          </a:p>
          <a:p>
            <a:pPr>
              <a:spcBef>
                <a:spcPts val="600"/>
              </a:spcBef>
              <a:spcAft>
                <a:spcPts val="600"/>
              </a:spcAft>
            </a:pPr>
            <a:r>
              <a:rPr lang="en-GB" sz="1600" dirty="0"/>
              <a:t>UNECE</a:t>
            </a:r>
          </a:p>
          <a:p>
            <a:pPr>
              <a:spcBef>
                <a:spcPts val="600"/>
              </a:spcBef>
              <a:spcAft>
                <a:spcPts val="600"/>
              </a:spcAft>
            </a:pPr>
            <a:endParaRPr lang="en-GB" sz="1600" dirty="0"/>
          </a:p>
          <a:p>
            <a:pPr>
              <a:spcBef>
                <a:spcPts val="600"/>
              </a:spcBef>
              <a:spcAft>
                <a:spcPts val="600"/>
              </a:spcAft>
            </a:pPr>
            <a:endParaRPr lang="en-GB" sz="1600" dirty="0"/>
          </a:p>
          <a:p>
            <a:pPr>
              <a:spcBef>
                <a:spcPts val="600"/>
              </a:spcBef>
              <a:spcAft>
                <a:spcPts val="600"/>
              </a:spcAft>
            </a:pPr>
            <a:endParaRPr lang="en-GB" sz="1600" dirty="0"/>
          </a:p>
          <a:p>
            <a:pPr>
              <a:spcBef>
                <a:spcPts val="600"/>
              </a:spcBef>
              <a:spcAft>
                <a:spcPts val="600"/>
              </a:spcAft>
            </a:pPr>
            <a:endParaRPr lang="en-GB" sz="1600" dirty="0"/>
          </a:p>
          <a:p>
            <a:pPr>
              <a:spcBef>
                <a:spcPts val="600"/>
              </a:spcBef>
              <a:spcAft>
                <a:spcPts val="600"/>
              </a:spcAft>
            </a:pPr>
            <a:endParaRPr lang="en-GB" sz="1600" dirty="0"/>
          </a:p>
          <a:p>
            <a:pPr>
              <a:spcBef>
                <a:spcPts val="600"/>
              </a:spcBef>
              <a:spcAft>
                <a:spcPts val="600"/>
              </a:spcAft>
            </a:pPr>
            <a:endParaRPr lang="en-GB" sz="1600" dirty="0"/>
          </a:p>
          <a:p>
            <a:pPr>
              <a:spcBef>
                <a:spcPts val="600"/>
              </a:spcBef>
              <a:spcAft>
                <a:spcPts val="600"/>
              </a:spcAft>
            </a:pPr>
            <a:endParaRPr lang="en-GB" sz="1600" dirty="0"/>
          </a:p>
        </p:txBody>
      </p:sp>
      <p:pic>
        <p:nvPicPr>
          <p:cNvPr id="5" name="Picture 2" descr="Resultado de imagen de statisticis finland">
            <a:extLst>
              <a:ext uri="{FF2B5EF4-FFF2-40B4-BE49-F238E27FC236}">
                <a16:creationId xmlns:a16="http://schemas.microsoft.com/office/drawing/2014/main" id="{9B25F8CD-EFCF-4832-93B2-503067816C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386442"/>
            <a:ext cx="1763688" cy="51121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Resultado de imagen de abs burea statistics australia logo">
            <a:extLst>
              <a:ext uri="{FF2B5EF4-FFF2-40B4-BE49-F238E27FC236}">
                <a16:creationId xmlns:a16="http://schemas.microsoft.com/office/drawing/2014/main" id="{BC3D5A97-7FBE-47AB-8055-BBC27B5EC7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22083" y="2401155"/>
            <a:ext cx="561686" cy="48853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Resultado de imagen de destatis logo">
            <a:extLst>
              <a:ext uri="{FF2B5EF4-FFF2-40B4-BE49-F238E27FC236}">
                <a16:creationId xmlns:a16="http://schemas.microsoft.com/office/drawing/2014/main" id="{61ED2095-2AF3-4926-A13A-332A9F34E8B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7433" b="23505"/>
          <a:stretch/>
        </p:blipFill>
        <p:spPr bwMode="auto">
          <a:xfrm>
            <a:off x="2492584" y="2211261"/>
            <a:ext cx="1392800" cy="763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2" descr="Statistics Sweden, to startpage">
            <a:extLst>
              <a:ext uri="{FF2B5EF4-FFF2-40B4-BE49-F238E27FC236}">
                <a16:creationId xmlns:a16="http://schemas.microsoft.com/office/drawing/2014/main" id="{0370A62F-3861-4C31-B254-DC102118CB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43475" y="2401156"/>
            <a:ext cx="452683" cy="48853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Ver las imágenes de origen">
            <a:extLst>
              <a:ext uri="{FF2B5EF4-FFF2-40B4-BE49-F238E27FC236}">
                <a16:creationId xmlns:a16="http://schemas.microsoft.com/office/drawing/2014/main" id="{A79B1D5F-7B0A-4396-B8BE-4F4B7C06659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34320" y="2529052"/>
            <a:ext cx="1843019" cy="36860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6" descr="Statistics Korea">
            <a:extLst>
              <a:ext uri="{FF2B5EF4-FFF2-40B4-BE49-F238E27FC236}">
                <a16:creationId xmlns:a16="http://schemas.microsoft.com/office/drawing/2014/main" id="{5EFBA7F0-7ACC-49A5-BD9B-CB6C3C05956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94495" y="2445000"/>
            <a:ext cx="2275127" cy="58747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8" descr="Resultado de imagen de insee statistiques logo">
            <a:extLst>
              <a:ext uri="{FF2B5EF4-FFF2-40B4-BE49-F238E27FC236}">
                <a16:creationId xmlns:a16="http://schemas.microsoft.com/office/drawing/2014/main" id="{F2D9802D-5770-4C3E-98AB-4114C453EEA8}"/>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0167" r="20637" b="5389"/>
          <a:stretch/>
        </p:blipFill>
        <p:spPr bwMode="auto">
          <a:xfrm>
            <a:off x="6459299" y="2498472"/>
            <a:ext cx="581166" cy="528850"/>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n 12">
            <a:extLst>
              <a:ext uri="{FF2B5EF4-FFF2-40B4-BE49-F238E27FC236}">
                <a16:creationId xmlns:a16="http://schemas.microsoft.com/office/drawing/2014/main" id="{1B27D33D-CD34-4077-A46B-2F9332D46ABC}"/>
              </a:ext>
            </a:extLst>
          </p:cNvPr>
          <p:cNvPicPr>
            <a:picLocks noChangeAspect="1"/>
          </p:cNvPicPr>
          <p:nvPr/>
        </p:nvPicPr>
        <p:blipFill>
          <a:blip r:embed="rId9"/>
          <a:stretch>
            <a:fillRect/>
          </a:stretch>
        </p:blipFill>
        <p:spPr>
          <a:xfrm>
            <a:off x="101522" y="3117557"/>
            <a:ext cx="1909758" cy="470599"/>
          </a:xfrm>
          <a:prstGeom prst="rect">
            <a:avLst/>
          </a:prstGeom>
        </p:spPr>
      </p:pic>
      <p:pic>
        <p:nvPicPr>
          <p:cNvPr id="14" name="Picture 22" descr="Resultado de imagen de statistics canada logo">
            <a:extLst>
              <a:ext uri="{FF2B5EF4-FFF2-40B4-BE49-F238E27FC236}">
                <a16:creationId xmlns:a16="http://schemas.microsoft.com/office/drawing/2014/main" id="{23491999-5B65-46C6-840A-E81601A49737}"/>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35569" b="45548"/>
          <a:stretch/>
        </p:blipFill>
        <p:spPr bwMode="auto">
          <a:xfrm>
            <a:off x="2014196" y="3078008"/>
            <a:ext cx="2520124" cy="50263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6" descr="Ver las imágenes de origen">
            <a:extLst>
              <a:ext uri="{FF2B5EF4-FFF2-40B4-BE49-F238E27FC236}">
                <a16:creationId xmlns:a16="http://schemas.microsoft.com/office/drawing/2014/main" id="{DD62CE6A-0054-4C16-BBC0-1373E7CBD375}"/>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572001" y="3013334"/>
            <a:ext cx="1735824" cy="70563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0" descr="Resultado de imagen de ILO logo">
            <a:extLst>
              <a:ext uri="{FF2B5EF4-FFF2-40B4-BE49-F238E27FC236}">
                <a16:creationId xmlns:a16="http://schemas.microsoft.com/office/drawing/2014/main" id="{9EA1E024-DC2A-4284-878C-B0105EB867EB}"/>
              </a:ext>
            </a:extLst>
          </p:cNvPr>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10579" t="8045" b="22903"/>
          <a:stretch/>
        </p:blipFill>
        <p:spPr bwMode="auto">
          <a:xfrm>
            <a:off x="6483143" y="3139449"/>
            <a:ext cx="1223796" cy="453399"/>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32" descr="Ver las imágenes de origen">
            <a:extLst>
              <a:ext uri="{FF2B5EF4-FFF2-40B4-BE49-F238E27FC236}">
                <a16:creationId xmlns:a16="http://schemas.microsoft.com/office/drawing/2014/main" id="{BCBFBD0D-3D5C-4A24-8AA5-FBA319A078B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746457" y="3200118"/>
            <a:ext cx="1368152" cy="48507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4" descr="Ver las imágenes de origen">
            <a:extLst>
              <a:ext uri="{FF2B5EF4-FFF2-40B4-BE49-F238E27FC236}">
                <a16:creationId xmlns:a16="http://schemas.microsoft.com/office/drawing/2014/main" id="{460B4E95-26A9-466C-99CF-605E49EAAEF4}"/>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3954805"/>
            <a:ext cx="1057265" cy="470599"/>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8" descr="Ver las imágenes de origen">
            <a:extLst>
              <a:ext uri="{FF2B5EF4-FFF2-40B4-BE49-F238E27FC236}">
                <a16:creationId xmlns:a16="http://schemas.microsoft.com/office/drawing/2014/main" id="{EA1FD915-B0C4-4C5C-BB89-DB1322A3143E}"/>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111331" y="3535469"/>
            <a:ext cx="1381253" cy="75189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UN - Statistics Division">
            <a:extLst>
              <a:ext uri="{FF2B5EF4-FFF2-40B4-BE49-F238E27FC236}">
                <a16:creationId xmlns:a16="http://schemas.microsoft.com/office/drawing/2014/main" id="{50052BB4-32EB-40E9-8242-E171765C1E58}"/>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111331" y="4288762"/>
            <a:ext cx="1512170" cy="2732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1618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7B0B9-6988-423D-8132-B1B8FF479B38}"/>
              </a:ext>
            </a:extLst>
          </p:cNvPr>
          <p:cNvSpPr>
            <a:spLocks noGrp="1"/>
          </p:cNvSpPr>
          <p:nvPr>
            <p:ph type="title"/>
          </p:nvPr>
        </p:nvSpPr>
        <p:spPr/>
        <p:txBody>
          <a:bodyPr/>
          <a:lstStyle/>
          <a:p>
            <a:r>
              <a:rPr lang="en-US" dirty="0"/>
              <a:t>Geospatial information for GSBPM</a:t>
            </a:r>
          </a:p>
        </p:txBody>
      </p:sp>
      <p:sp>
        <p:nvSpPr>
          <p:cNvPr id="6" name="CasellaDiTesto 6">
            <a:extLst>
              <a:ext uri="{FF2B5EF4-FFF2-40B4-BE49-F238E27FC236}">
                <a16:creationId xmlns:a16="http://schemas.microsoft.com/office/drawing/2014/main" id="{F26AED25-FF63-4C0A-8624-46D357B6C864}"/>
              </a:ext>
            </a:extLst>
          </p:cNvPr>
          <p:cNvSpPr txBox="1">
            <a:spLocks noGrp="1" noChangeArrowheads="1"/>
          </p:cNvSpPr>
          <p:nvPr>
            <p:ph idx="1"/>
          </p:nvPr>
        </p:nvSpPr>
        <p:spPr bwMode="auto">
          <a:xfrm>
            <a:off x="242814" y="1268760"/>
            <a:ext cx="8505650" cy="4923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marL="0" indent="0">
              <a:lnSpc>
                <a:spcPct val="130000"/>
              </a:lnSpc>
              <a:buNone/>
            </a:pPr>
            <a:r>
              <a:rPr lang="en-GB" altLang="en-US" sz="2000" b="1" dirty="0">
                <a:cs typeface="Arial" panose="020B0604020202020204" pitchFamily="34" charset="0"/>
              </a:rPr>
              <a:t>Goal</a:t>
            </a:r>
            <a:r>
              <a:rPr lang="en-GB" altLang="en-US" sz="2000" dirty="0">
                <a:cs typeface="Arial" panose="020B0604020202020204" pitchFamily="34" charset="0"/>
              </a:rPr>
              <a:t>:</a:t>
            </a:r>
          </a:p>
          <a:p>
            <a:pPr marL="902970" lvl="1" indent="-342900">
              <a:lnSpc>
                <a:spcPct val="130000"/>
              </a:lnSpc>
            </a:pPr>
            <a:r>
              <a:rPr lang="en-GB" altLang="en-US" sz="2000" dirty="0">
                <a:cs typeface="Arial" panose="020B0604020202020204" pitchFamily="34" charset="0"/>
              </a:rPr>
              <a:t>To produce a </a:t>
            </a:r>
            <a:r>
              <a:rPr lang="en-US" altLang="en-US" sz="2000" dirty="0">
                <a:cs typeface="Arial" panose="020B0604020202020204" pitchFamily="34" charset="0"/>
              </a:rPr>
              <a:t>document describing geospatial related activities under each phase/sub-process of GSBPM.</a:t>
            </a:r>
            <a:endParaRPr lang="en-GB" altLang="en-US" sz="2000" dirty="0">
              <a:cs typeface="Arial" panose="020B0604020202020204" pitchFamily="34" charset="0"/>
            </a:endParaRPr>
          </a:p>
          <a:p>
            <a:pPr marL="0" indent="0">
              <a:lnSpc>
                <a:spcPct val="130000"/>
              </a:lnSpc>
              <a:buNone/>
            </a:pPr>
            <a:r>
              <a:rPr lang="en-GB" altLang="en-US" sz="2000" b="1" dirty="0">
                <a:cs typeface="Arial" panose="020B0604020202020204" pitchFamily="34" charset="0"/>
              </a:rPr>
              <a:t>Results</a:t>
            </a:r>
            <a:r>
              <a:rPr lang="en-GB" altLang="en-US" sz="2000" dirty="0">
                <a:cs typeface="Arial" panose="020B0604020202020204" pitchFamily="34" charset="0"/>
              </a:rPr>
              <a:t>:</a:t>
            </a:r>
          </a:p>
          <a:p>
            <a:pPr marL="902970" lvl="1" indent="-342900">
              <a:lnSpc>
                <a:spcPct val="130000"/>
              </a:lnSpc>
            </a:pPr>
            <a:r>
              <a:rPr lang="en-GB" altLang="en-US" sz="2000" dirty="0">
                <a:cs typeface="Arial" panose="020B0604020202020204" pitchFamily="34" charset="0"/>
              </a:rPr>
              <a:t>Five use cases were identified, from these, two are being focused: </a:t>
            </a:r>
            <a:r>
              <a:rPr lang="en-US" altLang="en-US" sz="2000" dirty="0">
                <a:cs typeface="Arial" panose="020B0604020202020204" pitchFamily="34" charset="0"/>
              </a:rPr>
              <a:t>Use of geospatial information to produce geospatially-enabled statistics and Use of geospatial information to support statistical production.</a:t>
            </a:r>
          </a:p>
          <a:p>
            <a:pPr marL="902970" lvl="1" indent="-342900">
              <a:lnSpc>
                <a:spcPct val="130000"/>
              </a:lnSpc>
            </a:pPr>
            <a:r>
              <a:rPr lang="en-GB" altLang="en-US" sz="2000" dirty="0">
                <a:cs typeface="Arial" panose="020B0604020202020204" pitchFamily="34" charset="0"/>
              </a:rPr>
              <a:t>The group has identified the relation of geospatial information with the subprocesses of five of the eight phases of GSBPM</a:t>
            </a:r>
          </a:p>
          <a:p>
            <a:pPr marL="902970" lvl="1" indent="-342900">
              <a:lnSpc>
                <a:spcPct val="130000"/>
              </a:lnSpc>
            </a:pPr>
            <a:endParaRPr lang="en-GB" altLang="en-US" sz="2000" dirty="0">
              <a:cs typeface="Arial" panose="020B0604020202020204" pitchFamily="34" charset="0"/>
            </a:endParaRPr>
          </a:p>
        </p:txBody>
      </p:sp>
    </p:spTree>
    <p:extLst>
      <p:ext uri="{BB962C8B-B14F-4D97-AF65-F5344CB8AC3E}">
        <p14:creationId xmlns:p14="http://schemas.microsoft.com/office/powerpoint/2010/main" val="4180959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7B0B9-6988-423D-8132-B1B8FF479B38}"/>
              </a:ext>
            </a:extLst>
          </p:cNvPr>
          <p:cNvSpPr>
            <a:spLocks noGrp="1"/>
          </p:cNvSpPr>
          <p:nvPr>
            <p:ph type="title"/>
          </p:nvPr>
        </p:nvSpPr>
        <p:spPr/>
        <p:txBody>
          <a:bodyPr/>
          <a:lstStyle/>
          <a:p>
            <a:r>
              <a:rPr lang="en-US" dirty="0"/>
              <a:t>Geospatial information for GSBPM</a:t>
            </a:r>
          </a:p>
        </p:txBody>
      </p:sp>
      <p:sp>
        <p:nvSpPr>
          <p:cNvPr id="6" name="CasellaDiTesto 6">
            <a:extLst>
              <a:ext uri="{FF2B5EF4-FFF2-40B4-BE49-F238E27FC236}">
                <a16:creationId xmlns:a16="http://schemas.microsoft.com/office/drawing/2014/main" id="{F26AED25-FF63-4C0A-8624-46D357B6C864}"/>
              </a:ext>
            </a:extLst>
          </p:cNvPr>
          <p:cNvSpPr txBox="1">
            <a:spLocks noGrp="1" noChangeArrowheads="1"/>
          </p:cNvSpPr>
          <p:nvPr>
            <p:ph idx="1"/>
          </p:nvPr>
        </p:nvSpPr>
        <p:spPr bwMode="auto">
          <a:xfrm>
            <a:off x="242814" y="1268760"/>
            <a:ext cx="8505650" cy="337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marL="0" indent="0">
              <a:lnSpc>
                <a:spcPct val="130000"/>
              </a:lnSpc>
              <a:buNone/>
            </a:pPr>
            <a:r>
              <a:rPr lang="en-GB" altLang="en-US" sz="2000" b="1" dirty="0">
                <a:cs typeface="Arial" panose="020B0604020202020204" pitchFamily="34" charset="0"/>
              </a:rPr>
              <a:t>Future Work</a:t>
            </a:r>
            <a:r>
              <a:rPr lang="en-GB" altLang="en-US" sz="2000" dirty="0">
                <a:cs typeface="Arial" panose="020B0604020202020204" pitchFamily="34" charset="0"/>
              </a:rPr>
              <a:t>:</a:t>
            </a:r>
          </a:p>
          <a:p>
            <a:pPr marL="902970" lvl="1" indent="-342900">
              <a:lnSpc>
                <a:spcPct val="130000"/>
              </a:lnSpc>
            </a:pPr>
            <a:r>
              <a:rPr lang="en-US" altLang="en-US" sz="2000" dirty="0">
                <a:cs typeface="Arial" panose="020B0604020202020204" pitchFamily="34" charset="0"/>
              </a:rPr>
              <a:t>Finishing the review of the remaining phases of the GSBPM</a:t>
            </a:r>
          </a:p>
          <a:p>
            <a:pPr marL="902970" lvl="1" indent="-342900">
              <a:lnSpc>
                <a:spcPct val="130000"/>
              </a:lnSpc>
            </a:pPr>
            <a:r>
              <a:rPr lang="en-US" altLang="en-US" sz="2000" dirty="0">
                <a:cs typeface="Arial" panose="020B0604020202020204" pitchFamily="34" charset="0"/>
              </a:rPr>
              <a:t>Addition of Overarching process</a:t>
            </a:r>
          </a:p>
          <a:p>
            <a:pPr marL="902970" lvl="1" indent="-342900">
              <a:lnSpc>
                <a:spcPct val="130000"/>
              </a:lnSpc>
            </a:pPr>
            <a:r>
              <a:rPr lang="en-US" altLang="en-US" sz="2000" dirty="0">
                <a:cs typeface="Arial" panose="020B0604020202020204" pitchFamily="34" charset="0"/>
              </a:rPr>
              <a:t>Obtaining feedback from the statistical community</a:t>
            </a:r>
          </a:p>
          <a:p>
            <a:pPr marL="902970" lvl="1" indent="-342900">
              <a:lnSpc>
                <a:spcPct val="130000"/>
              </a:lnSpc>
            </a:pPr>
            <a:r>
              <a:rPr lang="en-US" altLang="en-US" sz="2000" dirty="0">
                <a:cs typeface="Arial" panose="020B0604020202020204" pitchFamily="34" charset="0"/>
              </a:rPr>
              <a:t>Edition of the final version of the document</a:t>
            </a:r>
          </a:p>
          <a:p>
            <a:pPr marL="902970" lvl="1" indent="-342900">
              <a:lnSpc>
                <a:spcPct val="130000"/>
              </a:lnSpc>
            </a:pPr>
            <a:r>
              <a:rPr lang="en-US" altLang="en-US" sz="2000" dirty="0">
                <a:cs typeface="Arial" panose="020B0604020202020204" pitchFamily="34" charset="0"/>
              </a:rPr>
              <a:t>Including activities into GAMSO</a:t>
            </a:r>
          </a:p>
          <a:p>
            <a:pPr marL="902970" lvl="1" indent="-342900">
              <a:lnSpc>
                <a:spcPct val="130000"/>
              </a:lnSpc>
            </a:pPr>
            <a:endParaRPr lang="en-GB" altLang="en-US" sz="2000" dirty="0">
              <a:cs typeface="Arial" panose="020B0604020202020204" pitchFamily="34" charset="0"/>
            </a:endParaRPr>
          </a:p>
        </p:txBody>
      </p:sp>
      <p:grpSp>
        <p:nvGrpSpPr>
          <p:cNvPr id="7" name="Grupo 6">
            <a:extLst>
              <a:ext uri="{FF2B5EF4-FFF2-40B4-BE49-F238E27FC236}">
                <a16:creationId xmlns:a16="http://schemas.microsoft.com/office/drawing/2014/main" id="{2EFEBD28-1FDA-41B3-9E43-4D76EED2066E}"/>
              </a:ext>
            </a:extLst>
          </p:cNvPr>
          <p:cNvGrpSpPr/>
          <p:nvPr/>
        </p:nvGrpSpPr>
        <p:grpSpPr>
          <a:xfrm>
            <a:off x="2189918" y="4365104"/>
            <a:ext cx="4604201" cy="1611466"/>
            <a:chOff x="5101758" y="3779935"/>
            <a:chExt cx="3289591" cy="1209067"/>
          </a:xfrm>
        </p:grpSpPr>
        <p:pic>
          <p:nvPicPr>
            <p:cNvPr id="4" name="Imagen 3">
              <a:extLst>
                <a:ext uri="{FF2B5EF4-FFF2-40B4-BE49-F238E27FC236}">
                  <a16:creationId xmlns:a16="http://schemas.microsoft.com/office/drawing/2014/main" id="{72B1A895-1E61-43F9-83DE-D2B6078E52DD}"/>
                </a:ext>
              </a:extLst>
            </p:cNvPr>
            <p:cNvPicPr>
              <a:picLocks noChangeAspect="1"/>
            </p:cNvPicPr>
            <p:nvPr/>
          </p:nvPicPr>
          <p:blipFill>
            <a:blip r:embed="rId3">
              <a:alphaModFix amt="28000"/>
              <a:extLst>
                <a:ext uri="{BEBA8EAE-BF5A-486C-A8C5-ECC9F3942E4B}">
                  <a14:imgProps xmlns:a14="http://schemas.microsoft.com/office/drawing/2010/main">
                    <a14:imgLayer r:embed="rId4">
                      <a14:imgEffect>
                        <a14:saturation sat="154000"/>
                      </a14:imgEffect>
                      <a14:imgEffect>
                        <a14:brightnessContrast bright="-4000" contrast="-18000"/>
                      </a14:imgEffect>
                    </a14:imgLayer>
                  </a14:imgProps>
                </a:ext>
              </a:extLst>
            </a:blip>
            <a:stretch>
              <a:fillRect/>
            </a:stretch>
          </p:blipFill>
          <p:spPr>
            <a:xfrm>
              <a:off x="6749140" y="3779936"/>
              <a:ext cx="1642209" cy="1161093"/>
            </a:xfrm>
            <a:prstGeom prst="rect">
              <a:avLst/>
            </a:prstGeom>
          </p:spPr>
        </p:pic>
        <p:pic>
          <p:nvPicPr>
            <p:cNvPr id="5" name="Imagen 4">
              <a:extLst>
                <a:ext uri="{FF2B5EF4-FFF2-40B4-BE49-F238E27FC236}">
                  <a16:creationId xmlns:a16="http://schemas.microsoft.com/office/drawing/2014/main" id="{6663CC2A-7D1F-4708-8ED7-3F1D0EB42D3E}"/>
                </a:ext>
              </a:extLst>
            </p:cNvPr>
            <p:cNvPicPr>
              <a:picLocks noChangeAspect="1"/>
            </p:cNvPicPr>
            <p:nvPr/>
          </p:nvPicPr>
          <p:blipFill>
            <a:blip r:embed="rId5">
              <a:alphaModFix amt="66000"/>
            </a:blip>
            <a:stretch>
              <a:fillRect/>
            </a:stretch>
          </p:blipFill>
          <p:spPr>
            <a:xfrm rot="5400000">
              <a:off x="5323502" y="3558191"/>
              <a:ext cx="1209067" cy="1652556"/>
            </a:xfrm>
            <a:prstGeom prst="rect">
              <a:avLst/>
            </a:prstGeom>
          </p:spPr>
        </p:pic>
      </p:grpSp>
    </p:spTree>
    <p:extLst>
      <p:ext uri="{BB962C8B-B14F-4D97-AF65-F5344CB8AC3E}">
        <p14:creationId xmlns:p14="http://schemas.microsoft.com/office/powerpoint/2010/main" val="2915705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7B0B9-6988-423D-8132-B1B8FF479B38}"/>
              </a:ext>
            </a:extLst>
          </p:cNvPr>
          <p:cNvSpPr>
            <a:spLocks noGrp="1"/>
          </p:cNvSpPr>
          <p:nvPr>
            <p:ph type="title"/>
          </p:nvPr>
        </p:nvSpPr>
        <p:spPr/>
        <p:txBody>
          <a:bodyPr/>
          <a:lstStyle/>
          <a:p>
            <a:r>
              <a:rPr lang="en-US" dirty="0"/>
              <a:t>Metadata Glossary - completed</a:t>
            </a:r>
          </a:p>
        </p:txBody>
      </p:sp>
      <p:sp>
        <p:nvSpPr>
          <p:cNvPr id="6" name="CasellaDiTesto 6">
            <a:extLst>
              <a:ext uri="{FF2B5EF4-FFF2-40B4-BE49-F238E27FC236}">
                <a16:creationId xmlns:a16="http://schemas.microsoft.com/office/drawing/2014/main" id="{F26AED25-FF63-4C0A-8624-46D357B6C864}"/>
              </a:ext>
            </a:extLst>
          </p:cNvPr>
          <p:cNvSpPr txBox="1">
            <a:spLocks noGrp="1" noChangeArrowheads="1"/>
          </p:cNvSpPr>
          <p:nvPr>
            <p:ph idx="1"/>
          </p:nvPr>
        </p:nvSpPr>
        <p:spPr bwMode="auto">
          <a:xfrm>
            <a:off x="242814" y="1180484"/>
            <a:ext cx="8505650" cy="5375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marL="0" indent="0">
              <a:lnSpc>
                <a:spcPct val="130000"/>
              </a:lnSpc>
              <a:buNone/>
            </a:pPr>
            <a:r>
              <a:rPr lang="en-GB" altLang="en-US" sz="2000" dirty="0">
                <a:solidFill>
                  <a:schemeClr val="bg2">
                    <a:lumMod val="10000"/>
                  </a:schemeClr>
                </a:solidFill>
                <a:cs typeface="Arial" panose="020B0604020202020204" pitchFamily="34" charset="0"/>
              </a:rPr>
              <a:t>Chair: Dan Gillman (USA-Bureau of Labour Statistics)</a:t>
            </a:r>
          </a:p>
          <a:p>
            <a:pPr marL="0" indent="0">
              <a:lnSpc>
                <a:spcPct val="130000"/>
              </a:lnSpc>
              <a:buNone/>
            </a:pPr>
            <a:r>
              <a:rPr lang="en-GB" altLang="en-US" sz="2000" dirty="0">
                <a:solidFill>
                  <a:schemeClr val="bg2">
                    <a:lumMod val="10000"/>
                  </a:schemeClr>
                </a:solidFill>
                <a:cs typeface="Arial" panose="020B0604020202020204" pitchFamily="34" charset="0"/>
              </a:rPr>
              <a:t>9 members from 4 NSOs and 2 international statistical organizations</a:t>
            </a:r>
          </a:p>
          <a:p>
            <a:pPr marL="101600" lvl="0" indent="0">
              <a:lnSpc>
                <a:spcPct val="130000"/>
              </a:lnSpc>
              <a:spcBef>
                <a:spcPts val="0"/>
              </a:spcBef>
              <a:buClr>
                <a:srgbClr val="181818"/>
              </a:buClr>
              <a:buSzPts val="2000"/>
              <a:buNone/>
            </a:pPr>
            <a:r>
              <a:rPr lang="en-GB" sz="2000" u="sng" dirty="0">
                <a:solidFill>
                  <a:srgbClr val="181818"/>
                </a:solidFill>
                <a:ea typeface="Arial"/>
                <a:cs typeface="Arial"/>
                <a:sym typeface="Arial"/>
              </a:rPr>
              <a:t>Approach</a:t>
            </a:r>
            <a:r>
              <a:rPr lang="en-GB" sz="2000" dirty="0">
                <a:solidFill>
                  <a:srgbClr val="181818"/>
                </a:solidFill>
                <a:ea typeface="Arial"/>
                <a:cs typeface="Arial"/>
                <a:sym typeface="Arial"/>
              </a:rPr>
              <a:t>:</a:t>
            </a:r>
          </a:p>
          <a:p>
            <a:pPr>
              <a:lnSpc>
                <a:spcPct val="110000"/>
              </a:lnSpc>
            </a:pPr>
            <a:r>
              <a:rPr lang="en-US" sz="2000" dirty="0">
                <a:solidFill>
                  <a:srgbClr val="181818"/>
                </a:solidFill>
                <a:ea typeface="Arial"/>
                <a:cs typeface="Arial"/>
                <a:sym typeface="Arial"/>
              </a:rPr>
              <a:t>Intended to be a central, unified and definitive source for the terms and definitions in the </a:t>
            </a:r>
            <a:r>
              <a:rPr lang="en-US" sz="2000" dirty="0" err="1">
                <a:solidFill>
                  <a:srgbClr val="181818"/>
                </a:solidFill>
                <a:ea typeface="Arial"/>
                <a:cs typeface="Arial"/>
                <a:sym typeface="Arial"/>
              </a:rPr>
              <a:t>ModernStats</a:t>
            </a:r>
            <a:r>
              <a:rPr lang="en-US" sz="2000" dirty="0">
                <a:solidFill>
                  <a:srgbClr val="181818"/>
                </a:solidFill>
                <a:ea typeface="Arial"/>
                <a:cs typeface="Arial"/>
                <a:sym typeface="Arial"/>
              </a:rPr>
              <a:t> Models</a:t>
            </a:r>
          </a:p>
          <a:p>
            <a:pPr>
              <a:lnSpc>
                <a:spcPct val="110000"/>
              </a:lnSpc>
            </a:pPr>
            <a:r>
              <a:rPr lang="en-US" sz="2000" dirty="0">
                <a:solidFill>
                  <a:srgbClr val="181818"/>
                </a:solidFill>
                <a:ea typeface="Arial"/>
                <a:cs typeface="Arial"/>
                <a:sym typeface="Arial"/>
              </a:rPr>
              <a:t>Disambiguation between homographs (same spelling, slightly different meanings) and identification of synonyms (different spelling, same or similar meanings)</a:t>
            </a:r>
          </a:p>
          <a:p>
            <a:pPr>
              <a:lnSpc>
                <a:spcPct val="110000"/>
              </a:lnSpc>
            </a:pPr>
            <a:r>
              <a:rPr lang="en-US" sz="2000" dirty="0">
                <a:solidFill>
                  <a:srgbClr val="181818"/>
                </a:solidFill>
                <a:ea typeface="Arial"/>
                <a:cs typeface="Arial"/>
                <a:sym typeface="Arial"/>
              </a:rPr>
              <a:t>Planned output: </a:t>
            </a:r>
            <a:r>
              <a:rPr lang="en-GB" sz="2000" dirty="0">
                <a:solidFill>
                  <a:srgbClr val="181818"/>
                </a:solidFill>
                <a:ea typeface="Arial"/>
                <a:cs typeface="Arial"/>
                <a:sym typeface="Arial"/>
              </a:rPr>
              <a:t>alphabetically organized list or terms, their definitions, sources for the definitions, source of the term (in which standard(s) does it appear), explanatory text that further contextualizes the meaning, and references to other similar, broader, and narrower terms</a:t>
            </a:r>
          </a:p>
          <a:p>
            <a:pPr marL="0" indent="0">
              <a:lnSpc>
                <a:spcPct val="130000"/>
              </a:lnSpc>
              <a:buNone/>
            </a:pPr>
            <a:endParaRPr lang="en-GB" altLang="en-US" sz="2000" dirty="0">
              <a:solidFill>
                <a:srgbClr val="005DA2"/>
              </a:solidFill>
              <a:cs typeface="Arial" panose="020B0604020202020204" pitchFamily="34" charset="0"/>
            </a:endParaRPr>
          </a:p>
        </p:txBody>
      </p:sp>
    </p:spTree>
    <p:extLst>
      <p:ext uri="{BB962C8B-B14F-4D97-AF65-F5344CB8AC3E}">
        <p14:creationId xmlns:p14="http://schemas.microsoft.com/office/powerpoint/2010/main" val="1183389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62C00-8A36-4D46-BA91-CC60E5AEF873}"/>
              </a:ext>
            </a:extLst>
          </p:cNvPr>
          <p:cNvSpPr>
            <a:spLocks noGrp="1"/>
          </p:cNvSpPr>
          <p:nvPr>
            <p:ph type="title"/>
          </p:nvPr>
        </p:nvSpPr>
        <p:spPr/>
        <p:txBody>
          <a:bodyPr/>
          <a:lstStyle/>
          <a:p>
            <a:r>
              <a:rPr lang="en-US" dirty="0"/>
              <a:t>Metadata Glossary</a:t>
            </a:r>
            <a:endParaRPr lang="en-US" strike="sngStrike" dirty="0"/>
          </a:p>
        </p:txBody>
      </p:sp>
      <p:sp>
        <p:nvSpPr>
          <p:cNvPr id="3" name="Content Placeholder 2">
            <a:extLst>
              <a:ext uri="{FF2B5EF4-FFF2-40B4-BE49-F238E27FC236}">
                <a16:creationId xmlns:a16="http://schemas.microsoft.com/office/drawing/2014/main" id="{76600A9D-242E-4A6A-A2B0-133C79E4BEA2}"/>
              </a:ext>
            </a:extLst>
          </p:cNvPr>
          <p:cNvSpPr>
            <a:spLocks noGrp="1"/>
          </p:cNvSpPr>
          <p:nvPr>
            <p:ph idx="1"/>
          </p:nvPr>
        </p:nvSpPr>
        <p:spPr>
          <a:xfrm>
            <a:off x="251520" y="1124744"/>
            <a:ext cx="8640960" cy="5154284"/>
          </a:xfrm>
        </p:spPr>
        <p:txBody>
          <a:bodyPr>
            <a:normAutofit/>
          </a:bodyPr>
          <a:lstStyle/>
          <a:p>
            <a:pPr>
              <a:lnSpc>
                <a:spcPct val="110000"/>
              </a:lnSpc>
            </a:pPr>
            <a:r>
              <a:rPr lang="en-US" sz="2400" dirty="0"/>
              <a:t>Completed review of terms of </a:t>
            </a:r>
            <a:r>
              <a:rPr lang="en-US" sz="2000" dirty="0"/>
              <a:t>GAMSO and GSBPM</a:t>
            </a:r>
          </a:p>
          <a:p>
            <a:pPr>
              <a:lnSpc>
                <a:spcPct val="110000"/>
              </a:lnSpc>
            </a:pPr>
            <a:r>
              <a:rPr lang="en-US" sz="2400" dirty="0"/>
              <a:t>Work in 2020</a:t>
            </a:r>
          </a:p>
          <a:p>
            <a:pPr lvl="1">
              <a:lnSpc>
                <a:spcPct val="110000"/>
              </a:lnSpc>
              <a:spcBef>
                <a:spcPts val="1200"/>
              </a:spcBef>
            </a:pPr>
            <a:r>
              <a:rPr lang="en-US" sz="2400" dirty="0"/>
              <a:t>Review of GSIM terms</a:t>
            </a:r>
          </a:p>
          <a:p>
            <a:pPr lvl="1">
              <a:lnSpc>
                <a:spcPct val="110000"/>
              </a:lnSpc>
              <a:spcBef>
                <a:spcPts val="1200"/>
              </a:spcBef>
            </a:pPr>
            <a:r>
              <a:rPr lang="en-US" sz="2400" dirty="0"/>
              <a:t>Assess definitions based upon</a:t>
            </a:r>
          </a:p>
          <a:p>
            <a:pPr lvl="2">
              <a:lnSpc>
                <a:spcPct val="110000"/>
              </a:lnSpc>
              <a:spcBef>
                <a:spcPts val="1200"/>
              </a:spcBef>
            </a:pPr>
            <a:r>
              <a:rPr lang="en-US" sz="2000" dirty="0"/>
              <a:t>Principles for definition writing</a:t>
            </a:r>
          </a:p>
          <a:p>
            <a:pPr lvl="2">
              <a:lnSpc>
                <a:spcPct val="110000"/>
              </a:lnSpc>
              <a:spcBef>
                <a:spcPts val="1200"/>
              </a:spcBef>
            </a:pPr>
            <a:r>
              <a:rPr lang="en-US" sz="2000" dirty="0"/>
              <a:t>Technical content</a:t>
            </a:r>
          </a:p>
          <a:p>
            <a:pPr lvl="1">
              <a:lnSpc>
                <a:spcPct val="110000"/>
              </a:lnSpc>
              <a:spcBef>
                <a:spcPts val="1200"/>
              </a:spcBef>
            </a:pPr>
            <a:r>
              <a:rPr lang="en-US" sz="2400" dirty="0"/>
              <a:t>Recommend changes, if needed</a:t>
            </a:r>
          </a:p>
          <a:p>
            <a:pPr lvl="2">
              <a:lnSpc>
                <a:spcPct val="110000"/>
              </a:lnSpc>
              <a:spcBef>
                <a:spcPts val="1200"/>
              </a:spcBef>
            </a:pPr>
            <a:r>
              <a:rPr lang="en-US" sz="2000" dirty="0"/>
              <a:t>Provide comments to GSIM </a:t>
            </a:r>
            <a:r>
              <a:rPr lang="en-US" sz="2100" dirty="0"/>
              <a:t>discussion forum</a:t>
            </a:r>
          </a:p>
          <a:p>
            <a:pPr lvl="2">
              <a:lnSpc>
                <a:spcPct val="110000"/>
              </a:lnSpc>
              <a:spcBef>
                <a:spcPts val="1200"/>
              </a:spcBef>
            </a:pPr>
            <a:r>
              <a:rPr lang="en-US" sz="2100" dirty="0"/>
              <a:t>Input for GSIM update task team</a:t>
            </a:r>
          </a:p>
          <a:p>
            <a:pPr lvl="1">
              <a:lnSpc>
                <a:spcPct val="110000"/>
              </a:lnSpc>
              <a:buFont typeface="Arial" panose="020B0604020202020204" pitchFamily="34" charset="0"/>
              <a:buChar char="•"/>
            </a:pPr>
            <a:r>
              <a:rPr lang="en-US" sz="2400" dirty="0"/>
              <a:t>Completed: May 2020</a:t>
            </a:r>
          </a:p>
          <a:p>
            <a:pPr marL="0" indent="0">
              <a:buNone/>
            </a:pPr>
            <a:endParaRPr lang="en-US" sz="2400" dirty="0"/>
          </a:p>
        </p:txBody>
      </p:sp>
    </p:spTree>
    <p:extLst>
      <p:ext uri="{BB962C8B-B14F-4D97-AF65-F5344CB8AC3E}">
        <p14:creationId xmlns:p14="http://schemas.microsoft.com/office/powerpoint/2010/main" val="569507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62C00-8A36-4D46-BA91-CC60E5AEF873}"/>
              </a:ext>
            </a:extLst>
          </p:cNvPr>
          <p:cNvSpPr>
            <a:spLocks noGrp="1"/>
          </p:cNvSpPr>
          <p:nvPr>
            <p:ph type="title"/>
          </p:nvPr>
        </p:nvSpPr>
        <p:spPr/>
        <p:txBody>
          <a:bodyPr/>
          <a:lstStyle/>
          <a:p>
            <a:r>
              <a:rPr lang="en-US" dirty="0"/>
              <a:t>GSIM update</a:t>
            </a:r>
            <a:endParaRPr lang="en-US" strike="sngStrike" dirty="0"/>
          </a:p>
        </p:txBody>
      </p:sp>
      <p:sp>
        <p:nvSpPr>
          <p:cNvPr id="5" name="Rettangolo 4"/>
          <p:cNvSpPr/>
          <p:nvPr/>
        </p:nvSpPr>
        <p:spPr>
          <a:xfrm>
            <a:off x="323528" y="1268760"/>
            <a:ext cx="8496944" cy="3841052"/>
          </a:xfrm>
          <a:prstGeom prst="rect">
            <a:avLst/>
          </a:prstGeom>
        </p:spPr>
        <p:txBody>
          <a:bodyPr wrap="square">
            <a:spAutoFit/>
          </a:bodyPr>
          <a:lstStyle/>
          <a:p>
            <a:pPr indent="-182880">
              <a:lnSpc>
                <a:spcPct val="110000"/>
              </a:lnSpc>
              <a:spcBef>
                <a:spcPts val="1200"/>
              </a:spcBef>
              <a:buClr>
                <a:schemeClr val="tx1"/>
              </a:buClr>
              <a:buFont typeface="HP Simplified" panose="020B0604020204020204" pitchFamily="34" charset="0"/>
            </a:pPr>
            <a:r>
              <a:rPr lang="en-GB" altLang="en-US" sz="2200" dirty="0">
                <a:latin typeface="Arial"/>
              </a:rPr>
              <a:t>Chair: Francine Kalonji (Statistics Canada) and Flavio </a:t>
            </a:r>
            <a:r>
              <a:rPr lang="en-GB" altLang="en-US" sz="2200" dirty="0" err="1">
                <a:latin typeface="Arial"/>
              </a:rPr>
              <a:t>Rizzolo</a:t>
            </a:r>
            <a:r>
              <a:rPr lang="en-GB" altLang="en-US" sz="2200" dirty="0">
                <a:latin typeface="Arial"/>
              </a:rPr>
              <a:t> (Statistics Canada)</a:t>
            </a:r>
          </a:p>
          <a:p>
            <a:pPr indent="-182880">
              <a:lnSpc>
                <a:spcPct val="110000"/>
              </a:lnSpc>
              <a:spcBef>
                <a:spcPts val="1200"/>
              </a:spcBef>
              <a:buClr>
                <a:schemeClr val="tx1"/>
              </a:buClr>
              <a:buFont typeface="HP Simplified" panose="020B0604020204020204" pitchFamily="34" charset="0"/>
            </a:pPr>
            <a:r>
              <a:rPr lang="en-GB" altLang="en-US" sz="2200" dirty="0">
                <a:latin typeface="Arial"/>
              </a:rPr>
              <a:t>22 members from 10 national statistical organizations</a:t>
            </a:r>
          </a:p>
          <a:p>
            <a:pPr indent="-182880">
              <a:lnSpc>
                <a:spcPct val="110000"/>
              </a:lnSpc>
              <a:spcBef>
                <a:spcPts val="1200"/>
              </a:spcBef>
              <a:buClr>
                <a:schemeClr val="tx1"/>
              </a:buClr>
              <a:buFont typeface="HP Simplified" panose="020B0604020204020204" pitchFamily="34" charset="0"/>
            </a:pPr>
            <a:r>
              <a:rPr lang="en-CA" altLang="en-US" sz="2200" dirty="0">
                <a:latin typeface="Arial"/>
              </a:rPr>
              <a:t>GSIM is a reference framework for statistical information and </a:t>
            </a:r>
          </a:p>
          <a:p>
            <a:pPr marL="285750" indent="-182880">
              <a:lnSpc>
                <a:spcPct val="110000"/>
              </a:lnSpc>
              <a:spcBef>
                <a:spcPts val="1200"/>
              </a:spcBef>
              <a:buClr>
                <a:schemeClr val="tx1"/>
              </a:buClr>
              <a:buFont typeface="HP Simplified" panose="020B0604020204020204" pitchFamily="34" charset="0"/>
              <a:buChar char="•"/>
            </a:pPr>
            <a:r>
              <a:rPr lang="en-CA" altLang="en-US" sz="2200" dirty="0">
                <a:latin typeface="Arial"/>
              </a:rPr>
              <a:t>provides a set of standardised, consistently described information objects </a:t>
            </a:r>
          </a:p>
          <a:p>
            <a:pPr marL="285750" indent="-182880">
              <a:lnSpc>
                <a:spcPct val="110000"/>
              </a:lnSpc>
              <a:spcBef>
                <a:spcPts val="1200"/>
              </a:spcBef>
              <a:buClr>
                <a:schemeClr val="tx1"/>
              </a:buClr>
              <a:buFont typeface="HP Simplified" panose="020B0604020204020204" pitchFamily="34" charset="0"/>
              <a:buChar char="•"/>
            </a:pPr>
            <a:r>
              <a:rPr lang="en-CA" altLang="en-US" sz="2200" dirty="0">
                <a:latin typeface="Arial"/>
              </a:rPr>
              <a:t>used across several statistical agencies around the world</a:t>
            </a:r>
          </a:p>
          <a:p>
            <a:pPr indent="-182880">
              <a:lnSpc>
                <a:spcPct val="110000"/>
              </a:lnSpc>
              <a:spcBef>
                <a:spcPts val="1200"/>
              </a:spcBef>
              <a:buClr>
                <a:schemeClr val="tx1"/>
              </a:buClr>
              <a:buFont typeface="HP Simplified" panose="020B0604020204020204" pitchFamily="34" charset="0"/>
            </a:pPr>
            <a:r>
              <a:rPr lang="en-CA" altLang="en-US" sz="2200" dirty="0">
                <a:latin typeface="Arial"/>
              </a:rPr>
              <a:t>GSIM supplies standardised inputs and outputs GSBPM</a:t>
            </a:r>
          </a:p>
        </p:txBody>
      </p:sp>
    </p:spTree>
    <p:extLst>
      <p:ext uri="{BB962C8B-B14F-4D97-AF65-F5344CB8AC3E}">
        <p14:creationId xmlns:p14="http://schemas.microsoft.com/office/powerpoint/2010/main" val="463165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62C00-8A36-4D46-BA91-CC60E5AEF873}"/>
              </a:ext>
            </a:extLst>
          </p:cNvPr>
          <p:cNvSpPr>
            <a:spLocks noGrp="1"/>
          </p:cNvSpPr>
          <p:nvPr>
            <p:ph type="title"/>
          </p:nvPr>
        </p:nvSpPr>
        <p:spPr/>
        <p:txBody>
          <a:bodyPr/>
          <a:lstStyle/>
          <a:p>
            <a:r>
              <a:rPr lang="en-US" dirty="0"/>
              <a:t>GSIM update</a:t>
            </a:r>
            <a:endParaRPr lang="en-US" strike="sngStrike" dirty="0"/>
          </a:p>
        </p:txBody>
      </p:sp>
      <p:sp>
        <p:nvSpPr>
          <p:cNvPr id="3" name="Rectangle 2"/>
          <p:cNvSpPr/>
          <p:nvPr/>
        </p:nvSpPr>
        <p:spPr>
          <a:xfrm>
            <a:off x="395536" y="1340768"/>
            <a:ext cx="8352928" cy="5018618"/>
          </a:xfrm>
          <a:prstGeom prst="rect">
            <a:avLst/>
          </a:prstGeom>
        </p:spPr>
        <p:txBody>
          <a:bodyPr wrap="square">
            <a:spAutoFit/>
          </a:bodyPr>
          <a:lstStyle/>
          <a:p>
            <a:pPr marL="285750" indent="-182880">
              <a:lnSpc>
                <a:spcPct val="110000"/>
              </a:lnSpc>
              <a:spcBef>
                <a:spcPts val="1200"/>
              </a:spcBef>
              <a:buClr>
                <a:schemeClr val="tx1"/>
              </a:buClr>
              <a:buFont typeface="HP Simplified" panose="020B0604020204020204" pitchFamily="34" charset="0"/>
              <a:buChar char="•"/>
            </a:pPr>
            <a:r>
              <a:rPr lang="en-CA" sz="2200" dirty="0">
                <a:latin typeface="Arial"/>
              </a:rPr>
              <a:t>Completed Communication paper</a:t>
            </a:r>
          </a:p>
          <a:p>
            <a:pPr marL="742950" lvl="1" indent="-182880">
              <a:lnSpc>
                <a:spcPct val="110000"/>
              </a:lnSpc>
              <a:spcBef>
                <a:spcPts val="1200"/>
              </a:spcBef>
              <a:buClr>
                <a:schemeClr val="tx1"/>
              </a:buClr>
              <a:buFont typeface="HP Simplified" panose="020B0604020204020204" pitchFamily="34" charset="0"/>
              <a:buChar char="•"/>
            </a:pPr>
            <a:r>
              <a:rPr lang="en-CA" sz="2200" dirty="0">
                <a:latin typeface="Arial"/>
              </a:rPr>
              <a:t>very useful tool for describing the use of GSIM</a:t>
            </a:r>
          </a:p>
          <a:p>
            <a:pPr marL="742950" lvl="1" indent="-182880">
              <a:lnSpc>
                <a:spcPct val="110000"/>
              </a:lnSpc>
              <a:spcBef>
                <a:spcPts val="1200"/>
              </a:spcBef>
              <a:buClr>
                <a:schemeClr val="tx1"/>
              </a:buClr>
              <a:buFont typeface="HP Simplified" panose="020B0604020204020204" pitchFamily="34" charset="0"/>
              <a:buChar char="•"/>
            </a:pPr>
            <a:r>
              <a:rPr lang="en-US" sz="2200" dirty="0">
                <a:latin typeface="Arial"/>
              </a:rPr>
              <a:t>Now aligned to current GSIM version 1.2</a:t>
            </a:r>
            <a:endParaRPr lang="en-CA" sz="2200" dirty="0">
              <a:latin typeface="Arial"/>
            </a:endParaRPr>
          </a:p>
          <a:p>
            <a:pPr marL="285750" indent="-182880">
              <a:lnSpc>
                <a:spcPct val="110000"/>
              </a:lnSpc>
              <a:spcBef>
                <a:spcPts val="1200"/>
              </a:spcBef>
              <a:buClr>
                <a:schemeClr val="tx1"/>
              </a:buClr>
              <a:buFont typeface="HP Simplified" panose="020B0604020204020204" pitchFamily="34" charset="0"/>
              <a:buChar char="•"/>
            </a:pPr>
            <a:r>
              <a:rPr lang="en-CA" sz="2200" dirty="0">
                <a:latin typeface="Arial"/>
              </a:rPr>
              <a:t>Planned work, still in progress:</a:t>
            </a:r>
          </a:p>
          <a:p>
            <a:pPr marL="742950" lvl="1" indent="-182880">
              <a:lnSpc>
                <a:spcPct val="110000"/>
              </a:lnSpc>
              <a:spcBef>
                <a:spcPts val="1200"/>
              </a:spcBef>
              <a:buClr>
                <a:schemeClr val="tx1"/>
              </a:buClr>
              <a:buFont typeface="HP Simplified" panose="020B0604020204020204" pitchFamily="34" charset="0"/>
              <a:buChar char="•"/>
            </a:pPr>
            <a:r>
              <a:rPr lang="en-CA" sz="2200" dirty="0">
                <a:latin typeface="Arial"/>
              </a:rPr>
              <a:t>Update and clarification of ambiguous points and correction of errors with:</a:t>
            </a:r>
          </a:p>
          <a:p>
            <a:pPr marL="1200150" lvl="2" indent="-182880">
              <a:lnSpc>
                <a:spcPct val="110000"/>
              </a:lnSpc>
              <a:spcBef>
                <a:spcPts val="1200"/>
              </a:spcBef>
              <a:buClr>
                <a:schemeClr val="tx1"/>
              </a:buClr>
              <a:buFont typeface="HP Simplified" panose="020B0604020204020204" pitchFamily="34" charset="0"/>
              <a:buChar char="•"/>
            </a:pPr>
            <a:r>
              <a:rPr lang="en-CA" sz="2200" dirty="0">
                <a:latin typeface="Arial"/>
              </a:rPr>
              <a:t>inputs form Metadata Glossary</a:t>
            </a:r>
          </a:p>
          <a:p>
            <a:pPr marL="1200150" lvl="2" indent="-182880">
              <a:lnSpc>
                <a:spcPct val="110000"/>
              </a:lnSpc>
              <a:spcBef>
                <a:spcPts val="1200"/>
              </a:spcBef>
              <a:buClr>
                <a:schemeClr val="tx1"/>
              </a:buClr>
              <a:buFont typeface="HP Simplified" panose="020B0604020204020204" pitchFamily="34" charset="0"/>
              <a:buChar char="•"/>
            </a:pPr>
            <a:r>
              <a:rPr lang="en-CA" sz="2200" dirty="0">
                <a:latin typeface="Arial"/>
              </a:rPr>
              <a:t>inputs from Linking GSBPM and GSIM </a:t>
            </a:r>
          </a:p>
          <a:p>
            <a:pPr marL="1200150" lvl="2" indent="-182880">
              <a:lnSpc>
                <a:spcPct val="110000"/>
              </a:lnSpc>
              <a:spcBef>
                <a:spcPts val="1200"/>
              </a:spcBef>
              <a:buClr>
                <a:schemeClr val="tx1"/>
              </a:buClr>
              <a:buFont typeface="HP Simplified" panose="020B0604020204020204" pitchFamily="34" charset="0"/>
              <a:buChar char="•"/>
            </a:pPr>
            <a:r>
              <a:rPr lang="en-US" sz="2200" dirty="0">
                <a:latin typeface="Arial"/>
              </a:rPr>
              <a:t>Inputs from statistical agencies</a:t>
            </a:r>
            <a:endParaRPr lang="en-CA" sz="2200" dirty="0">
              <a:latin typeface="Arial"/>
            </a:endParaRPr>
          </a:p>
          <a:p>
            <a:pPr marL="742950" lvl="1" indent="-182880">
              <a:lnSpc>
                <a:spcPct val="110000"/>
              </a:lnSpc>
              <a:spcBef>
                <a:spcPts val="1200"/>
              </a:spcBef>
              <a:buClr>
                <a:schemeClr val="tx1"/>
              </a:buClr>
              <a:buFont typeface="HP Simplified" panose="020B0604020204020204" pitchFamily="34" charset="0"/>
              <a:buChar char="•"/>
            </a:pPr>
            <a:r>
              <a:rPr lang="en-CA" sz="2200" dirty="0">
                <a:latin typeface="Arial"/>
              </a:rPr>
              <a:t>Review of GSIM 2012 User Guide</a:t>
            </a:r>
            <a:r>
              <a:rPr lang="en-CA" sz="22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714147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62C00-8A36-4D46-BA91-CC60E5AEF873}"/>
              </a:ext>
            </a:extLst>
          </p:cNvPr>
          <p:cNvSpPr>
            <a:spLocks noGrp="1"/>
          </p:cNvSpPr>
          <p:nvPr>
            <p:ph type="title"/>
          </p:nvPr>
        </p:nvSpPr>
        <p:spPr/>
        <p:txBody>
          <a:bodyPr/>
          <a:lstStyle/>
          <a:p>
            <a:r>
              <a:rPr lang="en-US" dirty="0"/>
              <a:t>2020 Virtual </a:t>
            </a:r>
            <a:r>
              <a:rPr lang="en-US" dirty="0" err="1"/>
              <a:t>ModernStats</a:t>
            </a:r>
            <a:r>
              <a:rPr lang="en-US" dirty="0"/>
              <a:t> Workshop </a:t>
            </a:r>
            <a:endParaRPr lang="en-US" strike="sngStrike" dirty="0"/>
          </a:p>
        </p:txBody>
      </p:sp>
      <p:sp>
        <p:nvSpPr>
          <p:cNvPr id="3" name="Content Placeholder 2">
            <a:extLst>
              <a:ext uri="{FF2B5EF4-FFF2-40B4-BE49-F238E27FC236}">
                <a16:creationId xmlns:a16="http://schemas.microsoft.com/office/drawing/2014/main" id="{76600A9D-242E-4A6A-A2B0-133C79E4BEA2}"/>
              </a:ext>
            </a:extLst>
          </p:cNvPr>
          <p:cNvSpPr>
            <a:spLocks noGrp="1"/>
          </p:cNvSpPr>
          <p:nvPr>
            <p:ph idx="1"/>
          </p:nvPr>
        </p:nvSpPr>
        <p:spPr>
          <a:xfrm>
            <a:off x="251520" y="1124744"/>
            <a:ext cx="8640960" cy="5154284"/>
          </a:xfrm>
        </p:spPr>
        <p:txBody>
          <a:bodyPr>
            <a:normAutofit fontScale="70000" lnSpcReduction="20000"/>
          </a:bodyPr>
          <a:lstStyle/>
          <a:p>
            <a:pPr>
              <a:lnSpc>
                <a:spcPct val="110000"/>
              </a:lnSpc>
            </a:pPr>
            <a:r>
              <a:rPr lang="en-US" sz="2400" dirty="0"/>
              <a:t>Advantages and limitations of virtual Workshop</a:t>
            </a:r>
          </a:p>
          <a:p>
            <a:pPr>
              <a:lnSpc>
                <a:spcPct val="110000"/>
              </a:lnSpc>
            </a:pPr>
            <a:r>
              <a:rPr lang="en-US" sz="2400" dirty="0"/>
              <a:t>Wider audience more than 140 participants 40 national and international </a:t>
            </a:r>
            <a:r>
              <a:rPr lang="en-US" sz="2400" dirty="0" err="1"/>
              <a:t>organisations</a:t>
            </a:r>
            <a:r>
              <a:rPr lang="en-US" sz="2400" dirty="0"/>
              <a:t>, discussion and questions in the chat</a:t>
            </a:r>
          </a:p>
          <a:p>
            <a:pPr>
              <a:lnSpc>
                <a:spcPct val="110000"/>
              </a:lnSpc>
            </a:pPr>
            <a:r>
              <a:rPr lang="en-US" sz="2400" dirty="0"/>
              <a:t>98% responded that quality of the workshop was good/very good. Few comments:</a:t>
            </a:r>
          </a:p>
          <a:p>
            <a:pPr lvl="1">
              <a:lnSpc>
                <a:spcPct val="110000"/>
              </a:lnSpc>
            </a:pPr>
            <a:r>
              <a:rPr lang="en-US" sz="1600" i="1" dirty="0">
                <a:solidFill>
                  <a:schemeClr val="accent6"/>
                </a:solidFill>
              </a:rPr>
              <a:t>“Making it available virtually meant that many of my staff were able to attend. As we are modernizing, and implementing standards and using the models, this was a very key learning experience for them”</a:t>
            </a:r>
          </a:p>
          <a:p>
            <a:pPr lvl="1">
              <a:lnSpc>
                <a:spcPct val="110000"/>
              </a:lnSpc>
            </a:pPr>
            <a:r>
              <a:rPr lang="en-US" sz="1600" i="1" dirty="0">
                <a:solidFill>
                  <a:schemeClr val="accent6"/>
                </a:solidFill>
              </a:rPr>
              <a:t>“thank you very much for this workshop! this modernization may take decades :) but it is a very fundamental change and it is very exciting!”</a:t>
            </a:r>
          </a:p>
          <a:p>
            <a:pPr lvl="1">
              <a:lnSpc>
                <a:spcPct val="110000"/>
              </a:lnSpc>
            </a:pPr>
            <a:r>
              <a:rPr lang="en-US" sz="1600" i="1" dirty="0">
                <a:solidFill>
                  <a:schemeClr val="accent6"/>
                </a:solidFill>
              </a:rPr>
              <a:t>“The online workshop gave this opportunity to people not in the loop: I understand that meeting face to face is important, but I really think this online workshop are also very useful and can allow more people having access to the information. Many thanks”</a:t>
            </a:r>
          </a:p>
          <a:p>
            <a:pPr lvl="1">
              <a:lnSpc>
                <a:spcPct val="110000"/>
              </a:lnSpc>
            </a:pPr>
            <a:r>
              <a:rPr lang="en-US" sz="1600" i="1" dirty="0">
                <a:solidFill>
                  <a:schemeClr val="accent6"/>
                </a:solidFill>
              </a:rPr>
              <a:t>“the workshop has activated our motivations to continue modernizing the official statistics. Most of the latent ideas have reactivated. Moreover, It has provided us with the final improvements in modernizing official statistics.”</a:t>
            </a:r>
          </a:p>
          <a:p>
            <a:pPr>
              <a:lnSpc>
                <a:spcPct val="110000"/>
              </a:lnSpc>
            </a:pPr>
            <a:r>
              <a:rPr lang="en-US" sz="2400" dirty="0"/>
              <a:t>More difficult to share experiences, no visual communication</a:t>
            </a:r>
          </a:p>
          <a:p>
            <a:pPr>
              <a:lnSpc>
                <a:spcPct val="110000"/>
              </a:lnSpc>
            </a:pPr>
            <a:r>
              <a:rPr lang="en-US" sz="2400" dirty="0"/>
              <a:t>Request for support from countries (e.g. GSBPM)</a:t>
            </a:r>
          </a:p>
          <a:p>
            <a:pPr>
              <a:lnSpc>
                <a:spcPct val="110000"/>
              </a:lnSpc>
            </a:pPr>
            <a:r>
              <a:rPr lang="en-US" sz="2400" dirty="0"/>
              <a:t>More visibility to the work done and materials available on the </a:t>
            </a:r>
            <a:r>
              <a:rPr lang="en-US" sz="2400" dirty="0" err="1"/>
              <a:t>Unece</a:t>
            </a:r>
            <a:r>
              <a:rPr lang="en-US" sz="2400" dirty="0"/>
              <a:t> WIKI and better communication </a:t>
            </a:r>
          </a:p>
          <a:p>
            <a:pPr>
              <a:lnSpc>
                <a:spcPct val="110000"/>
              </a:lnSpc>
            </a:pPr>
            <a:r>
              <a:rPr lang="en-US" sz="2400" dirty="0"/>
              <a:t>For the future: mix of in person and virtual meetings could be the way forward</a:t>
            </a:r>
          </a:p>
          <a:p>
            <a:pPr lvl="1">
              <a:lnSpc>
                <a:spcPct val="110000"/>
              </a:lnSpc>
              <a:spcBef>
                <a:spcPts val="1200"/>
              </a:spcBef>
            </a:pPr>
            <a:endParaRPr lang="en-US" sz="2400" dirty="0"/>
          </a:p>
          <a:p>
            <a:pPr marL="0" indent="0">
              <a:buNone/>
            </a:pPr>
            <a:endParaRPr lang="en-US" sz="2400" dirty="0"/>
          </a:p>
        </p:txBody>
      </p:sp>
    </p:spTree>
    <p:extLst>
      <p:ext uri="{BB962C8B-B14F-4D97-AF65-F5344CB8AC3E}">
        <p14:creationId xmlns:p14="http://schemas.microsoft.com/office/powerpoint/2010/main" val="637533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9180C-F6B4-4B44-8020-5996557924DD}"/>
              </a:ext>
            </a:extLst>
          </p:cNvPr>
          <p:cNvSpPr>
            <a:spLocks noGrp="1"/>
          </p:cNvSpPr>
          <p:nvPr>
            <p:ph type="title"/>
          </p:nvPr>
        </p:nvSpPr>
        <p:spPr/>
        <p:txBody>
          <a:bodyPr/>
          <a:lstStyle/>
          <a:p>
            <a:r>
              <a:rPr lang="hu-HU" dirty="0"/>
              <a:t>A</a:t>
            </a:r>
            <a:r>
              <a:rPr lang="en-US" dirty="0"/>
              <a:t>ctivities </a:t>
            </a:r>
            <a:r>
              <a:rPr lang="hu-HU" dirty="0"/>
              <a:t>in 2021 (and </a:t>
            </a:r>
            <a:r>
              <a:rPr lang="hu-HU" dirty="0" err="1"/>
              <a:t>beyond</a:t>
            </a:r>
            <a:r>
              <a:rPr lang="hu-HU" dirty="0"/>
              <a:t>)</a:t>
            </a:r>
            <a:endParaRPr lang="en-US" dirty="0"/>
          </a:p>
        </p:txBody>
      </p:sp>
      <p:sp>
        <p:nvSpPr>
          <p:cNvPr id="3" name="Segnaposto contenuto 2"/>
          <p:cNvSpPr>
            <a:spLocks noGrp="1"/>
          </p:cNvSpPr>
          <p:nvPr>
            <p:ph idx="1"/>
          </p:nvPr>
        </p:nvSpPr>
        <p:spPr>
          <a:xfrm>
            <a:off x="251520" y="1196752"/>
            <a:ext cx="8640960" cy="4983628"/>
          </a:xfrm>
        </p:spPr>
        <p:txBody>
          <a:bodyPr>
            <a:normAutofit lnSpcReduction="10000"/>
          </a:bodyPr>
          <a:lstStyle/>
          <a:p>
            <a:pPr marL="0" indent="0">
              <a:buNone/>
            </a:pPr>
            <a:r>
              <a:rPr lang="hu-HU" dirty="0"/>
              <a:t>Main goals for the Supporting Standards Group in 2021:</a:t>
            </a:r>
          </a:p>
          <a:p>
            <a:pPr>
              <a:lnSpc>
                <a:spcPct val="110000"/>
              </a:lnSpc>
            </a:pPr>
            <a:r>
              <a:rPr lang="hu-HU" sz="2400" dirty="0"/>
              <a:t>Integrated view: the </a:t>
            </a:r>
            <a:r>
              <a:rPr lang="hu-HU" sz="2400" dirty="0" err="1"/>
              <a:t>way</a:t>
            </a:r>
            <a:r>
              <a:rPr lang="hu-HU" sz="2400" dirty="0"/>
              <a:t> </a:t>
            </a:r>
            <a:r>
              <a:rPr lang="hu-HU" sz="2400" dirty="0" err="1"/>
              <a:t>the</a:t>
            </a:r>
            <a:r>
              <a:rPr lang="hu-HU" sz="2400" dirty="0"/>
              <a:t> community is </a:t>
            </a:r>
            <a:r>
              <a:rPr lang="hu-HU" sz="2400" dirty="0" err="1"/>
              <a:t>dealing</a:t>
            </a:r>
            <a:r>
              <a:rPr lang="hu-HU" sz="2400" dirty="0"/>
              <a:t> </a:t>
            </a:r>
            <a:r>
              <a:rPr lang="hu-HU" sz="2400" dirty="0" err="1"/>
              <a:t>with</a:t>
            </a:r>
            <a:r>
              <a:rPr lang="hu-HU" sz="2400" dirty="0"/>
              <a:t> the ModernStats models is </a:t>
            </a:r>
            <a:r>
              <a:rPr lang="hu-HU" sz="2400" dirty="0" err="1"/>
              <a:t>getting</a:t>
            </a:r>
            <a:r>
              <a:rPr lang="hu-HU" sz="2400" dirty="0"/>
              <a:t> more and more </a:t>
            </a:r>
            <a:r>
              <a:rPr lang="hu-HU" sz="2400" dirty="0" err="1"/>
              <a:t>systematic</a:t>
            </a:r>
            <a:r>
              <a:rPr lang="hu-HU" sz="2400" dirty="0"/>
              <a:t>: </a:t>
            </a:r>
            <a:r>
              <a:rPr lang="hu-HU" sz="2400" dirty="0" err="1"/>
              <a:t>integrated</a:t>
            </a:r>
            <a:r>
              <a:rPr lang="hu-HU" sz="2400" dirty="0"/>
              <a:t> </a:t>
            </a:r>
            <a:r>
              <a:rPr lang="hu-HU" sz="2400" dirty="0" err="1"/>
              <a:t>approach</a:t>
            </a:r>
            <a:r>
              <a:rPr lang="hu-HU" sz="2400" dirty="0"/>
              <a:t> in the work </a:t>
            </a:r>
            <a:r>
              <a:rPr lang="hu-HU" sz="2400" dirty="0" err="1"/>
              <a:t>we</a:t>
            </a:r>
            <a:r>
              <a:rPr lang="hu-HU" sz="2400" dirty="0"/>
              <a:t> </a:t>
            </a:r>
            <a:r>
              <a:rPr lang="hu-HU" sz="2400" dirty="0" err="1"/>
              <a:t>are</a:t>
            </a:r>
            <a:r>
              <a:rPr lang="hu-HU" sz="2400" dirty="0"/>
              <a:t> </a:t>
            </a:r>
            <a:r>
              <a:rPr lang="hu-HU" sz="2400" dirty="0" err="1"/>
              <a:t>doing</a:t>
            </a:r>
            <a:r>
              <a:rPr lang="hu-HU" sz="2400" dirty="0"/>
              <a:t> </a:t>
            </a:r>
          </a:p>
          <a:p>
            <a:pPr>
              <a:lnSpc>
                <a:spcPct val="110000"/>
              </a:lnSpc>
            </a:pPr>
            <a:r>
              <a:rPr lang="hu-HU" sz="2400" dirty="0" err="1"/>
              <a:t>Completeness</a:t>
            </a:r>
            <a:r>
              <a:rPr lang="hu-HU" sz="2400" dirty="0"/>
              <a:t>: provide outputs to the statistical community </a:t>
            </a:r>
            <a:r>
              <a:rPr lang="hu-HU" sz="2400" dirty="0" err="1"/>
              <a:t>with</a:t>
            </a:r>
            <a:r>
              <a:rPr lang="hu-HU" sz="2400" dirty="0"/>
              <a:t> a </a:t>
            </a:r>
            <a:r>
              <a:rPr lang="hu-HU" sz="2400" dirty="0" err="1"/>
              <a:t>complete</a:t>
            </a:r>
            <a:r>
              <a:rPr lang="hu-HU" sz="2400" dirty="0"/>
              <a:t> </a:t>
            </a:r>
            <a:r>
              <a:rPr lang="hu-HU" sz="2400" dirty="0" err="1"/>
              <a:t>coverage</a:t>
            </a:r>
            <a:r>
              <a:rPr lang="hu-HU" sz="2400" dirty="0"/>
              <a:t> for the </a:t>
            </a:r>
            <a:r>
              <a:rPr lang="hu-HU" sz="2400" dirty="0" err="1"/>
              <a:t>whole</a:t>
            </a:r>
            <a:r>
              <a:rPr lang="hu-HU" sz="2400" dirty="0"/>
              <a:t> business process.</a:t>
            </a:r>
          </a:p>
          <a:p>
            <a:pPr>
              <a:lnSpc>
                <a:spcPct val="110000"/>
              </a:lnSpc>
            </a:pPr>
            <a:r>
              <a:rPr lang="hu-HU" sz="2400" dirty="0"/>
              <a:t>Strong interest of the community in the work of the Supporting Standards Group: </a:t>
            </a:r>
            <a:r>
              <a:rPr lang="hu-HU" sz="2400" dirty="0" err="1"/>
              <a:t>launch</a:t>
            </a:r>
            <a:r>
              <a:rPr lang="hu-HU" sz="2400" dirty="0"/>
              <a:t> new </a:t>
            </a:r>
            <a:r>
              <a:rPr lang="hu-HU" sz="2400" dirty="0" err="1"/>
              <a:t>action</a:t>
            </a:r>
            <a:r>
              <a:rPr lang="hu-HU" sz="2400" dirty="0"/>
              <a:t> </a:t>
            </a:r>
            <a:r>
              <a:rPr lang="hu-HU" sz="2400" dirty="0" err="1"/>
              <a:t>where</a:t>
            </a:r>
            <a:r>
              <a:rPr lang="hu-HU" sz="2400" dirty="0"/>
              <a:t> there is a need for a common solution</a:t>
            </a:r>
          </a:p>
          <a:p>
            <a:pPr>
              <a:lnSpc>
                <a:spcPct val="110000"/>
              </a:lnSpc>
            </a:pPr>
            <a:r>
              <a:rPr lang="hu-HU" sz="2400" dirty="0" err="1"/>
              <a:t>Increasing</a:t>
            </a:r>
            <a:r>
              <a:rPr lang="hu-HU" sz="2400" dirty="0"/>
              <a:t> the </a:t>
            </a:r>
            <a:r>
              <a:rPr lang="hu-HU" sz="2400" dirty="0" err="1"/>
              <a:t>visibility</a:t>
            </a:r>
            <a:r>
              <a:rPr lang="hu-HU" sz="2400" dirty="0"/>
              <a:t> of the work and </a:t>
            </a:r>
            <a:r>
              <a:rPr lang="hu-HU" sz="2400" dirty="0" err="1"/>
              <a:t>improving</a:t>
            </a:r>
            <a:r>
              <a:rPr lang="hu-HU" sz="2400" dirty="0"/>
              <a:t> communication</a:t>
            </a:r>
          </a:p>
        </p:txBody>
      </p:sp>
    </p:spTree>
    <p:extLst>
      <p:ext uri="{BB962C8B-B14F-4D97-AF65-F5344CB8AC3E}">
        <p14:creationId xmlns:p14="http://schemas.microsoft.com/office/powerpoint/2010/main" val="2643643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392777" y="1124744"/>
            <a:ext cx="3960491" cy="831075"/>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000" dirty="0">
                <a:solidFill>
                  <a:schemeClr val="tx1"/>
                </a:solidFill>
              </a:rPr>
              <a:t>Linking GSBPM &amp; GSIM</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54466" y="730822"/>
            <a:ext cx="2369880" cy="126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ttangolo 3">
            <a:extLst>
              <a:ext uri="{FF2B5EF4-FFF2-40B4-BE49-F238E27FC236}">
                <a16:creationId xmlns:a16="http://schemas.microsoft.com/office/drawing/2014/main" id="{1DE1FB8D-5CD9-4F85-9640-6FE01DC35593}"/>
              </a:ext>
            </a:extLst>
          </p:cNvPr>
          <p:cNvSpPr/>
          <p:nvPr/>
        </p:nvSpPr>
        <p:spPr>
          <a:xfrm>
            <a:off x="395537" y="2132856"/>
            <a:ext cx="3988911" cy="830997"/>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Application of GSBPM for </a:t>
            </a:r>
            <a:r>
              <a:rPr lang="hu-HU" sz="2000" dirty="0">
                <a:solidFill>
                  <a:schemeClr val="tx1"/>
                </a:solidFill>
              </a:rPr>
              <a:t>g</a:t>
            </a:r>
            <a:r>
              <a:rPr lang="en-US" sz="2000" dirty="0">
                <a:solidFill>
                  <a:schemeClr val="tx1"/>
                </a:solidFill>
              </a:rPr>
              <a:t>eospatial Information</a:t>
            </a:r>
          </a:p>
        </p:txBody>
      </p:sp>
      <p:sp>
        <p:nvSpPr>
          <p:cNvPr id="20" name="Rettangolo 3">
            <a:extLst>
              <a:ext uri="{FF2B5EF4-FFF2-40B4-BE49-F238E27FC236}">
                <a16:creationId xmlns:a16="http://schemas.microsoft.com/office/drawing/2014/main" id="{9C1B1EF3-ACD1-4CF9-9EB1-73019E2E8165}"/>
              </a:ext>
            </a:extLst>
          </p:cNvPr>
          <p:cNvSpPr/>
          <p:nvPr/>
        </p:nvSpPr>
        <p:spPr>
          <a:xfrm>
            <a:off x="395536" y="3212976"/>
            <a:ext cx="3988911" cy="830997"/>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hu-HU" sz="2000" dirty="0">
                <a:solidFill>
                  <a:schemeClr val="tx1"/>
                </a:solidFill>
              </a:rPr>
              <a:t>GSIM Task Team</a:t>
            </a:r>
            <a:endParaRPr lang="en-US" sz="2000" dirty="0">
              <a:solidFill>
                <a:schemeClr val="tx1"/>
              </a:solidFill>
            </a:endParaRPr>
          </a:p>
        </p:txBody>
      </p:sp>
      <p:sp>
        <p:nvSpPr>
          <p:cNvPr id="21" name="Rettangolo 3">
            <a:extLst>
              <a:ext uri="{FF2B5EF4-FFF2-40B4-BE49-F238E27FC236}">
                <a16:creationId xmlns:a16="http://schemas.microsoft.com/office/drawing/2014/main" id="{EACB0216-8762-4ED6-B5D2-3858030C243D}"/>
              </a:ext>
            </a:extLst>
          </p:cNvPr>
          <p:cNvSpPr/>
          <p:nvPr/>
        </p:nvSpPr>
        <p:spPr>
          <a:xfrm>
            <a:off x="395535" y="4182179"/>
            <a:ext cx="3988911" cy="975013"/>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hu-HU" sz="2000" dirty="0">
                <a:solidFill>
                  <a:schemeClr val="tx1"/>
                </a:solidFill>
              </a:rPr>
              <a:t>Core Ontology for Official Statistics</a:t>
            </a:r>
            <a:endParaRPr lang="en-US" sz="2000" dirty="0">
              <a:solidFill>
                <a:schemeClr val="tx1"/>
              </a:solidFill>
            </a:endParaRPr>
          </a:p>
        </p:txBody>
      </p:sp>
      <p:sp>
        <p:nvSpPr>
          <p:cNvPr id="22" name="Rettangolo 3">
            <a:extLst>
              <a:ext uri="{FF2B5EF4-FFF2-40B4-BE49-F238E27FC236}">
                <a16:creationId xmlns:a16="http://schemas.microsoft.com/office/drawing/2014/main" id="{C57BE0F4-8AE1-4810-BCAB-B4C2E504470C}"/>
              </a:ext>
            </a:extLst>
          </p:cNvPr>
          <p:cNvSpPr/>
          <p:nvPr/>
        </p:nvSpPr>
        <p:spPr>
          <a:xfrm>
            <a:off x="395536" y="5334307"/>
            <a:ext cx="3988911" cy="830997"/>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hu-HU" sz="2000" dirty="0">
                <a:solidFill>
                  <a:schemeClr val="tx1"/>
                </a:solidFill>
              </a:rPr>
              <a:t>D</a:t>
            </a:r>
            <a:r>
              <a:rPr lang="en-US" sz="2000" dirty="0">
                <a:solidFill>
                  <a:schemeClr val="tx1"/>
                </a:solidFill>
              </a:rPr>
              <a:t>efining and detailing GSBPM tasks</a:t>
            </a:r>
          </a:p>
        </p:txBody>
      </p:sp>
      <p:sp>
        <p:nvSpPr>
          <p:cNvPr id="2" name="Title 1">
            <a:extLst>
              <a:ext uri="{FF2B5EF4-FFF2-40B4-BE49-F238E27FC236}">
                <a16:creationId xmlns:a16="http://schemas.microsoft.com/office/drawing/2014/main" id="{7AE64964-CCB2-4118-B7A7-C666432A5C62}"/>
              </a:ext>
            </a:extLst>
          </p:cNvPr>
          <p:cNvSpPr>
            <a:spLocks noGrp="1"/>
          </p:cNvSpPr>
          <p:nvPr>
            <p:ph type="title"/>
          </p:nvPr>
        </p:nvSpPr>
        <p:spPr/>
        <p:txBody>
          <a:bodyPr/>
          <a:lstStyle/>
          <a:p>
            <a:r>
              <a:rPr lang="en-US" sz="3600" dirty="0"/>
              <a:t>Activity proposals for 202</a:t>
            </a:r>
            <a:r>
              <a:rPr lang="hu-HU" sz="3600" dirty="0"/>
              <a:t>1: overview</a:t>
            </a:r>
            <a:endParaRPr lang="en-US" sz="3600" dirty="0"/>
          </a:p>
        </p:txBody>
      </p:sp>
      <p:sp>
        <p:nvSpPr>
          <p:cNvPr id="13" name="Oval 12">
            <a:extLst>
              <a:ext uri="{FF2B5EF4-FFF2-40B4-BE49-F238E27FC236}">
                <a16:creationId xmlns:a16="http://schemas.microsoft.com/office/drawing/2014/main" id="{07E4755B-6DF1-4BF9-A6FA-83FD391E904D}"/>
              </a:ext>
            </a:extLst>
          </p:cNvPr>
          <p:cNvSpPr/>
          <p:nvPr/>
        </p:nvSpPr>
        <p:spPr>
          <a:xfrm>
            <a:off x="0" y="971787"/>
            <a:ext cx="4615977" cy="3052127"/>
          </a:xfrm>
          <a:prstGeom prst="ellipse">
            <a:avLst/>
          </a:prstGeom>
          <a:noFill/>
          <a:ln w="38100">
            <a:solidFill>
              <a:srgbClr val="40A85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a:p>
        </p:txBody>
      </p:sp>
      <p:sp>
        <p:nvSpPr>
          <p:cNvPr id="14" name="Content Placeholder 8">
            <a:extLst>
              <a:ext uri="{FF2B5EF4-FFF2-40B4-BE49-F238E27FC236}">
                <a16:creationId xmlns:a16="http://schemas.microsoft.com/office/drawing/2014/main" id="{971C1D65-2C16-4DB8-B64F-58C56DC4F87E}"/>
              </a:ext>
            </a:extLst>
          </p:cNvPr>
          <p:cNvSpPr txBox="1">
            <a:spLocks/>
          </p:cNvSpPr>
          <p:nvPr/>
        </p:nvSpPr>
        <p:spPr>
          <a:xfrm>
            <a:off x="5045377" y="2321521"/>
            <a:ext cx="3071272" cy="7479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hu-HU" sz="2000" b="1" dirty="0">
                <a:solidFill>
                  <a:srgbClr val="40A85F"/>
                </a:solidFill>
              </a:rPr>
              <a:t>Completion of the work</a:t>
            </a:r>
            <a:endParaRPr lang="en-GB" sz="2000" dirty="0">
              <a:solidFill>
                <a:srgbClr val="40A85F"/>
              </a:solidFill>
            </a:endParaRPr>
          </a:p>
        </p:txBody>
      </p:sp>
      <p:sp>
        <p:nvSpPr>
          <p:cNvPr id="17" name="Oval 14">
            <a:extLst>
              <a:ext uri="{FF2B5EF4-FFF2-40B4-BE49-F238E27FC236}">
                <a16:creationId xmlns:a16="http://schemas.microsoft.com/office/drawing/2014/main" id="{F3957FD0-9E78-4878-9A74-129E3B4DE202}"/>
              </a:ext>
            </a:extLst>
          </p:cNvPr>
          <p:cNvSpPr/>
          <p:nvPr/>
        </p:nvSpPr>
        <p:spPr>
          <a:xfrm>
            <a:off x="-86279" y="4202238"/>
            <a:ext cx="4940521" cy="1036093"/>
          </a:xfrm>
          <a:prstGeom prst="ellipse">
            <a:avLst/>
          </a:prstGeom>
          <a:noFill/>
          <a:ln w="38100">
            <a:solidFill>
              <a:srgbClr val="7030A0"/>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0000"/>
              </a:lnSpc>
            </a:pPr>
            <a:endParaRPr lang="en-GB" dirty="0"/>
          </a:p>
        </p:txBody>
      </p:sp>
      <p:sp>
        <p:nvSpPr>
          <p:cNvPr id="18" name="Content Placeholder 8">
            <a:extLst>
              <a:ext uri="{FF2B5EF4-FFF2-40B4-BE49-F238E27FC236}">
                <a16:creationId xmlns:a16="http://schemas.microsoft.com/office/drawing/2014/main" id="{19794C78-F829-4A79-93D4-867808F08087}"/>
              </a:ext>
            </a:extLst>
          </p:cNvPr>
          <p:cNvSpPr txBox="1">
            <a:spLocks/>
          </p:cNvSpPr>
          <p:nvPr/>
        </p:nvSpPr>
        <p:spPr>
          <a:xfrm>
            <a:off x="4353268" y="5667536"/>
            <a:ext cx="3051114" cy="747936"/>
          </a:xfrm>
          <a:prstGeom prst="rect">
            <a:avLst/>
          </a:prstGeom>
        </p:spPr>
        <p:txBody>
          <a:bodyPr vert="horz" lIns="91440" tIns="45720" rIns="91440" bIns="45720" rtlCol="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hu-HU" sz="2000" b="1" dirty="0" err="1">
                <a:solidFill>
                  <a:srgbClr val="F05332"/>
                </a:solidFill>
              </a:rPr>
              <a:t>Renewal</a:t>
            </a:r>
            <a:endParaRPr lang="en-GB" sz="2000" dirty="0">
              <a:solidFill>
                <a:srgbClr val="F05332"/>
              </a:solidFill>
            </a:endParaRPr>
          </a:p>
        </p:txBody>
      </p:sp>
      <p:sp>
        <p:nvSpPr>
          <p:cNvPr id="23" name="Oval 14">
            <a:extLst>
              <a:ext uri="{FF2B5EF4-FFF2-40B4-BE49-F238E27FC236}">
                <a16:creationId xmlns:a16="http://schemas.microsoft.com/office/drawing/2014/main" id="{F3957FD0-9E78-4878-9A74-129E3B4DE202}"/>
              </a:ext>
            </a:extLst>
          </p:cNvPr>
          <p:cNvSpPr/>
          <p:nvPr/>
        </p:nvSpPr>
        <p:spPr>
          <a:xfrm>
            <a:off x="55160" y="5258390"/>
            <a:ext cx="4940521" cy="1047909"/>
          </a:xfrm>
          <a:prstGeom prst="ellipse">
            <a:avLst/>
          </a:prstGeom>
          <a:noFill/>
          <a:ln w="38100">
            <a:solidFill>
              <a:srgbClr val="F0533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0000"/>
              </a:lnSpc>
            </a:pPr>
            <a:endParaRPr lang="en-GB" dirty="0" err="1"/>
          </a:p>
        </p:txBody>
      </p:sp>
      <p:sp>
        <p:nvSpPr>
          <p:cNvPr id="24" name="Content Placeholder 8">
            <a:extLst>
              <a:ext uri="{FF2B5EF4-FFF2-40B4-BE49-F238E27FC236}">
                <a16:creationId xmlns:a16="http://schemas.microsoft.com/office/drawing/2014/main" id="{19794C78-F829-4A79-93D4-867808F08087}"/>
              </a:ext>
            </a:extLst>
          </p:cNvPr>
          <p:cNvSpPr txBox="1">
            <a:spLocks/>
          </p:cNvSpPr>
          <p:nvPr/>
        </p:nvSpPr>
        <p:spPr>
          <a:xfrm>
            <a:off x="4511485" y="4486167"/>
            <a:ext cx="3051114" cy="747936"/>
          </a:xfrm>
          <a:prstGeom prst="rect">
            <a:avLst/>
          </a:prstGeom>
        </p:spPr>
        <p:txBody>
          <a:bodyPr vert="horz" lIns="91440" tIns="45720" rIns="91440" bIns="45720" rtlCol="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hu-HU" sz="2000" b="1" dirty="0" err="1">
                <a:solidFill>
                  <a:srgbClr val="7030A0"/>
                </a:solidFill>
              </a:rPr>
              <a:t>Reactivation</a:t>
            </a:r>
            <a:endParaRPr lang="en-GB" sz="2000" dirty="0">
              <a:solidFill>
                <a:srgbClr val="7030A0"/>
              </a:solidFill>
            </a:endParaRPr>
          </a:p>
        </p:txBody>
      </p:sp>
    </p:spTree>
    <p:extLst>
      <p:ext uri="{BB962C8B-B14F-4D97-AF65-F5344CB8AC3E}">
        <p14:creationId xmlns:p14="http://schemas.microsoft.com/office/powerpoint/2010/main" val="884269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2000"/>
                                        <p:tgtEl>
                                          <p:spTgt spid="1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circle(in)">
                                      <p:cBhvr>
                                        <p:cTn id="10" dur="20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circle(in)">
                                      <p:cBhvr>
                                        <p:cTn id="15" dur="2000"/>
                                        <p:tgtEl>
                                          <p:spTgt spid="17"/>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circle(in)">
                                      <p:cBhvr>
                                        <p:cTn id="18" dur="2000"/>
                                        <p:tgtEl>
                                          <p:spTgt spid="24"/>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circle(in)">
                                      <p:cBhvr>
                                        <p:cTn id="23" dur="2000"/>
                                        <p:tgtEl>
                                          <p:spTgt spid="23"/>
                                        </p:tgtEl>
                                      </p:cBhvr>
                                    </p:animEffect>
                                  </p:childTnLst>
                                </p:cTn>
                              </p:par>
                              <p:par>
                                <p:cTn id="24" presetID="6" presetClass="entr" presetSubtype="16"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circle(in)">
                                      <p:cBhvr>
                                        <p:cTn id="26"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7" grpId="0" animBg="1"/>
      <p:bldP spid="18" grpId="0"/>
      <p:bldP spid="23" grpId="0" animBg="1"/>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554937-B92E-4EE2-9B30-AA4262A213D5}"/>
              </a:ext>
            </a:extLst>
          </p:cNvPr>
          <p:cNvSpPr>
            <a:spLocks noGrp="1"/>
          </p:cNvSpPr>
          <p:nvPr>
            <p:ph type="title"/>
          </p:nvPr>
        </p:nvSpPr>
        <p:spPr/>
        <p:txBody>
          <a:bodyPr/>
          <a:lstStyle/>
          <a:p>
            <a:r>
              <a:rPr lang="en-US" dirty="0"/>
              <a:t>Supporting Standards Group</a:t>
            </a:r>
          </a:p>
        </p:txBody>
      </p:sp>
      <p:sp>
        <p:nvSpPr>
          <p:cNvPr id="6" name="CasellaDiTesto 6">
            <a:extLst>
              <a:ext uri="{FF2B5EF4-FFF2-40B4-BE49-F238E27FC236}">
                <a16:creationId xmlns:a16="http://schemas.microsoft.com/office/drawing/2014/main" id="{A8FF27B2-C200-4E38-840E-DA9645DE4254}"/>
              </a:ext>
            </a:extLst>
          </p:cNvPr>
          <p:cNvSpPr txBox="1">
            <a:spLocks noGrp="1" noChangeArrowheads="1"/>
          </p:cNvSpPr>
          <p:nvPr>
            <p:ph idx="1"/>
          </p:nvPr>
        </p:nvSpPr>
        <p:spPr bwMode="auto">
          <a:xfrm>
            <a:off x="242814" y="1268760"/>
            <a:ext cx="8505650" cy="2112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marL="0" indent="0">
              <a:lnSpc>
                <a:spcPct val="130000"/>
              </a:lnSpc>
              <a:buNone/>
            </a:pPr>
            <a:r>
              <a:rPr lang="en-GB" altLang="en-US" sz="2000" dirty="0">
                <a:solidFill>
                  <a:schemeClr val="bg2">
                    <a:lumMod val="10000"/>
                  </a:schemeClr>
                </a:solidFill>
                <a:cs typeface="Arial" panose="020B0604020202020204" pitchFamily="34" charset="0"/>
              </a:rPr>
              <a:t>The goal of the group is to find ways how to develop, enhance, integrate, promote, support and facilitate implementation of </a:t>
            </a:r>
            <a:r>
              <a:rPr lang="en-GB" altLang="en-US" sz="2000" dirty="0">
                <a:solidFill>
                  <a:srgbClr val="0070C0"/>
                </a:solidFill>
                <a:cs typeface="Arial" panose="020B0604020202020204" pitchFamily="34" charset="0"/>
              </a:rPr>
              <a:t>the range of standards needed for statistical modernisation. </a:t>
            </a:r>
          </a:p>
          <a:p>
            <a:pPr marL="0" indent="0">
              <a:lnSpc>
                <a:spcPct val="130000"/>
              </a:lnSpc>
              <a:buNone/>
            </a:pPr>
            <a:r>
              <a:rPr lang="en-GB" altLang="en-US" sz="2000" dirty="0">
                <a:cs typeface="Arial" panose="020B0604020202020204" pitchFamily="34" charset="0"/>
              </a:rPr>
              <a:t>Operational responsibility for the maintenance and development of three </a:t>
            </a:r>
            <a:r>
              <a:rPr lang="en-GB" altLang="en-US" sz="2000" dirty="0" err="1">
                <a:cs typeface="Arial" panose="020B0604020202020204" pitchFamily="34" charset="0"/>
              </a:rPr>
              <a:t>ModernStats</a:t>
            </a:r>
            <a:r>
              <a:rPr lang="en-GB" altLang="en-US" sz="2000" dirty="0">
                <a:cs typeface="Arial" panose="020B0604020202020204" pitchFamily="34" charset="0"/>
              </a:rPr>
              <a:t> models: </a:t>
            </a:r>
            <a:endParaRPr lang="en-GB" altLang="en-US" sz="2000" dirty="0">
              <a:solidFill>
                <a:srgbClr val="005DA2"/>
              </a:solidFill>
              <a:cs typeface="Arial" panose="020B0604020202020204" pitchFamily="34" charset="0"/>
            </a:endParaRPr>
          </a:p>
        </p:txBody>
      </p:sp>
      <p:pic>
        <p:nvPicPr>
          <p:cNvPr id="10" name="Picture 9">
            <a:extLst>
              <a:ext uri="{FF2B5EF4-FFF2-40B4-BE49-F238E27FC236}">
                <a16:creationId xmlns:a16="http://schemas.microsoft.com/office/drawing/2014/main" id="{28D8C16E-75AD-4C3B-AF17-5B108574ACD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74986" y="4618102"/>
            <a:ext cx="2520280" cy="1475194"/>
          </a:xfrm>
          <a:prstGeom prst="rect">
            <a:avLst/>
          </a:prstGeom>
        </p:spPr>
      </p:pic>
      <p:sp>
        <p:nvSpPr>
          <p:cNvPr id="12" name="Content Placeholder 8">
            <a:extLst>
              <a:ext uri="{FF2B5EF4-FFF2-40B4-BE49-F238E27FC236}">
                <a16:creationId xmlns:a16="http://schemas.microsoft.com/office/drawing/2014/main" id="{5C6B5FAB-E026-421C-8934-F17FE9B23486}"/>
              </a:ext>
            </a:extLst>
          </p:cNvPr>
          <p:cNvSpPr txBox="1">
            <a:spLocks/>
          </p:cNvSpPr>
          <p:nvPr/>
        </p:nvSpPr>
        <p:spPr>
          <a:xfrm>
            <a:off x="6486274" y="3501008"/>
            <a:ext cx="2523701" cy="864096"/>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dirty="0"/>
              <a:t>GSIM</a:t>
            </a:r>
          </a:p>
          <a:p>
            <a:pPr marL="0" indent="0" algn="ctr">
              <a:buNone/>
            </a:pPr>
            <a:r>
              <a:rPr lang="en-GB" sz="1500" dirty="0"/>
              <a:t>Generic Statistical Information Model</a:t>
            </a:r>
          </a:p>
        </p:txBody>
      </p:sp>
      <p:pic>
        <p:nvPicPr>
          <p:cNvPr id="13" name="Picture 12">
            <a:extLst>
              <a:ext uri="{FF2B5EF4-FFF2-40B4-BE49-F238E27FC236}">
                <a16:creationId xmlns:a16="http://schemas.microsoft.com/office/drawing/2014/main" id="{D4570014-7CFC-40A6-A808-AFAC8F434FB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814" y="4585166"/>
            <a:ext cx="2653172" cy="1294356"/>
          </a:xfrm>
          <a:prstGeom prst="rect">
            <a:avLst/>
          </a:prstGeom>
        </p:spPr>
      </p:pic>
      <p:pic>
        <p:nvPicPr>
          <p:cNvPr id="14" name="Picture 13">
            <a:extLst>
              <a:ext uri="{FF2B5EF4-FFF2-40B4-BE49-F238E27FC236}">
                <a16:creationId xmlns:a16="http://schemas.microsoft.com/office/drawing/2014/main" id="{F29D0063-D9FC-4107-9C33-1A82FDBB1E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44871" y="4451502"/>
            <a:ext cx="1406505" cy="1406505"/>
          </a:xfrm>
          <a:prstGeom prst="rect">
            <a:avLst/>
          </a:prstGeom>
        </p:spPr>
      </p:pic>
      <p:sp>
        <p:nvSpPr>
          <p:cNvPr id="15" name="Content Placeholder 8">
            <a:extLst>
              <a:ext uri="{FF2B5EF4-FFF2-40B4-BE49-F238E27FC236}">
                <a16:creationId xmlns:a16="http://schemas.microsoft.com/office/drawing/2014/main" id="{F87F49F4-29BF-42F3-B38B-26762239B67D}"/>
              </a:ext>
            </a:extLst>
          </p:cNvPr>
          <p:cNvSpPr txBox="1">
            <a:spLocks/>
          </p:cNvSpPr>
          <p:nvPr/>
        </p:nvSpPr>
        <p:spPr>
          <a:xfrm>
            <a:off x="3214946" y="3501008"/>
            <a:ext cx="2880320" cy="864096"/>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dirty="0"/>
              <a:t>GSBPM</a:t>
            </a:r>
          </a:p>
          <a:p>
            <a:pPr marL="0" indent="0" algn="ctr">
              <a:buNone/>
            </a:pPr>
            <a:r>
              <a:rPr lang="en-GB" sz="1500" dirty="0"/>
              <a:t>Generic Statistical Business Process Model</a:t>
            </a:r>
          </a:p>
        </p:txBody>
      </p:sp>
      <p:sp>
        <p:nvSpPr>
          <p:cNvPr id="16" name="Content Placeholder 8">
            <a:extLst>
              <a:ext uri="{FF2B5EF4-FFF2-40B4-BE49-F238E27FC236}">
                <a16:creationId xmlns:a16="http://schemas.microsoft.com/office/drawing/2014/main" id="{6DE9B022-B88E-4FAA-82B5-82B4FB6C4593}"/>
              </a:ext>
            </a:extLst>
          </p:cNvPr>
          <p:cNvSpPr txBox="1">
            <a:spLocks/>
          </p:cNvSpPr>
          <p:nvPr/>
        </p:nvSpPr>
        <p:spPr>
          <a:xfrm>
            <a:off x="303658" y="3501008"/>
            <a:ext cx="2520281" cy="864096"/>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dirty="0"/>
              <a:t>GAMSO</a:t>
            </a:r>
          </a:p>
          <a:p>
            <a:pPr marL="0" indent="0" algn="ctr">
              <a:buNone/>
            </a:pPr>
            <a:r>
              <a:rPr lang="en-GB" sz="1500" dirty="0"/>
              <a:t>Generic Activity Model for Statistical Organisation</a:t>
            </a:r>
          </a:p>
        </p:txBody>
      </p:sp>
    </p:spTree>
    <p:extLst>
      <p:ext uri="{BB962C8B-B14F-4D97-AF65-F5344CB8AC3E}">
        <p14:creationId xmlns:p14="http://schemas.microsoft.com/office/powerpoint/2010/main" val="1324173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392777" y="1124744"/>
            <a:ext cx="3960491" cy="831075"/>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000" dirty="0">
                <a:solidFill>
                  <a:schemeClr val="tx1"/>
                </a:solidFill>
              </a:rPr>
              <a:t>Linking GSBPM &amp; GSIM</a:t>
            </a:r>
          </a:p>
        </p:txBody>
      </p:sp>
      <p:sp>
        <p:nvSpPr>
          <p:cNvPr id="14351" name="Rettangolo 6"/>
          <p:cNvSpPr>
            <a:spLocks noChangeArrowheads="1"/>
          </p:cNvSpPr>
          <p:nvPr/>
        </p:nvSpPr>
        <p:spPr bwMode="auto">
          <a:xfrm>
            <a:off x="2286000" y="-6148064"/>
            <a:ext cx="45720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ctr"/>
            <a:r>
              <a:rPr lang="en-GB" altLang="en-US" sz="2000" dirty="0">
                <a:solidFill>
                  <a:srgbClr val="000000"/>
                </a:solidFill>
              </a:rPr>
              <a:t>Workshop on Integrating Geospatial and Statistical Standards </a:t>
            </a:r>
            <a:br>
              <a:rPr lang="en-GB" altLang="en-US" sz="2000" dirty="0">
                <a:solidFill>
                  <a:srgbClr val="000000"/>
                </a:solidFill>
              </a:rPr>
            </a:br>
            <a:endParaRPr lang="en-GB" altLang="en-US" sz="2000" dirty="0">
              <a:solidFill>
                <a:srgbClr val="000000"/>
              </a:solidFill>
            </a:endParaRPr>
          </a:p>
          <a:p>
            <a:pPr algn="ctr"/>
            <a:r>
              <a:rPr lang="en-GB" altLang="en-US" sz="2000" dirty="0">
                <a:solidFill>
                  <a:srgbClr val="000000"/>
                </a:solidFill>
              </a:rPr>
              <a:t>6 - 8 November</a:t>
            </a:r>
          </a:p>
          <a:p>
            <a:pPr algn="ctr"/>
            <a:r>
              <a:rPr lang="en-GB" altLang="en-US" sz="2000" dirty="0">
                <a:solidFill>
                  <a:srgbClr val="000000"/>
                </a:solidFill>
              </a:rPr>
              <a:t>Stockholm </a:t>
            </a:r>
          </a:p>
        </p:txBody>
      </p:sp>
      <p:sp>
        <p:nvSpPr>
          <p:cNvPr id="19" name="Rettangolo 3">
            <a:extLst>
              <a:ext uri="{FF2B5EF4-FFF2-40B4-BE49-F238E27FC236}">
                <a16:creationId xmlns:a16="http://schemas.microsoft.com/office/drawing/2014/main" id="{1DE1FB8D-5CD9-4F85-9640-6FE01DC35593}"/>
              </a:ext>
            </a:extLst>
          </p:cNvPr>
          <p:cNvSpPr/>
          <p:nvPr/>
        </p:nvSpPr>
        <p:spPr>
          <a:xfrm>
            <a:off x="395537" y="2132856"/>
            <a:ext cx="3988911" cy="830997"/>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Application of GSBPM for </a:t>
            </a:r>
            <a:r>
              <a:rPr lang="hu-HU" sz="2000" dirty="0">
                <a:solidFill>
                  <a:schemeClr val="tx1"/>
                </a:solidFill>
              </a:rPr>
              <a:t>g</a:t>
            </a:r>
            <a:r>
              <a:rPr lang="en-US" sz="2000" dirty="0">
                <a:solidFill>
                  <a:schemeClr val="tx1"/>
                </a:solidFill>
              </a:rPr>
              <a:t>eospatial Information</a:t>
            </a:r>
          </a:p>
        </p:txBody>
      </p:sp>
      <p:sp>
        <p:nvSpPr>
          <p:cNvPr id="20" name="Rettangolo 3">
            <a:extLst>
              <a:ext uri="{FF2B5EF4-FFF2-40B4-BE49-F238E27FC236}">
                <a16:creationId xmlns:a16="http://schemas.microsoft.com/office/drawing/2014/main" id="{9C1B1EF3-ACD1-4CF9-9EB1-73019E2E8165}"/>
              </a:ext>
            </a:extLst>
          </p:cNvPr>
          <p:cNvSpPr/>
          <p:nvPr/>
        </p:nvSpPr>
        <p:spPr>
          <a:xfrm>
            <a:off x="395536" y="3212976"/>
            <a:ext cx="3988911" cy="830997"/>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hu-HU" sz="2000" dirty="0">
                <a:solidFill>
                  <a:schemeClr val="tx1"/>
                </a:solidFill>
              </a:rPr>
              <a:t>GSIM Task Team</a:t>
            </a:r>
            <a:endParaRPr lang="en-US" sz="2000" dirty="0">
              <a:solidFill>
                <a:schemeClr val="tx1"/>
              </a:solidFill>
            </a:endParaRPr>
          </a:p>
        </p:txBody>
      </p:sp>
      <p:sp>
        <p:nvSpPr>
          <p:cNvPr id="21" name="Rettangolo 3">
            <a:extLst>
              <a:ext uri="{FF2B5EF4-FFF2-40B4-BE49-F238E27FC236}">
                <a16:creationId xmlns:a16="http://schemas.microsoft.com/office/drawing/2014/main" id="{EACB0216-8762-4ED6-B5D2-3858030C243D}"/>
              </a:ext>
            </a:extLst>
          </p:cNvPr>
          <p:cNvSpPr/>
          <p:nvPr/>
        </p:nvSpPr>
        <p:spPr>
          <a:xfrm>
            <a:off x="395535" y="4182179"/>
            <a:ext cx="3988911" cy="975013"/>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hu-HU" sz="2000" dirty="0">
                <a:solidFill>
                  <a:schemeClr val="tx1"/>
                </a:solidFill>
              </a:rPr>
              <a:t>Core Ontology for Official Statistics</a:t>
            </a:r>
            <a:endParaRPr lang="en-US" sz="2000" dirty="0">
              <a:solidFill>
                <a:schemeClr val="tx1"/>
              </a:solidFill>
            </a:endParaRPr>
          </a:p>
        </p:txBody>
      </p:sp>
      <p:sp>
        <p:nvSpPr>
          <p:cNvPr id="22" name="Rettangolo 3">
            <a:extLst>
              <a:ext uri="{FF2B5EF4-FFF2-40B4-BE49-F238E27FC236}">
                <a16:creationId xmlns:a16="http://schemas.microsoft.com/office/drawing/2014/main" id="{C57BE0F4-8AE1-4810-BCAB-B4C2E504470C}"/>
              </a:ext>
            </a:extLst>
          </p:cNvPr>
          <p:cNvSpPr/>
          <p:nvPr/>
        </p:nvSpPr>
        <p:spPr>
          <a:xfrm>
            <a:off x="395536" y="5334307"/>
            <a:ext cx="3988911" cy="830997"/>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hu-HU" sz="2000" dirty="0">
                <a:solidFill>
                  <a:schemeClr val="tx1"/>
                </a:solidFill>
              </a:rPr>
              <a:t>D</a:t>
            </a:r>
            <a:r>
              <a:rPr lang="en-US" sz="2000" dirty="0">
                <a:solidFill>
                  <a:schemeClr val="tx1"/>
                </a:solidFill>
              </a:rPr>
              <a:t>efining and detailing GSBPM tasks</a:t>
            </a:r>
          </a:p>
        </p:txBody>
      </p:sp>
      <p:sp>
        <p:nvSpPr>
          <p:cNvPr id="2" name="Title 1">
            <a:extLst>
              <a:ext uri="{FF2B5EF4-FFF2-40B4-BE49-F238E27FC236}">
                <a16:creationId xmlns:a16="http://schemas.microsoft.com/office/drawing/2014/main" id="{7AE64964-CCB2-4118-B7A7-C666432A5C62}"/>
              </a:ext>
            </a:extLst>
          </p:cNvPr>
          <p:cNvSpPr>
            <a:spLocks noGrp="1"/>
          </p:cNvSpPr>
          <p:nvPr>
            <p:ph type="title"/>
          </p:nvPr>
        </p:nvSpPr>
        <p:spPr/>
        <p:txBody>
          <a:bodyPr/>
          <a:lstStyle/>
          <a:p>
            <a:r>
              <a:rPr lang="en-US" sz="3600" dirty="0"/>
              <a:t>Activity proposals for 202</a:t>
            </a:r>
            <a:r>
              <a:rPr lang="hu-HU" sz="3600" dirty="0"/>
              <a:t>1: main outputs</a:t>
            </a:r>
            <a:endParaRPr lang="en-US" sz="3600" dirty="0"/>
          </a:p>
        </p:txBody>
      </p:sp>
      <p:sp>
        <p:nvSpPr>
          <p:cNvPr id="14" name="Content Placeholder 8">
            <a:extLst>
              <a:ext uri="{FF2B5EF4-FFF2-40B4-BE49-F238E27FC236}">
                <a16:creationId xmlns:a16="http://schemas.microsoft.com/office/drawing/2014/main" id="{971C1D65-2C16-4DB8-B64F-58C56DC4F87E}"/>
              </a:ext>
            </a:extLst>
          </p:cNvPr>
          <p:cNvSpPr txBox="1">
            <a:spLocks/>
          </p:cNvSpPr>
          <p:nvPr/>
        </p:nvSpPr>
        <p:spPr>
          <a:xfrm>
            <a:off x="4611205" y="1245935"/>
            <a:ext cx="4341740" cy="7479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80000"/>
              </a:lnSpc>
              <a:buFont typeface="Wingdings" panose="05000000000000000000" pitchFamily="2" charset="2"/>
              <a:buChar char="Ø"/>
            </a:pPr>
            <a:r>
              <a:rPr lang="hu-HU" sz="1600" dirty="0"/>
              <a:t>C</a:t>
            </a:r>
            <a:r>
              <a:rPr lang="en-US" sz="1600" dirty="0"/>
              <a:t>over the remaining </a:t>
            </a:r>
            <a:r>
              <a:rPr lang="hu-HU" sz="1600" dirty="0"/>
              <a:t>GSBPM </a:t>
            </a:r>
            <a:r>
              <a:rPr lang="en-US" sz="1600" dirty="0"/>
              <a:t>phase</a:t>
            </a:r>
            <a:r>
              <a:rPr lang="hu-HU" sz="1600" dirty="0"/>
              <a:t>s</a:t>
            </a:r>
          </a:p>
          <a:p>
            <a:pPr algn="just">
              <a:lnSpc>
                <a:spcPct val="80000"/>
              </a:lnSpc>
              <a:buFont typeface="Wingdings" panose="05000000000000000000" pitchFamily="2" charset="2"/>
              <a:buChar char="Ø"/>
            </a:pPr>
            <a:r>
              <a:rPr lang="en-US" sz="1600" dirty="0"/>
              <a:t>Providing feedback to </a:t>
            </a:r>
            <a:r>
              <a:rPr lang="hu-HU" sz="1600" dirty="0"/>
              <a:t>GSIM Task Team</a:t>
            </a:r>
            <a:endParaRPr lang="en-GB" sz="1600" dirty="0"/>
          </a:p>
        </p:txBody>
      </p:sp>
      <p:sp>
        <p:nvSpPr>
          <p:cNvPr id="16" name="Content Placeholder 8">
            <a:extLst>
              <a:ext uri="{FF2B5EF4-FFF2-40B4-BE49-F238E27FC236}">
                <a16:creationId xmlns:a16="http://schemas.microsoft.com/office/drawing/2014/main" id="{971C1D65-2C16-4DB8-B64F-58C56DC4F87E}"/>
              </a:ext>
            </a:extLst>
          </p:cNvPr>
          <p:cNvSpPr txBox="1">
            <a:spLocks/>
          </p:cNvSpPr>
          <p:nvPr/>
        </p:nvSpPr>
        <p:spPr>
          <a:xfrm>
            <a:off x="4607024" y="5453628"/>
            <a:ext cx="4458078" cy="747936"/>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Ø"/>
            </a:pPr>
            <a:r>
              <a:rPr lang="hu-HU" sz="2000" dirty="0" err="1"/>
              <a:t>Identify</a:t>
            </a:r>
            <a:r>
              <a:rPr lang="hu-HU" sz="2000" dirty="0"/>
              <a:t> common </a:t>
            </a:r>
            <a:r>
              <a:rPr lang="hu-HU" sz="2000" dirty="0" err="1"/>
              <a:t>tasks</a:t>
            </a:r>
            <a:r>
              <a:rPr lang="hu-HU" sz="2000" dirty="0"/>
              <a:t>, </a:t>
            </a:r>
            <a:r>
              <a:rPr lang="hu-HU" sz="2000" dirty="0" err="1"/>
              <a:t>summarize</a:t>
            </a:r>
            <a:r>
              <a:rPr lang="hu-HU" sz="2000" dirty="0"/>
              <a:t> </a:t>
            </a:r>
            <a:r>
              <a:rPr lang="hu-HU" sz="2000" dirty="0" err="1"/>
              <a:t>findings</a:t>
            </a:r>
            <a:endParaRPr lang="hu-HU" sz="2000" dirty="0"/>
          </a:p>
          <a:p>
            <a:pPr algn="just">
              <a:buFont typeface="Wingdings" panose="05000000000000000000" pitchFamily="2" charset="2"/>
              <a:buChar char="Ø"/>
            </a:pPr>
            <a:r>
              <a:rPr lang="hu-HU" sz="2000" dirty="0"/>
              <a:t>Input for the </a:t>
            </a:r>
            <a:r>
              <a:rPr lang="hu-HU" sz="2000" dirty="0" err="1"/>
              <a:t>next</a:t>
            </a:r>
            <a:r>
              <a:rPr lang="hu-HU" sz="2000" dirty="0"/>
              <a:t> GSBPM </a:t>
            </a:r>
            <a:r>
              <a:rPr lang="hu-HU" sz="2000" dirty="0" err="1"/>
              <a:t>revision</a:t>
            </a:r>
            <a:endParaRPr lang="en-GB" sz="2000" dirty="0"/>
          </a:p>
        </p:txBody>
      </p:sp>
      <p:sp>
        <p:nvSpPr>
          <p:cNvPr id="25" name="Content Placeholder 8">
            <a:extLst>
              <a:ext uri="{FF2B5EF4-FFF2-40B4-BE49-F238E27FC236}">
                <a16:creationId xmlns:a16="http://schemas.microsoft.com/office/drawing/2014/main" id="{971C1D65-2C16-4DB8-B64F-58C56DC4F87E}"/>
              </a:ext>
            </a:extLst>
          </p:cNvPr>
          <p:cNvSpPr txBox="1">
            <a:spLocks/>
          </p:cNvSpPr>
          <p:nvPr/>
        </p:nvSpPr>
        <p:spPr>
          <a:xfrm>
            <a:off x="4603249" y="3232433"/>
            <a:ext cx="4433247" cy="747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80000"/>
              </a:lnSpc>
              <a:buFont typeface="Wingdings" panose="05000000000000000000" pitchFamily="2" charset="2"/>
              <a:buChar char="Ø"/>
            </a:pPr>
            <a:r>
              <a:rPr lang="en-US" sz="1600" dirty="0"/>
              <a:t>Update and clarification of ambiguous points and correction of errors</a:t>
            </a:r>
            <a:endParaRPr lang="hu-HU" sz="1600" dirty="0"/>
          </a:p>
          <a:p>
            <a:pPr algn="just">
              <a:lnSpc>
                <a:spcPct val="80000"/>
              </a:lnSpc>
              <a:buFont typeface="Wingdings" panose="05000000000000000000" pitchFamily="2" charset="2"/>
              <a:buChar char="Ø"/>
            </a:pPr>
            <a:r>
              <a:rPr lang="en-US" sz="1600" dirty="0"/>
              <a:t>Review of GSIM 2012 User Guide </a:t>
            </a:r>
          </a:p>
        </p:txBody>
      </p:sp>
      <p:sp>
        <p:nvSpPr>
          <p:cNvPr id="26" name="Content Placeholder 8">
            <a:extLst>
              <a:ext uri="{FF2B5EF4-FFF2-40B4-BE49-F238E27FC236}">
                <a16:creationId xmlns:a16="http://schemas.microsoft.com/office/drawing/2014/main" id="{971C1D65-2C16-4DB8-B64F-58C56DC4F87E}"/>
              </a:ext>
            </a:extLst>
          </p:cNvPr>
          <p:cNvSpPr txBox="1">
            <a:spLocks/>
          </p:cNvSpPr>
          <p:nvPr/>
        </p:nvSpPr>
        <p:spPr>
          <a:xfrm>
            <a:off x="4603249" y="2147186"/>
            <a:ext cx="4413748" cy="747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80000"/>
              </a:lnSpc>
              <a:buFont typeface="Wingdings" panose="05000000000000000000" pitchFamily="2" charset="2"/>
              <a:buChar char="Ø"/>
            </a:pPr>
            <a:r>
              <a:rPr lang="hu-HU" sz="1600" dirty="0"/>
              <a:t>C</a:t>
            </a:r>
            <a:r>
              <a:rPr lang="en-US" sz="1600" dirty="0"/>
              <a:t>over the remaining </a:t>
            </a:r>
            <a:r>
              <a:rPr lang="hu-HU" sz="1600" dirty="0"/>
              <a:t>GSBPM </a:t>
            </a:r>
            <a:r>
              <a:rPr lang="en-US" sz="1600" dirty="0"/>
              <a:t>phase</a:t>
            </a:r>
            <a:r>
              <a:rPr lang="hu-HU" sz="1600" dirty="0"/>
              <a:t>s</a:t>
            </a:r>
          </a:p>
          <a:p>
            <a:pPr algn="just">
              <a:lnSpc>
                <a:spcPct val="80000"/>
              </a:lnSpc>
              <a:buFont typeface="Wingdings" panose="05000000000000000000" pitchFamily="2" charset="2"/>
              <a:buChar char="Ø"/>
            </a:pPr>
            <a:r>
              <a:rPr lang="hu-HU" sz="1600" dirty="0"/>
              <a:t>R</a:t>
            </a:r>
            <a:r>
              <a:rPr lang="en-US" sz="1600" dirty="0" err="1"/>
              <a:t>eview</a:t>
            </a:r>
            <a:r>
              <a:rPr lang="en-US" sz="1600" dirty="0"/>
              <a:t> of overarching and corporate-level</a:t>
            </a:r>
            <a:r>
              <a:rPr lang="hu-HU" sz="1600" dirty="0"/>
              <a:t> </a:t>
            </a:r>
            <a:r>
              <a:rPr lang="en-US" sz="1600" dirty="0"/>
              <a:t>geospatial-related activities </a:t>
            </a:r>
          </a:p>
        </p:txBody>
      </p:sp>
      <p:sp>
        <p:nvSpPr>
          <p:cNvPr id="27" name="Content Placeholder 8">
            <a:extLst>
              <a:ext uri="{FF2B5EF4-FFF2-40B4-BE49-F238E27FC236}">
                <a16:creationId xmlns:a16="http://schemas.microsoft.com/office/drawing/2014/main" id="{971C1D65-2C16-4DB8-B64F-58C56DC4F87E}"/>
              </a:ext>
            </a:extLst>
          </p:cNvPr>
          <p:cNvSpPr txBox="1">
            <a:spLocks/>
          </p:cNvSpPr>
          <p:nvPr/>
        </p:nvSpPr>
        <p:spPr>
          <a:xfrm>
            <a:off x="4612997" y="4184748"/>
            <a:ext cx="4413749" cy="747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Ø"/>
            </a:pPr>
            <a:r>
              <a:rPr lang="en-US" sz="1600" dirty="0"/>
              <a:t>URI policy for UNECE RDF resources</a:t>
            </a:r>
            <a:endParaRPr lang="hu-HU" sz="1600" dirty="0"/>
          </a:p>
          <a:p>
            <a:pPr algn="just">
              <a:buFont typeface="Wingdings" panose="05000000000000000000" pitchFamily="2" charset="2"/>
              <a:buChar char="Ø"/>
            </a:pPr>
            <a:r>
              <a:rPr lang="en-US" sz="1600" dirty="0"/>
              <a:t>Core Ontology as an OWL/Turtle file </a:t>
            </a:r>
            <a:r>
              <a:rPr lang="hu-HU" sz="1600" dirty="0"/>
              <a:t>+ </a:t>
            </a:r>
            <a:r>
              <a:rPr lang="en-US" sz="1600" dirty="0"/>
              <a:t>ontology description and users guide </a:t>
            </a:r>
          </a:p>
        </p:txBody>
      </p:sp>
    </p:spTree>
    <p:extLst>
      <p:ext uri="{BB962C8B-B14F-4D97-AF65-F5344CB8AC3E}">
        <p14:creationId xmlns:p14="http://schemas.microsoft.com/office/powerpoint/2010/main" val="224863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ppt_x"/>
                                          </p:val>
                                        </p:tav>
                                        <p:tav tm="100000">
                                          <p:val>
                                            <p:strVal val="#ppt_x"/>
                                          </p:val>
                                        </p:tav>
                                      </p:tavLst>
                                    </p:anim>
                                    <p:anim calcmode="lin" valueType="num">
                                      <p:cBhvr additive="base">
                                        <p:cTn id="2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25" grpId="0"/>
      <p:bldP spid="26" grpId="0"/>
      <p:bldP spid="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9180C-F6B4-4B44-8020-5996557924DD}"/>
              </a:ext>
            </a:extLst>
          </p:cNvPr>
          <p:cNvSpPr>
            <a:spLocks noGrp="1"/>
          </p:cNvSpPr>
          <p:nvPr>
            <p:ph type="title"/>
          </p:nvPr>
        </p:nvSpPr>
        <p:spPr/>
        <p:txBody>
          <a:bodyPr/>
          <a:lstStyle/>
          <a:p>
            <a:r>
              <a:rPr lang="en-US" dirty="0"/>
              <a:t>Future </a:t>
            </a:r>
            <a:r>
              <a:rPr lang="en-US" dirty="0" err="1"/>
              <a:t>activitie</a:t>
            </a:r>
            <a:r>
              <a:rPr lang="hu-HU" dirty="0"/>
              <a:t>s: </a:t>
            </a:r>
            <a:r>
              <a:rPr lang="hu-HU" dirty="0" err="1"/>
              <a:t>opportunities</a:t>
            </a:r>
            <a:endParaRPr lang="en-US" dirty="0"/>
          </a:p>
        </p:txBody>
      </p:sp>
      <p:sp>
        <p:nvSpPr>
          <p:cNvPr id="3" name="Segnaposto contenuto 2"/>
          <p:cNvSpPr>
            <a:spLocks noGrp="1"/>
          </p:cNvSpPr>
          <p:nvPr>
            <p:ph idx="1"/>
          </p:nvPr>
        </p:nvSpPr>
        <p:spPr/>
        <p:txBody>
          <a:bodyPr>
            <a:normAutofit fontScale="92500" lnSpcReduction="20000"/>
          </a:bodyPr>
          <a:lstStyle/>
          <a:p>
            <a:pPr marL="0" indent="0">
              <a:lnSpc>
                <a:spcPct val="110000"/>
              </a:lnSpc>
              <a:buNone/>
            </a:pPr>
            <a:r>
              <a:rPr lang="hu-HU" sz="2400" dirty="0" err="1"/>
              <a:t>Concerning</a:t>
            </a:r>
            <a:r>
              <a:rPr lang="hu-HU" sz="2400" dirty="0"/>
              <a:t> the work of the Supporting Standards Group:</a:t>
            </a:r>
          </a:p>
          <a:p>
            <a:pPr>
              <a:lnSpc>
                <a:spcPct val="110000"/>
              </a:lnSpc>
            </a:pPr>
            <a:r>
              <a:rPr lang="hu-HU" sz="2400" dirty="0"/>
              <a:t>S</a:t>
            </a:r>
            <a:r>
              <a:rPr lang="en-US" sz="2400" dirty="0"/>
              <a:t>ynergy</a:t>
            </a:r>
            <a:endParaRPr lang="hu-HU" sz="2400" dirty="0"/>
          </a:p>
          <a:p>
            <a:pPr marL="228600" lvl="1" indent="0">
              <a:lnSpc>
                <a:spcPct val="110000"/>
              </a:lnSpc>
              <a:buNone/>
            </a:pPr>
            <a:r>
              <a:rPr lang="hu-HU" sz="2400" dirty="0"/>
              <a:t>1+</a:t>
            </a:r>
            <a:r>
              <a:rPr lang="hu-HU" sz="2400" dirty="0" err="1"/>
              <a:t>1</a:t>
            </a:r>
            <a:r>
              <a:rPr lang="hu-HU" sz="2400" dirty="0"/>
              <a:t>=3, </a:t>
            </a:r>
            <a:r>
              <a:rPr lang="en-US" sz="2400" dirty="0"/>
              <a:t>if we do the proposed work </a:t>
            </a:r>
            <a:r>
              <a:rPr lang="hu-HU" sz="2400" dirty="0"/>
              <a:t>as a work </a:t>
            </a:r>
            <a:r>
              <a:rPr lang="en-US" sz="2400" dirty="0"/>
              <a:t>programme (e.g. completion of GSBPM-GSIM work providing input for the GSIM Task Team as it </a:t>
            </a:r>
            <a:r>
              <a:rPr lang="hu-HU" sz="2400" dirty="0"/>
              <a:t>is </a:t>
            </a:r>
            <a:r>
              <a:rPr lang="en-US" sz="2400" dirty="0"/>
              <a:t>this year)</a:t>
            </a:r>
            <a:endParaRPr lang="hu-HU" sz="2400" dirty="0"/>
          </a:p>
          <a:p>
            <a:pPr marL="0" lvl="1" indent="0">
              <a:lnSpc>
                <a:spcPct val="110000"/>
              </a:lnSpc>
              <a:spcBef>
                <a:spcPts val="1200"/>
              </a:spcBef>
              <a:buNone/>
            </a:pPr>
            <a:r>
              <a:rPr lang="hu-HU" sz="2400" dirty="0"/>
              <a:t>Concerning the community interested in the </a:t>
            </a:r>
            <a:r>
              <a:rPr lang="en-US" sz="2400" dirty="0"/>
              <a:t>group’s </a:t>
            </a:r>
            <a:r>
              <a:rPr lang="hu-HU" sz="2400" dirty="0"/>
              <a:t>work:</a:t>
            </a:r>
            <a:endParaRPr lang="en-US" sz="2400" dirty="0"/>
          </a:p>
          <a:p>
            <a:pPr>
              <a:lnSpc>
                <a:spcPct val="110000"/>
              </a:lnSpc>
            </a:pPr>
            <a:r>
              <a:rPr lang="hu-HU" sz="2400" dirty="0" err="1"/>
              <a:t>St</a:t>
            </a:r>
            <a:r>
              <a:rPr lang="en-US" sz="2400" dirty="0"/>
              <a:t>atistical added value </a:t>
            </a:r>
            <a:endParaRPr lang="hu-HU" sz="2400" dirty="0"/>
          </a:p>
          <a:p>
            <a:pPr marL="228600" lvl="1" indent="0">
              <a:lnSpc>
                <a:spcPct val="110000"/>
              </a:lnSpc>
              <a:buNone/>
            </a:pPr>
            <a:r>
              <a:rPr lang="hu-HU" sz="2400" dirty="0"/>
              <a:t>always </a:t>
            </a:r>
            <a:r>
              <a:rPr lang="en-US" sz="2400" dirty="0"/>
              <a:t>think about the actual implementation, provide ideas and challenges arising when us</a:t>
            </a:r>
            <a:r>
              <a:rPr lang="hu-HU" sz="2400" dirty="0"/>
              <a:t>ing</a:t>
            </a:r>
            <a:r>
              <a:rPr lang="en-US" sz="2400" dirty="0"/>
              <a:t> these models in the statistical production</a:t>
            </a:r>
          </a:p>
          <a:p>
            <a:pPr>
              <a:lnSpc>
                <a:spcPct val="110000"/>
              </a:lnSpc>
            </a:pPr>
            <a:r>
              <a:rPr lang="hu-HU" sz="2400" dirty="0"/>
              <a:t>„Hidden gems” in the statistical </a:t>
            </a:r>
            <a:r>
              <a:rPr lang="en-US" sz="2400" dirty="0"/>
              <a:t>community</a:t>
            </a:r>
            <a:endParaRPr lang="hu-HU" sz="2400" dirty="0"/>
          </a:p>
          <a:p>
            <a:pPr marL="228600" lvl="1" indent="0">
              <a:lnSpc>
                <a:spcPct val="110000"/>
              </a:lnSpc>
              <a:buNone/>
            </a:pPr>
            <a:r>
              <a:rPr lang="hu-HU" sz="2400" dirty="0" err="1"/>
              <a:t>invaluable</a:t>
            </a:r>
            <a:r>
              <a:rPr lang="hu-HU" sz="2400" dirty="0"/>
              <a:t> experience in the community </a:t>
            </a:r>
            <a:r>
              <a:rPr lang="hu-HU" sz="2400" dirty="0" err="1"/>
              <a:t>with</a:t>
            </a:r>
            <a:r>
              <a:rPr lang="hu-HU" sz="2400" dirty="0"/>
              <a:t> the use of the ModernStats models: new </a:t>
            </a:r>
            <a:r>
              <a:rPr lang="hu-HU" sz="2400" dirty="0" err="1"/>
              <a:t>ideas</a:t>
            </a:r>
            <a:r>
              <a:rPr lang="hu-HU" sz="2400" dirty="0"/>
              <a:t>, </a:t>
            </a:r>
            <a:r>
              <a:rPr lang="hu-HU" sz="2400" dirty="0" err="1"/>
              <a:t>unexpected</a:t>
            </a:r>
            <a:r>
              <a:rPr lang="hu-HU" sz="2400" dirty="0"/>
              <a:t> use </a:t>
            </a:r>
            <a:r>
              <a:rPr lang="hu-HU" sz="2400" dirty="0" err="1"/>
              <a:t>cases</a:t>
            </a:r>
            <a:endParaRPr lang="en-US" sz="2400" dirty="0"/>
          </a:p>
        </p:txBody>
      </p:sp>
    </p:spTree>
    <p:extLst>
      <p:ext uri="{BB962C8B-B14F-4D97-AF65-F5344CB8AC3E}">
        <p14:creationId xmlns:p14="http://schemas.microsoft.com/office/powerpoint/2010/main" val="3672308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9180C-F6B4-4B44-8020-5996557924DD}"/>
              </a:ext>
            </a:extLst>
          </p:cNvPr>
          <p:cNvSpPr>
            <a:spLocks noGrp="1"/>
          </p:cNvSpPr>
          <p:nvPr>
            <p:ph type="title"/>
          </p:nvPr>
        </p:nvSpPr>
        <p:spPr/>
        <p:txBody>
          <a:bodyPr/>
          <a:lstStyle/>
          <a:p>
            <a:r>
              <a:rPr lang="en-US" dirty="0"/>
              <a:t>Future activities</a:t>
            </a:r>
            <a:r>
              <a:rPr lang="hu-HU" dirty="0"/>
              <a:t>:</a:t>
            </a:r>
            <a:r>
              <a:rPr lang="en-US" dirty="0"/>
              <a:t> challenges</a:t>
            </a:r>
          </a:p>
        </p:txBody>
      </p:sp>
      <p:sp>
        <p:nvSpPr>
          <p:cNvPr id="3" name="Segnaposto contenuto 2"/>
          <p:cNvSpPr>
            <a:spLocks noGrp="1"/>
          </p:cNvSpPr>
          <p:nvPr>
            <p:ph idx="1"/>
          </p:nvPr>
        </p:nvSpPr>
        <p:spPr/>
        <p:txBody>
          <a:bodyPr>
            <a:normAutofit/>
          </a:bodyPr>
          <a:lstStyle/>
          <a:p>
            <a:pPr>
              <a:lnSpc>
                <a:spcPct val="110000"/>
              </a:lnSpc>
            </a:pPr>
            <a:r>
              <a:rPr lang="hu-HU" sz="2400" dirty="0" err="1"/>
              <a:t>Valuable</a:t>
            </a:r>
            <a:r>
              <a:rPr lang="hu-HU" sz="2400" dirty="0"/>
              <a:t> but </a:t>
            </a:r>
            <a:r>
              <a:rPr lang="hu-HU" sz="2400" dirty="0" err="1"/>
              <a:t>resource-intensive</a:t>
            </a:r>
            <a:r>
              <a:rPr lang="hu-HU" sz="2400" dirty="0"/>
              <a:t> </a:t>
            </a:r>
            <a:r>
              <a:rPr lang="hu-HU" sz="2400" dirty="0" err="1"/>
              <a:t>activities</a:t>
            </a:r>
            <a:r>
              <a:rPr lang="hu-HU" sz="2400" dirty="0"/>
              <a:t>: </a:t>
            </a:r>
            <a:r>
              <a:rPr lang="hu-HU" sz="2400" dirty="0" err="1"/>
              <a:t>join</a:t>
            </a:r>
            <a:r>
              <a:rPr lang="hu-HU" sz="2400" dirty="0"/>
              <a:t> </a:t>
            </a:r>
            <a:r>
              <a:rPr lang="hu-HU" sz="2400" dirty="0" err="1"/>
              <a:t>our</a:t>
            </a:r>
            <a:r>
              <a:rPr lang="hu-HU" sz="2400" dirty="0"/>
              <a:t> work; </a:t>
            </a:r>
            <a:r>
              <a:rPr lang="hu-HU" sz="2400" dirty="0" err="1"/>
              <a:t>we</a:t>
            </a:r>
            <a:r>
              <a:rPr lang="hu-HU" sz="2400" dirty="0"/>
              <a:t> need your experience!</a:t>
            </a:r>
          </a:p>
          <a:p>
            <a:pPr>
              <a:lnSpc>
                <a:spcPct val="110000"/>
              </a:lnSpc>
            </a:pPr>
            <a:r>
              <a:rPr lang="hu-HU" sz="2400" dirty="0" err="1"/>
              <a:t>Visibility</a:t>
            </a:r>
            <a:r>
              <a:rPr lang="hu-HU" sz="2400" dirty="0"/>
              <a:t> of the </a:t>
            </a:r>
            <a:r>
              <a:rPr lang="hu-HU" sz="2400" dirty="0" err="1"/>
              <a:t>already</a:t>
            </a:r>
            <a:r>
              <a:rPr lang="hu-HU" sz="2400" dirty="0"/>
              <a:t> </a:t>
            </a:r>
            <a:r>
              <a:rPr lang="hu-HU" sz="2400" dirty="0" err="1"/>
              <a:t>available</a:t>
            </a:r>
            <a:r>
              <a:rPr lang="hu-HU" sz="2400" dirty="0"/>
              <a:t> outputs and the </a:t>
            </a:r>
            <a:r>
              <a:rPr lang="hu-HU" sz="2400" dirty="0" err="1"/>
              <a:t>current</a:t>
            </a:r>
            <a:r>
              <a:rPr lang="hu-HU" sz="2400" dirty="0"/>
              <a:t> work need to be </a:t>
            </a:r>
            <a:r>
              <a:rPr lang="hu-HU" sz="2400" dirty="0" err="1"/>
              <a:t>improved</a:t>
            </a:r>
            <a:r>
              <a:rPr lang="hu-HU" sz="2400" dirty="0"/>
              <a:t>. More </a:t>
            </a:r>
            <a:r>
              <a:rPr lang="hu-HU" sz="2400" dirty="0" err="1"/>
              <a:t>action</a:t>
            </a:r>
            <a:r>
              <a:rPr lang="hu-HU" sz="2400" dirty="0"/>
              <a:t> is </a:t>
            </a:r>
            <a:r>
              <a:rPr lang="hu-HU" sz="2400" dirty="0" err="1"/>
              <a:t>needed</a:t>
            </a:r>
            <a:r>
              <a:rPr lang="hu-HU" sz="2400" dirty="0"/>
              <a:t> in </a:t>
            </a:r>
            <a:r>
              <a:rPr lang="hu-HU" sz="2400" dirty="0" err="1"/>
              <a:t>communicating</a:t>
            </a:r>
            <a:r>
              <a:rPr lang="hu-HU" sz="2400" dirty="0"/>
              <a:t> the ModernStats models.</a:t>
            </a:r>
            <a:endParaRPr lang="en-US" sz="2400" dirty="0"/>
          </a:p>
        </p:txBody>
      </p:sp>
    </p:spTree>
    <p:extLst>
      <p:ext uri="{BB962C8B-B14F-4D97-AF65-F5344CB8AC3E}">
        <p14:creationId xmlns:p14="http://schemas.microsoft.com/office/powerpoint/2010/main" val="3774541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9180C-F6B4-4B44-8020-5996557924DD}"/>
              </a:ext>
            </a:extLst>
          </p:cNvPr>
          <p:cNvSpPr>
            <a:spLocks noGrp="1"/>
          </p:cNvSpPr>
          <p:nvPr>
            <p:ph type="title"/>
          </p:nvPr>
        </p:nvSpPr>
        <p:spPr/>
        <p:txBody>
          <a:bodyPr/>
          <a:lstStyle/>
          <a:p>
            <a:r>
              <a:rPr lang="en-US" dirty="0"/>
              <a:t>Acknowledgments</a:t>
            </a:r>
          </a:p>
        </p:txBody>
      </p:sp>
      <p:sp>
        <p:nvSpPr>
          <p:cNvPr id="5" name="Content Placeholder 4">
            <a:extLst>
              <a:ext uri="{FF2B5EF4-FFF2-40B4-BE49-F238E27FC236}">
                <a16:creationId xmlns:a16="http://schemas.microsoft.com/office/drawing/2014/main" id="{DB108B5C-56E4-4F5E-8C29-64F87D74B1A8}"/>
              </a:ext>
            </a:extLst>
          </p:cNvPr>
          <p:cNvSpPr>
            <a:spLocks noGrp="1"/>
          </p:cNvSpPr>
          <p:nvPr>
            <p:ph idx="1"/>
          </p:nvPr>
        </p:nvSpPr>
        <p:spPr>
          <a:xfrm>
            <a:off x="539552" y="1295400"/>
            <a:ext cx="8352928" cy="4983628"/>
          </a:xfrm>
        </p:spPr>
        <p:txBody>
          <a:bodyPr>
            <a:normAutofit/>
          </a:bodyPr>
          <a:lstStyle/>
          <a:p>
            <a:pPr>
              <a:lnSpc>
                <a:spcPct val="130000"/>
              </a:lnSpc>
              <a:buClr>
                <a:srgbClr val="0A387A"/>
              </a:buClr>
              <a:buFont typeface="Wingdings" panose="05000000000000000000" pitchFamily="2" charset="2"/>
              <a:buChar char="ü"/>
            </a:pPr>
            <a:r>
              <a:rPr lang="en-GB" sz="2400" dirty="0"/>
              <a:t> </a:t>
            </a:r>
            <a:r>
              <a:rPr lang="en-GB" sz="2400" dirty="0">
                <a:solidFill>
                  <a:srgbClr val="0A387A"/>
                </a:solidFill>
              </a:rPr>
              <a:t>Experts committed in the work of the Supporting Standards     Group (not always Members of Supporting Standards!) </a:t>
            </a:r>
          </a:p>
          <a:p>
            <a:pPr>
              <a:lnSpc>
                <a:spcPct val="130000"/>
              </a:lnSpc>
              <a:buClr>
                <a:srgbClr val="0A387A"/>
              </a:buClr>
              <a:buFont typeface="Wingdings" panose="05000000000000000000" pitchFamily="2" charset="2"/>
              <a:buChar char="ü"/>
            </a:pPr>
            <a:r>
              <a:rPr lang="en-GB" sz="2400" dirty="0">
                <a:solidFill>
                  <a:srgbClr val="0A387A"/>
                </a:solidFill>
              </a:rPr>
              <a:t> Chairs of the task teams </a:t>
            </a:r>
          </a:p>
          <a:p>
            <a:pPr>
              <a:lnSpc>
                <a:spcPct val="130000"/>
              </a:lnSpc>
              <a:buClr>
                <a:srgbClr val="0A387A"/>
              </a:buClr>
              <a:buFont typeface="Wingdings" panose="05000000000000000000" pitchFamily="2" charset="2"/>
              <a:buChar char="ü"/>
            </a:pPr>
            <a:r>
              <a:rPr lang="en-GB" sz="2400" dirty="0">
                <a:solidFill>
                  <a:srgbClr val="0A387A"/>
                </a:solidFill>
              </a:rPr>
              <a:t>UNECE and </a:t>
            </a:r>
            <a:r>
              <a:rPr lang="en-US" sz="2400" dirty="0" err="1">
                <a:solidFill>
                  <a:srgbClr val="0A387A"/>
                </a:solidFill>
              </a:rPr>
              <a:t>Inkyung</a:t>
            </a:r>
            <a:r>
              <a:rPr lang="en-US" sz="2400" dirty="0">
                <a:solidFill>
                  <a:srgbClr val="0A387A"/>
                </a:solidFill>
              </a:rPr>
              <a:t> Choi for her invaluable support</a:t>
            </a:r>
            <a:endParaRPr lang="en-GB" sz="2400" dirty="0">
              <a:solidFill>
                <a:srgbClr val="0A387A"/>
              </a:solidFill>
            </a:endParaRPr>
          </a:p>
          <a:p>
            <a:pPr>
              <a:lnSpc>
                <a:spcPct val="130000"/>
              </a:lnSpc>
            </a:pPr>
            <a:endParaRPr lang="en-GB" sz="2400" dirty="0"/>
          </a:p>
        </p:txBody>
      </p:sp>
    </p:spTree>
    <p:extLst>
      <p:ext uri="{BB962C8B-B14F-4D97-AF65-F5344CB8AC3E}">
        <p14:creationId xmlns:p14="http://schemas.microsoft.com/office/powerpoint/2010/main" val="1043491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7B0B9-6988-423D-8132-B1B8FF479B38}"/>
              </a:ext>
            </a:extLst>
          </p:cNvPr>
          <p:cNvSpPr>
            <a:spLocks noGrp="1"/>
          </p:cNvSpPr>
          <p:nvPr>
            <p:ph type="title"/>
          </p:nvPr>
        </p:nvSpPr>
        <p:spPr/>
        <p:txBody>
          <a:bodyPr/>
          <a:lstStyle/>
          <a:p>
            <a:r>
              <a:rPr lang="en-US" dirty="0"/>
              <a:t>The Members</a:t>
            </a:r>
          </a:p>
        </p:txBody>
      </p:sp>
      <p:graphicFrame>
        <p:nvGraphicFramePr>
          <p:cNvPr id="5" name="Table 4">
            <a:extLst>
              <a:ext uri="{FF2B5EF4-FFF2-40B4-BE49-F238E27FC236}">
                <a16:creationId xmlns:a16="http://schemas.microsoft.com/office/drawing/2014/main" id="{15933FBA-2527-4B21-A6D2-6B76C6BF52E7}"/>
              </a:ext>
            </a:extLst>
          </p:cNvPr>
          <p:cNvGraphicFramePr>
            <a:graphicFrameLocks noGrp="1"/>
          </p:cNvGraphicFramePr>
          <p:nvPr>
            <p:extLst>
              <p:ext uri="{D42A27DB-BD31-4B8C-83A1-F6EECF244321}">
                <p14:modId xmlns:p14="http://schemas.microsoft.com/office/powerpoint/2010/main" val="171485559"/>
              </p:ext>
            </p:extLst>
          </p:nvPr>
        </p:nvGraphicFramePr>
        <p:xfrm>
          <a:off x="251520" y="1556793"/>
          <a:ext cx="4536504" cy="3657600"/>
        </p:xfrm>
        <a:graphic>
          <a:graphicData uri="http://schemas.openxmlformats.org/drawingml/2006/table">
            <a:tbl>
              <a:tblPr/>
              <a:tblGrid>
                <a:gridCol w="2016224">
                  <a:extLst>
                    <a:ext uri="{9D8B030D-6E8A-4147-A177-3AD203B41FA5}">
                      <a16:colId xmlns:a16="http://schemas.microsoft.com/office/drawing/2014/main" val="3566471595"/>
                    </a:ext>
                  </a:extLst>
                </a:gridCol>
                <a:gridCol w="2520280">
                  <a:extLst>
                    <a:ext uri="{9D8B030D-6E8A-4147-A177-3AD203B41FA5}">
                      <a16:colId xmlns:a16="http://schemas.microsoft.com/office/drawing/2014/main" val="399611773"/>
                    </a:ext>
                  </a:extLst>
                </a:gridCol>
              </a:tblGrid>
              <a:tr h="256660">
                <a:tc>
                  <a:txBody>
                    <a:bodyPr/>
                    <a:lstStyle/>
                    <a:p>
                      <a:pPr algn="l" fontAlgn="t"/>
                      <a:r>
                        <a:rPr lang="en-GB" sz="1400" b="1" dirty="0">
                          <a:effectLst/>
                        </a:rPr>
                        <a:t>Members</a:t>
                      </a:r>
                      <a:endParaRPr lang="en-GB" sz="1400" dirty="0">
                        <a:effectLst/>
                      </a:endParaRP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4F5F7"/>
                    </a:solidFill>
                  </a:tcPr>
                </a:tc>
                <a:tc>
                  <a:txBody>
                    <a:bodyPr/>
                    <a:lstStyle/>
                    <a:p>
                      <a:pPr algn="l" fontAlgn="t"/>
                      <a:r>
                        <a:rPr lang="en-GB" sz="1400" b="1">
                          <a:effectLst/>
                        </a:rPr>
                        <a:t>Organization</a:t>
                      </a:r>
                      <a:endParaRPr lang="en-GB" sz="1400">
                        <a:effectLst/>
                      </a:endParaRP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4F5F7"/>
                    </a:solidFill>
                  </a:tcPr>
                </a:tc>
                <a:extLst>
                  <a:ext uri="{0D108BD9-81ED-4DB2-BD59-A6C34878D82A}">
                    <a16:rowId xmlns:a16="http://schemas.microsoft.com/office/drawing/2014/main" val="1480932491"/>
                  </a:ext>
                </a:extLst>
              </a:tr>
              <a:tr h="256660">
                <a:tc>
                  <a:txBody>
                    <a:bodyPr/>
                    <a:lstStyle/>
                    <a:p>
                      <a:pPr algn="l" fontAlgn="t"/>
                      <a:r>
                        <a:rPr lang="en-GB" sz="1400" dirty="0">
                          <a:effectLst/>
                        </a:rPr>
                        <a:t>Marina Signore - Chair</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r>
                        <a:rPr lang="en-GB" sz="1400" dirty="0">
                          <a:effectLst/>
                        </a:rPr>
                        <a:t>Italy – ISTAT</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710008104"/>
                  </a:ext>
                </a:extLst>
              </a:tr>
              <a:tr h="256660">
                <a:tc>
                  <a:txBody>
                    <a:bodyPr/>
                    <a:lstStyle/>
                    <a:p>
                      <a:pPr algn="l" fontAlgn="t"/>
                      <a:r>
                        <a:rPr lang="en-GB" sz="1400" dirty="0">
                          <a:effectLst/>
                        </a:rPr>
                        <a:t>Juan Muñoz</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r>
                        <a:rPr lang="en-GB" sz="1400" dirty="0">
                          <a:effectLst/>
                        </a:rPr>
                        <a:t>Mexico – INEGI</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3438192184"/>
                  </a:ext>
                </a:extLst>
              </a:tr>
              <a:tr h="256660">
                <a:tc>
                  <a:txBody>
                    <a:bodyPr/>
                    <a:lstStyle/>
                    <a:p>
                      <a:pPr algn="l" fontAlgn="t"/>
                      <a:r>
                        <a:rPr lang="en-GB" sz="1400" dirty="0">
                          <a:effectLst/>
                        </a:rPr>
                        <a:t>Manuel Cuellar</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400" dirty="0">
                          <a:effectLst/>
                        </a:rPr>
                        <a:t>Mexico – INEGI</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3831596468"/>
                  </a:ext>
                </a:extLst>
              </a:tr>
              <a:tr h="256660">
                <a:tc>
                  <a:txBody>
                    <a:bodyPr/>
                    <a:lstStyle/>
                    <a:p>
                      <a:pPr algn="l" fontAlgn="t"/>
                      <a:r>
                        <a:rPr lang="en-GB" sz="1400" dirty="0">
                          <a:effectLst/>
                        </a:rPr>
                        <a:t>José de Jesús </a:t>
                      </a:r>
                      <a:r>
                        <a:rPr lang="en-GB" sz="1400" dirty="0" err="1">
                          <a:effectLst/>
                        </a:rPr>
                        <a:t>Togno</a:t>
                      </a:r>
                      <a:endParaRPr lang="en-GB" sz="1400" dirty="0">
                        <a:effectLst/>
                      </a:endParaRP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400" dirty="0">
                          <a:effectLst/>
                        </a:rPr>
                        <a:t>Mexico – INEGI</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2237272699"/>
                  </a:ext>
                </a:extLst>
              </a:tr>
              <a:tr h="256660">
                <a:tc>
                  <a:txBody>
                    <a:bodyPr/>
                    <a:lstStyle/>
                    <a:p>
                      <a:pPr algn="l" fontAlgn="t"/>
                      <a:r>
                        <a:rPr lang="en-GB" sz="1400" dirty="0" err="1">
                          <a:effectLst/>
                        </a:rPr>
                        <a:t>Márta</a:t>
                      </a:r>
                      <a:r>
                        <a:rPr lang="en-GB" sz="1400" dirty="0">
                          <a:effectLst/>
                        </a:rPr>
                        <a:t> Nagy-</a:t>
                      </a:r>
                      <a:r>
                        <a:rPr lang="en-GB" sz="1400" dirty="0" err="1">
                          <a:effectLst/>
                        </a:rPr>
                        <a:t>Rothengass</a:t>
                      </a:r>
                      <a:r>
                        <a:rPr lang="en-GB" sz="1400" dirty="0">
                          <a:effectLst/>
                        </a:rPr>
                        <a:t> </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r>
                        <a:rPr lang="en-GB" sz="1400" dirty="0">
                          <a:effectLst/>
                        </a:rPr>
                        <a:t>Eurostat</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1905893735"/>
                  </a:ext>
                </a:extLst>
              </a:tr>
              <a:tr h="256660">
                <a:tc>
                  <a:txBody>
                    <a:bodyPr/>
                    <a:lstStyle/>
                    <a:p>
                      <a:pPr algn="l" fontAlgn="t"/>
                      <a:r>
                        <a:rPr lang="en-GB" sz="1400" dirty="0">
                          <a:effectLst/>
                        </a:rPr>
                        <a:t>Mauro Scanu</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400" dirty="0">
                          <a:effectLst/>
                        </a:rPr>
                        <a:t>Italy – ISTAT</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162493206"/>
                  </a:ext>
                </a:extLst>
              </a:tr>
              <a:tr h="256660">
                <a:tc>
                  <a:txBody>
                    <a:bodyPr/>
                    <a:lstStyle/>
                    <a:p>
                      <a:pPr algn="l" fontAlgn="t"/>
                      <a:r>
                        <a:rPr lang="en-GB" sz="1400" dirty="0">
                          <a:effectLst/>
                        </a:rPr>
                        <a:t>Dan Gillman</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r>
                        <a:rPr lang="en-GB" sz="1400" dirty="0">
                          <a:effectLst/>
                        </a:rPr>
                        <a:t>USA - Bureau of </a:t>
                      </a:r>
                      <a:r>
                        <a:rPr lang="en-GB" sz="1400" dirty="0" err="1">
                          <a:effectLst/>
                        </a:rPr>
                        <a:t>Labor</a:t>
                      </a:r>
                      <a:r>
                        <a:rPr lang="en-GB" sz="1400" dirty="0">
                          <a:effectLst/>
                        </a:rPr>
                        <a:t> Statistics</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1848809036"/>
                  </a:ext>
                </a:extLst>
              </a:tr>
              <a:tr h="256660">
                <a:tc>
                  <a:txBody>
                    <a:bodyPr/>
                    <a:lstStyle/>
                    <a:p>
                      <a:pPr algn="l" fontAlgn="t"/>
                      <a:r>
                        <a:rPr lang="en-GB" sz="1400" dirty="0">
                          <a:effectLst/>
                        </a:rPr>
                        <a:t>Al Hamilton</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r>
                        <a:rPr lang="en-GB" sz="1400" dirty="0">
                          <a:effectLst/>
                        </a:rPr>
                        <a:t>Australian Bureau of Statistics</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3473383339"/>
                  </a:ext>
                </a:extLst>
              </a:tr>
              <a:tr h="256660">
                <a:tc>
                  <a:txBody>
                    <a:bodyPr/>
                    <a:lstStyle/>
                    <a:p>
                      <a:pPr algn="l" fontAlgn="t"/>
                      <a:r>
                        <a:rPr lang="en-GB" sz="1400" dirty="0">
                          <a:effectLst/>
                        </a:rPr>
                        <a:t>Anna Dlugosz</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r>
                        <a:rPr lang="en-GB" sz="1400" dirty="0">
                          <a:effectLst/>
                        </a:rPr>
                        <a:t>Statistics Poland</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3498514636"/>
                  </a:ext>
                </a:extLst>
              </a:tr>
              <a:tr h="256660">
                <a:tc>
                  <a:txBody>
                    <a:bodyPr/>
                    <a:lstStyle/>
                    <a:p>
                      <a:pPr algn="l" fontAlgn="t"/>
                      <a:r>
                        <a:rPr lang="en-GB" sz="1400" dirty="0">
                          <a:effectLst/>
                        </a:rPr>
                        <a:t>David Barraclough</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r>
                        <a:rPr lang="en-GB" sz="1400" dirty="0">
                          <a:effectLst/>
                        </a:rPr>
                        <a:t>OECD</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187767022"/>
                  </a:ext>
                </a:extLst>
              </a:tr>
              <a:tr h="304453">
                <a:tc>
                  <a:txBody>
                    <a:bodyPr/>
                    <a:lstStyle/>
                    <a:p>
                      <a:pPr algn="l" fontAlgn="t"/>
                      <a:r>
                        <a:rPr lang="en-GB" sz="1400" dirty="0">
                          <a:effectLst/>
                        </a:rPr>
                        <a:t>Edgardo Greising</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algn="l" fontAlgn="t"/>
                      <a:r>
                        <a:rPr lang="en-GB" sz="1400" dirty="0">
                          <a:effectLst/>
                        </a:rPr>
                        <a:t>ILO</a:t>
                      </a: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2081963500"/>
                  </a:ext>
                </a:extLst>
              </a:tr>
            </a:tbl>
          </a:graphicData>
        </a:graphic>
      </p:graphicFrame>
      <p:sp>
        <p:nvSpPr>
          <p:cNvPr id="6" name="CasellaDiTesto 6">
            <a:extLst>
              <a:ext uri="{FF2B5EF4-FFF2-40B4-BE49-F238E27FC236}">
                <a16:creationId xmlns:a16="http://schemas.microsoft.com/office/drawing/2014/main" id="{F26AED25-FF63-4C0A-8624-46D357B6C864}"/>
              </a:ext>
            </a:extLst>
          </p:cNvPr>
          <p:cNvSpPr txBox="1">
            <a:spLocks noGrp="1" noChangeArrowheads="1"/>
          </p:cNvSpPr>
          <p:nvPr>
            <p:ph idx="1"/>
          </p:nvPr>
        </p:nvSpPr>
        <p:spPr bwMode="auto">
          <a:xfrm>
            <a:off x="242814" y="1052736"/>
            <a:ext cx="8505650" cy="358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marL="0" indent="0">
              <a:lnSpc>
                <a:spcPct val="130000"/>
              </a:lnSpc>
              <a:buNone/>
            </a:pPr>
            <a:r>
              <a:rPr lang="en-GB" altLang="en-US" sz="2000" dirty="0">
                <a:solidFill>
                  <a:schemeClr val="bg2">
                    <a:lumMod val="10000"/>
                  </a:schemeClr>
                </a:solidFill>
                <a:cs typeface="Arial" panose="020B0604020202020204" pitchFamily="34" charset="0"/>
              </a:rPr>
              <a:t>23 experts from 12 NSOs and 4 international statistical organizations</a:t>
            </a:r>
            <a:endParaRPr lang="en-GB" altLang="en-US" sz="2000" dirty="0">
              <a:solidFill>
                <a:srgbClr val="005DA2"/>
              </a:solidFill>
              <a:cs typeface="Arial" panose="020B0604020202020204" pitchFamily="34" charset="0"/>
            </a:endParaRPr>
          </a:p>
        </p:txBody>
      </p:sp>
      <p:graphicFrame>
        <p:nvGraphicFramePr>
          <p:cNvPr id="8" name="Table 7">
            <a:extLst>
              <a:ext uri="{FF2B5EF4-FFF2-40B4-BE49-F238E27FC236}">
                <a16:creationId xmlns:a16="http://schemas.microsoft.com/office/drawing/2014/main" id="{6969096E-24E6-46C5-B08E-2B7109898D2D}"/>
              </a:ext>
            </a:extLst>
          </p:cNvPr>
          <p:cNvGraphicFramePr>
            <a:graphicFrameLocks noGrp="1"/>
          </p:cNvGraphicFramePr>
          <p:nvPr>
            <p:extLst>
              <p:ext uri="{D42A27DB-BD31-4B8C-83A1-F6EECF244321}">
                <p14:modId xmlns:p14="http://schemas.microsoft.com/office/powerpoint/2010/main" val="2970026762"/>
              </p:ext>
            </p:extLst>
          </p:nvPr>
        </p:nvGraphicFramePr>
        <p:xfrm>
          <a:off x="4932040" y="1538529"/>
          <a:ext cx="3816424" cy="3962400"/>
        </p:xfrm>
        <a:graphic>
          <a:graphicData uri="http://schemas.openxmlformats.org/drawingml/2006/table">
            <a:tbl>
              <a:tblPr/>
              <a:tblGrid>
                <a:gridCol w="1696188">
                  <a:extLst>
                    <a:ext uri="{9D8B030D-6E8A-4147-A177-3AD203B41FA5}">
                      <a16:colId xmlns:a16="http://schemas.microsoft.com/office/drawing/2014/main" val="3566471595"/>
                    </a:ext>
                  </a:extLst>
                </a:gridCol>
                <a:gridCol w="2120236">
                  <a:extLst>
                    <a:ext uri="{9D8B030D-6E8A-4147-A177-3AD203B41FA5}">
                      <a16:colId xmlns:a16="http://schemas.microsoft.com/office/drawing/2014/main" val="399611773"/>
                    </a:ext>
                  </a:extLst>
                </a:gridCol>
              </a:tblGrid>
              <a:tr h="256660">
                <a:tc>
                  <a:txBody>
                    <a:bodyPr/>
                    <a:lstStyle/>
                    <a:p>
                      <a:pPr algn="l" fontAlgn="t"/>
                      <a:r>
                        <a:rPr lang="en-GB" sz="1400" b="1" dirty="0">
                          <a:effectLst/>
                        </a:rPr>
                        <a:t>Members</a:t>
                      </a:r>
                      <a:endParaRPr lang="en-GB" sz="1400" dirty="0">
                        <a:effectLst/>
                      </a:endParaRP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4F5F7"/>
                    </a:solidFill>
                  </a:tcPr>
                </a:tc>
                <a:tc>
                  <a:txBody>
                    <a:bodyPr/>
                    <a:lstStyle/>
                    <a:p>
                      <a:pPr algn="l" fontAlgn="t"/>
                      <a:r>
                        <a:rPr lang="en-GB" sz="1400" b="1" dirty="0">
                          <a:effectLst/>
                        </a:rPr>
                        <a:t>Organization</a:t>
                      </a:r>
                      <a:endParaRPr lang="en-GB" sz="1400" dirty="0">
                        <a:effectLst/>
                      </a:endParaRPr>
                    </a:p>
                  </a:txBody>
                  <a:tcP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4F5F7"/>
                    </a:solidFill>
                  </a:tcPr>
                </a:tc>
                <a:extLst>
                  <a:ext uri="{0D108BD9-81ED-4DB2-BD59-A6C34878D82A}">
                    <a16:rowId xmlns:a16="http://schemas.microsoft.com/office/drawing/2014/main" val="1480932491"/>
                  </a:ext>
                </a:extLst>
              </a:tr>
              <a:tr h="256660">
                <a:tc>
                  <a:txBody>
                    <a:bodyPr/>
                    <a:lstStyle/>
                    <a:p>
                      <a:r>
                        <a:rPr lang="en-GB" sz="1400" kern="1200" dirty="0">
                          <a:solidFill>
                            <a:schemeClr val="tx1"/>
                          </a:solidFill>
                          <a:effectLst/>
                          <a:latin typeface="+mn-lt"/>
                          <a:ea typeface="+mn-ea"/>
                          <a:cs typeface="+mn-cs"/>
                        </a:rPr>
                        <a:t>Janusz Dygaszewicz</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r>
                        <a:rPr lang="en-GB" sz="1400" kern="1200" dirty="0">
                          <a:solidFill>
                            <a:schemeClr val="tx1"/>
                          </a:solidFill>
                          <a:effectLst/>
                          <a:latin typeface="+mn-lt"/>
                          <a:ea typeface="+mn-ea"/>
                          <a:cs typeface="+mn-cs"/>
                        </a:rPr>
                        <a:t>Statistics Poland</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710008104"/>
                  </a:ext>
                </a:extLst>
              </a:tr>
              <a:tr h="256660">
                <a:tc>
                  <a:txBody>
                    <a:bodyPr/>
                    <a:lstStyle/>
                    <a:p>
                      <a:r>
                        <a:rPr lang="en-GB" sz="1400" kern="1200" dirty="0">
                          <a:solidFill>
                            <a:schemeClr val="tx1"/>
                          </a:solidFill>
                          <a:effectLst/>
                          <a:latin typeface="+mn-lt"/>
                          <a:ea typeface="+mn-ea"/>
                          <a:cs typeface="+mn-cs"/>
                        </a:rPr>
                        <a:t>Jay Greenfield</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r>
                        <a:rPr lang="en-GB" sz="1400" kern="1200" dirty="0">
                          <a:solidFill>
                            <a:schemeClr val="tx1"/>
                          </a:solidFill>
                          <a:effectLst/>
                          <a:latin typeface="+mn-lt"/>
                          <a:ea typeface="+mn-ea"/>
                          <a:cs typeface="+mn-cs"/>
                        </a:rPr>
                        <a:t>DDI</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594401683"/>
                  </a:ext>
                </a:extLst>
              </a:tr>
              <a:tr h="256660">
                <a:tc>
                  <a:txBody>
                    <a:bodyPr/>
                    <a:lstStyle/>
                    <a:p>
                      <a:r>
                        <a:rPr lang="en-GB" sz="1400" kern="1200" dirty="0">
                          <a:solidFill>
                            <a:schemeClr val="tx1"/>
                          </a:solidFill>
                          <a:effectLst/>
                          <a:latin typeface="+mn-lt"/>
                          <a:ea typeface="+mn-ea"/>
                          <a:cs typeface="+mn-cs"/>
                        </a:rPr>
                        <a:t>Joachim Wackerow</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r>
                        <a:rPr lang="en-GB" sz="1400" kern="1200" dirty="0">
                          <a:solidFill>
                            <a:schemeClr val="tx1"/>
                          </a:solidFill>
                          <a:effectLst/>
                          <a:latin typeface="+mn-lt"/>
                          <a:ea typeface="+mn-ea"/>
                          <a:cs typeface="+mn-cs"/>
                        </a:rPr>
                        <a:t>DDI</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3438192184"/>
                  </a:ext>
                </a:extLst>
              </a:tr>
              <a:tr h="256660">
                <a:tc>
                  <a:txBody>
                    <a:bodyPr/>
                    <a:lstStyle/>
                    <a:p>
                      <a:r>
                        <a:rPr lang="en-GB" sz="1400" kern="1200" dirty="0" err="1">
                          <a:solidFill>
                            <a:schemeClr val="tx1"/>
                          </a:solidFill>
                          <a:effectLst/>
                          <a:latin typeface="+mn-lt"/>
                          <a:ea typeface="+mn-ea"/>
                          <a:cs typeface="+mn-cs"/>
                        </a:rPr>
                        <a:t>Yulla</a:t>
                      </a:r>
                      <a:r>
                        <a:rPr lang="en-GB" sz="1400" kern="1200" dirty="0">
                          <a:solidFill>
                            <a:schemeClr val="tx1"/>
                          </a:solidFill>
                          <a:effectLst/>
                          <a:latin typeface="+mn-lt"/>
                          <a:ea typeface="+mn-ea"/>
                          <a:cs typeface="+mn-cs"/>
                        </a:rPr>
                        <a:t> Choi</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r>
                        <a:rPr lang="en-GB" sz="1400" kern="1200" dirty="0">
                          <a:solidFill>
                            <a:schemeClr val="tx1"/>
                          </a:solidFill>
                          <a:effectLst/>
                          <a:latin typeface="+mn-lt"/>
                          <a:ea typeface="+mn-ea"/>
                          <a:cs typeface="+mn-cs"/>
                        </a:rPr>
                        <a:t>Statistics Korea</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3831596468"/>
                  </a:ext>
                </a:extLst>
              </a:tr>
              <a:tr h="256660">
                <a:tc>
                  <a:txBody>
                    <a:bodyPr/>
                    <a:lstStyle/>
                    <a:p>
                      <a:r>
                        <a:rPr lang="en-GB" sz="1400" kern="1200">
                          <a:solidFill>
                            <a:schemeClr val="tx1"/>
                          </a:solidFill>
                          <a:effectLst/>
                          <a:latin typeface="+mn-lt"/>
                          <a:ea typeface="+mn-ea"/>
                          <a:cs typeface="+mn-cs"/>
                        </a:rPr>
                        <a:t>Cory Chobanik</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r>
                        <a:rPr lang="en-GB" sz="1400" kern="1200" dirty="0">
                          <a:solidFill>
                            <a:schemeClr val="tx1"/>
                          </a:solidFill>
                          <a:effectLst/>
                          <a:latin typeface="+mn-lt"/>
                          <a:ea typeface="+mn-ea"/>
                          <a:cs typeface="+mn-cs"/>
                        </a:rPr>
                        <a:t>Statistics Canada</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2237272699"/>
                  </a:ext>
                </a:extLst>
              </a:tr>
              <a:tr h="256660">
                <a:tc>
                  <a:txBody>
                    <a:bodyPr/>
                    <a:lstStyle/>
                    <a:p>
                      <a:r>
                        <a:rPr lang="en-GB" sz="1400" kern="1200">
                          <a:solidFill>
                            <a:schemeClr val="tx1"/>
                          </a:solidFill>
                          <a:effectLst/>
                          <a:latin typeface="+mn-lt"/>
                          <a:ea typeface="+mn-ea"/>
                          <a:cs typeface="+mn-cs"/>
                        </a:rPr>
                        <a:t>Csaba Ábry</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r>
                        <a:rPr lang="en-GB" sz="1400" kern="1200" dirty="0">
                          <a:solidFill>
                            <a:schemeClr val="tx1"/>
                          </a:solidFill>
                          <a:effectLst/>
                          <a:latin typeface="+mn-lt"/>
                          <a:ea typeface="+mn-ea"/>
                          <a:cs typeface="+mn-cs"/>
                        </a:rPr>
                        <a:t>Hungary - HCSO</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1905893735"/>
                  </a:ext>
                </a:extLst>
              </a:tr>
              <a:tr h="256660">
                <a:tc>
                  <a:txBody>
                    <a:bodyPr/>
                    <a:lstStyle/>
                    <a:p>
                      <a:r>
                        <a:rPr lang="en-GB" sz="1400" kern="1200">
                          <a:solidFill>
                            <a:schemeClr val="tx1"/>
                          </a:solidFill>
                          <a:effectLst/>
                          <a:latin typeface="+mn-lt"/>
                          <a:ea typeface="+mn-ea"/>
                          <a:cs typeface="+mn-cs"/>
                        </a:rPr>
                        <a:t>Zoltán Vereczkei</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r>
                        <a:rPr lang="en-GB" sz="1400" kern="1200" dirty="0">
                          <a:solidFill>
                            <a:schemeClr val="tx1"/>
                          </a:solidFill>
                          <a:effectLst/>
                          <a:latin typeface="+mn-lt"/>
                          <a:ea typeface="+mn-ea"/>
                          <a:cs typeface="+mn-cs"/>
                        </a:rPr>
                        <a:t>Hungary - HCSO</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162493206"/>
                  </a:ext>
                </a:extLst>
              </a:tr>
              <a:tr h="256660">
                <a:tc>
                  <a:txBody>
                    <a:bodyPr/>
                    <a:lstStyle/>
                    <a:p>
                      <a:r>
                        <a:rPr lang="en-GB" sz="1400" kern="1200">
                          <a:solidFill>
                            <a:schemeClr val="tx1"/>
                          </a:solidFill>
                          <a:effectLst/>
                          <a:latin typeface="+mn-lt"/>
                          <a:ea typeface="+mn-ea"/>
                          <a:cs typeface="+mn-cs"/>
                        </a:rPr>
                        <a:t>Boris Muratovic</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r>
                        <a:rPr lang="en-GB" sz="1400" kern="1200" dirty="0">
                          <a:solidFill>
                            <a:schemeClr val="tx1"/>
                          </a:solidFill>
                          <a:effectLst/>
                          <a:latin typeface="+mn-lt"/>
                          <a:ea typeface="+mn-ea"/>
                          <a:cs typeface="+mn-cs"/>
                        </a:rPr>
                        <a:t>MONSTAT</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1848809036"/>
                  </a:ext>
                </a:extLst>
              </a:tr>
              <a:tr h="256660">
                <a:tc>
                  <a:txBody>
                    <a:bodyPr/>
                    <a:lstStyle/>
                    <a:p>
                      <a:r>
                        <a:rPr lang="en-GB" sz="1400" kern="1200">
                          <a:solidFill>
                            <a:schemeClr val="tx1"/>
                          </a:solidFill>
                          <a:effectLst/>
                          <a:latin typeface="+mn-lt"/>
                          <a:ea typeface="+mn-ea"/>
                          <a:cs typeface="+mn-cs"/>
                        </a:rPr>
                        <a:t>Essi Kaukonen</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r>
                        <a:rPr lang="en-GB" sz="1400" kern="1200" dirty="0">
                          <a:solidFill>
                            <a:schemeClr val="tx1"/>
                          </a:solidFill>
                          <a:effectLst/>
                          <a:latin typeface="+mn-lt"/>
                          <a:ea typeface="+mn-ea"/>
                          <a:cs typeface="+mn-cs"/>
                        </a:rPr>
                        <a:t>Statistics Finland</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3473383339"/>
                  </a:ext>
                </a:extLst>
              </a:tr>
              <a:tr h="256660">
                <a:tc>
                  <a:txBody>
                    <a:bodyPr/>
                    <a:lstStyle/>
                    <a:p>
                      <a:r>
                        <a:rPr lang="en-GB" sz="1400" kern="1200">
                          <a:solidFill>
                            <a:schemeClr val="tx1"/>
                          </a:solidFill>
                          <a:effectLst/>
                          <a:latin typeface="+mn-lt"/>
                          <a:ea typeface="+mn-ea"/>
                          <a:cs typeface="+mn-cs"/>
                        </a:rPr>
                        <a:t>Florian Vucko</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r>
                        <a:rPr lang="en-GB" sz="1400" kern="1200" dirty="0">
                          <a:solidFill>
                            <a:schemeClr val="tx1"/>
                          </a:solidFill>
                          <a:effectLst/>
                          <a:latin typeface="+mn-lt"/>
                          <a:ea typeface="+mn-ea"/>
                          <a:cs typeface="+mn-cs"/>
                        </a:rPr>
                        <a:t>France – </a:t>
                      </a:r>
                      <a:r>
                        <a:rPr lang="en-GB" sz="1400" kern="1200" dirty="0" err="1">
                          <a:solidFill>
                            <a:schemeClr val="tx1"/>
                          </a:solidFill>
                          <a:effectLst/>
                          <a:latin typeface="+mn-lt"/>
                          <a:ea typeface="+mn-ea"/>
                          <a:cs typeface="+mn-cs"/>
                        </a:rPr>
                        <a:t>Insee</a:t>
                      </a:r>
                      <a:endParaRPr lang="en-GB" sz="1400" kern="1200" dirty="0">
                        <a:solidFill>
                          <a:schemeClr val="tx1"/>
                        </a:solidFill>
                        <a:effectLst/>
                        <a:latin typeface="+mn-lt"/>
                        <a:ea typeface="+mn-ea"/>
                        <a:cs typeface="+mn-cs"/>
                      </a:endParaRP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3498514636"/>
                  </a:ext>
                </a:extLst>
              </a:tr>
              <a:tr h="256660">
                <a:tc>
                  <a:txBody>
                    <a:bodyPr/>
                    <a:lstStyle/>
                    <a:p>
                      <a:r>
                        <a:rPr lang="en-GB" sz="1400" kern="1200" dirty="0" err="1">
                          <a:solidFill>
                            <a:schemeClr val="tx1"/>
                          </a:solidFill>
                          <a:effectLst/>
                          <a:latin typeface="+mn-lt"/>
                          <a:ea typeface="+mn-ea"/>
                          <a:cs typeface="+mn-cs"/>
                        </a:rPr>
                        <a:t>Natasa</a:t>
                      </a:r>
                      <a:r>
                        <a:rPr lang="en-GB" sz="1400" kern="1200" dirty="0">
                          <a:solidFill>
                            <a:schemeClr val="tx1"/>
                          </a:solidFill>
                          <a:effectLst/>
                          <a:latin typeface="+mn-lt"/>
                          <a:ea typeface="+mn-ea"/>
                          <a:cs typeface="+mn-cs"/>
                        </a:rPr>
                        <a:t> </a:t>
                      </a:r>
                      <a:r>
                        <a:rPr lang="en-GB" sz="1400" kern="1200" dirty="0" err="1">
                          <a:solidFill>
                            <a:schemeClr val="tx1"/>
                          </a:solidFill>
                          <a:effectLst/>
                          <a:latin typeface="+mn-lt"/>
                          <a:ea typeface="+mn-ea"/>
                          <a:cs typeface="+mn-cs"/>
                        </a:rPr>
                        <a:t>Cvetkovic</a:t>
                      </a:r>
                      <a:endParaRPr lang="en-GB" sz="1400" kern="1200" dirty="0">
                        <a:solidFill>
                          <a:schemeClr val="tx1"/>
                        </a:solidFill>
                        <a:effectLst/>
                        <a:latin typeface="+mn-lt"/>
                        <a:ea typeface="+mn-ea"/>
                        <a:cs typeface="+mn-cs"/>
                      </a:endParaRP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r>
                        <a:rPr lang="en-GB" sz="1400" kern="1200" dirty="0">
                          <a:solidFill>
                            <a:schemeClr val="tx1"/>
                          </a:solidFill>
                          <a:effectLst/>
                          <a:latin typeface="+mn-lt"/>
                          <a:ea typeface="+mn-ea"/>
                          <a:cs typeface="+mn-cs"/>
                        </a:rPr>
                        <a:t>Serbia – SORS</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187767022"/>
                  </a:ext>
                </a:extLst>
              </a:tr>
              <a:tr h="304453">
                <a:tc>
                  <a:txBody>
                    <a:bodyPr/>
                    <a:lstStyle/>
                    <a:p>
                      <a:pPr marL="0" algn="l" defTabSz="914400" rtl="0" eaLnBrk="1" latinLnBrk="0" hangingPunct="1"/>
                      <a:r>
                        <a:rPr lang="en-GB" sz="1400" kern="1200" dirty="0">
                          <a:solidFill>
                            <a:schemeClr val="tx1"/>
                          </a:solidFill>
                          <a:effectLst/>
                          <a:latin typeface="+mn-lt"/>
                          <a:ea typeface="+mn-ea"/>
                          <a:cs typeface="+mn-cs"/>
                        </a:rPr>
                        <a:t>Miodrag Cerovina</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kern="1200" dirty="0">
                          <a:solidFill>
                            <a:schemeClr val="tx1"/>
                          </a:solidFill>
                          <a:effectLst/>
                          <a:latin typeface="+mn-lt"/>
                          <a:ea typeface="+mn-ea"/>
                          <a:cs typeface="+mn-cs"/>
                        </a:rPr>
                        <a:t>Serbia – SORS</a:t>
                      </a:r>
                    </a:p>
                  </a:txBody>
                  <a:tcPr anchor="ctr">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2081963500"/>
                  </a:ext>
                </a:extLst>
              </a:tr>
            </a:tbl>
          </a:graphicData>
        </a:graphic>
      </p:graphicFrame>
    </p:spTree>
    <p:extLst>
      <p:ext uri="{BB962C8B-B14F-4D97-AF65-F5344CB8AC3E}">
        <p14:creationId xmlns:p14="http://schemas.microsoft.com/office/powerpoint/2010/main" val="3237978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7B0B9-6988-423D-8132-B1B8FF479B38}"/>
              </a:ext>
            </a:extLst>
          </p:cNvPr>
          <p:cNvSpPr>
            <a:spLocks noGrp="1"/>
          </p:cNvSpPr>
          <p:nvPr>
            <p:ph type="title"/>
          </p:nvPr>
        </p:nvSpPr>
        <p:spPr/>
        <p:txBody>
          <a:bodyPr/>
          <a:lstStyle/>
          <a:p>
            <a:r>
              <a:rPr lang="en-US" dirty="0"/>
              <a:t>The Network: the effort in 2020</a:t>
            </a:r>
          </a:p>
        </p:txBody>
      </p:sp>
      <p:sp>
        <p:nvSpPr>
          <p:cNvPr id="4" name="CasellaDiTesto 3"/>
          <p:cNvSpPr txBox="1"/>
          <p:nvPr/>
        </p:nvSpPr>
        <p:spPr>
          <a:xfrm>
            <a:off x="755576" y="1484784"/>
            <a:ext cx="6264696" cy="4608512"/>
          </a:xfrm>
          <a:prstGeom prst="rect">
            <a:avLst/>
          </a:prstGeom>
          <a:noFill/>
        </p:spPr>
        <p:txBody>
          <a:bodyPr wrap="square" lIns="0" tIns="0" rIns="0" bIns="0" rtlCol="0">
            <a:noAutofit/>
          </a:bodyPr>
          <a:lstStyle/>
          <a:p>
            <a:pPr>
              <a:lnSpc>
                <a:spcPct val="90000"/>
              </a:lnSpc>
            </a:pPr>
            <a:r>
              <a:rPr lang="it-IT" sz="2800" b="1" dirty="0"/>
              <a:t>1 plenary group + 4 task teams</a:t>
            </a:r>
          </a:p>
          <a:p>
            <a:pPr>
              <a:lnSpc>
                <a:spcPct val="90000"/>
              </a:lnSpc>
            </a:pPr>
            <a:endParaRPr lang="it-IT" dirty="0"/>
          </a:p>
          <a:p>
            <a:pPr marL="285750" indent="-285750">
              <a:lnSpc>
                <a:spcPct val="90000"/>
              </a:lnSpc>
              <a:buFont typeface="Arial" panose="020B0604020202020204" pitchFamily="34" charset="0"/>
              <a:buChar char="•"/>
            </a:pPr>
            <a:r>
              <a:rPr lang="it-IT" dirty="0"/>
              <a:t>Supporting Standards </a:t>
            </a:r>
            <a:r>
              <a:rPr lang="it-IT" b="1" dirty="0"/>
              <a:t>Group</a:t>
            </a:r>
            <a:r>
              <a:rPr lang="it-IT" dirty="0"/>
              <a:t> – 23 members</a:t>
            </a:r>
          </a:p>
          <a:p>
            <a:pPr marL="285750" indent="-285750">
              <a:lnSpc>
                <a:spcPct val="90000"/>
              </a:lnSpc>
              <a:buFont typeface="Arial" panose="020B0604020202020204" pitchFamily="34" charset="0"/>
              <a:buChar char="•"/>
            </a:pPr>
            <a:r>
              <a:rPr lang="it-IT" dirty="0"/>
              <a:t>Linking GSBPM and GSIM </a:t>
            </a:r>
            <a:r>
              <a:rPr lang="it-IT" b="1" dirty="0"/>
              <a:t>task team </a:t>
            </a:r>
            <a:r>
              <a:rPr lang="it-IT" dirty="0"/>
              <a:t>– 19 members</a:t>
            </a:r>
          </a:p>
          <a:p>
            <a:pPr marL="285750" indent="-285750">
              <a:lnSpc>
                <a:spcPct val="90000"/>
              </a:lnSpc>
              <a:buFont typeface="Arial" panose="020B0604020202020204" pitchFamily="34" charset="0"/>
              <a:buChar char="•"/>
            </a:pPr>
            <a:r>
              <a:rPr lang="it-IT" dirty="0"/>
              <a:t>Geospatial </a:t>
            </a:r>
            <a:r>
              <a:rPr lang="it-IT" b="1" dirty="0"/>
              <a:t>task team </a:t>
            </a:r>
            <a:r>
              <a:rPr lang="it-IT" dirty="0"/>
              <a:t>– 18 members</a:t>
            </a:r>
          </a:p>
          <a:p>
            <a:pPr marL="285750" indent="-285750">
              <a:lnSpc>
                <a:spcPct val="90000"/>
              </a:lnSpc>
              <a:buFont typeface="Arial" panose="020B0604020202020204" pitchFamily="34" charset="0"/>
              <a:buChar char="•"/>
            </a:pPr>
            <a:r>
              <a:rPr lang="it-IT" dirty="0"/>
              <a:t>GISM </a:t>
            </a:r>
            <a:r>
              <a:rPr lang="it-IT" b="1" dirty="0"/>
              <a:t>task team </a:t>
            </a:r>
            <a:r>
              <a:rPr lang="it-IT" dirty="0"/>
              <a:t>– 22 members</a:t>
            </a:r>
          </a:p>
          <a:p>
            <a:pPr marL="285750" indent="-285750">
              <a:lnSpc>
                <a:spcPct val="90000"/>
              </a:lnSpc>
              <a:buFont typeface="Arial" panose="020B0604020202020204" pitchFamily="34" charset="0"/>
              <a:buChar char="•"/>
            </a:pPr>
            <a:r>
              <a:rPr lang="it-IT" dirty="0"/>
              <a:t>Metadata Glossary </a:t>
            </a:r>
            <a:r>
              <a:rPr lang="it-IT" b="1" dirty="0"/>
              <a:t>task team </a:t>
            </a:r>
            <a:r>
              <a:rPr lang="it-IT" dirty="0"/>
              <a:t>– 9 members</a:t>
            </a:r>
          </a:p>
          <a:p>
            <a:pPr>
              <a:lnSpc>
                <a:spcPct val="90000"/>
              </a:lnSpc>
            </a:pPr>
            <a:endParaRPr lang="it-IT" dirty="0"/>
          </a:p>
          <a:p>
            <a:pPr>
              <a:lnSpc>
                <a:spcPct val="90000"/>
              </a:lnSpc>
            </a:pPr>
            <a:r>
              <a:rPr lang="it-IT" b="1" dirty="0"/>
              <a:t>=&gt; 55 (unique) participants from 17 national statistical offices and 6 international organisations</a:t>
            </a:r>
          </a:p>
          <a:p>
            <a:pPr>
              <a:lnSpc>
                <a:spcPct val="90000"/>
              </a:lnSpc>
            </a:pPr>
            <a:endParaRPr lang="it-IT" b="1" dirty="0"/>
          </a:p>
          <a:p>
            <a:pPr marL="285750" indent="-285750">
              <a:lnSpc>
                <a:spcPct val="90000"/>
              </a:lnSpc>
              <a:buFont typeface="Arial" panose="020B0604020202020204" pitchFamily="34" charset="0"/>
              <a:buChar char="•"/>
            </a:pPr>
            <a:r>
              <a:rPr lang="it-IT" dirty="0"/>
              <a:t>Supporting Standards Group – 8 virtual meetings</a:t>
            </a:r>
          </a:p>
          <a:p>
            <a:pPr marL="285750" indent="-285750">
              <a:lnSpc>
                <a:spcPct val="90000"/>
              </a:lnSpc>
              <a:buFont typeface="Arial" panose="020B0604020202020204" pitchFamily="34" charset="0"/>
              <a:buChar char="•"/>
            </a:pPr>
            <a:r>
              <a:rPr lang="it-IT" dirty="0"/>
              <a:t>Linking GSBPM and GSIM task team – 13 virtual meetings</a:t>
            </a:r>
          </a:p>
          <a:p>
            <a:pPr marL="285750" indent="-285750">
              <a:lnSpc>
                <a:spcPct val="90000"/>
              </a:lnSpc>
              <a:buFont typeface="Arial" panose="020B0604020202020204" pitchFamily="34" charset="0"/>
              <a:buChar char="•"/>
            </a:pPr>
            <a:r>
              <a:rPr lang="it-IT" dirty="0"/>
              <a:t>Geospatial task team – 11 virtual meetings</a:t>
            </a:r>
          </a:p>
          <a:p>
            <a:pPr marL="285750" indent="-285750">
              <a:lnSpc>
                <a:spcPct val="90000"/>
              </a:lnSpc>
              <a:buFont typeface="Arial" panose="020B0604020202020204" pitchFamily="34" charset="0"/>
              <a:buChar char="•"/>
            </a:pPr>
            <a:r>
              <a:rPr lang="it-IT" dirty="0"/>
              <a:t>GSIM task team – 5 virtual meetings</a:t>
            </a:r>
          </a:p>
          <a:p>
            <a:pPr marL="285750" indent="-285750">
              <a:lnSpc>
                <a:spcPct val="90000"/>
              </a:lnSpc>
              <a:buFont typeface="Arial" panose="020B0604020202020204" pitchFamily="34" charset="0"/>
              <a:buChar char="•"/>
            </a:pPr>
            <a:r>
              <a:rPr lang="it-IT" dirty="0"/>
              <a:t>Metadata Glossary task team – 4 virtual meetings</a:t>
            </a:r>
          </a:p>
          <a:p>
            <a:pPr>
              <a:lnSpc>
                <a:spcPct val="90000"/>
              </a:lnSpc>
            </a:pPr>
            <a:endParaRPr lang="it-IT" dirty="0"/>
          </a:p>
          <a:p>
            <a:pPr>
              <a:lnSpc>
                <a:spcPct val="90000"/>
              </a:lnSpc>
            </a:pPr>
            <a:r>
              <a:rPr lang="it-IT" b="1" dirty="0"/>
              <a:t>=&gt; 41 virtual meetings (excluding works done off-line!)</a:t>
            </a:r>
          </a:p>
          <a:p>
            <a:pPr>
              <a:lnSpc>
                <a:spcPct val="90000"/>
              </a:lnSpc>
            </a:pPr>
            <a:endParaRPr lang="it-IT" b="1" dirty="0"/>
          </a:p>
          <a:p>
            <a:pPr>
              <a:lnSpc>
                <a:spcPct val="90000"/>
              </a:lnSpc>
            </a:pPr>
            <a:endParaRPr lang="it-IT" dirty="0"/>
          </a:p>
          <a:p>
            <a:pPr marL="285750" indent="-285750">
              <a:lnSpc>
                <a:spcPct val="90000"/>
              </a:lnSpc>
              <a:buFont typeface="Arial" panose="020B0604020202020204" pitchFamily="34" charset="0"/>
              <a:buChar char="•"/>
            </a:pPr>
            <a:endParaRPr lang="it-IT" dirty="0"/>
          </a:p>
          <a:p>
            <a:pPr>
              <a:lnSpc>
                <a:spcPct val="90000"/>
              </a:lnSpc>
            </a:pPr>
            <a:endParaRPr lang="it-IT" dirty="0"/>
          </a:p>
          <a:p>
            <a:pPr>
              <a:lnSpc>
                <a:spcPct val="90000"/>
              </a:lnSpc>
            </a:pPr>
            <a:endParaRPr lang="it-IT" dirty="0" err="1"/>
          </a:p>
        </p:txBody>
      </p:sp>
      <p:grpSp>
        <p:nvGrpSpPr>
          <p:cNvPr id="15" name="Group 14">
            <a:extLst>
              <a:ext uri="{FF2B5EF4-FFF2-40B4-BE49-F238E27FC236}">
                <a16:creationId xmlns:a16="http://schemas.microsoft.com/office/drawing/2014/main" id="{B3805220-FB7B-4147-A27E-C69F4F6505D1}"/>
              </a:ext>
            </a:extLst>
          </p:cNvPr>
          <p:cNvGrpSpPr/>
          <p:nvPr/>
        </p:nvGrpSpPr>
        <p:grpSpPr>
          <a:xfrm>
            <a:off x="7020272" y="4149080"/>
            <a:ext cx="1678700" cy="1850114"/>
            <a:chOff x="7092280" y="1330456"/>
            <a:chExt cx="1678700" cy="1850114"/>
          </a:xfrm>
        </p:grpSpPr>
        <p:pic>
          <p:nvPicPr>
            <p:cNvPr id="5" name="Graphic 4" descr="Man and woman">
              <a:extLst>
                <a:ext uri="{FF2B5EF4-FFF2-40B4-BE49-F238E27FC236}">
                  <a16:creationId xmlns:a16="http://schemas.microsoft.com/office/drawing/2014/main" id="{63E3AC45-E7FA-426E-91BE-F0723E1183D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92280" y="1916832"/>
              <a:ext cx="670588" cy="670588"/>
            </a:xfrm>
            <a:prstGeom prst="rect">
              <a:avLst/>
            </a:prstGeom>
          </p:spPr>
        </p:pic>
        <p:pic>
          <p:nvPicPr>
            <p:cNvPr id="6" name="Graphic 5" descr="Man and woman">
              <a:extLst>
                <a:ext uri="{FF2B5EF4-FFF2-40B4-BE49-F238E27FC236}">
                  <a16:creationId xmlns:a16="http://schemas.microsoft.com/office/drawing/2014/main" id="{C0274DD2-83BC-401C-B2D0-551BDE2FED2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596336" y="1916832"/>
              <a:ext cx="670588" cy="670588"/>
            </a:xfrm>
            <a:prstGeom prst="rect">
              <a:avLst/>
            </a:prstGeom>
          </p:spPr>
        </p:pic>
        <p:pic>
          <p:nvPicPr>
            <p:cNvPr id="8" name="Graphic 7" descr="Man and woman">
              <a:extLst>
                <a:ext uri="{FF2B5EF4-FFF2-40B4-BE49-F238E27FC236}">
                  <a16:creationId xmlns:a16="http://schemas.microsoft.com/office/drawing/2014/main" id="{8241B500-AD7E-494B-B101-4354272721C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92280" y="2503208"/>
              <a:ext cx="670588" cy="670588"/>
            </a:xfrm>
            <a:prstGeom prst="rect">
              <a:avLst/>
            </a:prstGeom>
          </p:spPr>
        </p:pic>
        <p:pic>
          <p:nvPicPr>
            <p:cNvPr id="9" name="Graphic 8" descr="Man and woman">
              <a:extLst>
                <a:ext uri="{FF2B5EF4-FFF2-40B4-BE49-F238E27FC236}">
                  <a16:creationId xmlns:a16="http://schemas.microsoft.com/office/drawing/2014/main" id="{0B2E590D-67BF-4A37-96E4-05BE83199327}"/>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596336" y="2503208"/>
              <a:ext cx="670588" cy="670588"/>
            </a:xfrm>
            <a:prstGeom prst="rect">
              <a:avLst/>
            </a:prstGeom>
          </p:spPr>
        </p:pic>
        <p:pic>
          <p:nvPicPr>
            <p:cNvPr id="10" name="Graphic 9" descr="Man and woman">
              <a:extLst>
                <a:ext uri="{FF2B5EF4-FFF2-40B4-BE49-F238E27FC236}">
                  <a16:creationId xmlns:a16="http://schemas.microsoft.com/office/drawing/2014/main" id="{ECA35DDE-DFE0-49AF-BC8F-8D6AC8D443E0}"/>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092280" y="1330456"/>
              <a:ext cx="670588" cy="670588"/>
            </a:xfrm>
            <a:prstGeom prst="rect">
              <a:avLst/>
            </a:prstGeom>
          </p:spPr>
        </p:pic>
        <p:pic>
          <p:nvPicPr>
            <p:cNvPr id="11" name="Graphic 10" descr="Man and woman">
              <a:extLst>
                <a:ext uri="{FF2B5EF4-FFF2-40B4-BE49-F238E27FC236}">
                  <a16:creationId xmlns:a16="http://schemas.microsoft.com/office/drawing/2014/main" id="{8177934B-C6B4-4D20-86E3-32B6DF0E2BB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96336" y="1330456"/>
              <a:ext cx="670588" cy="670588"/>
            </a:xfrm>
            <a:prstGeom prst="rect">
              <a:avLst/>
            </a:prstGeom>
          </p:spPr>
        </p:pic>
        <p:pic>
          <p:nvPicPr>
            <p:cNvPr id="12" name="Graphic 11" descr="Man and woman">
              <a:extLst>
                <a:ext uri="{FF2B5EF4-FFF2-40B4-BE49-F238E27FC236}">
                  <a16:creationId xmlns:a16="http://schemas.microsoft.com/office/drawing/2014/main" id="{D890D2E7-51D0-4660-B4C4-262A2B5C892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100392" y="1346106"/>
              <a:ext cx="670588" cy="670588"/>
            </a:xfrm>
            <a:prstGeom prst="rect">
              <a:avLst/>
            </a:prstGeom>
          </p:spPr>
        </p:pic>
        <p:pic>
          <p:nvPicPr>
            <p:cNvPr id="13" name="Graphic 12" descr="Man and woman">
              <a:extLst>
                <a:ext uri="{FF2B5EF4-FFF2-40B4-BE49-F238E27FC236}">
                  <a16:creationId xmlns:a16="http://schemas.microsoft.com/office/drawing/2014/main" id="{63670BBC-A768-4E1E-AEBF-3E81B2EA7CD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100392" y="1910532"/>
              <a:ext cx="670588" cy="670588"/>
            </a:xfrm>
            <a:prstGeom prst="rect">
              <a:avLst/>
            </a:prstGeom>
          </p:spPr>
        </p:pic>
        <p:pic>
          <p:nvPicPr>
            <p:cNvPr id="14" name="Graphic 13" descr="Man and woman">
              <a:extLst>
                <a:ext uri="{FF2B5EF4-FFF2-40B4-BE49-F238E27FC236}">
                  <a16:creationId xmlns:a16="http://schemas.microsoft.com/office/drawing/2014/main" id="{AEA0C22D-E265-4CA8-A3F7-57C270235D3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00392" y="2509982"/>
              <a:ext cx="670588" cy="670588"/>
            </a:xfrm>
            <a:prstGeom prst="rect">
              <a:avLst/>
            </a:prstGeom>
          </p:spPr>
        </p:pic>
      </p:grpSp>
    </p:spTree>
    <p:extLst>
      <p:ext uri="{BB962C8B-B14F-4D97-AF65-F5344CB8AC3E}">
        <p14:creationId xmlns:p14="http://schemas.microsoft.com/office/powerpoint/2010/main" val="2898424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554937-B92E-4EE2-9B30-AA4262A213D5}"/>
              </a:ext>
            </a:extLst>
          </p:cNvPr>
          <p:cNvSpPr>
            <a:spLocks noGrp="1"/>
          </p:cNvSpPr>
          <p:nvPr>
            <p:ph type="title"/>
          </p:nvPr>
        </p:nvSpPr>
        <p:spPr/>
        <p:txBody>
          <a:bodyPr/>
          <a:lstStyle/>
          <a:p>
            <a:r>
              <a:rPr lang="en-US" dirty="0"/>
              <a:t>GSBPM/GAMSO/GSIM revision- 2019</a:t>
            </a:r>
          </a:p>
        </p:txBody>
      </p:sp>
      <p:pic>
        <p:nvPicPr>
          <p:cNvPr id="10" name="Picture 9">
            <a:extLst>
              <a:ext uri="{FF2B5EF4-FFF2-40B4-BE49-F238E27FC236}">
                <a16:creationId xmlns:a16="http://schemas.microsoft.com/office/drawing/2014/main" id="{28D8C16E-75AD-4C3B-AF17-5B108574ACD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74986" y="3898022"/>
            <a:ext cx="2520280" cy="1475194"/>
          </a:xfrm>
          <a:prstGeom prst="rect">
            <a:avLst/>
          </a:prstGeom>
        </p:spPr>
      </p:pic>
      <p:sp>
        <p:nvSpPr>
          <p:cNvPr id="12" name="Content Placeholder 8">
            <a:extLst>
              <a:ext uri="{FF2B5EF4-FFF2-40B4-BE49-F238E27FC236}">
                <a16:creationId xmlns:a16="http://schemas.microsoft.com/office/drawing/2014/main" id="{5C6B5FAB-E026-421C-8934-F17FE9B23486}"/>
              </a:ext>
            </a:extLst>
          </p:cNvPr>
          <p:cNvSpPr txBox="1">
            <a:spLocks/>
          </p:cNvSpPr>
          <p:nvPr/>
        </p:nvSpPr>
        <p:spPr>
          <a:xfrm>
            <a:off x="6444208" y="2720598"/>
            <a:ext cx="2667717" cy="109451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1900" b="1" dirty="0"/>
              <a:t>GSIM</a:t>
            </a:r>
          </a:p>
          <a:p>
            <a:pPr marL="0" indent="0" algn="ctr">
              <a:buNone/>
            </a:pPr>
            <a:r>
              <a:rPr lang="en-GB" sz="1800" dirty="0"/>
              <a:t>Version 1.2 was released in April 2019 </a:t>
            </a:r>
          </a:p>
        </p:txBody>
      </p:sp>
      <p:pic>
        <p:nvPicPr>
          <p:cNvPr id="13" name="Picture 12">
            <a:extLst>
              <a:ext uri="{FF2B5EF4-FFF2-40B4-BE49-F238E27FC236}">
                <a16:creationId xmlns:a16="http://schemas.microsoft.com/office/drawing/2014/main" id="{D4570014-7CFC-40A6-A808-AFAC8F434FB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814" y="3934844"/>
            <a:ext cx="2653172" cy="1294356"/>
          </a:xfrm>
          <a:prstGeom prst="rect">
            <a:avLst/>
          </a:prstGeom>
        </p:spPr>
      </p:pic>
      <p:pic>
        <p:nvPicPr>
          <p:cNvPr id="14" name="Picture 13">
            <a:extLst>
              <a:ext uri="{FF2B5EF4-FFF2-40B4-BE49-F238E27FC236}">
                <a16:creationId xmlns:a16="http://schemas.microsoft.com/office/drawing/2014/main" id="{F29D0063-D9FC-4107-9C33-1A82FDBB1E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44871" y="3861048"/>
            <a:ext cx="1406505" cy="1406505"/>
          </a:xfrm>
          <a:prstGeom prst="rect">
            <a:avLst/>
          </a:prstGeom>
        </p:spPr>
      </p:pic>
      <p:sp>
        <p:nvSpPr>
          <p:cNvPr id="15" name="Content Placeholder 8">
            <a:extLst>
              <a:ext uri="{FF2B5EF4-FFF2-40B4-BE49-F238E27FC236}">
                <a16:creationId xmlns:a16="http://schemas.microsoft.com/office/drawing/2014/main" id="{F87F49F4-29BF-42F3-B38B-26762239B67D}"/>
              </a:ext>
            </a:extLst>
          </p:cNvPr>
          <p:cNvSpPr txBox="1">
            <a:spLocks/>
          </p:cNvSpPr>
          <p:nvPr/>
        </p:nvSpPr>
        <p:spPr>
          <a:xfrm>
            <a:off x="3274201" y="2814398"/>
            <a:ext cx="2880320" cy="864096"/>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dirty="0"/>
              <a:t>GSBPM</a:t>
            </a:r>
          </a:p>
          <a:p>
            <a:pPr marL="0" indent="0" algn="ctr">
              <a:buNone/>
            </a:pPr>
            <a:r>
              <a:rPr lang="en-GB" sz="1900" dirty="0"/>
              <a:t>Version 5.1 was released in January 2019</a:t>
            </a:r>
          </a:p>
        </p:txBody>
      </p:sp>
      <p:sp>
        <p:nvSpPr>
          <p:cNvPr id="11" name="Content Placeholder 8">
            <a:extLst>
              <a:ext uri="{FF2B5EF4-FFF2-40B4-BE49-F238E27FC236}">
                <a16:creationId xmlns:a16="http://schemas.microsoft.com/office/drawing/2014/main" id="{F1BAD49F-BF68-4CC3-B19E-C9F89C0F5986}"/>
              </a:ext>
            </a:extLst>
          </p:cNvPr>
          <p:cNvSpPr txBox="1">
            <a:spLocks/>
          </p:cNvSpPr>
          <p:nvPr/>
        </p:nvSpPr>
        <p:spPr>
          <a:xfrm>
            <a:off x="107504" y="2677784"/>
            <a:ext cx="2880320" cy="113732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dirty="0"/>
              <a:t>GAMSO</a:t>
            </a:r>
          </a:p>
          <a:p>
            <a:pPr marL="0" indent="0" algn="ctr">
              <a:buNone/>
            </a:pPr>
            <a:r>
              <a:rPr lang="en-GB" sz="1900" dirty="0"/>
              <a:t>Version 1.2 was released in January 2019</a:t>
            </a:r>
          </a:p>
        </p:txBody>
      </p:sp>
      <p:sp>
        <p:nvSpPr>
          <p:cNvPr id="4" name="Oval 3">
            <a:extLst>
              <a:ext uri="{FF2B5EF4-FFF2-40B4-BE49-F238E27FC236}">
                <a16:creationId xmlns:a16="http://schemas.microsoft.com/office/drawing/2014/main" id="{616C27CF-EC19-43D4-A23D-31D32A7FA951}"/>
              </a:ext>
            </a:extLst>
          </p:cNvPr>
          <p:cNvSpPr/>
          <p:nvPr/>
        </p:nvSpPr>
        <p:spPr>
          <a:xfrm>
            <a:off x="122049" y="2411510"/>
            <a:ext cx="6032472" cy="1512168"/>
          </a:xfrm>
          <a:prstGeom prst="ellipse">
            <a:avLst/>
          </a:prstGeom>
          <a:noFill/>
          <a:ln w="38100">
            <a:solidFill>
              <a:srgbClr val="F0533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8" name="Content Placeholder 8">
            <a:extLst>
              <a:ext uri="{FF2B5EF4-FFF2-40B4-BE49-F238E27FC236}">
                <a16:creationId xmlns:a16="http://schemas.microsoft.com/office/drawing/2014/main" id="{B82CA75C-F234-4B5D-9822-EEC3EDC9BAEA}"/>
              </a:ext>
            </a:extLst>
          </p:cNvPr>
          <p:cNvSpPr txBox="1">
            <a:spLocks/>
          </p:cNvSpPr>
          <p:nvPr/>
        </p:nvSpPr>
        <p:spPr>
          <a:xfrm>
            <a:off x="1592894" y="1700808"/>
            <a:ext cx="3051114" cy="7479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dirty="0">
                <a:solidFill>
                  <a:srgbClr val="F05332"/>
                </a:solidFill>
              </a:rPr>
              <a:t>CES Endorsement (2019) for new versions</a:t>
            </a:r>
            <a:endParaRPr lang="en-GB" sz="2000" dirty="0">
              <a:solidFill>
                <a:srgbClr val="F05332"/>
              </a:solidFill>
            </a:endParaRPr>
          </a:p>
        </p:txBody>
      </p:sp>
      <p:sp>
        <p:nvSpPr>
          <p:cNvPr id="19" name="Oval 18">
            <a:extLst>
              <a:ext uri="{FF2B5EF4-FFF2-40B4-BE49-F238E27FC236}">
                <a16:creationId xmlns:a16="http://schemas.microsoft.com/office/drawing/2014/main" id="{BBE8B20D-A54A-4EB0-94C6-CBA9BD586195}"/>
              </a:ext>
            </a:extLst>
          </p:cNvPr>
          <p:cNvSpPr/>
          <p:nvPr/>
        </p:nvSpPr>
        <p:spPr>
          <a:xfrm>
            <a:off x="6431642" y="2554836"/>
            <a:ext cx="2667717" cy="1225516"/>
          </a:xfrm>
          <a:prstGeom prst="ellipse">
            <a:avLst/>
          </a:prstGeom>
          <a:noFill/>
          <a:ln w="38100">
            <a:solidFill>
              <a:srgbClr val="40A85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20" name="Content Placeholder 8">
            <a:extLst>
              <a:ext uri="{FF2B5EF4-FFF2-40B4-BE49-F238E27FC236}">
                <a16:creationId xmlns:a16="http://schemas.microsoft.com/office/drawing/2014/main" id="{6FEA484D-8C0F-4769-A873-8F9EFDF89436}"/>
              </a:ext>
            </a:extLst>
          </p:cNvPr>
          <p:cNvSpPr txBox="1">
            <a:spLocks/>
          </p:cNvSpPr>
          <p:nvPr/>
        </p:nvSpPr>
        <p:spPr>
          <a:xfrm>
            <a:off x="6399567" y="1760960"/>
            <a:ext cx="2756998" cy="7479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dirty="0">
                <a:solidFill>
                  <a:srgbClr val="40A85F"/>
                </a:solidFill>
              </a:rPr>
              <a:t>CES Endorsement (2020)</a:t>
            </a:r>
            <a:endParaRPr lang="en-GB" sz="2000" dirty="0">
              <a:solidFill>
                <a:srgbClr val="40A85F"/>
              </a:solidFill>
            </a:endParaRPr>
          </a:p>
        </p:txBody>
      </p:sp>
    </p:spTree>
    <p:extLst>
      <p:ext uri="{BB962C8B-B14F-4D97-AF65-F5344CB8AC3E}">
        <p14:creationId xmlns:p14="http://schemas.microsoft.com/office/powerpoint/2010/main" val="2682480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3F516-0A95-4018-A7FD-16BA16DCCBEF}"/>
              </a:ext>
            </a:extLst>
          </p:cNvPr>
          <p:cNvSpPr>
            <a:spLocks noGrp="1"/>
          </p:cNvSpPr>
          <p:nvPr>
            <p:ph type="title"/>
          </p:nvPr>
        </p:nvSpPr>
        <p:spPr/>
        <p:txBody>
          <a:bodyPr/>
          <a:lstStyle/>
          <a:p>
            <a:r>
              <a:rPr lang="en-US" dirty="0"/>
              <a:t>Activities in 2020</a:t>
            </a:r>
          </a:p>
        </p:txBody>
      </p:sp>
      <p:sp>
        <p:nvSpPr>
          <p:cNvPr id="4" name="Rettangolo arrotondato 14">
            <a:extLst>
              <a:ext uri="{FF2B5EF4-FFF2-40B4-BE49-F238E27FC236}">
                <a16:creationId xmlns:a16="http://schemas.microsoft.com/office/drawing/2014/main" id="{A17CA236-4543-4B05-ABB9-2CA1CA779389}"/>
              </a:ext>
            </a:extLst>
          </p:cNvPr>
          <p:cNvSpPr/>
          <p:nvPr/>
        </p:nvSpPr>
        <p:spPr>
          <a:xfrm>
            <a:off x="4883340" y="4425699"/>
            <a:ext cx="3505084" cy="1163541"/>
          </a:xfrm>
          <a:prstGeom prst="roundRect">
            <a:avLst/>
          </a:prstGeom>
          <a:solidFill>
            <a:srgbClr val="92D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anchor="ctr"/>
          <a:lstStyle/>
          <a:p>
            <a:pPr algn="ctr">
              <a:lnSpc>
                <a:spcPct val="130000"/>
              </a:lnSpc>
            </a:pPr>
            <a:r>
              <a:rPr lang="en-US" b="1" dirty="0" err="1">
                <a:solidFill>
                  <a:srgbClr val="005DA2"/>
                </a:solidFill>
              </a:rPr>
              <a:t>ModernStats</a:t>
            </a:r>
            <a:r>
              <a:rPr lang="en-US" b="1" dirty="0">
                <a:solidFill>
                  <a:srgbClr val="005DA2"/>
                </a:solidFill>
              </a:rPr>
              <a:t> World Workshop</a:t>
            </a:r>
            <a:br>
              <a:rPr lang="en-US" dirty="0">
                <a:solidFill>
                  <a:srgbClr val="005DA2"/>
                </a:solidFill>
              </a:rPr>
            </a:br>
            <a:r>
              <a:rPr lang="en-US" sz="1600" dirty="0">
                <a:solidFill>
                  <a:schemeClr val="tx1">
                    <a:lumMod val="85000"/>
                    <a:lumOff val="15000"/>
                  </a:schemeClr>
                </a:solidFill>
              </a:rPr>
              <a:t>together with Sharing Tools Group</a:t>
            </a:r>
            <a:endParaRPr lang="en-US" sz="1600" dirty="0">
              <a:solidFill>
                <a:srgbClr val="005DA2"/>
              </a:solidFill>
            </a:endParaRPr>
          </a:p>
          <a:p>
            <a:pPr algn="ctr"/>
            <a:r>
              <a:rPr lang="en-US" sz="1600" dirty="0">
                <a:solidFill>
                  <a:srgbClr val="005DA2"/>
                </a:solidFill>
              </a:rPr>
              <a:t>27-30 October (Virtual)</a:t>
            </a:r>
            <a:endParaRPr lang="en-GB" sz="1600" dirty="0"/>
          </a:p>
        </p:txBody>
      </p:sp>
      <p:sp>
        <p:nvSpPr>
          <p:cNvPr id="5" name="Rettangolo 3">
            <a:extLst>
              <a:ext uri="{FF2B5EF4-FFF2-40B4-BE49-F238E27FC236}">
                <a16:creationId xmlns:a16="http://schemas.microsoft.com/office/drawing/2014/main" id="{1011AF4C-C24E-4096-A666-9C00CE131CB5}"/>
              </a:ext>
            </a:extLst>
          </p:cNvPr>
          <p:cNvSpPr/>
          <p:nvPr/>
        </p:nvSpPr>
        <p:spPr>
          <a:xfrm>
            <a:off x="971550" y="1310012"/>
            <a:ext cx="3151626" cy="1016000"/>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b="1" dirty="0">
                <a:solidFill>
                  <a:schemeClr val="tx1"/>
                </a:solidFill>
                <a:latin typeface="Calibri" pitchFamily="34" charset="0"/>
              </a:rPr>
              <a:t>Linking GSBPM and GSIM</a:t>
            </a:r>
            <a:endParaRPr lang="en-GB" sz="2400" b="1" dirty="0">
              <a:solidFill>
                <a:schemeClr val="tx1"/>
              </a:solidFill>
              <a:latin typeface="Calibri" pitchFamily="34" charset="0"/>
            </a:endParaRPr>
          </a:p>
        </p:txBody>
      </p:sp>
      <p:pic>
        <p:nvPicPr>
          <p:cNvPr id="14" name="Picture 2">
            <a:extLst>
              <a:ext uri="{FF2B5EF4-FFF2-40B4-BE49-F238E27FC236}">
                <a16:creationId xmlns:a16="http://schemas.microsoft.com/office/drawing/2014/main" id="{560085C2-3DA5-452C-9FE2-64DB0A19585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152" y="-27384"/>
            <a:ext cx="2232298" cy="1189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ttangolo 3">
            <a:extLst>
              <a:ext uri="{FF2B5EF4-FFF2-40B4-BE49-F238E27FC236}">
                <a16:creationId xmlns:a16="http://schemas.microsoft.com/office/drawing/2014/main" id="{26438305-4838-4039-BCA6-F9B90B18FD2E}"/>
              </a:ext>
            </a:extLst>
          </p:cNvPr>
          <p:cNvSpPr/>
          <p:nvPr/>
        </p:nvSpPr>
        <p:spPr>
          <a:xfrm>
            <a:off x="971549" y="2492896"/>
            <a:ext cx="3168401" cy="1016000"/>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sz="2400" b="1" dirty="0">
                <a:solidFill>
                  <a:schemeClr val="tx1"/>
                </a:solidFill>
                <a:latin typeface="Calibri" pitchFamily="34" charset="0"/>
              </a:rPr>
              <a:t>GSBPM - Geospatial</a:t>
            </a:r>
            <a:endParaRPr lang="en-GB" altLang="en-US" sz="2400" b="1" dirty="0">
              <a:solidFill>
                <a:schemeClr val="tx1"/>
              </a:solidFill>
              <a:latin typeface="Calibri" pitchFamily="34" charset="0"/>
            </a:endParaRPr>
          </a:p>
        </p:txBody>
      </p:sp>
      <p:sp>
        <p:nvSpPr>
          <p:cNvPr id="16" name="Rettangolo 3">
            <a:extLst>
              <a:ext uri="{FF2B5EF4-FFF2-40B4-BE49-F238E27FC236}">
                <a16:creationId xmlns:a16="http://schemas.microsoft.com/office/drawing/2014/main" id="{6CAA36A3-FC27-497C-B339-C44127F89F38}"/>
              </a:ext>
            </a:extLst>
          </p:cNvPr>
          <p:cNvSpPr/>
          <p:nvPr/>
        </p:nvSpPr>
        <p:spPr>
          <a:xfrm>
            <a:off x="988324" y="3675780"/>
            <a:ext cx="3151627" cy="1016000"/>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b="1" dirty="0">
                <a:solidFill>
                  <a:schemeClr val="tx1"/>
                </a:solidFill>
                <a:latin typeface="Calibri" pitchFamily="34" charset="0"/>
              </a:rPr>
              <a:t>Metadata Glossary</a:t>
            </a:r>
            <a:endParaRPr lang="en-GB" sz="2400" b="1" dirty="0">
              <a:solidFill>
                <a:schemeClr val="tx1"/>
              </a:solidFill>
              <a:latin typeface="Calibri" pitchFamily="34" charset="0"/>
            </a:endParaRPr>
          </a:p>
        </p:txBody>
      </p:sp>
      <p:sp>
        <p:nvSpPr>
          <p:cNvPr id="17" name="Rettangolo 3">
            <a:extLst>
              <a:ext uri="{FF2B5EF4-FFF2-40B4-BE49-F238E27FC236}">
                <a16:creationId xmlns:a16="http://schemas.microsoft.com/office/drawing/2014/main" id="{3FDA9621-8E2B-49DA-908A-2877C2A676AB}"/>
              </a:ext>
            </a:extLst>
          </p:cNvPr>
          <p:cNvSpPr/>
          <p:nvPr/>
        </p:nvSpPr>
        <p:spPr>
          <a:xfrm>
            <a:off x="987007" y="5077296"/>
            <a:ext cx="3151627" cy="1016000"/>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b="1" dirty="0">
                <a:solidFill>
                  <a:schemeClr val="tx1"/>
                </a:solidFill>
                <a:latin typeface="Calibri" pitchFamily="34" charset="0"/>
              </a:rPr>
              <a:t>GSIM update</a:t>
            </a:r>
            <a:endParaRPr lang="en-GB" sz="2400" b="1" dirty="0">
              <a:solidFill>
                <a:schemeClr val="tx1"/>
              </a:solidFill>
              <a:latin typeface="Calibri" pitchFamily="34" charset="0"/>
            </a:endParaRPr>
          </a:p>
        </p:txBody>
      </p:sp>
      <p:sp>
        <p:nvSpPr>
          <p:cNvPr id="3" name="Ovale 2"/>
          <p:cNvSpPr/>
          <p:nvPr/>
        </p:nvSpPr>
        <p:spPr>
          <a:xfrm>
            <a:off x="395536" y="980728"/>
            <a:ext cx="4320480" cy="5112568"/>
          </a:xfrm>
          <a:prstGeom prst="ellipse">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9" name="CasellaDiTesto 18"/>
          <p:cNvSpPr txBox="1"/>
          <p:nvPr/>
        </p:nvSpPr>
        <p:spPr>
          <a:xfrm>
            <a:off x="5366635" y="1196752"/>
            <a:ext cx="3569002" cy="1193380"/>
          </a:xfrm>
          <a:prstGeom prst="rect">
            <a:avLst/>
          </a:prstGeom>
          <a:noFill/>
        </p:spPr>
        <p:txBody>
          <a:bodyPr wrap="square" lIns="0" tIns="0" rIns="0" bIns="0" rtlCol="0">
            <a:noAutofit/>
          </a:bodyPr>
          <a:lstStyle/>
          <a:p>
            <a:pPr>
              <a:lnSpc>
                <a:spcPct val="110000"/>
              </a:lnSpc>
            </a:pPr>
            <a:r>
              <a:rPr lang="en-US" sz="2400" dirty="0">
                <a:solidFill>
                  <a:srgbClr val="C00000"/>
                </a:solidFill>
              </a:rPr>
              <a:t>Aim at setting up – </a:t>
            </a:r>
            <a:r>
              <a:rPr lang="en-US" sz="2400" i="1" dirty="0">
                <a:solidFill>
                  <a:srgbClr val="C00000"/>
                </a:solidFill>
              </a:rPr>
              <a:t>de facto</a:t>
            </a:r>
            <a:r>
              <a:rPr lang="en-US" sz="2400" dirty="0">
                <a:solidFill>
                  <a:srgbClr val="C00000"/>
                </a:solidFill>
              </a:rPr>
              <a:t> - a more integrated view of the </a:t>
            </a:r>
            <a:r>
              <a:rPr lang="en-US" sz="2400" dirty="0" err="1">
                <a:solidFill>
                  <a:srgbClr val="C00000"/>
                </a:solidFill>
              </a:rPr>
              <a:t>modernisation</a:t>
            </a:r>
            <a:r>
              <a:rPr lang="en-US" sz="2400" dirty="0">
                <a:solidFill>
                  <a:srgbClr val="C00000"/>
                </a:solidFill>
              </a:rPr>
              <a:t> models</a:t>
            </a:r>
          </a:p>
          <a:p>
            <a:pPr>
              <a:lnSpc>
                <a:spcPct val="110000"/>
              </a:lnSpc>
            </a:pPr>
            <a:endParaRPr lang="en-GB" sz="2400" dirty="0" err="1"/>
          </a:p>
        </p:txBody>
      </p:sp>
      <p:sp>
        <p:nvSpPr>
          <p:cNvPr id="21" name="CasellaDiTesto 20"/>
          <p:cNvSpPr txBox="1"/>
          <p:nvPr/>
        </p:nvSpPr>
        <p:spPr>
          <a:xfrm>
            <a:off x="5447456" y="2795468"/>
            <a:ext cx="3517032" cy="1785660"/>
          </a:xfrm>
          <a:prstGeom prst="rect">
            <a:avLst/>
          </a:prstGeom>
          <a:noFill/>
        </p:spPr>
        <p:txBody>
          <a:bodyPr wrap="square" lIns="0" tIns="0" rIns="0" bIns="0" rtlCol="0">
            <a:noAutofit/>
          </a:bodyPr>
          <a:lstStyle/>
          <a:p>
            <a:pPr>
              <a:lnSpc>
                <a:spcPct val="110000"/>
              </a:lnSpc>
            </a:pPr>
            <a:r>
              <a:rPr lang="en-US" sz="2400" dirty="0">
                <a:solidFill>
                  <a:srgbClr val="C00000"/>
                </a:solidFill>
              </a:rPr>
              <a:t>Aim at improving usability and </a:t>
            </a:r>
            <a:r>
              <a:rPr lang="en-US" sz="2400" dirty="0" err="1">
                <a:solidFill>
                  <a:srgbClr val="C00000"/>
                </a:solidFill>
              </a:rPr>
              <a:t>harmonisation</a:t>
            </a:r>
            <a:r>
              <a:rPr lang="en-US" sz="2400" dirty="0">
                <a:solidFill>
                  <a:srgbClr val="C00000"/>
                </a:solidFill>
              </a:rPr>
              <a:t> among the models</a:t>
            </a:r>
          </a:p>
          <a:p>
            <a:pPr>
              <a:lnSpc>
                <a:spcPct val="110000"/>
              </a:lnSpc>
            </a:pPr>
            <a:endParaRPr lang="en-GB" sz="2400" dirty="0" err="1"/>
          </a:p>
        </p:txBody>
      </p:sp>
      <p:sp>
        <p:nvSpPr>
          <p:cNvPr id="23" name="Freccia in giù 22"/>
          <p:cNvSpPr/>
          <p:nvPr/>
        </p:nvSpPr>
        <p:spPr>
          <a:xfrm rot="3435608">
            <a:off x="4327094" y="1326402"/>
            <a:ext cx="648072" cy="936104"/>
          </a:xfrm>
          <a:prstGeom prst="downArrow">
            <a:avLst/>
          </a:prstGeom>
          <a:solidFill>
            <a:srgbClr val="EB8979"/>
          </a:solidFill>
          <a:ln w="19050">
            <a:solidFill>
              <a:srgbClr val="C00000"/>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25" name="Freccia in giù 24"/>
          <p:cNvSpPr/>
          <p:nvPr/>
        </p:nvSpPr>
        <p:spPr>
          <a:xfrm rot="3435608">
            <a:off x="4471110" y="3342626"/>
            <a:ext cx="648072" cy="936104"/>
          </a:xfrm>
          <a:prstGeom prst="downArrow">
            <a:avLst/>
          </a:prstGeom>
          <a:solidFill>
            <a:srgbClr val="EB8979"/>
          </a:solidFill>
          <a:ln w="19050">
            <a:solidFill>
              <a:srgbClr val="C00000"/>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Tree>
    <p:extLst>
      <p:ext uri="{BB962C8B-B14F-4D97-AF65-F5344CB8AC3E}">
        <p14:creationId xmlns:p14="http://schemas.microsoft.com/office/powerpoint/2010/main" val="3621988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3" grpId="0" animBg="1"/>
      <p:bldP spid="2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51" name="Rettangolo 6"/>
          <p:cNvSpPr>
            <a:spLocks noChangeArrowheads="1"/>
          </p:cNvSpPr>
          <p:nvPr/>
        </p:nvSpPr>
        <p:spPr bwMode="auto">
          <a:xfrm>
            <a:off x="2286000" y="-5973763"/>
            <a:ext cx="45720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ctr"/>
            <a:r>
              <a:rPr lang="en-GB" altLang="en-US" sz="2000" dirty="0">
                <a:solidFill>
                  <a:srgbClr val="000000"/>
                </a:solidFill>
              </a:rPr>
              <a:t>Workshop on Integrating Geospatial and Statistical Standards </a:t>
            </a:r>
            <a:br>
              <a:rPr lang="en-GB" altLang="en-US" sz="2000" dirty="0">
                <a:solidFill>
                  <a:srgbClr val="000000"/>
                </a:solidFill>
              </a:rPr>
            </a:br>
            <a:endParaRPr lang="en-GB" altLang="en-US" sz="2000" dirty="0">
              <a:solidFill>
                <a:srgbClr val="000000"/>
              </a:solidFill>
            </a:endParaRPr>
          </a:p>
          <a:p>
            <a:pPr algn="ctr"/>
            <a:r>
              <a:rPr lang="en-GB" altLang="en-US" sz="2000" dirty="0">
                <a:solidFill>
                  <a:srgbClr val="000000"/>
                </a:solidFill>
              </a:rPr>
              <a:t>6 - 8 November</a:t>
            </a:r>
          </a:p>
          <a:p>
            <a:pPr algn="ctr"/>
            <a:r>
              <a:rPr lang="en-GB" altLang="en-US" sz="2000" dirty="0">
                <a:solidFill>
                  <a:srgbClr val="000000"/>
                </a:solidFill>
              </a:rPr>
              <a:t>Stockholm </a:t>
            </a:r>
          </a:p>
        </p:txBody>
      </p:sp>
      <p:sp>
        <p:nvSpPr>
          <p:cNvPr id="17" name="Title 1"/>
          <p:cNvSpPr txBox="1">
            <a:spLocks/>
          </p:cNvSpPr>
          <p:nvPr/>
        </p:nvSpPr>
        <p:spPr>
          <a:xfrm>
            <a:off x="0" y="-27384"/>
            <a:ext cx="9180512" cy="1066130"/>
          </a:xfrm>
          <a:prstGeom prst="rect">
            <a:avLst/>
          </a:prstGeom>
          <a:gradFill>
            <a:gsLst>
              <a:gs pos="1000">
                <a:schemeClr val="accent1">
                  <a:tint val="66000"/>
                  <a:satMod val="160000"/>
                </a:schemeClr>
              </a:gs>
              <a:gs pos="34000">
                <a:schemeClr val="accent1">
                  <a:tint val="23500"/>
                  <a:satMod val="160000"/>
                </a:schemeClr>
              </a:gs>
            </a:gsLst>
            <a:lin ang="5400000" scaled="0"/>
          </a:gra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600" dirty="0">
              <a:solidFill>
                <a:srgbClr val="005DA2"/>
              </a:solidFill>
            </a:endParaRPr>
          </a:p>
        </p:txBody>
      </p:sp>
      <p:sp>
        <p:nvSpPr>
          <p:cNvPr id="3" name="CasellaDiTesto 2"/>
          <p:cNvSpPr txBox="1"/>
          <p:nvPr/>
        </p:nvSpPr>
        <p:spPr>
          <a:xfrm>
            <a:off x="0" y="190381"/>
            <a:ext cx="9180512" cy="584775"/>
          </a:xfrm>
          <a:prstGeom prst="rect">
            <a:avLst/>
          </a:prstGeom>
          <a:noFill/>
        </p:spPr>
        <p:txBody>
          <a:bodyPr wrap="square" rtlCol="0">
            <a:spAutoFit/>
          </a:bodyPr>
          <a:lstStyle/>
          <a:p>
            <a:r>
              <a:rPr lang="en-GB" sz="3200" dirty="0">
                <a:solidFill>
                  <a:srgbClr val="005DA2"/>
                </a:solidFill>
                <a:latin typeface="Arial"/>
                <a:ea typeface="+mj-ea"/>
                <a:cs typeface="+mj-cs"/>
              </a:rPr>
              <a:t>Activities towards an integrated view</a:t>
            </a:r>
          </a:p>
        </p:txBody>
      </p:sp>
      <p:pic>
        <p:nvPicPr>
          <p:cNvPr id="12" name="Picture 4" descr="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0030" y="0"/>
            <a:ext cx="1950481" cy="1038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ttangolo 3">
            <a:extLst>
              <a:ext uri="{FF2B5EF4-FFF2-40B4-BE49-F238E27FC236}">
                <a16:creationId xmlns:a16="http://schemas.microsoft.com/office/drawing/2014/main" id="{1011AF4C-C24E-4096-A666-9C00CE131CB5}"/>
              </a:ext>
            </a:extLst>
          </p:cNvPr>
          <p:cNvSpPr/>
          <p:nvPr/>
        </p:nvSpPr>
        <p:spPr>
          <a:xfrm>
            <a:off x="107454" y="1310012"/>
            <a:ext cx="2736974" cy="1016000"/>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14" name="CasellaDiTesto 4">
            <a:extLst>
              <a:ext uri="{FF2B5EF4-FFF2-40B4-BE49-F238E27FC236}">
                <a16:creationId xmlns:a16="http://schemas.microsoft.com/office/drawing/2014/main" id="{D4B65CCA-7C80-4BCB-9983-AAE4ED85F1FE}"/>
              </a:ext>
            </a:extLst>
          </p:cNvPr>
          <p:cNvSpPr txBox="1">
            <a:spLocks noChangeArrowheads="1"/>
          </p:cNvSpPr>
          <p:nvPr/>
        </p:nvSpPr>
        <p:spPr bwMode="auto">
          <a:xfrm>
            <a:off x="107504" y="1412776"/>
            <a:ext cx="30249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r>
              <a:rPr lang="en-US" altLang="en-US" dirty="0">
                <a:latin typeface="Calibri" pitchFamily="34" charset="0"/>
              </a:rPr>
              <a:t>GSIM update</a:t>
            </a:r>
          </a:p>
        </p:txBody>
      </p:sp>
      <p:sp>
        <p:nvSpPr>
          <p:cNvPr id="15" name="Rettangolo 7">
            <a:extLst>
              <a:ext uri="{FF2B5EF4-FFF2-40B4-BE49-F238E27FC236}">
                <a16:creationId xmlns:a16="http://schemas.microsoft.com/office/drawing/2014/main" id="{7FD067D2-F6D9-40DA-B0C9-9639037EF9D8}"/>
              </a:ext>
            </a:extLst>
          </p:cNvPr>
          <p:cNvSpPr/>
          <p:nvPr/>
        </p:nvSpPr>
        <p:spPr>
          <a:xfrm>
            <a:off x="1820149" y="3204864"/>
            <a:ext cx="2736974" cy="1016000"/>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19" name="CasellaDiTesto 8">
            <a:extLst>
              <a:ext uri="{FF2B5EF4-FFF2-40B4-BE49-F238E27FC236}">
                <a16:creationId xmlns:a16="http://schemas.microsoft.com/office/drawing/2014/main" id="{FC9DB69F-2E1F-429A-87D5-8E724E60F4C1}"/>
              </a:ext>
            </a:extLst>
          </p:cNvPr>
          <p:cNvSpPr txBox="1">
            <a:spLocks noChangeArrowheads="1"/>
          </p:cNvSpPr>
          <p:nvPr/>
        </p:nvSpPr>
        <p:spPr bwMode="auto">
          <a:xfrm>
            <a:off x="1835076" y="3307802"/>
            <a:ext cx="280893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r>
              <a:rPr lang="it-IT" altLang="en-US" dirty="0" err="1">
                <a:latin typeface="Calibri" pitchFamily="34" charset="0"/>
              </a:rPr>
              <a:t>Linking</a:t>
            </a:r>
            <a:r>
              <a:rPr lang="it-IT" altLang="en-US" dirty="0">
                <a:latin typeface="Calibri" pitchFamily="34" charset="0"/>
              </a:rPr>
              <a:t> GSBPM -GSIM</a:t>
            </a:r>
            <a:endParaRPr lang="en-US" altLang="en-US" dirty="0">
              <a:latin typeface="Calibri" pitchFamily="34" charset="0"/>
            </a:endParaRPr>
          </a:p>
        </p:txBody>
      </p:sp>
      <p:sp>
        <p:nvSpPr>
          <p:cNvPr id="20" name="Rettangolo 9">
            <a:extLst>
              <a:ext uri="{FF2B5EF4-FFF2-40B4-BE49-F238E27FC236}">
                <a16:creationId xmlns:a16="http://schemas.microsoft.com/office/drawing/2014/main" id="{96FF7A0D-D41F-4CDF-93C9-AC172DF4514B}"/>
              </a:ext>
            </a:extLst>
          </p:cNvPr>
          <p:cNvSpPr/>
          <p:nvPr/>
        </p:nvSpPr>
        <p:spPr>
          <a:xfrm>
            <a:off x="1820149" y="4422477"/>
            <a:ext cx="2736974" cy="1016000"/>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21" name="CasellaDiTesto 10">
            <a:extLst>
              <a:ext uri="{FF2B5EF4-FFF2-40B4-BE49-F238E27FC236}">
                <a16:creationId xmlns:a16="http://schemas.microsoft.com/office/drawing/2014/main" id="{EF9A1F93-77E8-4942-8A5A-B36121B1D9CE}"/>
              </a:ext>
            </a:extLst>
          </p:cNvPr>
          <p:cNvSpPr txBox="1">
            <a:spLocks noChangeArrowheads="1"/>
          </p:cNvSpPr>
          <p:nvPr/>
        </p:nvSpPr>
        <p:spPr bwMode="auto">
          <a:xfrm>
            <a:off x="1891587" y="4717752"/>
            <a:ext cx="2665536"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r>
              <a:rPr lang="it-IT" altLang="en-US" dirty="0">
                <a:latin typeface="Calibri" pitchFamily="34" charset="0"/>
              </a:rPr>
              <a:t>Core </a:t>
            </a:r>
            <a:r>
              <a:rPr lang="it-IT" altLang="en-US" dirty="0" err="1">
                <a:latin typeface="Calibri" pitchFamily="34" charset="0"/>
              </a:rPr>
              <a:t>Ontology</a:t>
            </a:r>
            <a:endParaRPr lang="en-GB" altLang="en-US" dirty="0">
              <a:latin typeface="Calibri" pitchFamily="34" charset="0"/>
            </a:endParaRPr>
          </a:p>
        </p:txBody>
      </p:sp>
      <p:sp>
        <p:nvSpPr>
          <p:cNvPr id="22" name="Rettangolo 11">
            <a:extLst>
              <a:ext uri="{FF2B5EF4-FFF2-40B4-BE49-F238E27FC236}">
                <a16:creationId xmlns:a16="http://schemas.microsoft.com/office/drawing/2014/main" id="{25C26323-FF96-413C-A4F5-3BD5968710AE}"/>
              </a:ext>
            </a:extLst>
          </p:cNvPr>
          <p:cNvSpPr/>
          <p:nvPr/>
        </p:nvSpPr>
        <p:spPr>
          <a:xfrm>
            <a:off x="1820149" y="5581352"/>
            <a:ext cx="2736974" cy="1016000"/>
          </a:xfrm>
          <a:prstGeom prst="rect">
            <a:avLst/>
          </a:prstGeom>
          <a:solidFill>
            <a:srgbClr val="BDDEFF"/>
          </a:solidFill>
          <a:ln>
            <a:solidFill>
              <a:srgbClr val="3166CF"/>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23" name="CasellaDiTesto 12">
            <a:extLst>
              <a:ext uri="{FF2B5EF4-FFF2-40B4-BE49-F238E27FC236}">
                <a16:creationId xmlns:a16="http://schemas.microsoft.com/office/drawing/2014/main" id="{1EBE76A2-D2DC-4DCF-847B-D74A9CC02DBF}"/>
              </a:ext>
            </a:extLst>
          </p:cNvPr>
          <p:cNvSpPr txBox="1">
            <a:spLocks noChangeArrowheads="1"/>
          </p:cNvSpPr>
          <p:nvPr/>
        </p:nvSpPr>
        <p:spPr bwMode="auto">
          <a:xfrm>
            <a:off x="1891587" y="5876627"/>
            <a:ext cx="2520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r>
              <a:rPr lang="it-IT" altLang="en-US" dirty="0" err="1">
                <a:solidFill>
                  <a:srgbClr val="005DA2"/>
                </a:solidFill>
                <a:latin typeface="Calibri" pitchFamily="34" charset="0"/>
              </a:rPr>
              <a:t>Metadata</a:t>
            </a:r>
            <a:r>
              <a:rPr lang="it-IT" altLang="en-US" dirty="0">
                <a:solidFill>
                  <a:srgbClr val="005DA2"/>
                </a:solidFill>
                <a:latin typeface="Calibri" pitchFamily="34" charset="0"/>
              </a:rPr>
              <a:t> </a:t>
            </a:r>
            <a:r>
              <a:rPr lang="it-IT" altLang="en-US" dirty="0" err="1">
                <a:solidFill>
                  <a:srgbClr val="005DA2"/>
                </a:solidFill>
                <a:latin typeface="Calibri" pitchFamily="34" charset="0"/>
              </a:rPr>
              <a:t>Glossary</a:t>
            </a:r>
            <a:endParaRPr lang="en-GB" altLang="en-US" dirty="0">
              <a:solidFill>
                <a:srgbClr val="005DA2"/>
              </a:solidFill>
              <a:latin typeface="Calibri" pitchFamily="34" charset="0"/>
            </a:endParaRPr>
          </a:p>
        </p:txBody>
      </p:sp>
      <p:sp>
        <p:nvSpPr>
          <p:cNvPr id="24" name="CasellaDiTesto 23"/>
          <p:cNvSpPr txBox="1"/>
          <p:nvPr/>
        </p:nvSpPr>
        <p:spPr>
          <a:xfrm>
            <a:off x="4284588" y="1340768"/>
            <a:ext cx="2736974" cy="1576064"/>
          </a:xfrm>
          <a:prstGeom prst="rect">
            <a:avLst/>
          </a:prstGeom>
          <a:noFill/>
        </p:spPr>
        <p:txBody>
          <a:bodyPr wrap="square" lIns="0" tIns="0" rIns="0" bIns="0" rtlCol="0">
            <a:noAutofit/>
          </a:bodyPr>
          <a:lstStyle/>
          <a:p>
            <a:pPr>
              <a:lnSpc>
                <a:spcPct val="110000"/>
              </a:lnSpc>
            </a:pPr>
            <a:r>
              <a:rPr lang="en-US" sz="2400" dirty="0">
                <a:solidFill>
                  <a:srgbClr val="C00000"/>
                </a:solidFill>
              </a:rPr>
              <a:t>Inputs from previous work outcomes. Building synergies</a:t>
            </a:r>
          </a:p>
          <a:p>
            <a:pPr>
              <a:lnSpc>
                <a:spcPct val="110000"/>
              </a:lnSpc>
            </a:pPr>
            <a:endParaRPr lang="en-GB" sz="2400" dirty="0" err="1"/>
          </a:p>
        </p:txBody>
      </p:sp>
      <p:sp>
        <p:nvSpPr>
          <p:cNvPr id="25" name="Freccia in giù 24"/>
          <p:cNvSpPr/>
          <p:nvPr/>
        </p:nvSpPr>
        <p:spPr>
          <a:xfrm rot="3435608">
            <a:off x="3160722" y="1355135"/>
            <a:ext cx="648072" cy="936104"/>
          </a:xfrm>
          <a:prstGeom prst="downArrow">
            <a:avLst/>
          </a:prstGeom>
          <a:solidFill>
            <a:srgbClr val="EB8979"/>
          </a:solidFill>
          <a:ln w="19050">
            <a:solidFill>
              <a:srgbClr val="C00000"/>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4" name="Freccia circolare a destra 3"/>
          <p:cNvSpPr/>
          <p:nvPr/>
        </p:nvSpPr>
        <p:spPr>
          <a:xfrm rot="13507232">
            <a:off x="5605413" y="3136150"/>
            <a:ext cx="731520" cy="1897292"/>
          </a:xfrm>
          <a:prstGeom prst="curvedRightArrow">
            <a:avLst/>
          </a:prstGeom>
          <a:solidFill>
            <a:srgbClr val="EB8979"/>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798828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ppt_x"/>
                                          </p:val>
                                        </p:tav>
                                        <p:tav tm="100000">
                                          <p:val>
                                            <p:strVal val="#ppt_x"/>
                                          </p:val>
                                        </p:tav>
                                      </p:tavLst>
                                    </p:anim>
                                    <p:anim calcmode="lin" valueType="num">
                                      <p:cBhvr additive="base">
                                        <p:cTn id="24" dur="5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ppt_x"/>
                                          </p:val>
                                        </p:tav>
                                        <p:tav tm="100000">
                                          <p:val>
                                            <p:strVal val="#ppt_x"/>
                                          </p:val>
                                        </p:tav>
                                      </p:tavLst>
                                    </p:anim>
                                    <p:anim calcmode="lin" valueType="num">
                                      <p:cBhvr additive="base">
                                        <p:cTn id="32" dur="500" fill="hold"/>
                                        <p:tgtEl>
                                          <p:spTgt spid="2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ppt_x"/>
                                          </p:val>
                                        </p:tav>
                                        <p:tav tm="100000">
                                          <p:val>
                                            <p:strVal val="#ppt_x"/>
                                          </p:val>
                                        </p:tav>
                                      </p:tavLst>
                                    </p:anim>
                                    <p:anim calcmode="lin" valueType="num">
                                      <p:cBhvr additive="base">
                                        <p:cTn id="36" dur="500" fill="hold"/>
                                        <p:tgtEl>
                                          <p:spTgt spid="2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ppt_x"/>
                                          </p:val>
                                        </p:tav>
                                        <p:tav tm="100000">
                                          <p:val>
                                            <p:strVal val="#ppt_x"/>
                                          </p:val>
                                        </p:tav>
                                      </p:tavLst>
                                    </p:anim>
                                    <p:anim calcmode="lin" valueType="num">
                                      <p:cBhvr additive="base">
                                        <p:cTn id="4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p:bldP spid="20" grpId="0" animBg="1"/>
      <p:bldP spid="21" grpId="0"/>
      <p:bldP spid="22" grpId="0" animBg="1"/>
      <p:bldP spid="23" grpId="0"/>
      <p:bldP spid="24" grpId="0"/>
      <p:bldP spid="25" grpId="0" animBg="1"/>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Linking GSBPM and GSIM</a:t>
            </a:r>
          </a:p>
        </p:txBody>
      </p:sp>
      <p:sp>
        <p:nvSpPr>
          <p:cNvPr id="51" name="Rectangle 50"/>
          <p:cNvSpPr/>
          <p:nvPr/>
        </p:nvSpPr>
        <p:spPr>
          <a:xfrm>
            <a:off x="2915816" y="2811220"/>
            <a:ext cx="3312368" cy="3858140"/>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CA" dirty="0" err="1"/>
          </a:p>
        </p:txBody>
      </p:sp>
      <p:pic>
        <p:nvPicPr>
          <p:cNvPr id="57" name="Picture 56">
            <a:extLst>
              <a:ext uri="{FF2B5EF4-FFF2-40B4-BE49-F238E27FC236}">
                <a16:creationId xmlns:a16="http://schemas.microsoft.com/office/drawing/2014/main" id="{091148E4-6D83-4EDD-9906-36760082B8DC}"/>
              </a:ext>
            </a:extLst>
          </p:cNvPr>
          <p:cNvPicPr>
            <a:picLocks noChangeAspect="1"/>
          </p:cNvPicPr>
          <p:nvPr/>
        </p:nvPicPr>
        <p:blipFill>
          <a:blip r:embed="rId2"/>
          <a:stretch>
            <a:fillRect/>
          </a:stretch>
        </p:blipFill>
        <p:spPr>
          <a:xfrm>
            <a:off x="546488" y="2664320"/>
            <a:ext cx="8064896" cy="2873919"/>
          </a:xfrm>
          <a:prstGeom prst="rect">
            <a:avLst/>
          </a:prstGeom>
        </p:spPr>
      </p:pic>
      <p:sp>
        <p:nvSpPr>
          <p:cNvPr id="58" name="Speech Bubble: Rectangle with Corners Rounded 51">
            <a:extLst>
              <a:ext uri="{FF2B5EF4-FFF2-40B4-BE49-F238E27FC236}">
                <a16:creationId xmlns:a16="http://schemas.microsoft.com/office/drawing/2014/main" id="{1903509E-3957-45FE-BD4B-18001EED86CA}"/>
              </a:ext>
            </a:extLst>
          </p:cNvPr>
          <p:cNvSpPr/>
          <p:nvPr/>
        </p:nvSpPr>
        <p:spPr>
          <a:xfrm>
            <a:off x="539552" y="5661248"/>
            <a:ext cx="2513344" cy="576064"/>
          </a:xfrm>
          <a:prstGeom prst="wedgeRoundRectCallout">
            <a:avLst>
              <a:gd name="adj1" fmla="val -9719"/>
              <a:gd name="adj2" fmla="val -140883"/>
              <a:gd name="adj3" fmla="val 16667"/>
            </a:avLst>
          </a:prstGeom>
          <a:gradFill flip="none" rotWithShape="1">
            <a:gsLst>
              <a:gs pos="30000">
                <a:srgbClr val="92D050"/>
              </a:gs>
              <a:gs pos="59000">
                <a:srgbClr val="FFC000">
                  <a:lumMod val="45000"/>
                  <a:lumOff val="55000"/>
                </a:srgbClr>
              </a:gs>
              <a:gs pos="83000">
                <a:srgbClr val="FFC000">
                  <a:lumMod val="45000"/>
                  <a:lumOff val="55000"/>
                </a:srgbClr>
              </a:gs>
              <a:gs pos="100000">
                <a:srgbClr val="FFC000">
                  <a:lumMod val="30000"/>
                  <a:lumOff val="70000"/>
                </a:srgbClr>
              </a:gs>
            </a:gsLst>
            <a:lin ang="5400000" scaled="1"/>
            <a:tileRect/>
          </a:gra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25000"/>
                  </a:srgbClr>
                </a:solidFill>
                <a:effectLst/>
                <a:uLnTx/>
                <a:uFillTx/>
                <a:latin typeface="Calibri" panose="020F0502020204030204"/>
                <a:ea typeface="+mn-ea"/>
                <a:cs typeface="+mn-cs"/>
              </a:rPr>
              <a:t>GSIM Structures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25000"/>
                  </a:srgbClr>
                </a:solidFill>
                <a:effectLst/>
                <a:uLnTx/>
                <a:uFillTx/>
                <a:latin typeface="Calibri" panose="020F0502020204030204"/>
                <a:ea typeface="+mn-ea"/>
                <a:cs typeface="+mn-cs"/>
              </a:rPr>
              <a:t>and Concepts</a:t>
            </a:r>
            <a:endParaRPr kumimoji="0" lang="en-CA" sz="1800" b="0" i="0" u="none" strike="noStrike" kern="1200" cap="none" spc="0" normalizeH="0" baseline="0" noProof="0" dirty="0">
              <a:ln>
                <a:noFill/>
              </a:ln>
              <a:solidFill>
                <a:srgbClr val="E7E6E6">
                  <a:lumMod val="25000"/>
                </a:srgbClr>
              </a:solidFill>
              <a:effectLst/>
              <a:uLnTx/>
              <a:uFillTx/>
              <a:latin typeface="Calibri" panose="020F0502020204030204"/>
              <a:ea typeface="+mn-ea"/>
              <a:cs typeface="+mn-cs"/>
            </a:endParaRPr>
          </a:p>
        </p:txBody>
      </p:sp>
      <p:sp>
        <p:nvSpPr>
          <p:cNvPr id="59" name="Speech Bubble: Rectangle with Corners Rounded 54">
            <a:extLst>
              <a:ext uri="{FF2B5EF4-FFF2-40B4-BE49-F238E27FC236}">
                <a16:creationId xmlns:a16="http://schemas.microsoft.com/office/drawing/2014/main" id="{036FC549-F329-46D3-BB49-724FFECA3958}"/>
              </a:ext>
            </a:extLst>
          </p:cNvPr>
          <p:cNvSpPr/>
          <p:nvPr/>
        </p:nvSpPr>
        <p:spPr>
          <a:xfrm>
            <a:off x="3347864" y="5661248"/>
            <a:ext cx="2448272" cy="576064"/>
          </a:xfrm>
          <a:prstGeom prst="wedgeRoundRectCallout">
            <a:avLst>
              <a:gd name="adj1" fmla="val 7636"/>
              <a:gd name="adj2" fmla="val -94542"/>
              <a:gd name="adj3" fmla="val 16667"/>
            </a:avLst>
          </a:prstGeom>
          <a:solidFill>
            <a:srgbClr val="5B84B4"/>
          </a:solidFill>
          <a:ln w="12700" cap="flat" cmpd="sng" algn="ctr">
            <a:solidFill>
              <a:srgbClr val="4472C4">
                <a:shade val="50000"/>
              </a:srgbClr>
            </a:solid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ysClr val="window" lastClr="FFFFFF"/>
                </a:solidFill>
                <a:effectLst/>
                <a:uLnTx/>
                <a:uFillTx/>
                <a:latin typeface="Calibri" panose="020F0502020204030204"/>
                <a:ea typeface="+mn-ea"/>
                <a:cs typeface="+mn-cs"/>
              </a:rPr>
              <a:t>GSIM Business</a:t>
            </a:r>
            <a:endParaRPr kumimoji="0" lang="en-CA" sz="18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56" name="Speech Bubble: Rectangle with Corners Rounded 53">
            <a:extLst>
              <a:ext uri="{FF2B5EF4-FFF2-40B4-BE49-F238E27FC236}">
                <a16:creationId xmlns:a16="http://schemas.microsoft.com/office/drawing/2014/main" id="{A2777643-3C6F-4273-8628-32696FD4B6B4}"/>
              </a:ext>
            </a:extLst>
          </p:cNvPr>
          <p:cNvSpPr/>
          <p:nvPr/>
        </p:nvSpPr>
        <p:spPr>
          <a:xfrm>
            <a:off x="6149635" y="5665171"/>
            <a:ext cx="2454813" cy="572141"/>
          </a:xfrm>
          <a:prstGeom prst="wedgeRoundRectCallout">
            <a:avLst>
              <a:gd name="adj1" fmla="val 6497"/>
              <a:gd name="adj2" fmla="val -136928"/>
              <a:gd name="adj3" fmla="val 16667"/>
            </a:avLst>
          </a:prstGeom>
          <a:gradFill flip="none" rotWithShape="1">
            <a:gsLst>
              <a:gs pos="30000">
                <a:srgbClr val="8DE076"/>
              </a:gs>
              <a:gs pos="59000">
                <a:srgbClr val="FFC000">
                  <a:lumMod val="45000"/>
                  <a:lumOff val="55000"/>
                </a:srgbClr>
              </a:gs>
              <a:gs pos="83000">
                <a:srgbClr val="FFC000">
                  <a:lumMod val="45000"/>
                  <a:lumOff val="55000"/>
                </a:srgbClr>
              </a:gs>
              <a:gs pos="100000">
                <a:srgbClr val="FFC000">
                  <a:lumMod val="30000"/>
                  <a:lumOff val="70000"/>
                </a:srgbClr>
              </a:gs>
            </a:gsLst>
            <a:lin ang="5400000" scaled="1"/>
            <a:tileRect/>
          </a:gra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25000"/>
                  </a:srgbClr>
                </a:solidFill>
                <a:effectLst/>
                <a:uLnTx/>
                <a:uFillTx/>
                <a:latin typeface="Calibri" panose="020F0502020204030204"/>
                <a:ea typeface="+mn-ea"/>
                <a:cs typeface="+mn-cs"/>
              </a:rPr>
              <a:t>GSIM Structures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25000"/>
                  </a:srgbClr>
                </a:solidFill>
                <a:effectLst/>
                <a:uLnTx/>
                <a:uFillTx/>
                <a:latin typeface="Calibri" panose="020F0502020204030204"/>
                <a:ea typeface="+mn-ea"/>
                <a:cs typeface="+mn-cs"/>
              </a:rPr>
              <a:t>and Concepts</a:t>
            </a:r>
            <a:endParaRPr kumimoji="0" lang="en-CA" sz="1800" b="0" i="0" u="none" strike="noStrike" kern="1200" cap="none" spc="0" normalizeH="0" baseline="0" noProof="0" dirty="0">
              <a:ln>
                <a:noFill/>
              </a:ln>
              <a:solidFill>
                <a:srgbClr val="E7E6E6">
                  <a:lumMod val="25000"/>
                </a:srgbClr>
              </a:solidFill>
              <a:effectLst/>
              <a:uLnTx/>
              <a:uFillTx/>
              <a:latin typeface="Calibri" panose="020F0502020204030204"/>
              <a:ea typeface="+mn-ea"/>
              <a:cs typeface="+mn-cs"/>
            </a:endParaRPr>
          </a:p>
        </p:txBody>
      </p:sp>
      <p:sp>
        <p:nvSpPr>
          <p:cNvPr id="60" name="Content Placeholder 2">
            <a:extLst>
              <a:ext uri="{FF2B5EF4-FFF2-40B4-BE49-F238E27FC236}">
                <a16:creationId xmlns:a16="http://schemas.microsoft.com/office/drawing/2014/main" id="{2CFAC90D-7C5F-4D2E-83AA-5C9584578EF1}"/>
              </a:ext>
            </a:extLst>
          </p:cNvPr>
          <p:cNvSpPr>
            <a:spLocks noGrp="1"/>
          </p:cNvSpPr>
          <p:nvPr/>
        </p:nvSpPr>
        <p:spPr>
          <a:xfrm>
            <a:off x="322920" y="1196753"/>
            <a:ext cx="8498160" cy="1368152"/>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rial MT Std" panose="020B0402020200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MT Std" panose="020B0402020200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MT Std" panose="020B0402020200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MT Std" panose="020B0402020200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MT Std" panose="020B0402020200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en-US" dirty="0">
                <a:solidFill>
                  <a:schemeClr val="bg2">
                    <a:lumMod val="10000"/>
                  </a:schemeClr>
                </a:solidFill>
                <a:latin typeface="Arial" panose="020B0604020202020204" pitchFamily="34" charset="0"/>
                <a:cs typeface="Arial" panose="020B0604020202020204" pitchFamily="34" charset="0"/>
              </a:rPr>
              <a:t>Chair: Marina </a:t>
            </a:r>
            <a:r>
              <a:rPr lang="en-GB" altLang="en-US" dirty="0" err="1">
                <a:solidFill>
                  <a:schemeClr val="bg2">
                    <a:lumMod val="10000"/>
                  </a:schemeClr>
                </a:solidFill>
                <a:latin typeface="Arial" panose="020B0604020202020204" pitchFamily="34" charset="0"/>
                <a:cs typeface="Arial" panose="020B0604020202020204" pitchFamily="34" charset="0"/>
              </a:rPr>
              <a:t>Signore</a:t>
            </a:r>
            <a:r>
              <a:rPr lang="en-GB" altLang="en-US" dirty="0">
                <a:solidFill>
                  <a:schemeClr val="bg2">
                    <a:lumMod val="10000"/>
                  </a:schemeClr>
                </a:solidFill>
                <a:latin typeface="Arial" panose="020B0604020202020204" pitchFamily="34" charset="0"/>
                <a:cs typeface="Arial" panose="020B0604020202020204" pitchFamily="34" charset="0"/>
              </a:rPr>
              <a:t> (</a:t>
            </a:r>
            <a:r>
              <a:rPr lang="en-GB" altLang="en-US" dirty="0" err="1">
                <a:solidFill>
                  <a:schemeClr val="bg2">
                    <a:lumMod val="10000"/>
                  </a:schemeClr>
                </a:solidFill>
                <a:latin typeface="Arial" panose="020B0604020202020204" pitchFamily="34" charset="0"/>
                <a:cs typeface="Arial" panose="020B0604020202020204" pitchFamily="34" charset="0"/>
              </a:rPr>
              <a:t>Istat</a:t>
            </a:r>
            <a:r>
              <a:rPr lang="en-GB" altLang="en-US" dirty="0">
                <a:solidFill>
                  <a:schemeClr val="bg2">
                    <a:lumMod val="10000"/>
                  </a:schemeClr>
                </a:solidFill>
                <a:latin typeface="Arial" panose="020B0604020202020204" pitchFamily="34" charset="0"/>
                <a:cs typeface="Arial" panose="020B0604020202020204" pitchFamily="34" charset="0"/>
              </a:rPr>
              <a:t>) and Flavio </a:t>
            </a:r>
            <a:r>
              <a:rPr lang="en-GB" altLang="en-US" dirty="0" err="1">
                <a:solidFill>
                  <a:schemeClr val="bg2">
                    <a:lumMod val="10000"/>
                  </a:schemeClr>
                </a:solidFill>
                <a:latin typeface="Arial" panose="020B0604020202020204" pitchFamily="34" charset="0"/>
                <a:cs typeface="Arial" panose="020B0604020202020204" pitchFamily="34" charset="0"/>
              </a:rPr>
              <a:t>Rizzolo</a:t>
            </a:r>
            <a:r>
              <a:rPr lang="en-GB" altLang="en-US" dirty="0">
                <a:solidFill>
                  <a:schemeClr val="bg2">
                    <a:lumMod val="10000"/>
                  </a:schemeClr>
                </a:solidFill>
                <a:latin typeface="Arial" panose="020B0604020202020204" pitchFamily="34" charset="0"/>
                <a:cs typeface="Arial" panose="020B0604020202020204" pitchFamily="34" charset="0"/>
              </a:rPr>
              <a:t> (Statistics Canada)</a:t>
            </a:r>
          </a:p>
          <a:p>
            <a:r>
              <a:rPr lang="en-GB" altLang="en-US" dirty="0">
                <a:solidFill>
                  <a:schemeClr val="bg2">
                    <a:lumMod val="10000"/>
                  </a:schemeClr>
                </a:solidFill>
                <a:latin typeface="Arial" panose="020B0604020202020204" pitchFamily="34" charset="0"/>
                <a:cs typeface="Arial" panose="020B0604020202020204" pitchFamily="34" charset="0"/>
              </a:rPr>
              <a:t>19 members from 9 NSOs and 2 international statistical organisations</a:t>
            </a:r>
          </a:p>
          <a:p>
            <a:r>
              <a:rPr lang="en-GB" altLang="en-US" dirty="0">
                <a:solidFill>
                  <a:schemeClr val="bg2">
                    <a:lumMod val="10000"/>
                  </a:schemeClr>
                </a:solidFill>
                <a:latin typeface="Arial" panose="020B0604020202020204" pitchFamily="34" charset="0"/>
                <a:cs typeface="Arial" panose="020B0604020202020204" pitchFamily="34" charset="0"/>
              </a:rPr>
              <a:t>Main goal → help NSOs understand the models better to implement metadata-driven solutions, e.g. CSPA services, and enable semi-automated business process</a:t>
            </a:r>
            <a:endParaRPr lang="en-C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84515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Linking GSBPM and GSIM: Outcomes</a:t>
            </a:r>
            <a:endParaRPr lang="en-CA" dirty="0"/>
          </a:p>
        </p:txBody>
      </p:sp>
      <p:sp>
        <p:nvSpPr>
          <p:cNvPr id="3" name="Content Placeholder 2"/>
          <p:cNvSpPr>
            <a:spLocks noGrp="1"/>
          </p:cNvSpPr>
          <p:nvPr>
            <p:ph idx="1"/>
          </p:nvPr>
        </p:nvSpPr>
        <p:spPr/>
        <p:txBody>
          <a:bodyPr>
            <a:normAutofit fontScale="77500" lnSpcReduction="20000"/>
          </a:bodyPr>
          <a:lstStyle/>
          <a:p>
            <a:r>
              <a:rPr lang="en-US" dirty="0"/>
              <a:t>Results</a:t>
            </a:r>
          </a:p>
          <a:p>
            <a:pPr lvl="1"/>
            <a:r>
              <a:rPr lang="en-US" sz="2200" dirty="0"/>
              <a:t>Two templates (a high-level specification and illustrative runtime examples) that capture all necessary information</a:t>
            </a:r>
          </a:p>
          <a:p>
            <a:pPr lvl="1"/>
            <a:r>
              <a:rPr lang="en-US" sz="2200" dirty="0"/>
              <a:t>20 sub-processes mapped</a:t>
            </a:r>
          </a:p>
          <a:p>
            <a:pPr lvl="1"/>
            <a:r>
              <a:rPr lang="en-US" sz="2200" dirty="0"/>
              <a:t>New mapping diagrams showing metadata flows </a:t>
            </a:r>
          </a:p>
          <a:p>
            <a:pPr lvl="1"/>
            <a:r>
              <a:rPr lang="en-US" sz="2200" dirty="0"/>
              <a:t>GSIM definitions update (in collaboration with GSIM task team)</a:t>
            </a:r>
          </a:p>
          <a:p>
            <a:pPr lvl="1"/>
            <a:r>
              <a:rPr lang="en-US" sz="2200" dirty="0"/>
              <a:t>Detailed report </a:t>
            </a:r>
          </a:p>
          <a:p>
            <a:r>
              <a:rPr lang="en-US" dirty="0"/>
              <a:t>Challenges</a:t>
            </a:r>
          </a:p>
          <a:p>
            <a:pPr lvl="1"/>
            <a:r>
              <a:rPr lang="en-US" sz="2200" dirty="0"/>
              <a:t>Mapping exercise proved to be more challenging for Phases 1 (Specify Needs) and 2 (Design)</a:t>
            </a:r>
          </a:p>
          <a:p>
            <a:pPr lvl="2"/>
            <a:r>
              <a:rPr lang="en-US" sz="2000" dirty="0"/>
              <a:t>Processes around requirements and design are less clear</a:t>
            </a:r>
          </a:p>
          <a:p>
            <a:pPr lvl="2"/>
            <a:r>
              <a:rPr lang="en-US" sz="2000" dirty="0"/>
              <a:t>Terminological issues between the two models became more problematic</a:t>
            </a:r>
          </a:p>
          <a:p>
            <a:pPr lvl="1"/>
            <a:r>
              <a:rPr lang="en-US" sz="2200" dirty="0"/>
              <a:t>Access to internal subject matter experts by the NSOs teams to fill out the templates</a:t>
            </a:r>
          </a:p>
          <a:p>
            <a:pPr lvl="1"/>
            <a:r>
              <a:rPr lang="en-US" sz="2200" dirty="0"/>
              <a:t>Diversity of approaches and interpretations of models</a:t>
            </a:r>
          </a:p>
          <a:p>
            <a:r>
              <a:rPr lang="en-US" dirty="0"/>
              <a:t>Future work</a:t>
            </a:r>
          </a:p>
          <a:p>
            <a:pPr lvl="1"/>
            <a:r>
              <a:rPr lang="en-US" sz="2200" dirty="0"/>
              <a:t>Finalize mapping and metadata flows of remaining GSBPM sub-process</a:t>
            </a:r>
          </a:p>
          <a:p>
            <a:pPr lvl="1"/>
            <a:r>
              <a:rPr lang="en-US" sz="2200" dirty="0"/>
              <a:t>Continue collaborating with GSIM task team on definitions and model update</a:t>
            </a:r>
            <a:endParaRPr lang="en-US" dirty="0"/>
          </a:p>
          <a:p>
            <a:endParaRPr lang="en-CA" sz="2200" dirty="0"/>
          </a:p>
        </p:txBody>
      </p:sp>
    </p:spTree>
    <p:extLst>
      <p:ext uri="{BB962C8B-B14F-4D97-AF65-F5344CB8AC3E}">
        <p14:creationId xmlns:p14="http://schemas.microsoft.com/office/powerpoint/2010/main" val="3269012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UNECE_POTX_4x3">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HP Simplified">
      <a:majorFont>
        <a:latin typeface="HP Simplified"/>
        <a:ea typeface=""/>
        <a:cs typeface=""/>
      </a:majorFont>
      <a:minorFont>
        <a:latin typeface="HP Simplifi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9050">
          <a:noFill/>
          <a:miter lim="800000"/>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Green">
      <a:srgbClr val="008B2C"/>
    </a:custClr>
    <a:custClr name="75% Green">
      <a:srgbClr val="40A85F"/>
    </a:custClr>
    <a:custClr name="50% Green">
      <a:srgbClr val="7FC594"/>
    </a:custClr>
    <a:custClr name="25% Green">
      <a:srgbClr val="BFE2CA"/>
    </a:custClr>
    <a:custClr name="Orange">
      <a:srgbClr val="F05332"/>
    </a:custClr>
    <a:custClr name="75% Orange">
      <a:srgbClr val="F47E65"/>
    </a:custClr>
    <a:custClr name="50% Orange">
      <a:srgbClr val="F7A998"/>
    </a:custClr>
    <a:custClr name="25% Orange">
      <a:srgbClr val="FBD4C0"/>
    </a:custClr>
  </a:custClrLst>
</a:theme>
</file>

<file path=ppt/theme/theme2.xml><?xml version="1.0" encoding="utf-8"?>
<a:theme xmlns:a="http://schemas.openxmlformats.org/drawingml/2006/main" name="Office Theme">
  <a:themeElements>
    <a:clrScheme name="HP">
      <a:dk1>
        <a:sysClr val="windowText" lastClr="000000"/>
      </a:dk1>
      <a:lt1>
        <a:sysClr val="window" lastClr="FFFFFF"/>
      </a:lt1>
      <a:dk2>
        <a:srgbClr val="535455"/>
      </a:dk2>
      <a:lt2>
        <a:srgbClr val="E5E8E8"/>
      </a:lt2>
      <a:accent1>
        <a:srgbClr val="0096D6"/>
      </a:accent1>
      <a:accent2>
        <a:srgbClr val="822980"/>
      </a:accent2>
      <a:accent3>
        <a:srgbClr val="87898B"/>
      </a:accent3>
      <a:accent4>
        <a:srgbClr val="99D5EF"/>
      </a:accent4>
      <a:accent5>
        <a:srgbClr val="C094BF"/>
      </a:accent5>
      <a:accent6>
        <a:srgbClr val="B9B8BB"/>
      </a:accent6>
      <a:hlink>
        <a:srgbClr val="0096D6"/>
      </a:hlink>
      <a:folHlink>
        <a:srgbClr val="87898B"/>
      </a:folHlink>
    </a:clrScheme>
    <a:fontScheme name="HP Simplified">
      <a:majorFont>
        <a:latin typeface="HP Simplified"/>
        <a:ea typeface=""/>
        <a:cs typeface=""/>
      </a:majorFont>
      <a:minorFont>
        <a:latin typeface="HP Simplifi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Green">
      <a:srgbClr val="008B2C"/>
    </a:custClr>
    <a:custClr name="75% Green">
      <a:srgbClr val="40A85F"/>
    </a:custClr>
    <a:custClr name="50% Green">
      <a:srgbClr val="7FC594"/>
    </a:custClr>
    <a:custClr name="25% Green">
      <a:srgbClr val="BFE2CA"/>
    </a:custClr>
    <a:custClr name="Orange">
      <a:srgbClr val="F05332"/>
    </a:custClr>
    <a:custClr name="75% Orange">
      <a:srgbClr val="F47E65"/>
    </a:custClr>
    <a:custClr name="50% Orange">
      <a:srgbClr val="F7A998"/>
    </a:custClr>
    <a:custClr name="25% Orange">
      <a:srgbClr val="FBD4C0"/>
    </a:custClr>
  </a:custClrLst>
</a:theme>
</file>

<file path=ppt/theme/theme3.xml><?xml version="1.0" encoding="utf-8"?>
<a:theme xmlns:a="http://schemas.openxmlformats.org/drawingml/2006/main" name="Office Theme">
  <a:themeElements>
    <a:clrScheme name="HP">
      <a:dk1>
        <a:sysClr val="windowText" lastClr="000000"/>
      </a:dk1>
      <a:lt1>
        <a:sysClr val="window" lastClr="FFFFFF"/>
      </a:lt1>
      <a:dk2>
        <a:srgbClr val="535455"/>
      </a:dk2>
      <a:lt2>
        <a:srgbClr val="E5E8E8"/>
      </a:lt2>
      <a:accent1>
        <a:srgbClr val="0096D6"/>
      </a:accent1>
      <a:accent2>
        <a:srgbClr val="822980"/>
      </a:accent2>
      <a:accent3>
        <a:srgbClr val="87898B"/>
      </a:accent3>
      <a:accent4>
        <a:srgbClr val="99D5EF"/>
      </a:accent4>
      <a:accent5>
        <a:srgbClr val="C094BF"/>
      </a:accent5>
      <a:accent6>
        <a:srgbClr val="B9B8BB"/>
      </a:accent6>
      <a:hlink>
        <a:srgbClr val="0096D6"/>
      </a:hlink>
      <a:folHlink>
        <a:srgbClr val="87898B"/>
      </a:folHlink>
    </a:clrScheme>
    <a:fontScheme name="HP Simplified">
      <a:majorFont>
        <a:latin typeface="HP Simplified"/>
        <a:ea typeface=""/>
        <a:cs typeface=""/>
      </a:majorFont>
      <a:minorFont>
        <a:latin typeface="HP Simplifi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Green">
      <a:srgbClr val="008B2C"/>
    </a:custClr>
    <a:custClr name="75% Green">
      <a:srgbClr val="40A85F"/>
    </a:custClr>
    <a:custClr name="50% Green">
      <a:srgbClr val="7FC594"/>
    </a:custClr>
    <a:custClr name="25% Green">
      <a:srgbClr val="BFE2CA"/>
    </a:custClr>
    <a:custClr name="Orange">
      <a:srgbClr val="F05332"/>
    </a:custClr>
    <a:custClr name="75% Orange">
      <a:srgbClr val="F47E65"/>
    </a:custClr>
    <a:custClr name="50% Orange">
      <a:srgbClr val="F7A998"/>
    </a:custClr>
    <a:custClr name="25% Orange">
      <a:srgbClr val="FBD4C0"/>
    </a:custClr>
  </a:custClr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85ec44e-1bab-4c0b-9df0-6ba128686fc9"/>
    <TaxKeywordTaxHTField xmlns="dd774590-caf2-40ff-b04f-1e20d86f2c70">
      <Terms xmlns="http://schemas.microsoft.com/office/infopath/2007/PartnerControls"/>
    </TaxKeywordTaxHTField>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C00F2F1E960B64FAC22A58E2A2AE8B9" ma:contentTypeVersion="28" ma:contentTypeDescription="Create a new document." ma:contentTypeScope="" ma:versionID="0a8509aa548b76e46278baf2e57f4ec8">
  <xsd:schema xmlns:xsd="http://www.w3.org/2001/XMLSchema" xmlns:xs="http://www.w3.org/2001/XMLSchema" xmlns:p="http://schemas.microsoft.com/office/2006/metadata/properties" xmlns:ns2="dd774590-caf2-40ff-b04f-1e20d86f2c70" xmlns:ns3="c39ac8e3-0f08-4b7d-bd41-28055cb5e628" xmlns:ns4="985ec44e-1bab-4c0b-9df0-6ba128686fc9" targetNamespace="http://schemas.microsoft.com/office/2006/metadata/properties" ma:root="true" ma:fieldsID="52760d432b71239b0e9825c1b52a700c" ns2:_="" ns3:_="" ns4:_="">
    <xsd:import namespace="dd774590-caf2-40ff-b04f-1e20d86f2c70"/>
    <xsd:import namespace="c39ac8e3-0f08-4b7d-bd41-28055cb5e628"/>
    <xsd:import namespace="985ec44e-1bab-4c0b-9df0-6ba128686fc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2:SharedWithUsers" minOccurs="0"/>
                <xsd:element ref="ns2:SharedWithDetails" minOccurs="0"/>
                <xsd:element ref="ns3:MediaServiceLocation" minOccurs="0"/>
                <xsd:element ref="ns2:TaxKeywordTaxHTField"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774590-caf2-40ff-b04f-1e20d86f2c70" elementFormDefault="qualified">
    <xsd:import namespace="http://schemas.microsoft.com/office/2006/documentManagement/types"/>
    <xsd:import namespace="http://schemas.microsoft.com/office/infopath/2007/PartnerControls"/>
    <xsd:element name="SharedWithUsers" ma:index="15"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hidden="true" ma:internalName="SharedWithDetails" ma:readOnly="true">
      <xsd:simpleType>
        <xsd:restriction base="dms:Note"/>
      </xsd:simpleType>
    </xsd:element>
    <xsd:element name="TaxKeywordTaxHTField" ma:index="21" nillable="true" ma:taxonomy="true" ma:internalName="TaxKeywordTaxHTField" ma:taxonomyFieldName="TaxKeyword" ma:displayName="Enterprise Keywords" ma:readOnly="false" ma:fieldId="{23f27201-bee3-471e-b2e7-b64fd8b7ca38}" ma:taxonomyMulti="true" ma:sspId="78175662-8596-484a-92c7-351d01561e22"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39ac8e3-0f08-4b7d-bd41-28055cb5e628" elementFormDefault="qualified">
    <xsd:import namespace="http://schemas.microsoft.com/office/2006/documentManagement/types"/>
    <xsd:import namespace="http://schemas.microsoft.com/office/infopath/2007/PartnerControls"/>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AutoKeyPoints" ma:index="8" nillable="true" ma:displayName="MediaServiceAutoKeyPoints" ma:hidden="true" ma:internalName="MediaServiceAutoKeyPoints" ma:readOnly="true">
      <xsd:simpleType>
        <xsd:restriction base="dms:Note"/>
      </xsd:simpleType>
    </xsd:element>
    <xsd:element name="MediaServiceKeyPoints" ma:index="9" nillable="true" ma:displayName="KeyPoints" ma:hidden="true" ma:internalName="MediaServiceKeyPoints" ma:readOnly="true">
      <xsd:simpleType>
        <xsd:restriction base="dms:Note"/>
      </xsd:simpleType>
    </xsd:element>
    <xsd:element name="MediaServiceAutoTags" ma:index="10" nillable="true" ma:displayName="Tags" ma:description="" ma:hidden="true" ma:indexed="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9" nillable="true" ma:displayName="Location" ma:hidden="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e719dce3-84fe-4056-94cd-88c297797000}" ma:internalName="TaxCatchAll" ma:readOnly="false" ma:showField="CatchAllData" ma:web="dd774590-caf2-40ff-b04f-1e20d86f2c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ma:index="23"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C37966C-8FAE-4BD0-9468-A01F477A83D3}">
  <ds:schemaRefs>
    <ds:schemaRef ds:uri="http://schemas.microsoft.com/office/2006/metadata/properties"/>
    <ds:schemaRef ds:uri="http://schemas.microsoft.com/office/infopath/2007/PartnerControls"/>
    <ds:schemaRef ds:uri="985ec44e-1bab-4c0b-9df0-6ba128686fc9"/>
    <ds:schemaRef ds:uri="dd774590-caf2-40ff-b04f-1e20d86f2c70"/>
  </ds:schemaRefs>
</ds:datastoreItem>
</file>

<file path=customXml/itemProps2.xml><?xml version="1.0" encoding="utf-8"?>
<ds:datastoreItem xmlns:ds="http://schemas.openxmlformats.org/officeDocument/2006/customXml" ds:itemID="{25751286-4DC1-472E-9017-001620EC9B85}">
  <ds:schemaRefs>
    <ds:schemaRef ds:uri="http://schemas.microsoft.com/sharepoint/v3/contenttype/forms"/>
  </ds:schemaRefs>
</ds:datastoreItem>
</file>

<file path=customXml/itemProps3.xml><?xml version="1.0" encoding="utf-8"?>
<ds:datastoreItem xmlns:ds="http://schemas.openxmlformats.org/officeDocument/2006/customXml" ds:itemID="{DF291C6A-A5AB-4F2C-B624-D2F3AD9A3B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d774590-caf2-40ff-b04f-1e20d86f2c70"/>
    <ds:schemaRef ds:uri="c39ac8e3-0f08-4b7d-bd41-28055cb5e628"/>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UNECE_POTX_4x3</Template>
  <TotalTime>8864</TotalTime>
  <Words>1801</Words>
  <Application>Microsoft Office PowerPoint</Application>
  <PresentationFormat>On-screen Show (4:3)</PresentationFormat>
  <Paragraphs>281</Paragraphs>
  <Slides>23</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HP Simplified</vt:lpstr>
      <vt:lpstr>Arial</vt:lpstr>
      <vt:lpstr>Calibri</vt:lpstr>
      <vt:lpstr>Wingdings</vt:lpstr>
      <vt:lpstr>UNECE_POTX_4x3</vt:lpstr>
      <vt:lpstr>  Supporting Standards Group Activities and Challenges</vt:lpstr>
      <vt:lpstr>Supporting Standards Group</vt:lpstr>
      <vt:lpstr>The Members</vt:lpstr>
      <vt:lpstr>The Network: the effort in 2020</vt:lpstr>
      <vt:lpstr>GSBPM/GAMSO/GSIM revision- 2019</vt:lpstr>
      <vt:lpstr>Activities in 2020</vt:lpstr>
      <vt:lpstr>PowerPoint Presentation</vt:lpstr>
      <vt:lpstr>Linking GSBPM and GSIM</vt:lpstr>
      <vt:lpstr>Linking GSBPM and GSIM: Outcomes</vt:lpstr>
      <vt:lpstr>Geospatial information for GSBPM</vt:lpstr>
      <vt:lpstr>Geospatial information for GSBPM</vt:lpstr>
      <vt:lpstr>Geospatial information for GSBPM</vt:lpstr>
      <vt:lpstr>Metadata Glossary - completed</vt:lpstr>
      <vt:lpstr>Metadata Glossary</vt:lpstr>
      <vt:lpstr>GSIM update</vt:lpstr>
      <vt:lpstr>GSIM update</vt:lpstr>
      <vt:lpstr>2020 Virtual ModernStats Workshop </vt:lpstr>
      <vt:lpstr>Activities in 2021 (and beyond)</vt:lpstr>
      <vt:lpstr>Activity proposals for 2021: overview</vt:lpstr>
      <vt:lpstr>Activity proposals for 2021: main outputs</vt:lpstr>
      <vt:lpstr>Future activities: opportunities</vt:lpstr>
      <vt:lpstr>Future activities: challenges</vt:lpstr>
      <vt:lpstr>Acknowledgments</vt:lpstr>
    </vt:vector>
  </TitlesOfParts>
  <Company>ECE-SMM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Salome Studer</dc:creator>
  <cp:lastModifiedBy>InKyung Choi</cp:lastModifiedBy>
  <cp:revision>236</cp:revision>
  <cp:lastPrinted>2018-11-26T12:18:04Z</cp:lastPrinted>
  <dcterms:created xsi:type="dcterms:W3CDTF">2015-05-13T14:05:37Z</dcterms:created>
  <dcterms:modified xsi:type="dcterms:W3CDTF">2020-11-18T08:23:28Z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0x010100AC00F2F1E960B64FAC22A58E2A2AE8B9</vt:lpwstr>
  </property>
  <property fmtid="{D5CDD505-2E9C-101B-9397-08002B2CF9AE}" pid="3" name="TaxKeyword">
    <vt:lpwstr/>
  </property>
</Properties>
</file>