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05" r:id="rId2"/>
    <p:sldId id="306" r:id="rId3"/>
    <p:sldId id="317" r:id="rId4"/>
    <p:sldId id="307" r:id="rId5"/>
    <p:sldId id="308" r:id="rId6"/>
    <p:sldId id="309" r:id="rId7"/>
    <p:sldId id="310" r:id="rId8"/>
    <p:sldId id="311" r:id="rId9"/>
    <p:sldId id="312" r:id="rId10"/>
    <p:sldId id="314" r:id="rId11"/>
    <p:sldId id="313" r:id="rId12"/>
    <p:sldId id="316" r:id="rId13"/>
    <p:sldId id="318" r:id="rId14"/>
  </p:sldIdLst>
  <p:sldSz cx="9144000" cy="6858000" type="screen4x3"/>
  <p:notesSz cx="7099300" cy="10234613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16">
          <p15:clr>
            <a:srgbClr val="A4A3A4"/>
          </p15:clr>
        </p15:guide>
        <p15:guide id="3" orient="horz" pos="3840">
          <p15:clr>
            <a:srgbClr val="A4A3A4"/>
          </p15:clr>
        </p15:guide>
        <p15:guide id="4" orient="horz" pos="1056">
          <p15:clr>
            <a:srgbClr val="A4A3A4"/>
          </p15:clr>
        </p15:guide>
        <p15:guide id="5" pos="2880">
          <p15:clr>
            <a:srgbClr val="A4A3A4"/>
          </p15:clr>
        </p15:guide>
        <p15:guide id="6" pos="288">
          <p15:clr>
            <a:srgbClr val="A4A3A4"/>
          </p15:clr>
        </p15:guide>
        <p15:guide id="7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lchmann Daniel BFS" initials="KDB" lastIdx="3" clrIdx="0">
    <p:extLst>
      <p:ext uri="{19B8F6BF-5375-455C-9EA6-DF929625EA0E}">
        <p15:presenceInfo xmlns:p15="http://schemas.microsoft.com/office/powerpoint/2012/main" userId="Kilchmann Daniel BF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387A"/>
    <a:srgbClr val="0A2E6D"/>
    <a:srgbClr val="0A1F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55" autoAdjust="0"/>
  </p:normalViewPr>
  <p:slideViewPr>
    <p:cSldViewPr>
      <p:cViewPr varScale="1">
        <p:scale>
          <a:sx n="106" d="100"/>
          <a:sy n="106" d="100"/>
        </p:scale>
        <p:origin x="1764" y="108"/>
      </p:cViewPr>
      <p:guideLst>
        <p:guide orient="horz" pos="2160"/>
        <p:guide orient="horz" pos="816"/>
        <p:guide orient="horz" pos="3840"/>
        <p:guide orient="horz" pos="1056"/>
        <p:guide pos="2880"/>
        <p:guide pos="288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-3780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DCC02A0-C947-4278-96D1-0DB9C063DF55}" type="datetimeFigureOut">
              <a:rPr lang="en-US" smtClean="0">
                <a:latin typeface="Arial"/>
              </a:rPr>
              <a:t>11/15/2019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533FAA7-9DA0-4163-8828-B20FAF1EB063}" type="slidenum">
              <a:rPr lang="en-US" smtClean="0">
                <a:latin typeface="Arial"/>
              </a:rPr>
              <a:t>‹Nr.›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062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2413" y="427038"/>
            <a:ext cx="3836987" cy="2879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94406" y="3496826"/>
            <a:ext cx="6310489" cy="597019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94406" y="9722883"/>
            <a:ext cx="5048391" cy="254089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11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073846" y="9722883"/>
            <a:ext cx="631049" cy="254089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1100">
                <a:latin typeface="Arial"/>
              </a:defRPr>
            </a:lvl1pPr>
          </a:lstStyle>
          <a:p>
            <a:fld id="{8547E1EE-0039-4797-B978-F453418260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6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600"/>
      </a:spcBef>
      <a:defRPr sz="1100" kern="1200">
        <a:solidFill>
          <a:schemeClr val="tx1"/>
        </a:solidFill>
        <a:latin typeface="Arial"/>
        <a:ea typeface="+mn-ea"/>
        <a:cs typeface="+mn-cs"/>
      </a:defRPr>
    </a:lvl1pPr>
    <a:lvl2pPr marL="182880" indent="-137160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1050" kern="1200">
        <a:solidFill>
          <a:schemeClr val="tx1"/>
        </a:solidFill>
        <a:latin typeface="Arial"/>
        <a:ea typeface="+mn-ea"/>
        <a:cs typeface="+mn-cs"/>
      </a:defRPr>
    </a:lvl2pPr>
    <a:lvl3pPr marL="339725" indent="-1047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1000" kern="1200">
        <a:solidFill>
          <a:schemeClr val="tx1"/>
        </a:solidFill>
        <a:latin typeface="Arial"/>
        <a:ea typeface="+mn-ea"/>
        <a:cs typeface="+mn-cs"/>
      </a:defRPr>
    </a:lvl3pPr>
    <a:lvl4pPr marL="515938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•"/>
      <a:defRPr sz="900" kern="1200">
        <a:solidFill>
          <a:schemeClr val="tx1"/>
        </a:solidFill>
        <a:latin typeface="Arial"/>
        <a:ea typeface="+mn-ea"/>
        <a:cs typeface="+mn-cs"/>
      </a:defRPr>
    </a:lvl4pPr>
    <a:lvl5pPr marL="633413" indent="-117475" algn="l" defTabSz="914400" rtl="0" eaLnBrk="1" latinLnBrk="0" hangingPunct="1">
      <a:spcBef>
        <a:spcPts val="600"/>
      </a:spcBef>
      <a:buFont typeface="HP Simplified" panose="020B0604020204020204" pitchFamily="34" charset="0"/>
      <a:buChar char="–"/>
      <a:defRPr sz="8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63520"/>
            <a:ext cx="6858000" cy="1554480"/>
          </a:xfrm>
        </p:spPr>
        <p:txBody>
          <a:bodyPr/>
          <a:lstStyle>
            <a:lvl1pPr>
              <a:defRPr sz="5000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19600"/>
            <a:ext cx="6858000" cy="1188720"/>
          </a:xfrm>
        </p:spPr>
        <p:txBody>
          <a:bodyPr>
            <a:noAutofit/>
          </a:bodyPr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copyright"/>
          <p:cNvSpPr txBox="1"/>
          <p:nvPr userDrawn="1"/>
        </p:nvSpPr>
        <p:spPr>
          <a:xfrm>
            <a:off x="457200" y="6482536"/>
            <a:ext cx="2819400" cy="223064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910070"/>
            <a:ext cx="2593853" cy="795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22" y="1124744"/>
            <a:ext cx="4585512" cy="9251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884" y="5910070"/>
            <a:ext cx="2602426" cy="7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174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5760720" y="1295400"/>
            <a:ext cx="2926080" cy="4800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5244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4700016" y="1295400"/>
            <a:ext cx="3986784" cy="3505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>
          <a:xfrm>
            <a:off x="4700016" y="4953000"/>
            <a:ext cx="3986784" cy="113049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1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>
          <a:xfrm>
            <a:off x="329184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idx="16"/>
          </p:nvPr>
        </p:nvSpPr>
        <p:spPr>
          <a:xfrm>
            <a:off x="6126480" y="1295400"/>
            <a:ext cx="2560320" cy="27432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329184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8"/>
          </p:nvPr>
        </p:nvSpPr>
        <p:spPr>
          <a:xfrm>
            <a:off x="6126480" y="4211392"/>
            <a:ext cx="2560320" cy="1884608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611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8pPr>
              <a:defRPr/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 </a:t>
            </a:r>
          </a:p>
        </p:txBody>
      </p:sp>
    </p:spTree>
    <p:extLst>
      <p:ext uri="{BB962C8B-B14F-4D97-AF65-F5344CB8AC3E}">
        <p14:creationId xmlns:p14="http://schemas.microsoft.com/office/powerpoint/2010/main" val="27092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858000" cy="1828800"/>
          </a:xfrm>
        </p:spPr>
        <p:txBody>
          <a:bodyPr anchor="t"/>
          <a:lstStyle>
            <a:lvl1pPr algn="l">
              <a:defRPr sz="4000" b="1" cap="none" spc="-1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19600"/>
            <a:ext cx="6858000" cy="1188720"/>
          </a:xfrm>
        </p:spPr>
        <p:txBody>
          <a:bodyPr anchor="t">
            <a:no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20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 </a:t>
            </a:r>
          </a:p>
        </p:txBody>
      </p:sp>
    </p:spTree>
    <p:extLst>
      <p:ext uri="{BB962C8B-B14F-4D97-AF65-F5344CB8AC3E}">
        <p14:creationId xmlns:p14="http://schemas.microsoft.com/office/powerpoint/2010/main" val="225010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7432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399"/>
            <a:ext cx="8229600" cy="441960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5215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rgbClr val="0A1F5A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4493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295401"/>
            <a:ext cx="3986784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6956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133856"/>
            <a:ext cx="8229600" cy="260574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0016" y="1676399"/>
            <a:ext cx="3986784" cy="27432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2057401"/>
            <a:ext cx="3986784" cy="4038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l</a:t>
            </a:r>
          </a:p>
        </p:txBody>
      </p:sp>
    </p:spTree>
    <p:extLst>
      <p:ext uri="{BB962C8B-B14F-4D97-AF65-F5344CB8AC3E}">
        <p14:creationId xmlns:p14="http://schemas.microsoft.com/office/powerpoint/2010/main" val="11299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5715000" cy="4800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200"/>
            </a:lvl4pPr>
            <a:lvl5pPr>
              <a:defRPr sz="1200"/>
            </a:lvl5pPr>
            <a:lvl6pPr marL="914400" indent="0">
              <a:buNone/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0" y="1295400"/>
            <a:ext cx="228600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280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295400"/>
            <a:ext cx="5029200" cy="4800600"/>
          </a:xfrm>
        </p:spPr>
        <p:txBody>
          <a:bodyPr tIns="457200">
            <a:no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0" y="1295400"/>
            <a:ext cx="2926080" cy="4800600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82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20" y="304800"/>
            <a:ext cx="8640960" cy="7479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1295400"/>
            <a:ext cx="8640960" cy="49836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11" descr="C:\Users\Gjaltema\Pictures\ModernStats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09320"/>
            <a:ext cx="221845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279028"/>
            <a:ext cx="1512168" cy="46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1" r:id="rId2"/>
    <p:sldLayoutId id="2147483650" r:id="rId3"/>
    <p:sldLayoutId id="2147483663" r:id="rId4"/>
    <p:sldLayoutId id="2147483665" r:id="rId5"/>
    <p:sldLayoutId id="2147483652" r:id="rId6"/>
    <p:sldLayoutId id="2147483666" r:id="rId7"/>
    <p:sldLayoutId id="2147483656" r:id="rId8"/>
    <p:sldLayoutId id="2147483657" r:id="rId9"/>
    <p:sldLayoutId id="2147483670" r:id="rId10"/>
    <p:sldLayoutId id="2147483671" r:id="rId11"/>
    <p:sldLayoutId id="2147483672" r:id="rId12"/>
    <p:sldLayoutId id="214748365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54864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+mn-cs"/>
        </a:defRPr>
      </a:lvl3pPr>
      <a:lvl4pPr marL="7315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4pPr>
      <a:lvl5pPr marL="868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Arial"/>
          <a:ea typeface="+mn-ea"/>
          <a:cs typeface="+mn-cs"/>
        </a:defRPr>
      </a:lvl5pPr>
      <a:lvl6pPr marL="105156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HP Simplified" panose="020B0604020204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HP Simplified" panose="020B0604020204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wiki.unece.org/display/sde/GSDEM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2420888"/>
            <a:ext cx="8435280" cy="2232248"/>
          </a:xfrm>
        </p:spPr>
        <p:txBody>
          <a:bodyPr/>
          <a:lstStyle/>
          <a:p>
            <a:r>
              <a:rPr lang="en-GB" dirty="0"/>
              <a:t>Generic Statistical Data Editing </a:t>
            </a:r>
            <a:r>
              <a:rPr lang="en-GB" dirty="0" smtClean="0"/>
              <a:t>Model (GSDEM)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b="0" dirty="0" smtClean="0"/>
              <a:t>Version 2.0, June 2019.                     WS-MOS 19.11.2019</a:t>
            </a:r>
            <a:endParaRPr lang="en-GB" b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4682" y="4797152"/>
            <a:ext cx="8435280" cy="1188720"/>
          </a:xfrm>
        </p:spPr>
        <p:txBody>
          <a:bodyPr/>
          <a:lstStyle/>
          <a:p>
            <a:pPr algn="r"/>
            <a:r>
              <a:rPr lang="en-GB" dirty="0"/>
              <a:t>Daniel Kilchmann </a:t>
            </a:r>
          </a:p>
          <a:p>
            <a:pPr algn="r"/>
            <a:r>
              <a:rPr lang="en-GB" dirty="0"/>
              <a:t>(Swiss Federal Statistical Office)</a:t>
            </a:r>
          </a:p>
        </p:txBody>
      </p:sp>
    </p:spTree>
    <p:extLst>
      <p:ext uri="{BB962C8B-B14F-4D97-AF65-F5344CB8AC3E}">
        <p14:creationId xmlns:p14="http://schemas.microsoft.com/office/powerpoint/2010/main" val="177868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5. SDE process flow models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Design elements of SDE process flow models</a:t>
            </a:r>
          </a:p>
          <a:p>
            <a:pPr marL="514350" indent="-514350" fontAlgn="base">
              <a:buFont typeface="+mj-lt"/>
              <a:buAutoNum type="arabicParenR"/>
            </a:pPr>
            <a:r>
              <a:rPr lang="en-GB" sz="2400" dirty="0"/>
              <a:t>Structural business </a:t>
            </a:r>
            <a:r>
              <a:rPr lang="en-GB" sz="2400" dirty="0" smtClean="0"/>
              <a:t>statistics</a:t>
            </a:r>
          </a:p>
          <a:p>
            <a:pPr marL="1062990" lvl="3" indent="-514350" fontAlgn="base">
              <a:buFont typeface="Symbol" panose="05050102010706020507" pitchFamily="18" charset="2"/>
              <a:buChar char="-"/>
            </a:pPr>
            <a:r>
              <a:rPr lang="en-US" sz="2400" dirty="0"/>
              <a:t>cross sectional sample </a:t>
            </a:r>
            <a:r>
              <a:rPr lang="en-US" sz="2400" dirty="0" smtClean="0"/>
              <a:t>surveys;</a:t>
            </a:r>
          </a:p>
          <a:p>
            <a:pPr marL="1062990" lvl="3" indent="-514350" fontAlgn="base">
              <a:buFont typeface="Symbol" panose="05050102010706020507" pitchFamily="18" charset="2"/>
              <a:buChar char="-"/>
            </a:pPr>
            <a:r>
              <a:rPr lang="en-US" sz="2400" dirty="0" smtClean="0"/>
              <a:t>high </a:t>
            </a:r>
            <a:r>
              <a:rPr lang="en-US" sz="2400" dirty="0"/>
              <a:t>number of mostly quantitative </a:t>
            </a:r>
            <a:r>
              <a:rPr lang="en-US" sz="2400" dirty="0" smtClean="0"/>
              <a:t>variables.</a:t>
            </a:r>
          </a:p>
          <a:p>
            <a:pPr marL="514350" indent="-514350" fontAlgn="base">
              <a:buFont typeface="+mj-lt"/>
              <a:buAutoNum type="arabicParenR"/>
            </a:pPr>
            <a:r>
              <a:rPr lang="en-GB" sz="2400" dirty="0" smtClean="0"/>
              <a:t>Short-term </a:t>
            </a:r>
            <a:r>
              <a:rPr lang="en-GB" sz="2400" dirty="0"/>
              <a:t>business </a:t>
            </a:r>
            <a:r>
              <a:rPr lang="en-GB" sz="2400" dirty="0" smtClean="0"/>
              <a:t>statistics</a:t>
            </a:r>
          </a:p>
          <a:p>
            <a:pPr marL="1062990" lvl="3" indent="-514350" fontAlgn="base">
              <a:buFont typeface="Symbol" panose="05050102010706020507" pitchFamily="18" charset="2"/>
              <a:buChar char="-"/>
            </a:pPr>
            <a:r>
              <a:rPr lang="en-US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panel surveys </a:t>
            </a:r>
            <a:r>
              <a:rPr lang="en-US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with few variables; </a:t>
            </a:r>
          </a:p>
          <a:p>
            <a:pPr marL="1062990" lvl="3" indent="-514350" fontAlgn="base">
              <a:buFont typeface="Symbol" panose="05050102010706020507" pitchFamily="18" charset="2"/>
              <a:buChar char="-"/>
            </a:pPr>
            <a:r>
              <a:rPr lang="en-US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short </a:t>
            </a:r>
            <a:r>
              <a:rPr lang="en-US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production </a:t>
            </a:r>
            <a:r>
              <a:rPr lang="en-US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process; </a:t>
            </a:r>
          </a:p>
          <a:p>
            <a:pPr marL="1062990" lvl="3" indent="-514350" fontAlgn="base">
              <a:buFont typeface="Symbol" panose="05050102010706020507" pitchFamily="18" charset="2"/>
              <a:buChar char="-"/>
            </a:pPr>
            <a:r>
              <a:rPr lang="en-US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Output: indices </a:t>
            </a:r>
            <a:r>
              <a:rPr lang="en-US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and variation values at aggregated levels.</a:t>
            </a:r>
            <a:endParaRPr lang="en-GB" sz="2400" dirty="0" smtClean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514350" indent="-514350" fontAlgn="base">
              <a:buFont typeface="+mj-lt"/>
              <a:buAutoNum type="arabicParenR"/>
            </a:pPr>
            <a:r>
              <a:rPr lang="en-GB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Business census …</a:t>
            </a:r>
            <a:endParaRPr lang="de-CH" sz="240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514350" indent="-514350" fontAlgn="base">
              <a:buFont typeface="+mj-lt"/>
              <a:buAutoNum type="arabicParenR"/>
            </a:pPr>
            <a:r>
              <a:rPr lang="en-GB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Household </a:t>
            </a:r>
            <a:r>
              <a:rPr lang="en-GB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statistics …</a:t>
            </a:r>
            <a:endParaRPr lang="de-CH" sz="240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pPr marL="514350" indent="-514350" fontAlgn="base">
              <a:buFont typeface="+mj-lt"/>
              <a:buAutoNum type="arabicParenR"/>
            </a:pPr>
            <a:r>
              <a:rPr lang="en-GB" sz="2400" dirty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Statistics through data </a:t>
            </a:r>
            <a:r>
              <a:rPr lang="en-GB" sz="2400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integration …</a:t>
            </a:r>
            <a:endParaRPr lang="de-CH" sz="2400" dirty="0">
              <a:effectLst>
                <a:glow>
                  <a:srgbClr val="000000"/>
                </a:glow>
                <a:outerShdw sx="0" sy="0">
                  <a:srgbClr val="000000"/>
                </a:outerShdw>
                <a:reflection stA="0" endPos="0" fadeDir="0" sx="0" sy="0"/>
              </a:effectLst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52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5. SDE process flow model 1)</a:t>
            </a:r>
            <a:endParaRPr lang="en-US" sz="3600" dirty="0"/>
          </a:p>
        </p:txBody>
      </p:sp>
      <p:pic>
        <p:nvPicPr>
          <p:cNvPr id="6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5"/>
            <a:ext cx="6696744" cy="58052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604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GSDEM – Conclusions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r>
              <a:rPr lang="en-US" dirty="0" smtClean="0"/>
              <a:t>SDE standardization and sharing of tools and of knowledge is enhanced through a common framework.</a:t>
            </a:r>
          </a:p>
          <a:p>
            <a:r>
              <a:rPr lang="en-US" dirty="0" smtClean="0"/>
              <a:t>Support from management and willingness of the staff is needed.</a:t>
            </a:r>
          </a:p>
          <a:p>
            <a:r>
              <a:rPr lang="en-US" dirty="0"/>
              <a:t>O</a:t>
            </a:r>
            <a:r>
              <a:rPr lang="en-US" dirty="0" smtClean="0"/>
              <a:t>ffices applying GSBPM and GSIM are in a good position to adopt GSDEM.</a:t>
            </a:r>
          </a:p>
          <a:p>
            <a:r>
              <a:rPr lang="en-US" dirty="0" smtClean="0"/>
              <a:t>Communication: UNECE wiki, SDE Workshop 2020, etc.</a:t>
            </a:r>
          </a:p>
          <a:p>
            <a:r>
              <a:rPr lang="en-US" dirty="0" smtClean="0"/>
              <a:t>Promote, use and enjoy GSDEM!</a:t>
            </a:r>
          </a:p>
          <a:p>
            <a:r>
              <a:rPr lang="en-GB" dirty="0" smtClean="0">
                <a:hlinkClick r:id="rId2"/>
              </a:rPr>
              <a:t>https://statswiki.unece.org/display/sde/GSDEM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1088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Thank you for your attention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0469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600" dirty="0" smtClean="0"/>
              <a:t>Background (1)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GSBPM</a:t>
            </a:r>
            <a:r>
              <a:rPr lang="en-US" dirty="0" smtClean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“…describes </a:t>
            </a:r>
            <a:r>
              <a:rPr lang="en-US" dirty="0"/>
              <a:t>and defines the set of business processes needed to produce official statistics</a:t>
            </a:r>
            <a:r>
              <a:rPr lang="en-US" dirty="0" smtClean="0"/>
              <a:t>.”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“…should […] </a:t>
            </a:r>
            <a:r>
              <a:rPr lang="en-US" dirty="0"/>
              <a:t>be seen more as a matrix, through which there are many possible </a:t>
            </a:r>
            <a:r>
              <a:rPr lang="en-US" dirty="0" smtClean="0"/>
              <a:t>paths”.</a:t>
            </a:r>
          </a:p>
          <a:p>
            <a:r>
              <a:rPr lang="en-US" b="1" dirty="0" smtClean="0"/>
              <a:t>GSIM</a:t>
            </a:r>
            <a:r>
              <a:rPr lang="en-US" dirty="0" smtClean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“…information </a:t>
            </a:r>
            <a:r>
              <a:rPr lang="en-US" dirty="0"/>
              <a:t>object framework supporting all statistical production </a:t>
            </a:r>
            <a:r>
              <a:rPr lang="en-US" dirty="0" smtClean="0"/>
              <a:t>processes…”.</a:t>
            </a:r>
          </a:p>
          <a:p>
            <a:r>
              <a:rPr lang="en-US" dirty="0" smtClean="0"/>
              <a:t>Standard way to understand and develop statistical data editing (SDE) processes?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Need for common </a:t>
            </a:r>
            <a:r>
              <a:rPr lang="en-US" dirty="0"/>
              <a:t>reference framework for </a:t>
            </a:r>
            <a:r>
              <a:rPr lang="en-US" dirty="0" smtClean="0"/>
              <a:t>the staff </a:t>
            </a:r>
            <a:r>
              <a:rPr lang="en-US" dirty="0"/>
              <a:t>working in </a:t>
            </a:r>
            <a:r>
              <a:rPr lang="en-US" dirty="0" smtClean="0"/>
              <a:t>SDE </a:t>
            </a:r>
            <a:r>
              <a:rPr lang="en-US" dirty="0"/>
              <a:t>area to </a:t>
            </a:r>
            <a:r>
              <a:rPr lang="en-US" u="sng" dirty="0"/>
              <a:t>better share ideas, processes, and </a:t>
            </a:r>
            <a:r>
              <a:rPr lang="en-US" u="sng" dirty="0" smtClean="0"/>
              <a:t>services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1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78160"/>
          </a:xfrm>
        </p:spPr>
        <p:txBody>
          <a:bodyPr/>
          <a:lstStyle/>
          <a:p>
            <a:r>
              <a:rPr lang="en-GB" sz="3600" dirty="0" smtClean="0"/>
              <a:t>Background (2) - GSDEM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295400"/>
            <a:ext cx="8640960" cy="5013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Generic Statistical Data Editing Model (</a:t>
            </a:r>
            <a:r>
              <a:rPr lang="en-GB" b="1" dirty="0" smtClean="0"/>
              <a:t>GSDEM</a:t>
            </a:r>
            <a:r>
              <a:rPr lang="en-GB" dirty="0" smtClean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Version </a:t>
            </a:r>
            <a:r>
              <a:rPr lang="en-GB" dirty="0"/>
              <a:t>1.0: Released in October, </a:t>
            </a:r>
            <a:r>
              <a:rPr lang="en-GB" dirty="0" smtClean="0"/>
              <a:t>2015.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U</a:t>
            </a:r>
            <a:r>
              <a:rPr lang="en-GB" dirty="0" smtClean="0"/>
              <a:t>pdate </a:t>
            </a:r>
            <a:r>
              <a:rPr lang="en-GB" dirty="0"/>
              <a:t>to align with revisions of other HLG models and reflect </a:t>
            </a:r>
            <a:r>
              <a:rPr lang="en-GB" dirty="0" smtClean="0"/>
              <a:t>progress in editing and imputation.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Great opportunity to prepare a supporting document for project managers, methodologists and IT… </a:t>
            </a:r>
            <a:br>
              <a:rPr lang="en-GB" dirty="0" smtClean="0"/>
            </a:br>
            <a:r>
              <a:rPr lang="en-GB" dirty="0" smtClean="0"/>
              <a:t>revision → 7 months.</a:t>
            </a:r>
            <a:endParaRPr lang="en-GB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/>
              <a:t>Latest version, June 2019.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88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Authors</a:t>
            </a:r>
            <a:endParaRPr lang="en-US" sz="36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71619"/>
              </p:ext>
            </p:extLst>
          </p:nvPr>
        </p:nvGraphicFramePr>
        <p:xfrm>
          <a:off x="250128" y="1052736"/>
          <a:ext cx="8642352" cy="5227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09704">
                  <a:extLst>
                    <a:ext uri="{9D8B030D-6E8A-4147-A177-3AD203B41FA5}">
                      <a16:colId xmlns:a16="http://schemas.microsoft.com/office/drawing/2014/main" val="3225284379"/>
                    </a:ext>
                  </a:extLst>
                </a:gridCol>
                <a:gridCol w="1511472">
                  <a:extLst>
                    <a:ext uri="{9D8B030D-6E8A-4147-A177-3AD203B41FA5}">
                      <a16:colId xmlns:a16="http://schemas.microsoft.com/office/drawing/2014/main" val="1384896288"/>
                    </a:ext>
                  </a:extLst>
                </a:gridCol>
                <a:gridCol w="2737000">
                  <a:extLst>
                    <a:ext uri="{9D8B030D-6E8A-4147-A177-3AD203B41FA5}">
                      <a16:colId xmlns:a16="http://schemas.microsoft.com/office/drawing/2014/main" val="3747315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6083269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GB" sz="1800" noProof="0" dirty="0" smtClean="0"/>
                        <a:t>Version, 11 people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Country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2. Version, 12 people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Country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750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Saara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Oinonen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Pauli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Ollila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Marjo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Pyy-Martikainen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Finland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Alexander Kowarik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Austria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852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Emmanuel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Gros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France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Darren Gray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Canada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573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Marco Di Zio, Ugo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Guarnera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Orietta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Luzi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Italy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Katrin Walsdorfer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Germany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260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Li-Chun Zhang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Norway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Fabiana Rocci, Simona </a:t>
                      </a:r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Rosati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Giorgia Simeoni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Italy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47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Jeroen Pannekoek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Netherlands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Olav ten Bosch, Jeroen Pannekoek (advisor)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Netherlands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93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Tetyana Kolomiyets, Steven Vale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UNECE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Daniel Kilchmann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Switzerland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521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Fern Leather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noProof="0" dirty="0" smtClean="0"/>
                        <a:t>U.K.</a:t>
                      </a:r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236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noProof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InKyung</a:t>
                      </a:r>
                      <a:r>
                        <a:rPr lang="en-GB" sz="1800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Choi, Taeke Gjaltema, Salome Studer </a:t>
                      </a:r>
                      <a:endParaRPr lang="en-GB" sz="1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noProof="0" dirty="0" smtClean="0"/>
                        <a:t>UNECE</a:t>
                      </a:r>
                    </a:p>
                    <a:p>
                      <a:endParaRPr lang="en-GB" sz="18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9449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57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GSDEM – Chapter description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Executive summary.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Background and Introduction of fundamental definitions.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Description of most common methods and functions using a generic terminology to explain </a:t>
            </a:r>
            <a:r>
              <a:rPr lang="en-GB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data editing </a:t>
            </a: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functions (review, selection, treatment).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Description of metadata needed to define and describe the data editing functions → fostering automation and better control of the data editing process.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Description of the elements defining a SDE process flow representing the sequencing of the different process steps. </a:t>
            </a:r>
            <a:b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</a:b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/>
            </a:r>
            <a:b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</a:br>
            <a:r>
              <a:rPr lang="en-GB" dirty="0" smtClean="0">
                <a:effectLst>
                  <a:glow>
                    <a:srgbClr val="000000"/>
                  </a:glow>
                  <a:outerShdw sx="0" sy="0">
                    <a:srgbClr val="000000"/>
                  </a:outerShdw>
                  <a:reflection stA="0" endPos="0" fadeDir="0" sx="0" sy="0"/>
                </a:effectLst>
              </a:rPr>
              <a:t>General proposals of most common flow models with the aim to help users to develop, assess and understand SDE processes.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32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2. Background: SDE process</a:t>
            </a:r>
            <a:endParaRPr lang="en-US" sz="3600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3645024"/>
            <a:ext cx="6115904" cy="243874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99648" y="1653211"/>
            <a:ext cx="7284720" cy="177578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Grouping of data </a:t>
            </a:r>
            <a:r>
              <a:rPr lang="en-GB" dirty="0"/>
              <a:t>editing activities </a:t>
            </a:r>
            <a:r>
              <a:rPr lang="en-GB" dirty="0" smtClean="0"/>
              <a:t>to </a:t>
            </a:r>
            <a:r>
              <a:rPr lang="en-GB" dirty="0"/>
              <a:t>form a </a:t>
            </a:r>
            <a:r>
              <a:rPr lang="en-GB" dirty="0" smtClean="0"/>
              <a:t>"</a:t>
            </a:r>
            <a:r>
              <a:rPr lang="en-GB" dirty="0"/>
              <a:t>fixed </a:t>
            </a:r>
            <a:r>
              <a:rPr lang="en-GB" dirty="0" smtClean="0"/>
              <a:t>segment“: one </a:t>
            </a:r>
            <a:r>
              <a:rPr lang="en-GB" dirty="0"/>
              <a:t>point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of </a:t>
            </a:r>
            <a:r>
              <a:rPr lang="en-GB" dirty="0"/>
              <a:t>entry and one point of </a:t>
            </a:r>
            <a:r>
              <a:rPr lang="en-GB" dirty="0" smtClean="0"/>
              <a:t>exit.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E.g. </a:t>
            </a:r>
            <a:r>
              <a:rPr lang="en-GB" dirty="0"/>
              <a:t>GSBPM Sub-processes 5.3 “review and validate” </a:t>
            </a:r>
            <a:r>
              <a:rPr lang="en-GB" dirty="0" smtClean="0"/>
              <a:t>and </a:t>
            </a:r>
            <a:br>
              <a:rPr lang="en-GB" dirty="0" smtClean="0"/>
            </a:br>
            <a:r>
              <a:rPr lang="en-GB" dirty="0" smtClean="0"/>
              <a:t>5.4 </a:t>
            </a:r>
            <a:r>
              <a:rPr lang="en-GB" dirty="0"/>
              <a:t>“edit and impute</a:t>
            </a:r>
            <a:r>
              <a:rPr lang="en-GB" dirty="0" smtClean="0"/>
              <a:t>”.</a:t>
            </a:r>
            <a:endParaRPr lang="de-CH" dirty="0" err="1" smtClean="0"/>
          </a:p>
        </p:txBody>
      </p:sp>
    </p:spTree>
    <p:extLst>
      <p:ext uri="{BB962C8B-B14F-4D97-AF65-F5344CB8AC3E}">
        <p14:creationId xmlns:p14="http://schemas.microsoft.com/office/powerpoint/2010/main" val="184649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3. SDE function types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b="1" dirty="0" smtClean="0"/>
              <a:t>Review </a:t>
            </a:r>
          </a:p>
          <a:p>
            <a:pPr lvl="1"/>
            <a:r>
              <a:rPr lang="en-GB" sz="2400" dirty="0" smtClean="0"/>
              <a:t>Functions </a:t>
            </a:r>
            <a:r>
              <a:rPr lang="en-GB" sz="2400" dirty="0"/>
              <a:t>that examine the data to identify potential problems.</a:t>
            </a:r>
            <a:endParaRPr lang="de-CH" sz="2400" dirty="0"/>
          </a:p>
          <a:p>
            <a:pPr lvl="0"/>
            <a:r>
              <a:rPr lang="en-GB" b="1" dirty="0" smtClean="0"/>
              <a:t>Selection </a:t>
            </a:r>
          </a:p>
          <a:p>
            <a:pPr lvl="1"/>
            <a:r>
              <a:rPr lang="en-GB" sz="2400" dirty="0" smtClean="0"/>
              <a:t>Functions </a:t>
            </a:r>
            <a:r>
              <a:rPr lang="en-GB" sz="2400" dirty="0"/>
              <a:t>that select units or fields within units for specified further treatment.</a:t>
            </a:r>
            <a:endParaRPr lang="de-CH" sz="2400" dirty="0"/>
          </a:p>
          <a:p>
            <a:pPr lvl="0"/>
            <a:r>
              <a:rPr lang="en-GB" b="1" dirty="0" smtClean="0"/>
              <a:t>Treatment </a:t>
            </a:r>
          </a:p>
          <a:p>
            <a:pPr lvl="1"/>
            <a:r>
              <a:rPr lang="en-GB" sz="2400" dirty="0" smtClean="0"/>
              <a:t>Functions </a:t>
            </a:r>
            <a:r>
              <a:rPr lang="en-GB" sz="2400" dirty="0"/>
              <a:t>that change the data in a way that is considered appropriate to improve </a:t>
            </a:r>
            <a:r>
              <a:rPr lang="en-GB" sz="2400" dirty="0" smtClean="0"/>
              <a:t>data </a:t>
            </a:r>
            <a:r>
              <a:rPr lang="en-GB" sz="2400" dirty="0"/>
              <a:t>quality. </a:t>
            </a:r>
          </a:p>
          <a:p>
            <a:pPr lvl="1"/>
            <a:r>
              <a:rPr lang="en-GB" sz="2400" dirty="0" smtClean="0"/>
              <a:t>The </a:t>
            </a:r>
            <a:r>
              <a:rPr lang="en-GB" sz="2400" dirty="0"/>
              <a:t>modification of specific fields within a unit (i.e. filling in missing values or changing erroneous ones) is referred to as imputation.</a:t>
            </a:r>
            <a:endParaRPr lang="de-CH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48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647" y="332656"/>
            <a:ext cx="8640960" cy="747936"/>
          </a:xfrm>
        </p:spPr>
        <p:txBody>
          <a:bodyPr/>
          <a:lstStyle/>
          <a:p>
            <a:r>
              <a:rPr lang="en-GB" sz="3600" dirty="0" smtClean="0"/>
              <a:t>3. SDE function types examples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647" y="1268760"/>
            <a:ext cx="8640960" cy="4983628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/>
              <a:t>Review</a:t>
            </a:r>
            <a:r>
              <a:rPr lang="en-GB" dirty="0" smtClean="0"/>
              <a:t> </a:t>
            </a:r>
          </a:p>
          <a:p>
            <a:pPr lvl="2"/>
            <a:r>
              <a:rPr lang="en-GB" sz="2000" dirty="0" smtClean="0"/>
              <a:t>value plausibility; </a:t>
            </a:r>
          </a:p>
          <a:p>
            <a:pPr lvl="2"/>
            <a:r>
              <a:rPr lang="en-GB" sz="2000" dirty="0" smtClean="0"/>
              <a:t>logical </a:t>
            </a:r>
            <a:r>
              <a:rPr lang="en-GB" sz="2000" dirty="0"/>
              <a:t>consistency; </a:t>
            </a:r>
            <a:endParaRPr lang="en-GB" sz="2000" dirty="0" smtClean="0"/>
          </a:p>
          <a:p>
            <a:pPr lvl="2"/>
            <a:r>
              <a:rPr lang="en-GB" sz="2000" dirty="0" smtClean="0"/>
              <a:t>plausibility </a:t>
            </a:r>
            <a:r>
              <a:rPr lang="en-GB" sz="2000" dirty="0"/>
              <a:t>of macro-level estimates.</a:t>
            </a:r>
            <a:endParaRPr lang="de-CH" sz="2000" dirty="0"/>
          </a:p>
          <a:p>
            <a:pPr lvl="0"/>
            <a:r>
              <a:rPr lang="en-GB" sz="2400" dirty="0" smtClean="0"/>
              <a:t>Selection</a:t>
            </a:r>
            <a:r>
              <a:rPr lang="en-GB" dirty="0" smtClean="0"/>
              <a:t> </a:t>
            </a:r>
          </a:p>
          <a:p>
            <a:pPr lvl="2"/>
            <a:r>
              <a:rPr lang="en-GB" sz="2000" dirty="0" smtClean="0"/>
              <a:t>unit selection for </a:t>
            </a:r>
            <a:r>
              <a:rPr lang="en-GB" sz="2000" dirty="0"/>
              <a:t>specific treatment; </a:t>
            </a:r>
            <a:endParaRPr lang="en-GB" sz="2000" dirty="0" smtClean="0"/>
          </a:p>
          <a:p>
            <a:pPr lvl="2"/>
            <a:r>
              <a:rPr lang="en-GB" sz="2000" dirty="0" smtClean="0"/>
              <a:t>selection of influential outlying values for specific treatment; </a:t>
            </a:r>
          </a:p>
          <a:p>
            <a:pPr lvl="2"/>
            <a:r>
              <a:rPr lang="en-GB" sz="2000" dirty="0" smtClean="0"/>
              <a:t>selection </a:t>
            </a:r>
            <a:r>
              <a:rPr lang="en-GB" sz="2000" dirty="0"/>
              <a:t>of variables for treatment by specific imputation </a:t>
            </a:r>
            <a:r>
              <a:rPr lang="en-GB" sz="2000" dirty="0" smtClean="0"/>
              <a:t>methods;</a:t>
            </a:r>
          </a:p>
          <a:p>
            <a:pPr lvl="2"/>
            <a:r>
              <a:rPr lang="en-GB" sz="2000" dirty="0" smtClean="0"/>
              <a:t>localising </a:t>
            </a:r>
            <a:r>
              <a:rPr lang="en-GB" sz="2000" dirty="0"/>
              <a:t>erroneous values among those that are inconsistent.</a:t>
            </a:r>
            <a:endParaRPr lang="de-CH" sz="2000" dirty="0"/>
          </a:p>
          <a:p>
            <a:pPr lvl="0"/>
            <a:r>
              <a:rPr lang="en-GB" sz="2400" dirty="0" smtClean="0"/>
              <a:t>Treatment</a:t>
            </a:r>
          </a:p>
          <a:p>
            <a:pPr lvl="2"/>
            <a:r>
              <a:rPr lang="en-GB" sz="2000" dirty="0" smtClean="0"/>
              <a:t>imputation </a:t>
            </a:r>
            <a:r>
              <a:rPr lang="en-GB" sz="2000" dirty="0"/>
              <a:t>of missing or discarded (erroneous) values; </a:t>
            </a:r>
            <a:endParaRPr lang="en-GB" sz="2000" dirty="0" smtClean="0"/>
          </a:p>
          <a:p>
            <a:pPr lvl="2"/>
            <a:r>
              <a:rPr lang="en-GB" sz="2000" dirty="0" smtClean="0"/>
              <a:t>correction </a:t>
            </a:r>
            <a:r>
              <a:rPr lang="en-GB" sz="2000" dirty="0"/>
              <a:t>of systematic errors; </a:t>
            </a:r>
            <a:endParaRPr lang="en-GB" sz="2000" dirty="0" smtClean="0"/>
          </a:p>
          <a:p>
            <a:pPr lvl="2"/>
            <a:r>
              <a:rPr lang="en-GB" sz="2000" dirty="0" smtClean="0"/>
              <a:t>adjustment </a:t>
            </a:r>
            <a:r>
              <a:rPr lang="en-GB" sz="2000" dirty="0"/>
              <a:t>for inconsistencies</a:t>
            </a:r>
            <a:r>
              <a:rPr lang="en-GB" sz="2000" dirty="0" smtClean="0"/>
              <a:t>.</a:t>
            </a: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91099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D5D5C-CD75-4664-A8EA-BC6DFAE2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4. SDE metadata types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6586-A998-4756-8347-EFFA0EF2F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b="1" dirty="0"/>
              <a:t>Process input </a:t>
            </a:r>
            <a:r>
              <a:rPr lang="en-GB" b="1" dirty="0" smtClean="0"/>
              <a:t>metadata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Information </a:t>
            </a:r>
            <a:r>
              <a:rPr lang="en-GB" dirty="0"/>
              <a:t>objects </a:t>
            </a:r>
            <a:r>
              <a:rPr lang="en-GB" dirty="0" smtClean="0"/>
              <a:t>describing </a:t>
            </a:r>
            <a:r>
              <a:rPr lang="en-GB" dirty="0"/>
              <a:t>the </a:t>
            </a:r>
            <a:r>
              <a:rPr lang="en-GB" dirty="0" smtClean="0"/>
              <a:t>SDE process input (conceptual/structural metadata: units</a:t>
            </a:r>
            <a:r>
              <a:rPr lang="en-GB" dirty="0"/>
              <a:t>, variable, value domain, data set, record</a:t>
            </a:r>
            <a:r>
              <a:rPr lang="en-GB" dirty="0" smtClean="0"/>
              <a:t>…).</a:t>
            </a:r>
          </a:p>
          <a:p>
            <a:pPr lvl="2"/>
            <a:r>
              <a:rPr lang="en-GB" dirty="0" smtClean="0"/>
              <a:t>additional </a:t>
            </a:r>
            <a:r>
              <a:rPr lang="en-GB" dirty="0"/>
              <a:t>information needed to apply </a:t>
            </a:r>
            <a:r>
              <a:rPr lang="en-GB" dirty="0" smtClean="0"/>
              <a:t>SDE functions: auxiliary </a:t>
            </a:r>
            <a:r>
              <a:rPr lang="en-GB" dirty="0"/>
              <a:t>data and parameters. </a:t>
            </a:r>
            <a:endParaRPr lang="de-CH" dirty="0"/>
          </a:p>
          <a:p>
            <a:pPr lvl="0"/>
            <a:r>
              <a:rPr lang="en-GB" b="1" dirty="0"/>
              <a:t>Process steps and process flow </a:t>
            </a:r>
            <a:r>
              <a:rPr lang="en-GB" b="1" dirty="0" smtClean="0"/>
              <a:t>metadata </a:t>
            </a:r>
          </a:p>
          <a:p>
            <a:pPr lvl="2"/>
            <a:r>
              <a:rPr lang="en-GB" dirty="0" smtClean="0"/>
              <a:t>Information </a:t>
            </a:r>
            <a:r>
              <a:rPr lang="en-GB" dirty="0"/>
              <a:t>objects </a:t>
            </a:r>
            <a:r>
              <a:rPr lang="en-GB" dirty="0" smtClean="0"/>
              <a:t>describing SDE </a:t>
            </a:r>
            <a:r>
              <a:rPr lang="en-GB" dirty="0"/>
              <a:t>process </a:t>
            </a:r>
            <a:r>
              <a:rPr lang="en-GB" dirty="0" smtClean="0"/>
              <a:t>itself. </a:t>
            </a:r>
          </a:p>
          <a:p>
            <a:pPr lvl="3"/>
            <a:r>
              <a:rPr lang="en-GB" dirty="0" smtClean="0"/>
              <a:t>For each </a:t>
            </a:r>
            <a:r>
              <a:rPr lang="en-GB" dirty="0"/>
              <a:t>process </a:t>
            </a:r>
            <a:r>
              <a:rPr lang="en-GB" dirty="0" smtClean="0"/>
              <a:t>step: functions </a:t>
            </a:r>
            <a:r>
              <a:rPr lang="en-GB" dirty="0"/>
              <a:t>and </a:t>
            </a:r>
            <a:r>
              <a:rPr lang="en-GB" dirty="0" smtClean="0"/>
              <a:t>methods. </a:t>
            </a:r>
          </a:p>
          <a:p>
            <a:pPr lvl="3"/>
            <a:r>
              <a:rPr lang="en-GB" dirty="0" smtClean="0"/>
              <a:t>Routing </a:t>
            </a:r>
            <a:r>
              <a:rPr lang="en-GB" dirty="0"/>
              <a:t>among process </a:t>
            </a:r>
            <a:r>
              <a:rPr lang="en-GB" dirty="0" smtClean="0"/>
              <a:t>steps: process controls.</a:t>
            </a:r>
            <a:endParaRPr lang="de-CH" dirty="0"/>
          </a:p>
          <a:p>
            <a:pPr lvl="0"/>
            <a:r>
              <a:rPr lang="en-GB" b="1" dirty="0"/>
              <a:t>Process output </a:t>
            </a:r>
            <a:r>
              <a:rPr lang="en-GB" b="1" dirty="0" smtClean="0"/>
              <a:t>metadata </a:t>
            </a:r>
          </a:p>
          <a:p>
            <a:pPr lvl="2"/>
            <a:r>
              <a:rPr lang="en-GB" dirty="0" smtClean="0"/>
              <a:t>Information </a:t>
            </a:r>
            <a:r>
              <a:rPr lang="en-GB" dirty="0"/>
              <a:t>objects </a:t>
            </a:r>
            <a:r>
              <a:rPr lang="en-GB" dirty="0" smtClean="0"/>
              <a:t>describing the </a:t>
            </a:r>
            <a:r>
              <a:rPr lang="en-GB" dirty="0"/>
              <a:t>SDE process </a:t>
            </a:r>
            <a:r>
              <a:rPr lang="en-GB" dirty="0" smtClean="0"/>
              <a:t>output.</a:t>
            </a:r>
          </a:p>
          <a:p>
            <a:pPr lvl="2"/>
            <a:r>
              <a:rPr lang="en-GB" dirty="0" smtClean="0"/>
              <a:t>Other </a:t>
            </a:r>
            <a:r>
              <a:rPr lang="en-GB" dirty="0"/>
              <a:t>metadata produced by </a:t>
            </a:r>
            <a:r>
              <a:rPr lang="en-GB" dirty="0" smtClean="0"/>
              <a:t>SDE process: </a:t>
            </a:r>
          </a:p>
          <a:p>
            <a:pPr lvl="3"/>
            <a:r>
              <a:rPr lang="en-GB" dirty="0" smtClean="0"/>
              <a:t>Quality </a:t>
            </a:r>
            <a:r>
              <a:rPr lang="en-GB" dirty="0"/>
              <a:t>information for </a:t>
            </a:r>
            <a:r>
              <a:rPr lang="en-GB" dirty="0" smtClean="0"/>
              <a:t>input and output </a:t>
            </a:r>
            <a:r>
              <a:rPr lang="en-GB" dirty="0"/>
              <a:t>data. </a:t>
            </a:r>
            <a:endParaRPr lang="en-GB" dirty="0" smtClean="0"/>
          </a:p>
          <a:p>
            <a:pPr lvl="3"/>
            <a:r>
              <a:rPr lang="en-GB" dirty="0" smtClean="0"/>
              <a:t>Information how </a:t>
            </a:r>
            <a:r>
              <a:rPr lang="en-GB" dirty="0"/>
              <a:t>the process has run </a:t>
            </a:r>
            <a:r>
              <a:rPr lang="en-GB" dirty="0" smtClean="0"/>
              <a:t>(not </a:t>
            </a:r>
            <a:r>
              <a:rPr lang="en-GB" dirty="0"/>
              <a:t>directly related to data quality </a:t>
            </a:r>
            <a:r>
              <a:rPr lang="en-GB" dirty="0" smtClean="0"/>
              <a:t>→ </a:t>
            </a:r>
            <a:r>
              <a:rPr lang="en-GB" dirty="0" err="1" smtClean="0"/>
              <a:t>paradata</a:t>
            </a:r>
            <a:r>
              <a:rPr lang="en-GB" dirty="0"/>
              <a:t>).</a:t>
            </a:r>
            <a:endParaRPr lang="de-CH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4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UNECE_POTX_4x3">
  <a:themeElements>
    <a:clrScheme name="Benutzerdefiniert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1A4BD6"/>
      </a:hlink>
      <a:folHlink>
        <a:srgbClr val="1A4BD6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noFill/>
          <a:miter lim="800000"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2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ppt/theme/theme3.xml><?xml version="1.0" encoding="utf-8"?>
<a:theme xmlns:a="http://schemas.openxmlformats.org/drawingml/2006/main" name="Office Theme">
  <a:themeElements>
    <a:clrScheme name="HP">
      <a:dk1>
        <a:sysClr val="windowText" lastClr="000000"/>
      </a:dk1>
      <a:lt1>
        <a:sysClr val="window" lastClr="FFFFFF"/>
      </a:lt1>
      <a:dk2>
        <a:srgbClr val="535455"/>
      </a:dk2>
      <a:lt2>
        <a:srgbClr val="E5E8E8"/>
      </a:lt2>
      <a:accent1>
        <a:srgbClr val="0096D6"/>
      </a:accent1>
      <a:accent2>
        <a:srgbClr val="822980"/>
      </a:accent2>
      <a:accent3>
        <a:srgbClr val="87898B"/>
      </a:accent3>
      <a:accent4>
        <a:srgbClr val="99D5EF"/>
      </a:accent4>
      <a:accent5>
        <a:srgbClr val="C094BF"/>
      </a:accent5>
      <a:accent6>
        <a:srgbClr val="B9B8BB"/>
      </a:accent6>
      <a:hlink>
        <a:srgbClr val="0096D6"/>
      </a:hlink>
      <a:folHlink>
        <a:srgbClr val="87898B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 dirty="0" err="1" smtClean="0"/>
        </a:defPPr>
      </a:lstStyle>
    </a:txDef>
  </a:objectDefaults>
  <a:extraClrSchemeLst/>
  <a:custClrLst>
    <a:custClr name="65% HP blue">
      <a:srgbClr val="59BBE4"/>
    </a:custClr>
    <a:custClr name="15% HP blue">
      <a:srgbClr val="D9EFF9"/>
    </a:custClr>
    <a:custClr name="Green">
      <a:srgbClr val="008B2C"/>
    </a:custClr>
    <a:custClr name="75% Green">
      <a:srgbClr val="40A85F"/>
    </a:custClr>
    <a:custClr name="50% Green">
      <a:srgbClr val="7FC594"/>
    </a:custClr>
    <a:custClr name="25% Green">
      <a:srgbClr val="BFE2CA"/>
    </a:custClr>
    <a:custClr name="Orange">
      <a:srgbClr val="F05332"/>
    </a:custClr>
    <a:custClr name="75% Orange">
      <a:srgbClr val="F47E65"/>
    </a:custClr>
    <a:custClr name="50% Orange">
      <a:srgbClr val="F7A998"/>
    </a:custClr>
    <a:custClr name="25% Orange">
      <a:srgbClr val="FBD4C0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749</Words>
  <Application>Microsoft Office PowerPoint</Application>
  <PresentationFormat>Bildschirmpräsentation (4:3)</PresentationFormat>
  <Paragraphs>119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HP Simplified</vt:lpstr>
      <vt:lpstr>Symbol</vt:lpstr>
      <vt:lpstr>Wingdings</vt:lpstr>
      <vt:lpstr>UNECE_POTX_4x3</vt:lpstr>
      <vt:lpstr>Generic Statistical Data Editing Model (GSDEM)  Version 2.0, June 2019.                     WS-MOS 19.11.2019</vt:lpstr>
      <vt:lpstr>Background (1)</vt:lpstr>
      <vt:lpstr>Background (2) - GSDEM</vt:lpstr>
      <vt:lpstr>Authors</vt:lpstr>
      <vt:lpstr>GSDEM – Chapter description</vt:lpstr>
      <vt:lpstr>2. Background: SDE process</vt:lpstr>
      <vt:lpstr>3. SDE function types</vt:lpstr>
      <vt:lpstr>3. SDE function types examples</vt:lpstr>
      <vt:lpstr>4. SDE metadata types</vt:lpstr>
      <vt:lpstr>5. SDE process flow models</vt:lpstr>
      <vt:lpstr>5. SDE process flow model 1)</vt:lpstr>
      <vt:lpstr>GSDEM – Conclusions</vt:lpstr>
      <vt:lpstr>PowerPoint-Präsentation</vt:lpstr>
    </vt:vector>
  </TitlesOfParts>
  <Company>ECE-SMM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ModernStats presentation</dc:title>
  <dc:creator>UNECE-SMM</dc:creator>
  <cp:keywords>UNECE; ModernStats</cp:keywords>
  <dc:description>ModernStats Master slides</dc:description>
  <cp:lastModifiedBy>Kilchmann Daniel BFS</cp:lastModifiedBy>
  <cp:revision>40</cp:revision>
  <cp:lastPrinted>2019-06-07T13:38:43Z</cp:lastPrinted>
  <dcterms:created xsi:type="dcterms:W3CDTF">2015-05-13T14:05:37Z</dcterms:created>
  <dcterms:modified xsi:type="dcterms:W3CDTF">2019-11-15T08:24:51Z</dcterms:modified>
  <dc:language>English</dc:language>
  <cp:version>1.0</cp:version>
</cp:coreProperties>
</file>