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50" r:id="rId3"/>
    <p:sldId id="342" r:id="rId4"/>
    <p:sldId id="421" r:id="rId5"/>
    <p:sldId id="426" r:id="rId6"/>
    <p:sldId id="412" r:id="rId7"/>
    <p:sldId id="396" r:id="rId8"/>
    <p:sldId id="397" r:id="rId9"/>
    <p:sldId id="399" r:id="rId10"/>
    <p:sldId id="401" r:id="rId11"/>
    <p:sldId id="424" r:id="rId12"/>
    <p:sldId id="355" r:id="rId13"/>
    <p:sldId id="415" r:id="rId14"/>
    <p:sldId id="402" r:id="rId15"/>
    <p:sldId id="403" r:id="rId16"/>
    <p:sldId id="404" r:id="rId17"/>
    <p:sldId id="418" r:id="rId18"/>
    <p:sldId id="409" r:id="rId19"/>
    <p:sldId id="419" r:id="rId20"/>
    <p:sldId id="420" r:id="rId21"/>
    <p:sldId id="406" r:id="rId22"/>
    <p:sldId id="349" r:id="rId23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AC1F6"/>
    <a:srgbClr val="3399FF"/>
    <a:srgbClr val="33CCCC"/>
    <a:srgbClr val="FF9999"/>
    <a:srgbClr val="FF9966"/>
    <a:srgbClr val="3366FF"/>
    <a:srgbClr val="12B2EB"/>
    <a:srgbClr val="66CCFF"/>
    <a:srgbClr val="FF6699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1" autoAdjust="0"/>
    <p:restoredTop sz="75041" autoAdjust="0"/>
  </p:normalViewPr>
  <p:slideViewPr>
    <p:cSldViewPr>
      <p:cViewPr varScale="1">
        <p:scale>
          <a:sx n="54" d="100"/>
          <a:sy n="54" d="100"/>
        </p:scale>
        <p:origin x="-1944" y="-84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86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q-A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064" y="1"/>
            <a:ext cx="2944899" cy="4986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862B1B4-B67E-44A2-8CE2-AD0B2FF077A0}" type="datetimeFigureOut">
              <a:rPr lang="sq-AL"/>
              <a:pPr>
                <a:defRPr/>
              </a:pPr>
              <a:t>19.5.2019</a:t>
            </a:fld>
            <a:endParaRPr lang="sq-A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796"/>
            <a:ext cx="2944899" cy="4986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sq-A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064" y="9432796"/>
            <a:ext cx="2944899" cy="49860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E0462D-6597-4430-B212-BAFE60AA501A}" type="slidenum">
              <a:rPr lang="sq-AL" altLang="sq-AL"/>
              <a:pPr/>
              <a:t>‹#›</a:t>
            </a:fld>
            <a:endParaRPr lang="sq-AL" altLang="sq-AL"/>
          </a:p>
        </p:txBody>
      </p:sp>
    </p:spTree>
    <p:extLst>
      <p:ext uri="{BB962C8B-B14F-4D97-AF65-F5344CB8AC3E}">
        <p14:creationId xmlns="" xmlns:p14="http://schemas.microsoft.com/office/powerpoint/2010/main" val="434254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064" y="1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DB654DC-1A9D-4A20-BA4E-91A00B818FED}" type="datetimeFigureOut">
              <a:rPr lang="en-US"/>
              <a:pPr>
                <a:defRPr/>
              </a:pPr>
              <a:t>5/19/2019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65" y="4718094"/>
            <a:ext cx="5434370" cy="4468792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796"/>
            <a:ext cx="2944899" cy="49690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064" y="9432796"/>
            <a:ext cx="2944899" cy="496909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E5A78C-9859-442E-A81A-808BDBCB2173}" type="slidenum">
              <a:rPr lang="en-US" altLang="sq-AL"/>
              <a:pPr/>
              <a:t>‹#›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2323531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q-AL" altLang="sq-AL" dirty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CEB8126-FDFB-4432-8717-6D25768852BC}" type="slidenum">
              <a:rPr lang="en-US" altLang="sq-AL"/>
              <a:pPr eaLnBrk="1" hangingPunct="1"/>
              <a:t>1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27424425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10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532894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11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4099026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lang="en-GB" sz="1400" dirty="0" smtClean="0"/>
          </a:p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12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498082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13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188748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14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2245943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15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924262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16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1892674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17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498082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18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869358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14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14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19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498082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2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3918994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20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1431704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21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865181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22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122288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3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650490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4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762016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B9005E-8FA7-43D5-8206-9290D4F3E05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6100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6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361679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7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2521171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8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2802742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5A78C-9859-442E-A81A-808BDBCB2173}" type="slidenum">
              <a:rPr lang="en-US" altLang="sq-AL" smtClean="0"/>
              <a:pPr/>
              <a:t>9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172383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09600" y="624840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1C422BF-F691-428E-8AA8-C09D49185E60}" type="slidenum">
              <a:rPr lang="en-US" altLang="sq-AL"/>
              <a:pPr/>
              <a:t>‹#›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71472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6400" y="76200"/>
            <a:ext cx="4953000" cy="685800"/>
          </a:xfrm>
        </p:spPr>
        <p:txBody>
          <a:bodyPr/>
          <a:lstStyle>
            <a:lvl1pPr algn="r">
              <a:defRPr sz="32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0D688D7-D3AF-471D-B745-714E40354018}" type="slidenum">
              <a:rPr lang="en-US" altLang="sq-AL"/>
              <a:pPr/>
              <a:t>‹#›</a:t>
            </a:fld>
            <a:endParaRPr lang="en-US" altLang="sq-AL"/>
          </a:p>
        </p:txBody>
      </p:sp>
    </p:spTree>
    <p:extLst>
      <p:ext uri="{BB962C8B-B14F-4D97-AF65-F5344CB8AC3E}">
        <p14:creationId xmlns="" xmlns:p14="http://schemas.microsoft.com/office/powerpoint/2010/main" val="377721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855663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383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7"/>
          <p:cNvSpPr>
            <a:spLocks noChangeShapeType="1"/>
          </p:cNvSpPr>
          <p:nvPr/>
        </p:nvSpPr>
        <p:spPr bwMode="auto">
          <a:xfrm>
            <a:off x="609600" y="838200"/>
            <a:ext cx="7924800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9" name="Line 8"/>
          <p:cNvSpPr>
            <a:spLocks noChangeShapeType="1"/>
          </p:cNvSpPr>
          <p:nvPr/>
        </p:nvSpPr>
        <p:spPr bwMode="auto">
          <a:xfrm>
            <a:off x="609600" y="6126163"/>
            <a:ext cx="7924800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03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496" r="13333" b="35986"/>
          <a:stretch>
            <a:fillRect/>
          </a:stretch>
        </p:blipFill>
        <p:spPr bwMode="auto">
          <a:xfrm>
            <a:off x="457200" y="184150"/>
            <a:ext cx="12192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332538"/>
            <a:ext cx="19050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277" r="833" b="14703"/>
          <a:stretch/>
        </p:blipFill>
        <p:spPr>
          <a:xfrm>
            <a:off x="7050086" y="249237"/>
            <a:ext cx="1484314" cy="4365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deva@instat.gov.a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24.png"/><Relationship Id="rId5" Type="http://schemas.openxmlformats.org/officeDocument/2006/relationships/image" Target="cid:naWSJsgX2pDCITJ8zfJh" TargetMode="External"/><Relationship Id="rId4" Type="http://schemas.openxmlformats.org/officeDocument/2006/relationships/image" Target="../media/image23.jpe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63" Type="http://schemas.openxmlformats.org/officeDocument/2006/relationships/tags" Target="../tags/tag6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tags" Target="../tags/tag6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61" Type="http://schemas.openxmlformats.org/officeDocument/2006/relationships/tags" Target="../tags/tag62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notesSlide" Target="../notesSlides/notesSlide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64" Type="http://schemas.openxmlformats.org/officeDocument/2006/relationships/slideLayout" Target="../slideLayouts/slideLayout2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772400" cy="2136775"/>
          </a:xfrm>
        </p:spPr>
        <p:txBody>
          <a:bodyPr/>
          <a:lstStyle/>
          <a:p>
            <a:r>
              <a:rPr lang="en-US" altLang="sq-AL" sz="3800" kern="1200" dirty="0" smtClean="0">
                <a:solidFill>
                  <a:schemeClr val="tx1"/>
                </a:solidFill>
              </a:rPr>
              <a:t/>
            </a:r>
            <a:br>
              <a:rPr lang="en-US" altLang="sq-AL" sz="3800" kern="1200" dirty="0" smtClean="0">
                <a:solidFill>
                  <a:schemeClr val="tx1"/>
                </a:solidFill>
              </a:rPr>
            </a:br>
            <a:r>
              <a:rPr lang="en-US" altLang="sq-AL" sz="3800" kern="1200" dirty="0" smtClean="0">
                <a:solidFill>
                  <a:schemeClr val="tx1"/>
                </a:solidFill>
              </a:rPr>
              <a:t>An </a:t>
            </a:r>
            <a:r>
              <a:rPr lang="en-US" altLang="sq-AL" sz="3800" kern="1200" dirty="0">
                <a:solidFill>
                  <a:schemeClr val="tx1"/>
                </a:solidFill>
              </a:rPr>
              <a:t>attempt to link the statistics and geospatial information in INSTAT, challenges and opportunities for Albanian 2020 census</a:t>
            </a:r>
            <a:r>
              <a:rPr lang="en-US" altLang="sq-AL" sz="3800" dirty="0">
                <a:latin typeface="Century Gothic" pitchFamily="34" charset="0"/>
              </a:rPr>
              <a:t/>
            </a:r>
            <a:br>
              <a:rPr lang="en-US" altLang="sq-AL" sz="3800" dirty="0">
                <a:latin typeface="Century Gothic" pitchFamily="34" charset="0"/>
              </a:rPr>
            </a:br>
            <a:r>
              <a:rPr lang="en-US" altLang="sq-AL" sz="3800" dirty="0" smtClean="0">
                <a:latin typeface="Century Gothic" pitchFamily="34" charset="0"/>
              </a:rPr>
              <a:t/>
            </a:r>
            <a:br>
              <a:rPr lang="en-US" altLang="sq-AL" sz="3800" dirty="0" smtClean="0">
                <a:latin typeface="Century Gothic" pitchFamily="34" charset="0"/>
              </a:rPr>
            </a:br>
            <a:r>
              <a:rPr lang="en-US" sz="1800" dirty="0" smtClean="0"/>
              <a:t>Belgrade</a:t>
            </a:r>
            <a:r>
              <a:rPr lang="en-US" sz="1800" dirty="0"/>
              <a:t>, Serbia, </a:t>
            </a:r>
            <a:r>
              <a:rPr lang="en-US" sz="1800" dirty="0" smtClean="0"/>
              <a:t>21 - 23 </a:t>
            </a:r>
            <a:r>
              <a:rPr lang="en-US" sz="1800" dirty="0"/>
              <a:t>May 2019 </a:t>
            </a:r>
            <a:endParaRPr lang="en-US" altLang="en-US" sz="18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81025" y="231775"/>
            <a:ext cx="77724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it-IT" sz="1800" dirty="0">
                <a:solidFill>
                  <a:schemeClr val="tx1"/>
                </a:solidFill>
              </a:rPr>
              <a:t>Workshop on Data Integration: </a:t>
            </a:r>
            <a:r>
              <a:rPr lang="it-IT" sz="1800" dirty="0" err="1">
                <a:solidFill>
                  <a:schemeClr val="tx1"/>
                </a:solidFill>
              </a:rPr>
              <a:t>Realising</a:t>
            </a:r>
            <a:r>
              <a:rPr lang="it-IT" sz="1800" dirty="0">
                <a:solidFill>
                  <a:schemeClr val="tx1"/>
                </a:solidFill>
              </a:rPr>
              <a:t> the</a:t>
            </a:r>
          </a:p>
          <a:p>
            <a:r>
              <a:rPr lang="it-IT" sz="1800" dirty="0" err="1">
                <a:solidFill>
                  <a:schemeClr val="tx1"/>
                </a:solidFill>
              </a:rPr>
              <a:t>potential</a:t>
            </a:r>
            <a:r>
              <a:rPr lang="it-IT" sz="1800" dirty="0">
                <a:solidFill>
                  <a:schemeClr val="tx1"/>
                </a:solidFill>
              </a:rPr>
              <a:t> of </a:t>
            </a:r>
            <a:r>
              <a:rPr lang="it-IT" sz="1800" dirty="0" err="1">
                <a:solidFill>
                  <a:schemeClr val="tx1"/>
                </a:solidFill>
              </a:rPr>
              <a:t>statistical</a:t>
            </a:r>
            <a:r>
              <a:rPr lang="it-IT" sz="1800" dirty="0">
                <a:solidFill>
                  <a:schemeClr val="tx1"/>
                </a:solidFill>
              </a:rPr>
              <a:t> and </a:t>
            </a:r>
            <a:r>
              <a:rPr lang="it-IT" sz="1800" dirty="0" err="1">
                <a:solidFill>
                  <a:schemeClr val="tx1"/>
                </a:solidFill>
              </a:rPr>
              <a:t>Geospatial</a:t>
            </a:r>
            <a:r>
              <a:rPr lang="it-IT" sz="1800" dirty="0">
                <a:solidFill>
                  <a:schemeClr val="tx1"/>
                </a:solidFill>
              </a:rPr>
              <a:t> Data</a:t>
            </a:r>
          </a:p>
          <a:p>
            <a:endParaRPr lang="it-IT" sz="1800" dirty="0">
              <a:solidFill>
                <a:srgbClr val="3F3F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5334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/>
              <a:t>Mirela</a:t>
            </a:r>
            <a:r>
              <a:rPr lang="en-US" b="1" dirty="0" smtClean="0"/>
              <a:t> </a:t>
            </a:r>
            <a:r>
              <a:rPr lang="en-US" b="1" dirty="0" err="1" smtClean="0"/>
              <a:t>Deva</a:t>
            </a:r>
            <a:r>
              <a:rPr lang="en-US" b="1" dirty="0" smtClean="0"/>
              <a:t>, Institute of Statistics</a:t>
            </a:r>
            <a:endParaRPr lang="sq-AL" dirty="0" smtClean="0"/>
          </a:p>
          <a:p>
            <a:r>
              <a:rPr lang="en-US" u="sng" dirty="0" smtClean="0">
                <a:hlinkClick r:id="rId3"/>
              </a:rPr>
              <a:t>mdeva@instat.gov.al</a:t>
            </a:r>
            <a:r>
              <a:rPr lang="en-US" dirty="0" smtClean="0"/>
              <a:t> </a:t>
            </a:r>
            <a:endParaRPr lang="sq-A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88580"/>
            <a:ext cx="4191000" cy="685800"/>
          </a:xfrm>
        </p:spPr>
        <p:txBody>
          <a:bodyPr/>
          <a:lstStyle/>
          <a:p>
            <a:r>
              <a:rPr lang="en-US" sz="3600" b="1" dirty="0" smtClean="0"/>
              <a:t>Collaboration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92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029199"/>
          </a:xfrm>
        </p:spPr>
        <p:txBody>
          <a:bodyPr/>
          <a:lstStyle/>
          <a:p>
            <a:endParaRPr lang="en-US" sz="2200" dirty="0">
              <a:latin typeface="+mj-lt"/>
            </a:endParaRPr>
          </a:p>
          <a:p>
            <a:endParaRPr lang="en-US" sz="28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Century Gothic" pitchFamily="34" charset="0"/>
              </a:rPr>
              <a:t> </a:t>
            </a:r>
          </a:p>
          <a:p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609600" y="218995"/>
            <a:ext cx="822960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36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en-US" sz="2300" kern="0" dirty="0">
                <a:latin typeface="+mn-lt"/>
                <a:cs typeface="+mn-cs"/>
              </a:rPr>
              <a:t>INSTAT contributes to other projects dealing with </a:t>
            </a:r>
            <a:r>
              <a:rPr lang="en-US" sz="2300" kern="0" dirty="0" smtClean="0">
                <a:latin typeface="+mn-lt"/>
                <a:cs typeface="+mn-cs"/>
              </a:rPr>
              <a:t>geo-information</a:t>
            </a:r>
            <a:endParaRPr lang="en-US" sz="2300" kern="0" dirty="0">
              <a:latin typeface="+mn-lt"/>
              <a:cs typeface="+mn-cs"/>
            </a:endParaRPr>
          </a:p>
          <a:p>
            <a:endParaRPr lang="en-US" sz="2400" kern="0" dirty="0">
              <a:latin typeface="+mn-lt"/>
              <a:cs typeface="+mn-cs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en-US" sz="2200" b="1" kern="0" dirty="0" smtClean="0">
                <a:latin typeface="+mn-lt"/>
                <a:cs typeface="+mn-cs"/>
              </a:rPr>
              <a:t>ASIG</a:t>
            </a:r>
            <a:r>
              <a:rPr lang="en-US" sz="2200" kern="0" dirty="0" smtClean="0">
                <a:latin typeface="+mn-lt"/>
                <a:cs typeface="+mn-cs"/>
              </a:rPr>
              <a:t> </a:t>
            </a:r>
            <a:r>
              <a:rPr lang="en-US" sz="2200" kern="0" dirty="0">
                <a:latin typeface="+mn-lt"/>
                <a:cs typeface="+mn-cs"/>
              </a:rPr>
              <a:t>(State Authority for Geospatial Information) within the framework of the “National GIS</a:t>
            </a:r>
            <a:r>
              <a:rPr lang="en-US" sz="2200" kern="0" dirty="0" smtClean="0">
                <a:latin typeface="+mn-lt"/>
                <a:cs typeface="+mn-cs"/>
              </a:rPr>
              <a:t>”</a:t>
            </a:r>
          </a:p>
          <a:p>
            <a:pPr algn="just"/>
            <a:r>
              <a:rPr lang="en-US" sz="2200" kern="0" dirty="0" smtClean="0">
                <a:latin typeface="+mn-lt"/>
                <a:cs typeface="+mn-cs"/>
              </a:rPr>
              <a:t> 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en-US" sz="2200" kern="0" dirty="0">
                <a:latin typeface="+mn-lt"/>
                <a:cs typeface="+mn-cs"/>
              </a:rPr>
              <a:t>INSTAT is responsible for the transformation and harmonization of its geographic data ‘population distribution’ and ‘statistical </a:t>
            </a:r>
            <a:r>
              <a:rPr lang="en-US" sz="2200" kern="0" dirty="0" smtClean="0">
                <a:latin typeface="+mn-lt"/>
                <a:cs typeface="+mn-cs"/>
              </a:rPr>
              <a:t>units</a:t>
            </a:r>
            <a:r>
              <a:rPr lang="en-US" sz="2200" kern="0" dirty="0" smtClean="0"/>
              <a:t>’</a:t>
            </a:r>
          </a:p>
          <a:p>
            <a:pPr algn="just"/>
            <a:endParaRPr lang="en-GB" sz="2200" kern="0" dirty="0">
              <a:latin typeface="+mn-lt"/>
              <a:cs typeface="+mn-cs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GB" sz="2200" dirty="0" smtClean="0"/>
              <a:t>Ministry </a:t>
            </a:r>
            <a:r>
              <a:rPr lang="en-GB" sz="2200" dirty="0"/>
              <a:t>of Interior through the National Register of the Addresses (</a:t>
            </a:r>
            <a:r>
              <a:rPr lang="en-GB" sz="2200" dirty="0" smtClean="0"/>
              <a:t>SA)</a:t>
            </a:r>
          </a:p>
          <a:p>
            <a:pPr marL="342900" indent="-342900">
              <a:buFont typeface="Wingdings" pitchFamily="2" charset="2"/>
              <a:buChar char="§"/>
            </a:pPr>
            <a:endParaRPr lang="en-GB" sz="2200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en-GB" sz="2000" dirty="0"/>
              <a:t>Memorandum of Understanding with the Agency for Territory </a:t>
            </a:r>
            <a:r>
              <a:rPr lang="en-GB" sz="2000" dirty="0" smtClean="0"/>
              <a:t>Development. (</a:t>
            </a:r>
            <a:r>
              <a:rPr lang="en-GB" sz="2000" dirty="0"/>
              <a:t>AZHT oversees approvals of construction permits)</a:t>
            </a:r>
          </a:p>
          <a:p>
            <a:pPr marL="342900" indent="-342900">
              <a:buFont typeface="Wingdings" pitchFamily="2" charset="2"/>
              <a:buChar char="§"/>
            </a:pPr>
            <a:endParaRPr lang="en-GB" sz="2200" dirty="0"/>
          </a:p>
          <a:p>
            <a:r>
              <a:rPr lang="en-US" dirty="0"/>
              <a:t> 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153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542" y="609600"/>
            <a:ext cx="8425544" cy="5486400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endParaRPr lang="en-US" sz="2600" kern="1200" dirty="0" smtClean="0"/>
          </a:p>
          <a:p>
            <a:pPr marL="0" lvl="0" indent="0">
              <a:spcBef>
                <a:spcPct val="0"/>
              </a:spcBef>
              <a:buNone/>
            </a:pPr>
            <a:r>
              <a:rPr lang="en-US" sz="3000" b="1" kern="1200" dirty="0" smtClean="0"/>
              <a:t>2017 </a:t>
            </a:r>
            <a:r>
              <a:rPr lang="en-US" sz="3000" b="1" kern="1200" dirty="0"/>
              <a:t>test exercise (Paper based</a:t>
            </a:r>
            <a:r>
              <a:rPr lang="en-GB" sz="3000" b="1" kern="1200" dirty="0"/>
              <a:t> </a:t>
            </a:r>
            <a:r>
              <a:rPr lang="en-US" sz="3000" b="1" kern="1200" dirty="0" smtClean="0"/>
              <a:t>map update)</a:t>
            </a:r>
          </a:p>
          <a:p>
            <a:pPr marL="0" lvl="0" indent="0">
              <a:spcBef>
                <a:spcPct val="0"/>
              </a:spcBef>
              <a:buNone/>
            </a:pPr>
            <a:endParaRPr lang="en-US" sz="3000" b="1" kern="1200" dirty="0" smtClean="0"/>
          </a:p>
          <a:p>
            <a:r>
              <a:rPr lang="en-US" sz="2500" kern="1200" dirty="0" smtClean="0"/>
              <a:t>June </a:t>
            </a:r>
            <a:r>
              <a:rPr lang="en-US" sz="2500" kern="1200" dirty="0"/>
              <a:t>- December </a:t>
            </a:r>
            <a:r>
              <a:rPr lang="en-US" sz="2500" kern="1200" dirty="0" smtClean="0"/>
              <a:t>2017        about 20% of the total nr of EA-s (2011)</a:t>
            </a:r>
          </a:p>
          <a:p>
            <a:r>
              <a:rPr lang="en-US" sz="2500" kern="1200" dirty="0" smtClean="0"/>
              <a:t>Were </a:t>
            </a:r>
            <a:r>
              <a:rPr lang="en-GB" sz="2500" kern="1200" dirty="0"/>
              <a:t>used 2011 census paper maps</a:t>
            </a:r>
          </a:p>
          <a:p>
            <a:pPr algn="just"/>
            <a:r>
              <a:rPr lang="en-GB" sz="2500" kern="1200" dirty="0"/>
              <a:t>to gather a set of fresh spatial data for evaluating and planning the workload expected for the overall updating of the </a:t>
            </a:r>
            <a:r>
              <a:rPr lang="en-GB" sz="2500" kern="1200" dirty="0" smtClean="0"/>
              <a:t>maps</a:t>
            </a:r>
            <a:endParaRPr lang="en-GB" sz="2500" kern="1200" dirty="0"/>
          </a:p>
          <a:p>
            <a:pPr algn="just"/>
            <a:r>
              <a:rPr lang="en-GB" sz="2500" kern="1200" dirty="0" smtClean="0"/>
              <a:t>to </a:t>
            </a:r>
            <a:r>
              <a:rPr lang="en-GB" sz="2500" kern="1200" dirty="0"/>
              <a:t>provide accurate numbers on the changes occurred since 2011 on the size of EAs, showing very relevant differences about the number of dwellings contained in the </a:t>
            </a:r>
            <a:r>
              <a:rPr lang="en-GB" sz="2500" kern="1200" dirty="0" smtClean="0"/>
              <a:t>EAs </a:t>
            </a:r>
            <a:endParaRPr lang="en-GB" sz="2500" kern="1200" dirty="0"/>
          </a:p>
          <a:p>
            <a:endParaRPr lang="en-US" sz="2600" kern="1200" dirty="0"/>
          </a:p>
          <a:p>
            <a:endParaRPr lang="en-US" sz="2800" kern="1200" dirty="0"/>
          </a:p>
          <a:p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191000" y="2286000"/>
            <a:ext cx="533400" cy="0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CENSUS</a:t>
            </a:r>
            <a:r>
              <a:rPr lang="en-US" sz="2200" b="1" dirty="0" smtClean="0"/>
              <a:t> </a:t>
            </a:r>
            <a:r>
              <a:rPr lang="en-US" sz="3600" b="1" dirty="0"/>
              <a:t>2020 and </a:t>
            </a:r>
            <a:r>
              <a:rPr lang="en-US" sz="3600" b="1" dirty="0" smtClean="0"/>
              <a:t>GIS </a:t>
            </a:r>
            <a:endParaRPr lang="en-GB" sz="3600" b="1" dirty="0"/>
          </a:p>
        </p:txBody>
      </p:sp>
    </p:spTree>
    <p:extLst>
      <p:ext uri="{BB962C8B-B14F-4D97-AF65-F5344CB8AC3E}">
        <p14:creationId xmlns="" xmlns:p14="http://schemas.microsoft.com/office/powerpoint/2010/main" val="14268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CENSUS</a:t>
            </a:r>
            <a:r>
              <a:rPr lang="en-US" sz="2200" b="1" dirty="0" smtClean="0"/>
              <a:t> </a:t>
            </a:r>
            <a:r>
              <a:rPr lang="en-US" sz="3600" b="1" dirty="0"/>
              <a:t>2020 and </a:t>
            </a:r>
            <a:r>
              <a:rPr lang="en-US" sz="3600" b="1" dirty="0" smtClean="0"/>
              <a:t>GIS </a:t>
            </a:r>
            <a:endParaRPr lang="en-GB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xmlns="" id="{3F3C40C3-C533-B34A-A575-259CD63B2A5A}"/>
              </a:ext>
            </a:extLst>
          </p:cNvPr>
          <p:cNvSpPr/>
          <p:nvPr/>
        </p:nvSpPr>
        <p:spPr>
          <a:xfrm>
            <a:off x="411928" y="961184"/>
            <a:ext cx="4344785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2017</a:t>
            </a:r>
            <a:r>
              <a:rPr lang="en-GB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3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t</a:t>
            </a:r>
            <a:r>
              <a:rPr lang="en-GB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est </a:t>
            </a:r>
            <a:r>
              <a:rPr lang="en-GB" sz="3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exercise </a:t>
            </a:r>
            <a:endParaRPr lang="en-GB" sz="3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GB" sz="3000" dirty="0" smtClean="0">
              <a:solidFill>
                <a:srgbClr val="C00000"/>
              </a:solidFill>
            </a:endParaRPr>
          </a:p>
          <a:p>
            <a:r>
              <a:rPr lang="en-US" sz="2600" kern="0" dirty="0" smtClean="0">
                <a:latin typeface="+mj-lt"/>
              </a:rPr>
              <a:t>Paper </a:t>
            </a:r>
            <a:r>
              <a:rPr lang="en-US" sz="2600" kern="0" dirty="0">
                <a:latin typeface="+mj-lt"/>
              </a:rPr>
              <a:t>based map update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600" kern="0" dirty="0">
                <a:latin typeface="+mj-lt"/>
              </a:rPr>
              <a:t>Costly and ineffective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600" kern="0" dirty="0">
                <a:latin typeface="+mj-lt"/>
                <a:cs typeface="+mn-cs"/>
              </a:rPr>
              <a:t>Time consuming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600" kern="0" dirty="0">
                <a:latin typeface="+mj-lt"/>
                <a:cs typeface="+mn-cs"/>
              </a:rPr>
              <a:t>Quality issues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600" kern="0" dirty="0">
                <a:latin typeface="+mj-lt"/>
                <a:cs typeface="+mn-cs"/>
              </a:rPr>
              <a:t>Incorrectness, incompleteness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600" kern="0" dirty="0">
                <a:latin typeface="+mj-lt"/>
                <a:cs typeface="+mn-cs"/>
              </a:rPr>
              <a:t>Difficult to manage</a:t>
            </a:r>
          </a:p>
          <a:p>
            <a:pPr>
              <a:lnSpc>
                <a:spcPct val="150000"/>
              </a:lnSpc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</p:txBody>
      </p:sp>
      <p:pic>
        <p:nvPicPr>
          <p:cNvPr id="8" name="Picture 7" descr="img092.jpg"/>
          <p:cNvPicPr/>
          <p:nvPr/>
        </p:nvPicPr>
        <p:blipFill>
          <a:blip r:embed="rId4" cstate="print"/>
          <a:srcRect l="6172"/>
          <a:stretch>
            <a:fillRect/>
          </a:stretch>
        </p:blipFill>
        <p:spPr>
          <a:xfrm>
            <a:off x="4756713" y="3645947"/>
            <a:ext cx="3853887" cy="24383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56713" y="3645947"/>
            <a:ext cx="3853887" cy="243839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mg090.jpg"/>
          <p:cNvPicPr/>
          <p:nvPr/>
        </p:nvPicPr>
        <p:blipFill>
          <a:blip r:embed="rId5" cstate="print"/>
          <a:srcRect l="4022" t="4342"/>
          <a:stretch>
            <a:fillRect/>
          </a:stretch>
        </p:blipFill>
        <p:spPr>
          <a:xfrm>
            <a:off x="4756713" y="961184"/>
            <a:ext cx="3853887" cy="26202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56713" y="961184"/>
            <a:ext cx="3853887" cy="262021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8821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534400" cy="51054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Methodological changes and use of the new technology for map </a:t>
            </a:r>
            <a:r>
              <a:rPr lang="en-US" sz="2400" b="1" dirty="0" smtClean="0"/>
              <a:t>update – 2018 test</a:t>
            </a:r>
            <a:endParaRPr lang="en-US" sz="2400" kern="1200" dirty="0" smtClean="0"/>
          </a:p>
          <a:p>
            <a:pPr algn="just"/>
            <a:r>
              <a:rPr lang="en-US" sz="2300" kern="1200" dirty="0" smtClean="0"/>
              <a:t>To </a:t>
            </a:r>
            <a:r>
              <a:rPr lang="en-US" sz="2300" kern="1200" dirty="0"/>
              <a:t>set up </a:t>
            </a:r>
            <a:r>
              <a:rPr lang="en-US" sz="2300" kern="1200" dirty="0" smtClean="0"/>
              <a:t>a </a:t>
            </a:r>
            <a:r>
              <a:rPr lang="en-US" sz="2300" kern="1200" dirty="0"/>
              <a:t>more qualitative and quick method for map updating </a:t>
            </a:r>
            <a:r>
              <a:rPr lang="en-US" sz="2300" kern="1200" dirty="0" smtClean="0"/>
              <a:t>using the </a:t>
            </a:r>
            <a:r>
              <a:rPr lang="en-US" sz="2300" kern="1200" dirty="0"/>
              <a:t>latest available geospatial </a:t>
            </a:r>
            <a:r>
              <a:rPr lang="en-US" sz="2300" kern="1200" dirty="0" smtClean="0"/>
              <a:t>technology</a:t>
            </a:r>
          </a:p>
          <a:p>
            <a:pPr algn="just"/>
            <a:endParaRPr lang="en-US" sz="2300" kern="1200" dirty="0" smtClean="0"/>
          </a:p>
          <a:p>
            <a:pPr algn="just"/>
            <a:r>
              <a:rPr lang="en-US" sz="2300" kern="1200" dirty="0" smtClean="0"/>
              <a:t>Increasing the use </a:t>
            </a:r>
            <a:r>
              <a:rPr lang="en-US" sz="2300" kern="1200" dirty="0"/>
              <a:t>of geospatial technology in the process of data production for official </a:t>
            </a:r>
            <a:r>
              <a:rPr lang="en-US" sz="2300" kern="1200" dirty="0" smtClean="0"/>
              <a:t>statistics - census and surveys</a:t>
            </a:r>
          </a:p>
          <a:p>
            <a:pPr algn="just"/>
            <a:endParaRPr lang="en-US" sz="2300" kern="1200" dirty="0" smtClean="0"/>
          </a:p>
          <a:p>
            <a:pPr lvl="0" algn="just"/>
            <a:r>
              <a:rPr lang="en-US" sz="2300" kern="1200" dirty="0"/>
              <a:t>To test a method for the updating and maintenance of the future </a:t>
            </a:r>
            <a:r>
              <a:rPr lang="en-US" sz="2300" kern="1200" dirty="0" smtClean="0"/>
              <a:t>ANRBD</a:t>
            </a:r>
          </a:p>
          <a:p>
            <a:pPr lvl="0" algn="just"/>
            <a:endParaRPr lang="en-US" sz="2300" kern="1200" dirty="0" smtClean="0"/>
          </a:p>
          <a:p>
            <a:pPr algn="just"/>
            <a:r>
              <a:rPr lang="en-US" sz="2300" dirty="0"/>
              <a:t>To test the integration between the geospatial data available at INSTAT and AS (Address System</a:t>
            </a:r>
            <a:r>
              <a:rPr lang="en-US" sz="2300" dirty="0" smtClean="0"/>
              <a:t>)</a:t>
            </a:r>
            <a:endParaRPr lang="en-GB" sz="2300" dirty="0"/>
          </a:p>
          <a:p>
            <a:pPr lvl="0" algn="just"/>
            <a:endParaRPr lang="en-GB" sz="2400" kern="1200" dirty="0"/>
          </a:p>
          <a:p>
            <a:pPr algn="just"/>
            <a:endParaRPr lang="en-GB" sz="2400" kern="1200" dirty="0"/>
          </a:p>
          <a:p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13</a:t>
            </a:fld>
            <a:endParaRPr lang="en-US" altLang="sq-AL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CENSUS</a:t>
            </a:r>
            <a:r>
              <a:rPr lang="en-US" sz="2200" b="1" dirty="0" smtClean="0"/>
              <a:t> </a:t>
            </a:r>
            <a:r>
              <a:rPr lang="en-US" sz="3600" b="1" dirty="0"/>
              <a:t>2020 and </a:t>
            </a:r>
            <a:r>
              <a:rPr lang="en-US" sz="3600" b="1" dirty="0" smtClean="0"/>
              <a:t>GIS </a:t>
            </a:r>
            <a:endParaRPr lang="en-GB" sz="3600" b="1" dirty="0"/>
          </a:p>
        </p:txBody>
      </p:sp>
    </p:spTree>
    <p:extLst>
      <p:ext uri="{BB962C8B-B14F-4D97-AF65-F5344CB8AC3E}">
        <p14:creationId xmlns="" xmlns:p14="http://schemas.microsoft.com/office/powerpoint/2010/main" val="113507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pic>
        <p:nvPicPr>
          <p:cNvPr id="7" name="Picture 2" descr="C:\Users\inslese\Desktop\Map_Update_2019\collector pics\Entrance_Complet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325" y="935530"/>
            <a:ext cx="2907308" cy="51604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CENSUS</a:t>
            </a:r>
            <a:r>
              <a:rPr lang="en-US" sz="2200" b="1" dirty="0" smtClean="0"/>
              <a:t> </a:t>
            </a:r>
            <a:r>
              <a:rPr lang="en-US" sz="3600" b="1" dirty="0"/>
              <a:t>2020 and </a:t>
            </a:r>
            <a:r>
              <a:rPr lang="en-US" sz="3600" b="1" dirty="0" smtClean="0"/>
              <a:t>GIS </a:t>
            </a:r>
            <a:endParaRPr lang="en-GB" sz="3600" b="1" dirty="0"/>
          </a:p>
        </p:txBody>
      </p:sp>
      <p:sp>
        <p:nvSpPr>
          <p:cNvPr id="6" name="Rectangle 5"/>
          <p:cNvSpPr/>
          <p:nvPr/>
        </p:nvSpPr>
        <p:spPr>
          <a:xfrm>
            <a:off x="685799" y="948440"/>
            <a:ext cx="493152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kern="0" dirty="0">
                <a:latin typeface="+mj-lt"/>
                <a:cs typeface="+mn-cs"/>
              </a:rPr>
              <a:t>2018</a:t>
            </a:r>
            <a:r>
              <a:rPr lang="en-GB" sz="2400" kern="0" dirty="0">
                <a:latin typeface="+mj-lt"/>
                <a:cs typeface="+mn-cs"/>
              </a:rPr>
              <a:t> - test exercise </a:t>
            </a:r>
          </a:p>
          <a:p>
            <a:pPr>
              <a:lnSpc>
                <a:spcPct val="150000"/>
              </a:lnSpc>
            </a:pPr>
            <a:r>
              <a:rPr lang="en-US" sz="2400" kern="0" dirty="0">
                <a:latin typeface="+mj-lt"/>
                <a:cs typeface="+mn-cs"/>
              </a:rPr>
              <a:t>Technology oriented - tablets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Simplicity in data collection, enabling editing of buildings in real-life form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GPS incorporated – enables the accuracy and accessible more quickly the EA</a:t>
            </a:r>
            <a:endParaRPr lang="en-GB" sz="2400" kern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4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pic>
        <p:nvPicPr>
          <p:cNvPr id="7" name="Picture 2" descr="C:\Users\inslese\Desktop\Map_Update_2019\collector pics\Entrance_Complet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210" y="906716"/>
            <a:ext cx="2907308" cy="51604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CENSUS</a:t>
            </a:r>
            <a:r>
              <a:rPr lang="en-US" sz="2200" b="1" dirty="0" smtClean="0"/>
              <a:t> </a:t>
            </a:r>
            <a:r>
              <a:rPr lang="en-US" sz="3600" b="1" dirty="0"/>
              <a:t>2020 and </a:t>
            </a:r>
            <a:r>
              <a:rPr lang="en-US" sz="3600" b="1" dirty="0" smtClean="0"/>
              <a:t>GIS </a:t>
            </a:r>
            <a:endParaRPr lang="en-GB" sz="3600" b="1" dirty="0"/>
          </a:p>
        </p:txBody>
      </p:sp>
      <p:sp>
        <p:nvSpPr>
          <p:cNvPr id="2" name="Rectangle 1"/>
          <p:cNvSpPr/>
          <p:nvPr/>
        </p:nvSpPr>
        <p:spPr>
          <a:xfrm>
            <a:off x="379270" y="990600"/>
            <a:ext cx="5257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 smtClean="0">
                <a:latin typeface="+mj-lt"/>
                <a:cs typeface="+mn-cs"/>
              </a:rPr>
              <a:t>Online </a:t>
            </a:r>
            <a:r>
              <a:rPr lang="en-US" sz="2400" kern="0" dirty="0">
                <a:latin typeface="+mj-lt"/>
                <a:cs typeface="+mn-cs"/>
              </a:rPr>
              <a:t>and offline work modality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Increasing data quality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Time-saving in data collection and less data processing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Integration options with  Dashboard to monitor the work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>
                <a:latin typeface="+mj-lt"/>
                <a:cs typeface="+mn-cs"/>
              </a:rPr>
              <a:t>Reduction of paper printing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kern="0" dirty="0" smtClean="0">
                <a:latin typeface="+mj-lt"/>
                <a:cs typeface="+mn-cs"/>
              </a:rPr>
              <a:t>On real </a:t>
            </a:r>
            <a:r>
              <a:rPr lang="en-US" sz="2400" kern="0" dirty="0">
                <a:latin typeface="+mj-lt"/>
                <a:cs typeface="+mn-cs"/>
              </a:rPr>
              <a:t>time </a:t>
            </a:r>
            <a:r>
              <a:rPr lang="en-US" sz="2400" kern="0" dirty="0" smtClean="0">
                <a:latin typeface="+mj-lt"/>
                <a:cs typeface="+mn-cs"/>
              </a:rPr>
              <a:t>data Synchronization</a:t>
            </a:r>
            <a:endParaRPr lang="en-US" sz="2400" kern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52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5791200" cy="685800"/>
          </a:xfrm>
        </p:spPr>
        <p:txBody>
          <a:bodyPr/>
          <a:lstStyle/>
          <a:p>
            <a:r>
              <a:rPr lang="en-US" sz="3600" b="1" dirty="0"/>
              <a:t>Future and challenges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pic>
        <p:nvPicPr>
          <p:cNvPr id="7" name="Picture 6" descr="cid:naWSJsgX2pDCITJ8zfJh">
            <a:extLst>
              <a:ext uri="{FF2B5EF4-FFF2-40B4-BE49-F238E27FC236}">
                <a16:creationId xmlns:a16="http://schemas.microsoft.com/office/drawing/2014/main" xmlns="" id="{1C33845F-2798-DD49-9B68-CA8A961EB6A2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961465"/>
            <a:ext cx="3810000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ttangolo 10">
            <a:extLst>
              <a:ext uri="{FF2B5EF4-FFF2-40B4-BE49-F238E27FC236}">
                <a16:creationId xmlns:a16="http://schemas.microsoft.com/office/drawing/2014/main" xmlns="" id="{884354CB-7F34-734E-97E6-8E353F1043AD}"/>
              </a:ext>
            </a:extLst>
          </p:cNvPr>
          <p:cNvSpPr/>
          <p:nvPr/>
        </p:nvSpPr>
        <p:spPr>
          <a:xfrm>
            <a:off x="234713" y="914400"/>
            <a:ext cx="198119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kern="0" dirty="0" err="1" smtClean="0">
                <a:solidFill>
                  <a:srgbClr val="FF0000"/>
                </a:solidFill>
                <a:latin typeface="+mn-lt"/>
              </a:rPr>
              <a:t>Important!</a:t>
            </a:r>
            <a:r>
              <a:rPr lang="en-US" sz="2800" kern="0" dirty="0" err="1" smtClean="0">
                <a:latin typeface="+mn-lt"/>
              </a:rPr>
              <a:t>Point</a:t>
            </a:r>
            <a:endParaRPr lang="en-US" sz="2800" kern="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800" kern="0" dirty="0">
                <a:latin typeface="+mn-lt"/>
                <a:cs typeface="+mn-cs"/>
              </a:rPr>
              <a:t>data</a:t>
            </a:r>
          </a:p>
          <a:p>
            <a:pPr>
              <a:lnSpc>
                <a:spcPct val="150000"/>
              </a:lnSpc>
            </a:pPr>
            <a:r>
              <a:rPr lang="en-US" sz="2800" kern="0" dirty="0">
                <a:latin typeface="+mn-lt"/>
                <a:cs typeface="+mn-cs"/>
              </a:rPr>
              <a:t>collection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</p:txBody>
      </p:sp>
      <p:pic>
        <p:nvPicPr>
          <p:cNvPr id="10" name="Picture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95467" y="1063757"/>
            <a:ext cx="3105150" cy="2142959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71" y="1748319"/>
            <a:ext cx="1743075" cy="20377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Picture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67000" y="3505200"/>
            <a:ext cx="2514600" cy="2590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Group 4"/>
          <p:cNvGrpSpPr/>
          <p:nvPr/>
        </p:nvGrpSpPr>
        <p:grpSpPr>
          <a:xfrm>
            <a:off x="5334000" y="4493585"/>
            <a:ext cx="3627504" cy="841749"/>
            <a:chOff x="5334000" y="4493585"/>
            <a:chExt cx="3627504" cy="841749"/>
          </a:xfrm>
        </p:grpSpPr>
        <p:pic>
          <p:nvPicPr>
            <p:cNvPr id="8" name="Picture 7">
              <a:extLst>
                <a:ext uri="{FF2B5EF4-FFF2-40B4-BE49-F238E27FC236}">
  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v="urn:schemas-microsoft-com:vml" xmlns:w10="urn:schemas-microsoft-com:office:word" xmlns:w="http://schemas.openxmlformats.org/wordprocessingml/2006/main" xmlns:w15="http://schemas.microsoft.com/office/word/2012/wordml" xmlns:w16cid="http://schemas.microsoft.com/office/word/2016/wordml/cid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104DF13A-F651-4163-888F-0A3BAA4B5F7D}"/>
                </a:ext>
              </a:extLst>
            </p:cNvPr>
            <p:cNvPicPr/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0" y="4493585"/>
              <a:ext cx="3627504" cy="839534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5334000" y="4495800"/>
              <a:ext cx="3627504" cy="839534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="" xmlns:p14="http://schemas.microsoft.com/office/powerpoint/2010/main" val="147146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Future and challenges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" y="990600"/>
            <a:ext cx="8610600" cy="6324808"/>
            <a:chOff x="304800" y="838200"/>
            <a:chExt cx="8610600" cy="7954187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xmlns="" id="{3F3C40C3-C533-B34A-A575-259CD63B2A5A}"/>
                </a:ext>
              </a:extLst>
            </p:cNvPr>
            <p:cNvSpPr/>
            <p:nvPr/>
          </p:nvSpPr>
          <p:spPr>
            <a:xfrm>
              <a:off x="304800" y="838200"/>
              <a:ext cx="8610600" cy="7954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20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2019 map update activity</a:t>
              </a:r>
              <a:endParaRPr lang="en-GB" sz="3200" b="1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en-US" sz="2600" b="1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+mn-cs"/>
                </a:rPr>
                <a:t>A dedicated computer application for map update:</a:t>
              </a:r>
            </a:p>
            <a:p>
              <a:pPr marL="457200" indent="-457200"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n-US" sz="2600" kern="0" dirty="0">
                  <a:latin typeface="+mj-lt"/>
                  <a:cs typeface="+mn-cs"/>
                </a:rPr>
                <a:t>Field map updating          April - December 2019 </a:t>
              </a:r>
            </a:p>
            <a:p>
              <a:pPr marL="457200" indent="-457200"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n-US" sz="2600" kern="0" dirty="0">
                  <a:latin typeface="+mj-lt"/>
                  <a:cs typeface="+mn-cs"/>
                </a:rPr>
                <a:t>Quality checks </a:t>
              </a:r>
              <a:r>
                <a:rPr lang="en-US" sz="2600" kern="0" dirty="0" smtClean="0">
                  <a:latin typeface="+mj-lt"/>
                  <a:cs typeface="+mn-cs"/>
                </a:rPr>
                <a:t>to be finalized by March 2020 </a:t>
              </a:r>
              <a:endParaRPr lang="en-GB" sz="2600" kern="0" dirty="0">
                <a:latin typeface="+mj-lt"/>
                <a:cs typeface="+mn-cs"/>
              </a:endParaRPr>
            </a:p>
            <a:p>
              <a:pPr marL="457200" indent="-457200"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n-US" sz="2600" kern="0" dirty="0">
                  <a:latin typeface="+mj-lt"/>
                  <a:cs typeface="+mn-cs"/>
                </a:rPr>
                <a:t>120 surveyors contracted by INSTAT in the fieldwork </a:t>
              </a:r>
            </a:p>
            <a:p>
              <a:pPr marL="457200" indent="-457200"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en-US" sz="2600" kern="0" dirty="0">
                  <a:latin typeface="+mj-lt"/>
                  <a:cs typeface="+mn-cs"/>
                </a:rPr>
                <a:t>20 GIS operators, at the INSTAT Headquarters will validate and control in real time the work carried out by the surveyors in the </a:t>
              </a:r>
              <a:r>
                <a:rPr lang="en-US" sz="2600" kern="0" dirty="0" smtClean="0">
                  <a:latin typeface="+mj-lt"/>
                  <a:cs typeface="+mn-cs"/>
                </a:rPr>
                <a:t>field through Dashboard </a:t>
              </a:r>
              <a:endParaRPr lang="en-US" sz="2600" kern="0" dirty="0">
                <a:latin typeface="+mj-lt"/>
                <a:cs typeface="+mn-cs"/>
              </a:endParaRPr>
            </a:p>
            <a:p>
              <a:pPr marL="457200" indent="-457200">
                <a:lnSpc>
                  <a:spcPct val="150000"/>
                </a:lnSpc>
                <a:buFontTx/>
                <a:buChar char="-"/>
              </a:pPr>
              <a:endParaRPr lang="en-US" sz="2800" kern="0" dirty="0" smtClean="0">
                <a:latin typeface="+mj-lt"/>
                <a:cs typeface="+mn-cs"/>
              </a:endParaRPr>
            </a:p>
            <a:p>
              <a:pPr marL="457200" indent="-457200">
                <a:lnSpc>
                  <a:spcPct val="150000"/>
                </a:lnSpc>
                <a:buFontTx/>
                <a:buChar char="-"/>
              </a:pPr>
              <a:endParaRPr lang="en-US" sz="2800" kern="0" dirty="0">
                <a:latin typeface="+mj-lt"/>
                <a:cs typeface="+mn-cs"/>
              </a:endParaRPr>
            </a:p>
          </p:txBody>
        </p:sp>
        <p:sp>
          <p:nvSpPr>
            <p:cNvPr id="3" name="Notched Right Arrow 2"/>
            <p:cNvSpPr/>
            <p:nvPr/>
          </p:nvSpPr>
          <p:spPr>
            <a:xfrm>
              <a:off x="3810000" y="2924567"/>
              <a:ext cx="685800" cy="185249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="" xmlns:p14="http://schemas.microsoft.com/office/powerpoint/2010/main" val="108499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6324600" cy="685800"/>
          </a:xfrm>
        </p:spPr>
        <p:txBody>
          <a:bodyPr/>
          <a:lstStyle/>
          <a:p>
            <a:r>
              <a:rPr lang="en-US" sz="3600" b="1" dirty="0" smtClean="0"/>
              <a:t>Web-based Dashboard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18</a:t>
            </a:fld>
            <a:endParaRPr lang="en-US" altLang="sq-A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657600"/>
            <a:ext cx="3886200" cy="23018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" y="990600"/>
            <a:ext cx="4660981" cy="25146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81000" y="4034490"/>
            <a:ext cx="3200400" cy="1070910"/>
          </a:xfrm>
        </p:spPr>
        <p:txBody>
          <a:bodyPr/>
          <a:lstStyle/>
          <a:p>
            <a:r>
              <a:rPr lang="en-GB" sz="1800" dirty="0" smtClean="0"/>
              <a:t>Planning</a:t>
            </a:r>
          </a:p>
          <a:p>
            <a:r>
              <a:rPr lang="en-GB" sz="1800" dirty="0" smtClean="0"/>
              <a:t>Monitoring</a:t>
            </a:r>
          </a:p>
          <a:p>
            <a:r>
              <a:rPr lang="en-GB" sz="1800" dirty="0" smtClean="0"/>
              <a:t>Tasks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67" t="4093"/>
          <a:stretch/>
        </p:blipFill>
        <p:spPr>
          <a:xfrm>
            <a:off x="5410200" y="1371600"/>
            <a:ext cx="3429000" cy="2133600"/>
          </a:xfrm>
          <a:prstGeom prst="rect">
            <a:avLst/>
          </a:prstGeom>
        </p:spPr>
      </p:pic>
      <p:pic>
        <p:nvPicPr>
          <p:cNvPr id="11" name="Content Placeholder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810" t="51610" r="23297" b="18495"/>
          <a:stretch/>
        </p:blipFill>
        <p:spPr bwMode="auto">
          <a:xfrm>
            <a:off x="6150854" y="3855924"/>
            <a:ext cx="278589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7391400" y="2863410"/>
            <a:ext cx="76200" cy="1354484"/>
          </a:xfrm>
          <a:prstGeom prst="straightConnector1">
            <a:avLst/>
          </a:prstGeom>
          <a:ln w="254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9061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Future and challenges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xmlns="" id="{3F3C40C3-C533-B34A-A575-259CD63B2A5A}"/>
              </a:ext>
            </a:extLst>
          </p:cNvPr>
          <p:cNvSpPr/>
          <p:nvPr/>
        </p:nvSpPr>
        <p:spPr>
          <a:xfrm>
            <a:off x="272783" y="762000"/>
            <a:ext cx="861060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kern="0" dirty="0">
                <a:solidFill>
                  <a:schemeClr val="accent6">
                    <a:lumMod val="50000"/>
                  </a:schemeClr>
                </a:solidFill>
                <a:latin typeface="+mj-lt"/>
                <a:cs typeface="+mn-cs"/>
              </a:rPr>
              <a:t>2019</a:t>
            </a:r>
            <a:endParaRPr lang="en-GB" sz="3200" b="1" kern="0" dirty="0">
              <a:solidFill>
                <a:schemeClr val="accent6">
                  <a:lumMod val="50000"/>
                </a:schemeClr>
              </a:solidFill>
              <a:latin typeface="+mj-lt"/>
              <a:cs typeface="+mn-cs"/>
            </a:endParaRPr>
          </a:p>
          <a:p>
            <a:r>
              <a:rPr lang="en-US" sz="2600" kern="0" dirty="0" smtClean="0">
                <a:latin typeface="+mj-lt"/>
                <a:cs typeface="+mn-cs"/>
              </a:rPr>
              <a:t>Objectives of the map update:</a:t>
            </a:r>
          </a:p>
          <a:p>
            <a:endParaRPr lang="en-GB" sz="2400" dirty="0"/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600" kern="0" dirty="0">
                <a:latin typeface="+mj-lt"/>
                <a:cs typeface="+mn-cs"/>
              </a:rPr>
              <a:t>to review the changes at the building level </a:t>
            </a:r>
            <a:r>
              <a:rPr lang="en-US" sz="2600" kern="0" dirty="0" smtClean="0">
                <a:latin typeface="+mj-lt"/>
                <a:cs typeface="+mn-cs"/>
              </a:rPr>
              <a:t>on the </a:t>
            </a:r>
            <a:r>
              <a:rPr lang="en-US" sz="2600" kern="0" dirty="0" err="1" smtClean="0">
                <a:latin typeface="+mj-lt"/>
                <a:cs typeface="+mn-cs"/>
              </a:rPr>
              <a:t>intercensal</a:t>
            </a:r>
            <a:r>
              <a:rPr lang="en-US" sz="2600" kern="0" dirty="0" smtClean="0">
                <a:latin typeface="+mj-lt"/>
                <a:cs typeface="+mn-cs"/>
              </a:rPr>
              <a:t> period</a:t>
            </a:r>
            <a:endParaRPr lang="en-US" sz="2600" kern="0" dirty="0">
              <a:latin typeface="+mj-lt"/>
              <a:cs typeface="+mn-cs"/>
            </a:endParaRPr>
          </a:p>
          <a:p>
            <a:pPr marL="457200" indent="-457200" algn="just">
              <a:buFont typeface="Arial" pitchFamily="34" charset="0"/>
              <a:buChar char="•"/>
            </a:pPr>
            <a:endParaRPr lang="en-US" sz="2600" kern="0" dirty="0">
              <a:latin typeface="+mj-lt"/>
              <a:cs typeface="+mn-cs"/>
            </a:endParaRPr>
          </a:p>
          <a:p>
            <a:pPr marL="457200" lvl="0" indent="-457200" algn="just">
              <a:buFont typeface="Wingdings" pitchFamily="2" charset="2"/>
              <a:buChar char="q"/>
            </a:pPr>
            <a:r>
              <a:rPr lang="en-US" sz="2600" kern="0" dirty="0" smtClean="0">
                <a:latin typeface="+mj-lt"/>
                <a:cs typeface="+mn-cs"/>
              </a:rPr>
              <a:t>to identify </a:t>
            </a:r>
            <a:r>
              <a:rPr lang="en-US" sz="2600" kern="0" dirty="0">
                <a:latin typeface="+mj-lt"/>
                <a:cs typeface="+mn-cs"/>
              </a:rPr>
              <a:t>the dwellings of each </a:t>
            </a:r>
            <a:r>
              <a:rPr lang="en-US" sz="2600" kern="0" dirty="0" smtClean="0">
                <a:latin typeface="+mj-lt"/>
                <a:cs typeface="+mn-cs"/>
              </a:rPr>
              <a:t>building used for </a:t>
            </a:r>
            <a:r>
              <a:rPr lang="en-US" sz="2600" kern="0" dirty="0">
                <a:latin typeface="+mj-lt"/>
                <a:cs typeface="+mn-cs"/>
              </a:rPr>
              <a:t>housing, and to collect basic information for all buildings</a:t>
            </a:r>
          </a:p>
          <a:p>
            <a:pPr marL="457200" lvl="0" indent="-457200" algn="just">
              <a:buFont typeface="Arial" pitchFamily="34" charset="0"/>
              <a:buChar char="•"/>
            </a:pPr>
            <a:endParaRPr lang="en-US" sz="2600" kern="0" dirty="0">
              <a:latin typeface="+mj-lt"/>
              <a:cs typeface="+mn-cs"/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800" kern="0" dirty="0"/>
              <a:t>to review existing enumeration areas (merging/splitting) in support of next census round</a:t>
            </a:r>
          </a:p>
          <a:p>
            <a:pPr marL="457200" lvl="0" indent="-457200" algn="just">
              <a:buFont typeface="Wingdings" pitchFamily="2" charset="2"/>
              <a:buChar char="q"/>
            </a:pPr>
            <a:endParaRPr lang="en-US" sz="2600" kern="0" dirty="0" smtClean="0">
              <a:latin typeface="+mj-lt"/>
              <a:cs typeface="+mn-cs"/>
            </a:endParaRPr>
          </a:p>
          <a:p>
            <a:pPr marL="457200" lvl="0" indent="-457200" algn="just">
              <a:buFont typeface="Arial" pitchFamily="34" charset="0"/>
              <a:buChar char="•"/>
            </a:pPr>
            <a:endParaRPr lang="en-US" sz="2400" dirty="0" smtClean="0"/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2400" kern="0" dirty="0" smtClean="0">
              <a:latin typeface="+mj-lt"/>
              <a:cs typeface="+mn-cs"/>
            </a:endParaRPr>
          </a:p>
          <a:p>
            <a:pPr marL="457200" indent="-457200" algn="just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194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Presentation outline</a:t>
            </a:r>
            <a:endParaRPr lang="sq-AL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2</a:t>
            </a:fld>
            <a:endParaRPr lang="en-US" altLang="sq-A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229600" cy="5173663"/>
          </a:xfrm>
        </p:spPr>
        <p:txBody>
          <a:bodyPr/>
          <a:lstStyle/>
          <a:p>
            <a:r>
              <a:rPr lang="en-GB" sz="3000" dirty="0" smtClean="0">
                <a:latin typeface="+mj-lt"/>
              </a:rPr>
              <a:t>Overview</a:t>
            </a:r>
            <a:endParaRPr lang="en-GB" sz="3000" dirty="0">
              <a:latin typeface="+mj-lt"/>
            </a:endParaRPr>
          </a:p>
          <a:p>
            <a:r>
              <a:rPr lang="en-US" sz="3000" dirty="0" smtClean="0">
                <a:latin typeface="+mj-lt"/>
              </a:rPr>
              <a:t>Previous </a:t>
            </a:r>
            <a:r>
              <a:rPr lang="en-US" sz="3000" dirty="0">
                <a:latin typeface="+mj-lt"/>
              </a:rPr>
              <a:t>Census and geospatial data situation</a:t>
            </a:r>
          </a:p>
          <a:p>
            <a:r>
              <a:rPr lang="en-US" sz="3000" dirty="0" err="1">
                <a:latin typeface="+mj-lt"/>
              </a:rPr>
              <a:t>WebGIS</a:t>
            </a:r>
            <a:r>
              <a:rPr lang="en-US" sz="3000" dirty="0">
                <a:latin typeface="+mj-lt"/>
              </a:rPr>
              <a:t> a step further</a:t>
            </a:r>
          </a:p>
          <a:p>
            <a:r>
              <a:rPr lang="en-US" sz="3000" dirty="0" err="1">
                <a:latin typeface="+mj-lt"/>
              </a:rPr>
              <a:t>Geoiformation</a:t>
            </a:r>
            <a:r>
              <a:rPr lang="en-US" sz="3000" dirty="0">
                <a:latin typeface="+mj-lt"/>
              </a:rPr>
              <a:t> in the new era - from paper to tablets</a:t>
            </a:r>
          </a:p>
          <a:p>
            <a:r>
              <a:rPr lang="en-US" sz="3000" dirty="0">
                <a:latin typeface="+mj-lt"/>
              </a:rPr>
              <a:t>Point data - a dedicated computer application for map update</a:t>
            </a:r>
          </a:p>
          <a:p>
            <a:endParaRPr lang="en-GB" dirty="0"/>
          </a:p>
          <a:p>
            <a:endParaRPr lang="sq-AL" sz="2800" dirty="0"/>
          </a:p>
        </p:txBody>
      </p:sp>
    </p:spTree>
    <p:extLst>
      <p:ext uri="{BB962C8B-B14F-4D97-AF65-F5344CB8AC3E}">
        <p14:creationId xmlns="" xmlns:p14="http://schemas.microsoft.com/office/powerpoint/2010/main" val="247531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en-US" sz="2600" dirty="0" smtClean="0">
                <a:latin typeface="+mj-lt"/>
              </a:rPr>
              <a:t>to collect </a:t>
            </a:r>
            <a:r>
              <a:rPr lang="en-US" sz="2600" dirty="0">
                <a:latin typeface="+mj-lt"/>
              </a:rPr>
              <a:t>information at the entrance level, which will be considered as the </a:t>
            </a:r>
            <a:r>
              <a:rPr lang="en-US" sz="2600" dirty="0" smtClean="0">
                <a:latin typeface="+mj-lt"/>
              </a:rPr>
              <a:t>‘statistical unit’ </a:t>
            </a:r>
            <a:r>
              <a:rPr lang="en-US" sz="2600" dirty="0">
                <a:latin typeface="+mj-lt"/>
              </a:rPr>
              <a:t>for the </a:t>
            </a:r>
            <a:r>
              <a:rPr lang="en-US" sz="2600" dirty="0" smtClean="0">
                <a:latin typeface="+mj-lt"/>
              </a:rPr>
              <a:t>survey; </a:t>
            </a:r>
            <a:r>
              <a:rPr lang="en-US" sz="2600" dirty="0">
                <a:latin typeface="+mj-lt"/>
              </a:rPr>
              <a:t>Entries refer to entrances that allow access to dwellings </a:t>
            </a:r>
            <a:r>
              <a:rPr lang="en-US" sz="2600" dirty="0" smtClean="0">
                <a:latin typeface="+mj-lt"/>
              </a:rPr>
              <a:t>only</a:t>
            </a:r>
            <a:endParaRPr lang="en-US" sz="2600" dirty="0">
              <a:latin typeface="+mj-lt"/>
            </a:endParaRPr>
          </a:p>
          <a:p>
            <a:pPr marL="457200" lvl="0" indent="-457200" algn="just">
              <a:buFont typeface="Arial" pitchFamily="34" charset="0"/>
              <a:buChar char="•"/>
            </a:pPr>
            <a:endParaRPr lang="en-GB" sz="2600" dirty="0">
              <a:latin typeface="+mj-lt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600" dirty="0" smtClean="0">
                <a:latin typeface="+mj-lt"/>
              </a:rPr>
              <a:t>to collect </a:t>
            </a:r>
            <a:r>
              <a:rPr lang="en-US" sz="2600" dirty="0">
                <a:latin typeface="+mj-lt"/>
              </a:rPr>
              <a:t>information on street names. It will serve as an </a:t>
            </a:r>
            <a:r>
              <a:rPr lang="en-GB" sz="2600" dirty="0">
                <a:latin typeface="+mj-lt"/>
              </a:rPr>
              <a:t>approach to lead data integration by improving quality of geospatial and statistical data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20</a:t>
            </a:fld>
            <a:endParaRPr lang="en-US" altLang="sq-AL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315200" cy="685800"/>
          </a:xfrm>
        </p:spPr>
        <p:txBody>
          <a:bodyPr/>
          <a:lstStyle/>
          <a:p>
            <a:pPr lvl="0" algn="ctr"/>
            <a:r>
              <a:rPr lang="en-US" sz="3600" b="1" dirty="0"/>
              <a:t>Future and challenges</a:t>
            </a:r>
            <a:endParaRPr lang="en-GB" sz="3600" dirty="0"/>
          </a:p>
        </p:txBody>
      </p:sp>
    </p:spTree>
    <p:extLst>
      <p:ext uri="{BB962C8B-B14F-4D97-AF65-F5344CB8AC3E}">
        <p14:creationId xmlns="" xmlns:p14="http://schemas.microsoft.com/office/powerpoint/2010/main" val="356046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5791200" cy="685800"/>
          </a:xfrm>
        </p:spPr>
        <p:txBody>
          <a:bodyPr/>
          <a:lstStyle/>
          <a:p>
            <a:r>
              <a:rPr lang="en-US" sz="3600" b="1" dirty="0"/>
              <a:t>Future and challenges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xmlns="" id="{3F3C40C3-C533-B34A-A575-259CD63B2A5A}"/>
              </a:ext>
            </a:extLst>
          </p:cNvPr>
          <p:cNvSpPr/>
          <p:nvPr/>
        </p:nvSpPr>
        <p:spPr>
          <a:xfrm>
            <a:off x="304799" y="914400"/>
            <a:ext cx="8229599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cs typeface="+mn-cs"/>
              </a:rPr>
              <a:t>The integration between geospatial and 2020 census data at point-based level, geocoded through unique identifiers and geographic </a:t>
            </a:r>
            <a:r>
              <a:rPr lang="en-US" sz="2400" dirty="0" smtClean="0">
                <a:latin typeface="+mj-lt"/>
                <a:cs typeface="+mn-cs"/>
              </a:rPr>
              <a:t>coordinates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en-US" sz="2400" dirty="0">
              <a:latin typeface="+mj-lt"/>
              <a:cs typeface="+mn-cs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cs typeface="+mn-cs"/>
              </a:rPr>
              <a:t>Such characteristics will allow the aggregation of census data in any spatial dimension, not only by administrative </a:t>
            </a:r>
            <a:r>
              <a:rPr lang="en-US" sz="2400" dirty="0" smtClean="0">
                <a:latin typeface="+mj-lt"/>
                <a:cs typeface="+mn-cs"/>
              </a:rPr>
              <a:t>units </a:t>
            </a:r>
            <a:endParaRPr lang="en-US" sz="2400" dirty="0">
              <a:latin typeface="+mj-lt"/>
              <a:cs typeface="+mn-cs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en-US" sz="2400" dirty="0" smtClean="0">
              <a:latin typeface="+mj-lt"/>
              <a:cs typeface="+mn-cs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+mj-lt"/>
                <a:cs typeface="+mn-cs"/>
              </a:rPr>
              <a:t>Census </a:t>
            </a:r>
            <a:r>
              <a:rPr lang="en-US" sz="2400" dirty="0">
                <a:latin typeface="+mj-lt"/>
                <a:cs typeface="+mn-cs"/>
              </a:rPr>
              <a:t>2020 will lay the ground for the development of a register of buildings and dwellings for statistical </a:t>
            </a:r>
            <a:r>
              <a:rPr lang="en-US" sz="2400" dirty="0" smtClean="0">
                <a:latin typeface="+mj-lt"/>
                <a:cs typeface="+mn-cs"/>
              </a:rPr>
              <a:t>use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en-US" sz="2400" dirty="0">
              <a:latin typeface="+mj-lt"/>
              <a:cs typeface="+mn-cs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cs typeface="+mn-cs"/>
              </a:rPr>
              <a:t>consistent as much as possible with other available national spatial datasets and other statistical registers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  <a:cs typeface="+mn-cs"/>
              </a:rPr>
              <a:t>Long term - register-based Census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endParaRPr lang="en-US" sz="2800" kern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91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22</a:t>
            </a:fld>
            <a:endParaRPr lang="en-US" altLang="sq-AL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981200"/>
            <a:ext cx="82296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>
                <a:latin typeface="Century Gothic" pitchFamily="34" charset="0"/>
              </a:rPr>
              <a:t>Thank </a:t>
            </a:r>
            <a:r>
              <a:rPr lang="en-US" sz="4000" b="1" dirty="0">
                <a:latin typeface="Century Gothic" pitchFamily="34" charset="0"/>
              </a:rPr>
              <a:t>you for </a:t>
            </a:r>
            <a:r>
              <a:rPr lang="en-US" sz="4000" b="1" dirty="0" smtClean="0">
                <a:latin typeface="Century Gothic" pitchFamily="34" charset="0"/>
              </a:rPr>
              <a:t>your kind </a:t>
            </a:r>
            <a:r>
              <a:rPr lang="en-US" sz="4000" b="1" dirty="0">
                <a:latin typeface="Century Gothic" pitchFamily="34" charset="0"/>
              </a:rPr>
              <a:t>attention</a:t>
            </a:r>
            <a:r>
              <a:rPr lang="en-US" sz="4000" b="1" dirty="0" smtClean="0">
                <a:latin typeface="Century Gothic" pitchFamily="34" charset="0"/>
              </a:rPr>
              <a:t>!</a:t>
            </a:r>
            <a:endParaRPr lang="en-US" sz="4000" b="1" dirty="0">
              <a:latin typeface="Century Gothic" pitchFamily="34" charset="0"/>
            </a:endParaRPr>
          </a:p>
          <a:p>
            <a:endParaRPr lang="sq-AL" dirty="0"/>
          </a:p>
        </p:txBody>
      </p:sp>
    </p:spTree>
    <p:extLst>
      <p:ext uri="{BB962C8B-B14F-4D97-AF65-F5344CB8AC3E}">
        <p14:creationId xmlns="" xmlns:p14="http://schemas.microsoft.com/office/powerpoint/2010/main" val="279163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4953000" cy="685800"/>
          </a:xfrm>
        </p:spPr>
        <p:txBody>
          <a:bodyPr/>
          <a:lstStyle/>
          <a:p>
            <a:r>
              <a:rPr lang="en-GB" sz="3600" b="1" dirty="0"/>
              <a:t>Introduction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92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199"/>
          </a:xfrm>
        </p:spPr>
        <p:txBody>
          <a:bodyPr/>
          <a:lstStyle/>
          <a:p>
            <a:pPr marL="0" indent="0">
              <a:buNone/>
            </a:pPr>
            <a:endParaRPr lang="en-US" sz="28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Century Gothic" pitchFamily="34" charset="0"/>
              </a:rPr>
              <a:t> </a:t>
            </a:r>
          </a:p>
          <a:p>
            <a:endParaRPr lang="en-US" sz="2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19D4A5F8-B3FB-FD46-9493-9CFAED112704}"/>
              </a:ext>
            </a:extLst>
          </p:cNvPr>
          <p:cNvSpPr txBox="1">
            <a:spLocks/>
          </p:cNvSpPr>
          <p:nvPr/>
        </p:nvSpPr>
        <p:spPr bwMode="auto">
          <a:xfrm>
            <a:off x="609600" y="914400"/>
            <a:ext cx="8229600" cy="517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buNone/>
            </a:pPr>
            <a:r>
              <a:rPr lang="en-GB" sz="2500" dirty="0">
                <a:latin typeface="+mj-lt"/>
              </a:rPr>
              <a:t>Importance of GIS on official statistics</a:t>
            </a:r>
          </a:p>
          <a:p>
            <a:pPr algn="just"/>
            <a:r>
              <a:rPr lang="en-US" sz="2400" dirty="0" smtClean="0">
                <a:latin typeface="+mj-lt"/>
              </a:rPr>
              <a:t>supports </a:t>
            </a:r>
            <a:r>
              <a:rPr lang="en-US" sz="2400" dirty="0">
                <a:latin typeface="+mj-lt"/>
              </a:rPr>
              <a:t>the entire census process: census preparation; data collection; </a:t>
            </a:r>
            <a:r>
              <a:rPr lang="en-US" sz="2400" dirty="0" smtClean="0">
                <a:latin typeface="+mj-lt"/>
              </a:rPr>
              <a:t>dissemination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monitoring daily work of </a:t>
            </a:r>
            <a:r>
              <a:rPr lang="en-US" sz="2400" dirty="0" smtClean="0">
                <a:latin typeface="+mj-lt"/>
              </a:rPr>
              <a:t>enumerators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identifying problems, hotspots and ensuring rapid intervention and finding quick </a:t>
            </a:r>
            <a:r>
              <a:rPr lang="en-US" sz="2400" dirty="0" smtClean="0">
                <a:latin typeface="+mj-lt"/>
              </a:rPr>
              <a:t>solutions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possibility to publish statistical data using thematic maps, geospatial analysis, Census atlas, </a:t>
            </a:r>
            <a:r>
              <a:rPr lang="en-US" sz="2400" dirty="0" smtClean="0">
                <a:latin typeface="+mj-lt"/>
              </a:rPr>
              <a:t>etc.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supporting all household surveys and other </a:t>
            </a:r>
            <a:r>
              <a:rPr lang="en-US" sz="2400" dirty="0" smtClean="0">
                <a:latin typeface="+mj-lt"/>
              </a:rPr>
              <a:t>surveys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setup of a </a:t>
            </a:r>
            <a:r>
              <a:rPr lang="en-US" sz="2400" dirty="0" smtClean="0">
                <a:latin typeface="+mj-lt"/>
              </a:rPr>
              <a:t>statistical register </a:t>
            </a:r>
            <a:r>
              <a:rPr lang="en-US" sz="2400" dirty="0">
                <a:latin typeface="+mj-lt"/>
              </a:rPr>
              <a:t>of buildings and </a:t>
            </a:r>
            <a:r>
              <a:rPr lang="en-US" sz="2400" dirty="0" smtClean="0">
                <a:latin typeface="+mj-lt"/>
              </a:rPr>
              <a:t>dwellings</a:t>
            </a:r>
            <a:endParaRPr lang="en-US" sz="2400" dirty="0">
              <a:latin typeface="+mj-lt"/>
            </a:endParaRPr>
          </a:p>
          <a:p>
            <a:pPr algn="just"/>
            <a:r>
              <a:rPr lang="en-US" sz="2400" dirty="0">
                <a:latin typeface="+mj-lt"/>
              </a:rPr>
              <a:t>enrichment of the National Spatial Data Infrastructures (NSDIs</a:t>
            </a:r>
            <a:r>
              <a:rPr lang="en-US" sz="2400" dirty="0" smtClean="0">
                <a:latin typeface="+mj-lt"/>
              </a:rPr>
              <a:t>)</a:t>
            </a:r>
            <a:endParaRPr lang="en-US" sz="2400" dirty="0">
              <a:latin typeface="+mj-lt"/>
            </a:endParaRPr>
          </a:p>
          <a:p>
            <a:pPr algn="just"/>
            <a:endParaRPr lang="en-US" sz="2400" kern="0" dirty="0">
              <a:latin typeface="+mj-lt"/>
            </a:endParaRPr>
          </a:p>
          <a:p>
            <a:pPr algn="just"/>
            <a:endParaRPr lang="en-US" sz="2800" kern="0" dirty="0">
              <a:latin typeface="+mj-lt"/>
            </a:endParaRPr>
          </a:p>
          <a:p>
            <a:endParaRPr lang="en-GB" kern="0" dirty="0"/>
          </a:p>
          <a:p>
            <a:endParaRPr lang="sq-AL" sz="2800" kern="0" dirty="0"/>
          </a:p>
        </p:txBody>
      </p:sp>
    </p:spTree>
    <p:extLst>
      <p:ext uri="{BB962C8B-B14F-4D97-AF65-F5344CB8AC3E}">
        <p14:creationId xmlns="" xmlns:p14="http://schemas.microsoft.com/office/powerpoint/2010/main" val="23476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4</a:t>
            </a:fld>
            <a:endParaRPr lang="en-US" altLang="sq-AL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95400"/>
            <a:ext cx="7328154" cy="4525963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4953000" cy="685800"/>
          </a:xfrm>
        </p:spPr>
        <p:txBody>
          <a:bodyPr/>
          <a:lstStyle/>
          <a:p>
            <a:pPr algn="r"/>
            <a:r>
              <a:rPr lang="en-US" sz="3600" b="1" dirty="0"/>
              <a:t>Census and GIS</a:t>
            </a:r>
          </a:p>
        </p:txBody>
      </p:sp>
    </p:spTree>
    <p:extLst>
      <p:ext uri="{BB962C8B-B14F-4D97-AF65-F5344CB8AC3E}">
        <p14:creationId xmlns="" xmlns:p14="http://schemas.microsoft.com/office/powerpoint/2010/main" val="64195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77" name="OTLSHAPE_M_e56fee69b6ba4372b2d6a267acc629c9_Title"/>
          <p:cNvSpPr txBox="1"/>
          <p:nvPr>
            <p:custDataLst>
              <p:tags r:id="rId1"/>
            </p:custDataLst>
          </p:nvPr>
        </p:nvSpPr>
        <p:spPr>
          <a:xfrm>
            <a:off x="8148987" y="3018378"/>
            <a:ext cx="890841" cy="258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800" b="1" dirty="0" smtClean="0">
                <a:solidFill>
                  <a:schemeClr val="dk1"/>
                </a:solidFill>
                <a:latin typeface="Calibri" panose="020F0502020204030204" pitchFamily="34" charset="0"/>
              </a:rPr>
              <a:t>CENSUS</a:t>
            </a:r>
            <a:endParaRPr lang="en-US" sz="800" b="1" dirty="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1799" y="2172368"/>
            <a:ext cx="8197176" cy="2438883"/>
            <a:chOff x="171799" y="2172368"/>
            <a:chExt cx="8197176" cy="2438883"/>
          </a:xfrm>
        </p:grpSpPr>
        <p:sp>
          <p:nvSpPr>
            <p:cNvPr id="91" name="TextBox 90"/>
            <p:cNvSpPr txBox="1"/>
            <p:nvPr/>
          </p:nvSpPr>
          <p:spPr>
            <a:xfrm>
              <a:off x="171799" y="2172368"/>
              <a:ext cx="6032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i="1" dirty="0" smtClean="0"/>
                <a:t>Year</a:t>
              </a:r>
              <a:endParaRPr lang="en-US" sz="1100" i="1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901375" y="2233408"/>
              <a:ext cx="7467600" cy="2377843"/>
              <a:chOff x="795540" y="2771776"/>
              <a:chExt cx="7467600" cy="2377843"/>
            </a:xfrm>
          </p:grpSpPr>
          <p:cxnSp>
            <p:nvCxnSpPr>
              <p:cNvPr id="8" name="OTLSHAPE_M_e56fee69b6ba4372b2d6a267acc629c9_Connector1"/>
              <p:cNvCxnSpPr/>
              <p:nvPr>
                <p:custDataLst>
                  <p:tags r:id="rId2"/>
                </p:custDataLst>
              </p:nvPr>
            </p:nvCxnSpPr>
            <p:spPr>
              <a:xfrm>
                <a:off x="6148590" y="3241507"/>
                <a:ext cx="0" cy="1076082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OTLSHAPE_M_1da9633009b549b9849d269e3ce605bd_Connector1"/>
              <p:cNvCxnSpPr/>
              <p:nvPr>
                <p:custDataLst>
                  <p:tags r:id="rId3"/>
                </p:custDataLst>
              </p:nvPr>
            </p:nvCxnSpPr>
            <p:spPr>
              <a:xfrm>
                <a:off x="7472347" y="3795451"/>
                <a:ext cx="0" cy="1354168"/>
              </a:xfrm>
              <a:prstGeom prst="line">
                <a:avLst/>
              </a:prstGeom>
              <a:ln w="9525" cap="flat" cmpd="sng" algn="ctr">
                <a:solidFill>
                  <a:schemeClr val="accent3">
                    <a:alpha val="49804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OTLSHAPE_M_a608491f34994f5a91ba72c91bdacf80_Connector1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3733800" y="3232375"/>
                <a:ext cx="0" cy="1484331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OTLSHAPE_M_1d21f34f2b0b4df8bc763a9e14488344_Connector1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4375150" y="3241507"/>
                <a:ext cx="0" cy="548640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OTLSHAPE_M_de9833a3a1b94595ab900e08e2beb62a_Connector1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2660650" y="3241507"/>
                <a:ext cx="6350" cy="1148714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OTLSHAPE_M_6a85e7f58b924119ac5827c2353f2299_Connector1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2209800" y="3241506"/>
                <a:ext cx="0" cy="719426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OTLSHAPE_TB_00000000000000000000000000000000_ScaleContainer"/>
              <p:cNvSpPr/>
              <p:nvPr>
                <p:custDataLst>
                  <p:tags r:id="rId8"/>
                </p:custDataLst>
              </p:nvPr>
            </p:nvSpPr>
            <p:spPr>
              <a:xfrm>
                <a:off x="795540" y="2987507"/>
                <a:ext cx="7467600" cy="254000"/>
              </a:xfrm>
              <a:prstGeom prst="roundRect">
                <a:avLst/>
              </a:prstGeom>
              <a:solidFill>
                <a:schemeClr val="dk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TLSHAPE_TB_00000000000000000000000000000000_TimescaleInterval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904606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1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OTLSHAPE_TB_00000000000000000000000000000000_TimescaleInterval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598015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1/1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OTLSHAPE_TB_00000000000000000000000000000000_TimescaleInterval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133600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OTLSHAPE_TB_00000000000000000000000000000000_TimescaleInterval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2590800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2/1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OTLSHAPE_TB_00000000000000000000000000000000_TimescaleInterval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276600" y="3057124"/>
                <a:ext cx="98424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2/2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4" name="OTLSHAPE_TB_00000000000000000000000000000000_TimescaleInterval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310587" y="3057123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2/4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5" name="OTLSHAPE_TB_00000000000000000000000000000000_TimescaleInterval7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329632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3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6" name="OTLSHAPE_TB_00000000000000000000000000000000_TimescaleInterval8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072690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4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7" name="OTLSHAPE_TB_00000000000000000000000000000000_TimescaleInterval9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6642100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5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8" name="OTLSHAPE_TB_00000000000000000000000000000000_TimescaleInterval10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7097712" y="3044741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6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9" name="OTLSHAPE_TB_00000000000000000000000000000000_ScaleMarking1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167858" y="2776539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2001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" name="OTLSHAPE_TB_00000000000000000000000000000000_ScaleMarking2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2057400" y="2771776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2009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4" name="OTLSHAPE_M_6a85e7f58b924119ac5827c2353f2299_Title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2448767" y="3793490"/>
                <a:ext cx="904033" cy="245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it-IT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2011 Census geography project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6" name="OTLSHAPE_M_6a85e7f58b924119ac5827c2353f2299_Shape"/>
              <p:cNvSpPr/>
              <p:nvPr>
                <p:custDataLst>
                  <p:tags r:id="rId22"/>
                </p:custDataLst>
              </p:nvPr>
            </p:nvSpPr>
            <p:spPr>
              <a:xfrm rot="16200000">
                <a:off x="2236787" y="3837107"/>
                <a:ext cx="127000" cy="123825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TLSHAPE_M_de9833a3a1b94595ab900e08e2beb62a_Shape"/>
              <p:cNvSpPr/>
              <p:nvPr>
                <p:custDataLst>
                  <p:tags r:id="rId23"/>
                </p:custDataLst>
              </p:nvPr>
            </p:nvSpPr>
            <p:spPr>
              <a:xfrm rot="16200000">
                <a:off x="2693987" y="4289649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TLSHAPE_M_1d21f34f2b0b4df8bc763a9e14488344_Shape"/>
              <p:cNvSpPr/>
              <p:nvPr>
                <p:custDataLst>
                  <p:tags r:id="rId24"/>
                </p:custDataLst>
              </p:nvPr>
            </p:nvSpPr>
            <p:spPr>
              <a:xfrm rot="16200000">
                <a:off x="4403928" y="3684707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TLSHAPE_M_a608491f34994f5a91ba72c91bdacf80_Shape"/>
              <p:cNvSpPr/>
              <p:nvPr>
                <p:custDataLst>
                  <p:tags r:id="rId25"/>
                </p:custDataLst>
              </p:nvPr>
            </p:nvSpPr>
            <p:spPr>
              <a:xfrm rot="16200000">
                <a:off x="3394340" y="3842038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TLSHAPE_M_e56fee69b6ba4372b2d6a267acc629c9_Title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6324600" y="4157241"/>
                <a:ext cx="890841" cy="26235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Map update 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census 2020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Paper based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1" name="OTLSHAPE_M_e56fee69b6ba4372b2d6a267acc629c9_Shape"/>
              <p:cNvSpPr/>
              <p:nvPr>
                <p:custDataLst>
                  <p:tags r:id="rId27"/>
                </p:custDataLst>
              </p:nvPr>
            </p:nvSpPr>
            <p:spPr>
              <a:xfrm rot="16200000">
                <a:off x="6177368" y="4217987"/>
                <a:ext cx="127000" cy="123825"/>
              </a:xfrm>
              <a:prstGeom prst="flowChartMerge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TLSHAPE_M_1da9633009b549b9849d269e3ce605bd_Title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891211" y="4587495"/>
                <a:ext cx="1017526" cy="12403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spc="-4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Initial steps for</a:t>
                </a:r>
              </a:p>
              <a:p>
                <a:r>
                  <a:rPr lang="en-US" sz="800" b="1" spc="-4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digital maps only for</a:t>
                </a:r>
              </a:p>
              <a:p>
                <a:r>
                  <a:rPr lang="en-US" sz="800" b="1" spc="-4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dissemination</a:t>
                </a:r>
                <a:endParaRPr lang="en-US" sz="800" b="1" spc="-4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OTLSHAPE_M_1da9633009b549b9849d269e3ce605bd_Shape"/>
              <p:cNvSpPr/>
              <p:nvPr>
                <p:custDataLst>
                  <p:tags r:id="rId29"/>
                </p:custDataLst>
              </p:nvPr>
            </p:nvSpPr>
            <p:spPr>
              <a:xfrm rot="16200000">
                <a:off x="1732461" y="4495250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3" name="OTLSHAPE_M_1d21f34f2b0b4df8bc763a9e14488344_Connector1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1686088" y="3210933"/>
                <a:ext cx="3449" cy="1409730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OTLSHAPE_M_6a85e7f58b924119ac5827c2353f2299_Connector1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1078958" y="3216107"/>
                <a:ext cx="0" cy="719426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OTLSHAPE_M_6a85e7f58b924119ac5827c2353f2299_Title"/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1263107" y="3845973"/>
                <a:ext cx="904033" cy="13965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it-IT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Census paper maps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OTLSHAPE_M_6a85e7f58b924119ac5827c2353f2299_Shape"/>
              <p:cNvSpPr/>
              <p:nvPr>
                <p:custDataLst>
                  <p:tags r:id="rId33"/>
                </p:custDataLst>
              </p:nvPr>
            </p:nvSpPr>
            <p:spPr>
              <a:xfrm rot="16200000">
                <a:off x="1104358" y="3811708"/>
                <a:ext cx="127000" cy="123825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2" name="OTLSHAPE_M_6a85e7f58b924119ac5827c2353f2299_Connector1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3352800" y="3241506"/>
                <a:ext cx="0" cy="719426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OTLSHAPE_TB_00000000000000000000000000000000_ScaleMarking2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3198168" y="2778463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2010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8" name="OTLSHAPE_M_de9833a3a1b94595ab900e08e2beb62a_Title"/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3585101" y="3856629"/>
                <a:ext cx="682099" cy="2178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Digitizing and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geocoding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0" name="OTLSHAPE_TB_00000000000000000000000000000000_TimescaleInterval5"/>
              <p:cNvSpPr txBox="1"/>
              <p:nvPr>
                <p:custDataLst>
                  <p:tags r:id="rId37"/>
                </p:custDataLst>
              </p:nvPr>
            </p:nvSpPr>
            <p:spPr>
              <a:xfrm>
                <a:off x="3711576" y="3057124"/>
                <a:ext cx="98424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2/3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1" name="OTLSHAPE_M_a608491f34994f5a91ba72c91bdacf80_Shape"/>
              <p:cNvSpPr/>
              <p:nvPr>
                <p:custDataLst>
                  <p:tags r:id="rId38"/>
                </p:custDataLst>
              </p:nvPr>
            </p:nvSpPr>
            <p:spPr>
              <a:xfrm rot="16200000">
                <a:off x="3765875" y="4606072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TLSHAPE_M_de9833a3a1b94595ab900e08e2beb62a_Title"/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3956636" y="4572000"/>
                <a:ext cx="682099" cy="2178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Building GIS infrastructure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13" name="OTLSHAPE_M_de9833a3a1b94595ab900e08e2beb62a_Connector1"/>
              <p:cNvCxnSpPr/>
              <p:nvPr>
                <p:custDataLst>
                  <p:tags r:id="rId40"/>
                </p:custDataLst>
              </p:nvPr>
            </p:nvCxnSpPr>
            <p:spPr>
              <a:xfrm flipH="1">
                <a:off x="4724400" y="3232375"/>
                <a:ext cx="6350" cy="1148714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OTLSHAPE_M_de9833a3a1b94595ab900e08e2beb62a_Title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4575701" y="3657600"/>
                <a:ext cx="682099" cy="2178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EA Delineation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OTLSHAPE_TB_00000000000000000000000000000000_TimescaleInterval6"/>
              <p:cNvSpPr txBox="1"/>
              <p:nvPr>
                <p:custDataLst>
                  <p:tags r:id="rId42"/>
                </p:custDataLst>
              </p:nvPr>
            </p:nvSpPr>
            <p:spPr>
              <a:xfrm>
                <a:off x="4660900" y="3060869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 smtClean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2/5</a:t>
                </a:r>
                <a:endParaRPr lang="en-US" sz="900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OTLSHAPE_TB_00000000000000000000000000000000_ScaleMarking2"/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4575701" y="2786569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2011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56" name="OTLSHAPE_M_6a85e7f58b924119ac5827c2353f2299_Connector1"/>
              <p:cNvCxnSpPr/>
              <p:nvPr>
                <p:custDataLst>
                  <p:tags r:id="rId44"/>
                </p:custDataLst>
              </p:nvPr>
            </p:nvCxnSpPr>
            <p:spPr>
              <a:xfrm>
                <a:off x="5355141" y="3241506"/>
                <a:ext cx="0" cy="719426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OTLSHAPE_M_6a85e7f58b924119ac5827c2353f2299_Title"/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5539290" y="3871372"/>
                <a:ext cx="904033" cy="13965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it-IT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INSTAT Geoportal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OTLSHAPE_M_6a85e7f58b924119ac5827c2353f2299_Shape"/>
              <p:cNvSpPr/>
              <p:nvPr>
                <p:custDataLst>
                  <p:tags r:id="rId46"/>
                </p:custDataLst>
              </p:nvPr>
            </p:nvSpPr>
            <p:spPr>
              <a:xfrm rot="16200000">
                <a:off x="5380541" y="3837107"/>
                <a:ext cx="127000" cy="123825"/>
              </a:xfrm>
              <a:prstGeom prst="flowChartMerge">
                <a:avLst/>
              </a:prstGeom>
              <a:solidFill>
                <a:srgbClr val="99CC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3399FF"/>
                    </a:solidFill>
                  </a:ln>
                  <a:solidFill>
                    <a:srgbClr val="99CC00"/>
                  </a:solidFill>
                </a:endParaRPr>
              </a:p>
            </p:txBody>
          </p:sp>
          <p:sp>
            <p:nvSpPr>
              <p:cNvPr id="159" name="OTLSHAPE_M_de9833a3a1b94595ab900e08e2beb62a_Title"/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4921512" y="4233494"/>
                <a:ext cx="682099" cy="2178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Census geography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completed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1" name="OTLSHAPE_M_6a85e7f58b924119ac5827c2353f2299_Shape"/>
              <p:cNvSpPr/>
              <p:nvPr>
                <p:custDataLst>
                  <p:tags r:id="rId48"/>
                </p:custDataLst>
              </p:nvPr>
            </p:nvSpPr>
            <p:spPr>
              <a:xfrm rot="16200000">
                <a:off x="4743033" y="4255677"/>
                <a:ext cx="127000" cy="123825"/>
              </a:xfrm>
              <a:prstGeom prst="flowChartMerge">
                <a:avLst/>
              </a:prstGeom>
              <a:solidFill>
                <a:srgbClr val="99CC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TLSHAPE_TB_00000000000000000000000000000000_ScaleMarking2"/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5213209" y="2786064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2014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3" name="OTLSHAPE_TB_00000000000000000000000000000000_ScaleMarking2"/>
              <p:cNvSpPr txBox="1"/>
              <p:nvPr>
                <p:custDataLst>
                  <p:tags r:id="rId50"/>
                </p:custDataLst>
              </p:nvPr>
            </p:nvSpPr>
            <p:spPr>
              <a:xfrm>
                <a:off x="5981558" y="2796094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2017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4" name="OTLSHAPE_TB_00000000000000000000000000000000_ScaleMarking2"/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6553200" y="2799438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2018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66" name="OTLSHAPE_M_e56fee69b6ba4372b2d6a267acc629c9_Connector1"/>
              <p:cNvCxnSpPr/>
              <p:nvPr>
                <p:custDataLst>
                  <p:tags r:id="rId52"/>
                </p:custDataLst>
              </p:nvPr>
            </p:nvCxnSpPr>
            <p:spPr>
              <a:xfrm>
                <a:off x="6681786" y="3216107"/>
                <a:ext cx="0" cy="719426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OTLSHAPE_M_e56fee69b6ba4372b2d6a267acc629c9_Shape"/>
              <p:cNvSpPr/>
              <p:nvPr>
                <p:custDataLst>
                  <p:tags r:id="rId53"/>
                </p:custDataLst>
              </p:nvPr>
            </p:nvSpPr>
            <p:spPr>
              <a:xfrm rot="16200000">
                <a:off x="6710564" y="3811588"/>
                <a:ext cx="127000" cy="123825"/>
              </a:xfrm>
              <a:prstGeom prst="flowChartMerge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TLSHAPE_TB_00000000000000000000000000000000_ScaleMarking2"/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7052146" y="2799437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2019</a:t>
                </a:r>
                <a:endParaRPr lang="en-US" sz="1100" b="1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71" name="OTLSHAPE_M_e56fee69b6ba4372b2d6a267acc629c9_Connector1"/>
              <p:cNvCxnSpPr/>
              <p:nvPr>
                <p:custDataLst>
                  <p:tags r:id="rId55"/>
                </p:custDataLst>
              </p:nvPr>
            </p:nvCxnSpPr>
            <p:spPr>
              <a:xfrm>
                <a:off x="7129866" y="3223415"/>
                <a:ext cx="0" cy="1444569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OTLSHAPE_M_e56fee69b6ba4372b2d6a267acc629c9_Title"/>
              <p:cNvSpPr txBox="1"/>
              <p:nvPr>
                <p:custDataLst>
                  <p:tags r:id="rId56"/>
                </p:custDataLst>
              </p:nvPr>
            </p:nvSpPr>
            <p:spPr>
              <a:xfrm>
                <a:off x="7303420" y="4333217"/>
                <a:ext cx="826421" cy="35840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Update using specific app. and tablets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3" name="OTLSHAPE_M_e56fee69b6ba4372b2d6a267acc629c9_Shape"/>
              <p:cNvSpPr/>
              <p:nvPr>
                <p:custDataLst>
                  <p:tags r:id="rId57"/>
                </p:custDataLst>
              </p:nvPr>
            </p:nvSpPr>
            <p:spPr>
              <a:xfrm rot="16200000">
                <a:off x="7157566" y="4542571"/>
                <a:ext cx="127000" cy="123825"/>
              </a:xfrm>
              <a:prstGeom prst="flowChartMerg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TLSHAPE_M_e56fee69b6ba4372b2d6a267acc629c9_Title"/>
              <p:cNvSpPr txBox="1"/>
              <p:nvPr>
                <p:custDataLst>
                  <p:tags r:id="rId58"/>
                </p:custDataLst>
              </p:nvPr>
            </p:nvSpPr>
            <p:spPr>
              <a:xfrm>
                <a:off x="6858000" y="3733800"/>
                <a:ext cx="890841" cy="2582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Map update 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Test handheld device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OTLSHAPE_M_de9833a3a1b94595ab900e08e2beb62a_Title"/>
              <p:cNvSpPr txBox="1"/>
              <p:nvPr>
                <p:custDataLst>
                  <p:tags r:id="rId59"/>
                </p:custDataLst>
              </p:nvPr>
            </p:nvSpPr>
            <p:spPr>
              <a:xfrm>
                <a:off x="2889372" y="4295563"/>
                <a:ext cx="996828" cy="12403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Map update / </a:t>
                </a:r>
              </a:p>
              <a:p>
                <a:r>
                  <a:rPr lang="en-US" sz="800" b="1" dirty="0" smtClean="0">
                    <a:solidFill>
                      <a:schemeClr val="dk1"/>
                    </a:solidFill>
                    <a:latin typeface="Calibri" panose="020F0502020204030204" pitchFamily="34" charset="0"/>
                  </a:rPr>
                  <a:t>Buildings and dwellings</a:t>
                </a:r>
                <a:endParaRPr lang="en-US" sz="800" b="1" dirty="0">
                  <a:solidFill>
                    <a:schemeClr val="dk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5" name="OTLSHAPE_TB_00000000000000000000000000000000_ScaleMarking2"/>
              <p:cNvSpPr txBox="1"/>
              <p:nvPr>
                <p:custDataLst>
                  <p:tags r:id="rId60"/>
                </p:custDataLst>
              </p:nvPr>
            </p:nvSpPr>
            <p:spPr>
              <a:xfrm>
                <a:off x="7696200" y="2809468"/>
                <a:ext cx="230832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1100" b="1" dirty="0" smtClean="0">
                    <a:solidFill>
                      <a:srgbClr val="FF6600"/>
                    </a:solidFill>
                    <a:latin typeface="Calibri" panose="020F0502020204030204" pitchFamily="34" charset="0"/>
                  </a:rPr>
                  <a:t>2020</a:t>
                </a:r>
                <a:endParaRPr lang="en-US" sz="1100" b="1" dirty="0">
                  <a:solidFill>
                    <a:srgbClr val="FF6600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176" name="OTLSHAPE_M_e56fee69b6ba4372b2d6a267acc629c9_Connector1"/>
              <p:cNvCxnSpPr/>
              <p:nvPr>
                <p:custDataLst>
                  <p:tags r:id="rId61"/>
                </p:custDataLst>
              </p:nvPr>
            </p:nvCxnSpPr>
            <p:spPr>
              <a:xfrm>
                <a:off x="7848600" y="3027966"/>
                <a:ext cx="0" cy="738569"/>
              </a:xfrm>
              <a:prstGeom prst="line">
                <a:avLst/>
              </a:prstGeom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OTLSHAPE_M_6a85e7f58b924119ac5827c2353f2299_Shape"/>
              <p:cNvSpPr/>
              <p:nvPr>
                <p:custDataLst>
                  <p:tags r:id="rId62"/>
                </p:custDataLst>
              </p:nvPr>
            </p:nvSpPr>
            <p:spPr>
              <a:xfrm rot="16200000">
                <a:off x="7870572" y="3641123"/>
                <a:ext cx="127000" cy="123825"/>
              </a:xfrm>
              <a:prstGeom prst="flowChartMerge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>
                  <a:scrgbClr r="0" g="0" b="0">
                    <a:alpha val="50000"/>
                  </a:scrgbClr>
                </a:outerShdw>
              </a:effectLst>
              <a:extLst>
                <a:ext uri="{53640926-AAD7-44D8-BBD7-CCE9431645EC}">
                  <a14:shadowObscured xmlns="" xmlns:a14="http://schemas.microsoft.com/office/drawing/2010/main" val="1"/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TLSHAPE_TB_00000000000000000000000000000000_TimescaleInterval10"/>
              <p:cNvSpPr txBox="1"/>
              <p:nvPr>
                <p:custDataLst>
                  <p:tags r:id="rId63"/>
                </p:custDataLst>
              </p:nvPr>
            </p:nvSpPr>
            <p:spPr>
              <a:xfrm>
                <a:off x="7708900" y="3048000"/>
                <a:ext cx="139700" cy="139531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 anchorCtr="0">
                <a:noAutofit/>
              </a:bodyPr>
              <a:lstStyle/>
              <a:p>
                <a:r>
                  <a:rPr lang="en-US" sz="900" dirty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7</a:t>
                </a:r>
              </a:p>
            </p:txBody>
          </p:sp>
        </p:grpSp>
      </p:grpSp>
      <p:sp>
        <p:nvSpPr>
          <p:cNvPr id="68" name="Title 1"/>
          <p:cNvSpPr>
            <a:spLocks noGrp="1"/>
          </p:cNvSpPr>
          <p:nvPr>
            <p:ph type="title"/>
          </p:nvPr>
        </p:nvSpPr>
        <p:spPr>
          <a:xfrm>
            <a:off x="1349781" y="152400"/>
            <a:ext cx="4953000" cy="685800"/>
          </a:xfrm>
        </p:spPr>
        <p:txBody>
          <a:bodyPr/>
          <a:lstStyle/>
          <a:p>
            <a:pPr algn="r"/>
            <a:r>
              <a:rPr lang="en-US" sz="3600" b="1" dirty="0"/>
              <a:t>Census and GIS</a:t>
            </a:r>
          </a:p>
        </p:txBody>
      </p:sp>
    </p:spTree>
    <p:extLst>
      <p:ext uri="{BB962C8B-B14F-4D97-AF65-F5344CB8AC3E}">
        <p14:creationId xmlns="" xmlns:p14="http://schemas.microsoft.com/office/powerpoint/2010/main" val="21643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0999" y="895190"/>
            <a:ext cx="3391296" cy="2559276"/>
          </a:xfrm>
          <a:prstGeom prst="rect">
            <a:avLst/>
          </a:prstGeom>
          <a:noFill/>
          <a:ln w="127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688D7-D3AF-471D-B745-714E40354018}" type="slidenum">
              <a:rPr lang="en-US" altLang="sq-AL" smtClean="0"/>
              <a:pPr/>
              <a:t>6</a:t>
            </a:fld>
            <a:endParaRPr lang="en-US" altLang="sq-AL"/>
          </a:p>
        </p:txBody>
      </p:sp>
      <p:sp>
        <p:nvSpPr>
          <p:cNvPr id="8" name="TextBox 7"/>
          <p:cNvSpPr txBox="1"/>
          <p:nvPr/>
        </p:nvSpPr>
        <p:spPr>
          <a:xfrm>
            <a:off x="609600" y="3454466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2001</a:t>
            </a:r>
            <a:endParaRPr lang="en-GB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6500203" cy="685800"/>
          </a:xfrm>
        </p:spPr>
        <p:txBody>
          <a:bodyPr/>
          <a:lstStyle/>
          <a:p>
            <a:pPr algn="r"/>
            <a:r>
              <a:rPr lang="en-US" sz="2400" b="1" dirty="0" smtClean="0"/>
              <a:t>Evolution of Census maps in years</a:t>
            </a:r>
            <a:endParaRPr lang="en-US" sz="24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4E66CB0-4FCD-D142-AB5E-CB9F23F00D9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16" b="10677"/>
          <a:stretch/>
        </p:blipFill>
        <p:spPr>
          <a:xfrm>
            <a:off x="6096000" y="895190"/>
            <a:ext cx="2940049" cy="504555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09833" y="1418410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2019</a:t>
            </a:r>
            <a:endParaRPr lang="en-GB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1529" y="2667000"/>
            <a:ext cx="959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2011</a:t>
            </a:r>
            <a:endParaRPr lang="en-GB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81000" y="911229"/>
            <a:ext cx="3391295" cy="2543236"/>
          </a:xfrm>
          <a:prstGeom prst="rect">
            <a:avLst/>
          </a:prstGeom>
        </p:spPr>
      </p:pic>
      <p:pic>
        <p:nvPicPr>
          <p:cNvPr id="1123" name="Picture 99" descr="\\Gis01\f\GIS05\Operatore\Emanuele\1500_EA_BOO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647" y="3120145"/>
            <a:ext cx="4019353" cy="29938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76647" y="3120145"/>
            <a:ext cx="4019353" cy="2993878"/>
          </a:xfrm>
          <a:prstGeom prst="rect">
            <a:avLst/>
          </a:prstGeom>
          <a:noFill/>
          <a:ln w="127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311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5934916" cy="685800"/>
          </a:xfrm>
        </p:spPr>
        <p:txBody>
          <a:bodyPr/>
          <a:lstStyle/>
          <a:p>
            <a:pPr algn="r"/>
            <a:r>
              <a:rPr lang="en-US" sz="3600" b="1" dirty="0" smtClean="0"/>
              <a:t>Maps for Enumeration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92" name="Content Placeholder 2"/>
          <p:cNvSpPr>
            <a:spLocks noGrp="1"/>
          </p:cNvSpPr>
          <p:nvPr>
            <p:ph idx="1"/>
          </p:nvPr>
        </p:nvSpPr>
        <p:spPr>
          <a:xfrm>
            <a:off x="427487" y="914400"/>
            <a:ext cx="8229600" cy="5029199"/>
          </a:xfrm>
        </p:spPr>
        <p:txBody>
          <a:bodyPr/>
          <a:lstStyle/>
          <a:p>
            <a:endParaRPr lang="en-US" sz="2800" dirty="0">
              <a:latin typeface="Century Gothic" pitchFamily="34" charset="0"/>
            </a:endParaRPr>
          </a:p>
          <a:p>
            <a:endParaRPr lang="en-US" sz="28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Century Gothic" pitchFamily="34" charset="0"/>
              </a:rPr>
              <a:t> </a:t>
            </a:r>
          </a:p>
          <a:p>
            <a:endParaRPr lang="en-US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888810" y="1176072"/>
            <a:ext cx="3353137" cy="2362200"/>
            <a:chOff x="533400" y="1295400"/>
            <a:chExt cx="4324444" cy="3055116"/>
          </a:xfrm>
        </p:grpSpPr>
        <p:sp>
          <p:nvSpPr>
            <p:cNvPr id="49" name="OTLSHAPE_TB_00000000000000000000000000000000_TimescaleInterval1"/>
            <p:cNvSpPr txBox="1"/>
            <p:nvPr>
              <p:custDataLst>
                <p:tags r:id="rId1"/>
              </p:custDataLst>
            </p:nvPr>
          </p:nvSpPr>
          <p:spPr>
            <a:xfrm>
              <a:off x="859040" y="2627647"/>
              <a:ext cx="139700" cy="13953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r>
                <a:rPr lang="en-US" sz="1200" dirty="0">
                  <a:solidFill>
                    <a:schemeClr val="lt1"/>
                  </a:solidFill>
                  <a:latin typeface="Calibri" panose="020F0502020204030204" pitchFamily="34" charset="0"/>
                </a:rPr>
                <a:t>Jan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" y="1295400"/>
              <a:ext cx="4324444" cy="305511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33400" y="1295400"/>
              <a:ext cx="4324444" cy="3055116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06696" y="1189910"/>
            <a:ext cx="3048000" cy="2348361"/>
            <a:chOff x="5257800" y="2514600"/>
            <a:chExt cx="3352800" cy="250462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7800" y="2514600"/>
              <a:ext cx="3352800" cy="2504622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257800" y="2514600"/>
              <a:ext cx="3352800" cy="2504622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77554" y="3924300"/>
            <a:ext cx="3077142" cy="2095389"/>
            <a:chOff x="4771458" y="3783605"/>
            <a:chExt cx="3077142" cy="209538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1458" y="3809999"/>
              <a:ext cx="3077142" cy="2068995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4771458" y="3783605"/>
              <a:ext cx="3077142" cy="2095389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8810" y="3924300"/>
            <a:ext cx="3353136" cy="2121781"/>
            <a:chOff x="888810" y="3783605"/>
            <a:chExt cx="3353136" cy="212178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810" y="3783605"/>
              <a:ext cx="3353136" cy="2121781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888810" y="3783605"/>
              <a:ext cx="3353136" cy="2121781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88810" y="899073"/>
            <a:ext cx="2588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Census EA map for Enumerators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01938" y="916154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Census EA map for Controllers </a:t>
            </a:r>
            <a:endParaRPr lang="en-GB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777554" y="3643098"/>
            <a:ext cx="2528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Census EA map for </a:t>
            </a:r>
            <a:r>
              <a:rPr lang="en-GB" sz="1200" b="1" dirty="0" smtClean="0"/>
              <a:t>Supervisors</a:t>
            </a:r>
            <a:endParaRPr lang="en-GB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888810" y="3647301"/>
            <a:ext cx="35404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Census EA map for </a:t>
            </a:r>
            <a:r>
              <a:rPr lang="en-GB" sz="1200" b="1" dirty="0" smtClean="0"/>
              <a:t>Municipalities/Communes</a:t>
            </a:r>
            <a:endParaRPr lang="en-GB" sz="1200" b="1" dirty="0"/>
          </a:p>
        </p:txBody>
      </p:sp>
    </p:spTree>
    <p:extLst>
      <p:ext uri="{BB962C8B-B14F-4D97-AF65-F5344CB8AC3E}">
        <p14:creationId xmlns="" xmlns:p14="http://schemas.microsoft.com/office/powerpoint/2010/main" val="253380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239" y="152400"/>
            <a:ext cx="5069541" cy="685800"/>
          </a:xfrm>
        </p:spPr>
        <p:txBody>
          <a:bodyPr/>
          <a:lstStyle/>
          <a:p>
            <a:r>
              <a:rPr lang="en-US" sz="3600" b="1" dirty="0"/>
              <a:t>Dissemination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92" name="Content Placeholder 2"/>
          <p:cNvSpPr>
            <a:spLocks noGrp="1"/>
          </p:cNvSpPr>
          <p:nvPr>
            <p:ph idx="1"/>
          </p:nvPr>
        </p:nvSpPr>
        <p:spPr>
          <a:xfrm>
            <a:off x="427487" y="914400"/>
            <a:ext cx="8229600" cy="5029199"/>
          </a:xfrm>
        </p:spPr>
        <p:txBody>
          <a:bodyPr/>
          <a:lstStyle/>
          <a:p>
            <a:endParaRPr lang="en-US" sz="2800" dirty="0">
              <a:latin typeface="Century Gothic" pitchFamily="34" charset="0"/>
            </a:endParaRPr>
          </a:p>
          <a:p>
            <a:endParaRPr lang="en-US" sz="28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Century Gothic" pitchFamily="34" charset="0"/>
              </a:rPr>
              <a:t> </a:t>
            </a:r>
          </a:p>
          <a:p>
            <a:endParaRPr lang="en-US" sz="2800" dirty="0"/>
          </a:p>
        </p:txBody>
      </p:sp>
      <p:pic>
        <p:nvPicPr>
          <p:cNvPr id="10" name="Picture 9" descr="C:\Users\insnele\Desktop\excel_img.jpg">
            <a:extLst>
              <a:ext uri="{FF2B5EF4-FFF2-40B4-BE49-F238E27FC236}">
                <a16:creationId xmlns:a16="http://schemas.microsoft.com/office/drawing/2014/main" xmlns="" id="{FE7B9C34-6D08-5844-B066-3D7FC963D6D0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099" y="1388681"/>
            <a:ext cx="2280701" cy="181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Notched Right Arrow 10"/>
          <p:cNvSpPr/>
          <p:nvPr/>
        </p:nvSpPr>
        <p:spPr>
          <a:xfrm rot="20154833">
            <a:off x="3118946" y="3084440"/>
            <a:ext cx="713400" cy="232200"/>
          </a:xfrm>
          <a:prstGeom prst="notchedRightArrow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" name="Group 18"/>
          <p:cNvGrpSpPr/>
          <p:nvPr/>
        </p:nvGrpSpPr>
        <p:grpSpPr>
          <a:xfrm>
            <a:off x="3886200" y="1025442"/>
            <a:ext cx="2039353" cy="2590800"/>
            <a:chOff x="3962400" y="883989"/>
            <a:chExt cx="2126164" cy="269741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400" y="883989"/>
              <a:ext cx="2126164" cy="2697411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962400" y="883989"/>
              <a:ext cx="2126164" cy="2697411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962400" y="3799974"/>
            <a:ext cx="2133600" cy="2133600"/>
            <a:chOff x="3657600" y="3733800"/>
            <a:chExt cx="2348345" cy="2286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3733800"/>
              <a:ext cx="2348345" cy="22860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657600" y="3733800"/>
              <a:ext cx="2348345" cy="228600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324600" y="2057400"/>
            <a:ext cx="1905000" cy="2057401"/>
            <a:chOff x="6324600" y="2627647"/>
            <a:chExt cx="2057400" cy="2325354"/>
          </a:xfrm>
        </p:grpSpPr>
        <p:pic>
          <p:nvPicPr>
            <p:cNvPr id="9" name="Picture 8" descr="C:\Users\insmide\Desktop\Untitled 3.jpg">
              <a:extLst>
                <a:ext uri="{FF2B5EF4-FFF2-40B4-BE49-F238E27FC236}">
                  <a16:creationId xmlns:a16="http://schemas.microsoft.com/office/drawing/2014/main" xmlns="" id="{7F6386B4-3F89-C94D-A5F3-CFE4D4B07D02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2627647"/>
              <a:ext cx="2057400" cy="23253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Rectangle 17"/>
            <p:cNvSpPr/>
            <p:nvPr/>
          </p:nvSpPr>
          <p:spPr>
            <a:xfrm>
              <a:off x="6325185" y="2627647"/>
              <a:ext cx="2056815" cy="2325354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2" name="Picture 21" descr="C:\Users\insnele\Desktop\map1.jpg"/>
          <p:cNvPicPr/>
          <p:nvPr/>
        </p:nvPicPr>
        <p:blipFill>
          <a:blip r:embed="rId8" cstate="print"/>
          <a:srcRect t="4348"/>
          <a:stretch>
            <a:fillRect/>
          </a:stretch>
        </p:blipFill>
        <p:spPr bwMode="auto">
          <a:xfrm>
            <a:off x="721178" y="3607468"/>
            <a:ext cx="2250622" cy="1604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Notched Right Arrow 22"/>
          <p:cNvSpPr/>
          <p:nvPr/>
        </p:nvSpPr>
        <p:spPr>
          <a:xfrm rot="1163904">
            <a:off x="3118946" y="3617082"/>
            <a:ext cx="713400" cy="232200"/>
          </a:xfrm>
          <a:prstGeom prst="notchedRightArrow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4910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290" y="102414"/>
            <a:ext cx="6248400" cy="685800"/>
          </a:xfrm>
        </p:spPr>
        <p:txBody>
          <a:bodyPr/>
          <a:lstStyle/>
          <a:p>
            <a:r>
              <a:rPr lang="en-US" sz="3600" b="1" dirty="0" err="1"/>
              <a:t>WebGIS</a:t>
            </a:r>
            <a:r>
              <a:rPr lang="en-US" sz="3600" b="1" dirty="0"/>
              <a:t> a step further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46290" y="624840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300AB-937F-4481-A632-4FD8A5E8C01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49" name="OTLSHAPE_TB_00000000000000000000000000000000_TimescaleInterval1"/>
          <p:cNvSpPr txBox="1"/>
          <p:nvPr>
            <p:custDataLst>
              <p:tags r:id="rId1"/>
            </p:custDataLst>
          </p:nvPr>
        </p:nvSpPr>
        <p:spPr>
          <a:xfrm>
            <a:off x="859040" y="2627647"/>
            <a:ext cx="139700" cy="13953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dirty="0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pic>
        <p:nvPicPr>
          <p:cNvPr id="8" name="Content Placeholder 13">
            <a:extLst>
              <a:ext uri="{FF2B5EF4-FFF2-40B4-BE49-F238E27FC236}">
                <a16:creationId xmlns:a16="http://schemas.microsoft.com/office/drawing/2014/main" xmlns="" id="{ED88AC5E-5757-9D44-9410-E4C590EC3FE8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3032" y="1487760"/>
            <a:ext cx="3120217" cy="2246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Left Brace 8">
            <a:extLst>
              <a:ext uri="{FF2B5EF4-FFF2-40B4-BE49-F238E27FC236}">
                <a16:creationId xmlns:a16="http://schemas.microsoft.com/office/drawing/2014/main" xmlns="" id="{9FA6DDF1-4839-4E45-A5DB-006A60743580}"/>
              </a:ext>
            </a:extLst>
          </p:cNvPr>
          <p:cNvSpPr/>
          <p:nvPr/>
        </p:nvSpPr>
        <p:spPr>
          <a:xfrm>
            <a:off x="649718" y="1478605"/>
            <a:ext cx="45719" cy="2255196"/>
          </a:xfrm>
          <a:prstGeom prst="leftBrace">
            <a:avLst/>
          </a:prstGeom>
          <a:noFill/>
          <a:ln w="12700" cap="flat" cmpd="sng" algn="ctr">
            <a:solidFill>
              <a:srgbClr val="4F81BD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20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xmlns="" id="{BBB5E1DA-4AAE-3F46-9BFC-2742103EBEFE}"/>
              </a:ext>
            </a:extLst>
          </p:cNvPr>
          <p:cNvSpPr txBox="1"/>
          <p:nvPr/>
        </p:nvSpPr>
        <p:spPr>
          <a:xfrm>
            <a:off x="264718" y="2576193"/>
            <a:ext cx="468314" cy="4002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it-IT" sz="1000" kern="12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Map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xmlns="" id="{29E8202F-7810-CB46-95E5-99A56685C195}"/>
              </a:ext>
            </a:extLst>
          </p:cNvPr>
          <p:cNvSpPr/>
          <p:nvPr/>
        </p:nvSpPr>
        <p:spPr>
          <a:xfrm>
            <a:off x="3909050" y="1483239"/>
            <a:ext cx="59259" cy="143522"/>
          </a:xfrm>
          <a:prstGeom prst="rightBrace">
            <a:avLst/>
          </a:prstGeom>
          <a:noFill/>
          <a:ln w="12700" cap="flat" cmpd="sng" algn="ctr">
            <a:solidFill>
              <a:srgbClr val="4F81BD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xmlns="" id="{34F8EB54-E711-584E-8D82-DAA0E2796FC5}"/>
              </a:ext>
            </a:extLst>
          </p:cNvPr>
          <p:cNvSpPr/>
          <p:nvPr/>
        </p:nvSpPr>
        <p:spPr>
          <a:xfrm>
            <a:off x="3928548" y="1734553"/>
            <a:ext cx="47333" cy="533031"/>
          </a:xfrm>
          <a:prstGeom prst="rightBrace">
            <a:avLst/>
          </a:prstGeom>
          <a:noFill/>
          <a:ln w="12700" cap="flat" cmpd="sng" algn="ctr">
            <a:solidFill>
              <a:srgbClr val="4F81BD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xmlns="" id="{501C2507-288C-5848-829B-317886021E7A}"/>
              </a:ext>
            </a:extLst>
          </p:cNvPr>
          <p:cNvSpPr/>
          <p:nvPr/>
        </p:nvSpPr>
        <p:spPr>
          <a:xfrm>
            <a:off x="3946252" y="2438400"/>
            <a:ext cx="50236" cy="538030"/>
          </a:xfrm>
          <a:prstGeom prst="rightBrace">
            <a:avLst/>
          </a:prstGeom>
          <a:noFill/>
          <a:ln w="12700" cap="flat" cmpd="sng" algn="ctr">
            <a:solidFill>
              <a:srgbClr val="4F81BD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xmlns="" id="{A9E95748-D2A8-3E42-8896-41FCF77F31F1}"/>
              </a:ext>
            </a:extLst>
          </p:cNvPr>
          <p:cNvSpPr txBox="1"/>
          <p:nvPr/>
        </p:nvSpPr>
        <p:spPr>
          <a:xfrm>
            <a:off x="3952214" y="1396383"/>
            <a:ext cx="970653" cy="356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000" kern="12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Print</a:t>
            </a:r>
            <a:r>
              <a:rPr lang="it-IT" sz="1000" kern="12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, Share and Language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BA22E97F-E96D-D045-9B1A-C5D210AC8C04}"/>
              </a:ext>
            </a:extLst>
          </p:cNvPr>
          <p:cNvSpPr txBox="1"/>
          <p:nvPr/>
        </p:nvSpPr>
        <p:spPr>
          <a:xfrm>
            <a:off x="3971370" y="1812089"/>
            <a:ext cx="1002039" cy="5426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000" kern="12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Geography and Indicators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xmlns="" id="{42AF9D77-1888-4F45-BC39-2A0989371857}"/>
              </a:ext>
            </a:extLst>
          </p:cNvPr>
          <p:cNvSpPr txBox="1"/>
          <p:nvPr/>
        </p:nvSpPr>
        <p:spPr>
          <a:xfrm>
            <a:off x="3994879" y="2515936"/>
            <a:ext cx="1002039" cy="3999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000" kern="12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Classification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xmlns="" id="{96E3561C-7CD7-D449-B1D3-98279DC2B203}"/>
              </a:ext>
            </a:extLst>
          </p:cNvPr>
          <p:cNvSpPr/>
          <p:nvPr/>
        </p:nvSpPr>
        <p:spPr>
          <a:xfrm>
            <a:off x="3966859" y="3245863"/>
            <a:ext cx="45719" cy="335538"/>
          </a:xfrm>
          <a:prstGeom prst="rightBrace">
            <a:avLst/>
          </a:prstGeom>
          <a:noFill/>
          <a:ln w="12700" cap="flat" cmpd="sng" algn="ctr">
            <a:solidFill>
              <a:srgbClr val="4F81BD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en-US" sz="1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xmlns="" id="{3121AF2D-F675-844D-9C3C-B05C86D881CC}"/>
              </a:ext>
            </a:extLst>
          </p:cNvPr>
          <p:cNvSpPr txBox="1"/>
          <p:nvPr/>
        </p:nvSpPr>
        <p:spPr>
          <a:xfrm>
            <a:off x="5181600" y="1617835"/>
            <a:ext cx="4419600" cy="958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400" b="1" kern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https://www.instatgis.gov.al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Picture 19" descr="tttttttttt">
            <a:extLst>
              <a:ext uri="{FF2B5EF4-FFF2-40B4-BE49-F238E27FC236}">
                <a16:creationId xmlns:a16="http://schemas.microsoft.com/office/drawing/2014/main" xmlns="" id="{66D9D279-7785-D14C-9D8F-A8AE0BDA2FE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20114"/>
            <a:ext cx="4269357" cy="2429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92408" y="1133110"/>
            <a:ext cx="15007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</a:rPr>
              <a:t>Instatgis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</a:rPr>
              <a:t> interface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7842" y="3136633"/>
            <a:ext cx="24096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accent1">
                    <a:lumMod val="75000"/>
                  </a:schemeClr>
                </a:solidFill>
              </a:rPr>
              <a:t>Graphical presentation of data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203" b="42676"/>
          <a:stretch/>
        </p:blipFill>
        <p:spPr>
          <a:xfrm>
            <a:off x="928890" y="4042897"/>
            <a:ext cx="3332471" cy="1519703"/>
          </a:xfrm>
          <a:prstGeom prst="rect">
            <a:avLst/>
          </a:prstGeom>
        </p:spPr>
      </p:pic>
      <p:sp>
        <p:nvSpPr>
          <p:cNvPr id="22" name="TextBox 19"/>
          <p:cNvSpPr txBox="1"/>
          <p:nvPr/>
        </p:nvSpPr>
        <p:spPr>
          <a:xfrm>
            <a:off x="4027908" y="3270462"/>
            <a:ext cx="969010" cy="359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900" dirty="0">
                <a:solidFill>
                  <a:srgbClr val="4F81B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</a:rPr>
              <a:t>Map Description</a:t>
            </a:r>
            <a:endParaRPr lang="en-GB" sz="900" dirty="0">
              <a:solidFill>
                <a:srgbClr val="4F81BD"/>
              </a:solidFill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33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Instat template with 95 years logo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Instat template with 95 years logo" id="{E3868804-3E2E-4F67-B65D-D5FF4070EA58}" vid="{F1D5F44D-FF46-4EB8-9CBE-6EA1A0BB32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Instat template with 95 years logo</Template>
  <TotalTime>10890</TotalTime>
  <Words>957</Words>
  <Application>Microsoft Office PowerPoint</Application>
  <PresentationFormat>On-screen Show (4:3)</PresentationFormat>
  <Paragraphs>256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Instat template with 95 years logo</vt:lpstr>
      <vt:lpstr> An attempt to link the statistics and geospatial information in INSTAT, challenges and opportunities for Albanian 2020 census  Belgrade, Serbia, 21 - 23 May 2019 </vt:lpstr>
      <vt:lpstr>Presentation outline</vt:lpstr>
      <vt:lpstr>Introduction</vt:lpstr>
      <vt:lpstr>Census and GIS</vt:lpstr>
      <vt:lpstr>Census and GIS</vt:lpstr>
      <vt:lpstr>Evolution of Census maps in years</vt:lpstr>
      <vt:lpstr>Maps for Enumeration</vt:lpstr>
      <vt:lpstr>Dissemination</vt:lpstr>
      <vt:lpstr>WebGIS a step further</vt:lpstr>
      <vt:lpstr>Collaboration</vt:lpstr>
      <vt:lpstr>CENSUS 2020 and GIS </vt:lpstr>
      <vt:lpstr>CENSUS 2020 and GIS </vt:lpstr>
      <vt:lpstr>CENSUS 2020 and GIS </vt:lpstr>
      <vt:lpstr>CENSUS 2020 and GIS </vt:lpstr>
      <vt:lpstr>CENSUS 2020 and GIS </vt:lpstr>
      <vt:lpstr>Future and challenges</vt:lpstr>
      <vt:lpstr>Future and challenges</vt:lpstr>
      <vt:lpstr>Web-based Dashboard</vt:lpstr>
      <vt:lpstr>Future and challenges</vt:lpstr>
      <vt:lpstr>Future and challenges</vt:lpstr>
      <vt:lpstr>Future and challenges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Population and Housing Census 2020</dc:title>
  <dc:creator>Majlinda Nesturi</dc:creator>
  <cp:lastModifiedBy>Gentian deva</cp:lastModifiedBy>
  <cp:revision>297</cp:revision>
  <cp:lastPrinted>2019-05-16T12:43:08Z</cp:lastPrinted>
  <dcterms:created xsi:type="dcterms:W3CDTF">2019-03-19T13:36:55Z</dcterms:created>
  <dcterms:modified xsi:type="dcterms:W3CDTF">2019-05-19T16:46:22Z</dcterms:modified>
</cp:coreProperties>
</file>