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36" r:id="rId2"/>
    <p:sldId id="308" r:id="rId3"/>
    <p:sldId id="309" r:id="rId4"/>
    <p:sldId id="303" r:id="rId5"/>
    <p:sldId id="257" r:id="rId6"/>
    <p:sldId id="331" r:id="rId7"/>
    <p:sldId id="345" r:id="rId8"/>
    <p:sldId id="312" r:id="rId9"/>
    <p:sldId id="294" r:id="rId10"/>
    <p:sldId id="346" r:id="rId11"/>
    <p:sldId id="347" r:id="rId12"/>
    <p:sldId id="311" r:id="rId13"/>
    <p:sldId id="348" r:id="rId14"/>
    <p:sldId id="323" r:id="rId15"/>
    <p:sldId id="349" r:id="rId16"/>
    <p:sldId id="328" r:id="rId17"/>
    <p:sldId id="350" r:id="rId18"/>
    <p:sldId id="327" r:id="rId19"/>
    <p:sldId id="321" r:id="rId20"/>
    <p:sldId id="344" r:id="rId21"/>
    <p:sldId id="337" r:id="rId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548DD4"/>
    <a:srgbClr val="1830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84" autoAdjust="0"/>
    <p:restoredTop sz="93489" autoAdjust="0"/>
  </p:normalViewPr>
  <p:slideViewPr>
    <p:cSldViewPr>
      <p:cViewPr varScale="1">
        <p:scale>
          <a:sx n="64" d="100"/>
          <a:sy n="64" d="100"/>
        </p:scale>
        <p:origin x="1068" y="4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17B83-2670-42BB-8320-84526CF1B489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526D7-D2BE-479C-98F4-9B6D125728B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544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526D7-D2BE-479C-98F4-9B6D125728B3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2577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BA35-D7F0-4171-A5B5-E522932256AA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526D7-D2BE-479C-98F4-9B6D125728B3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526D7-D2BE-479C-98F4-9B6D125728B3}" type="slidenum">
              <a:rPr lang="pt-PT" smtClean="0"/>
              <a:pPr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2577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-108520" y="-99392"/>
            <a:ext cx="9649072" cy="7128792"/>
          </a:xfrm>
          <a:prstGeom prst="rect">
            <a:avLst/>
          </a:prstGeom>
          <a:solidFill>
            <a:srgbClr val="3E7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16216" y="6453336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800" dirty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Copyright ©2013 </a:t>
            </a:r>
            <a:r>
              <a:rPr lang="sk-SK" sz="800" dirty="0" err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EuroGeographics</a:t>
            </a:r>
            <a:endParaRPr lang="sk-SK" sz="8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91581" y="1556792"/>
            <a:ext cx="7308812" cy="1228998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sk-SK" dirty="0"/>
              <a:t>TITLE/HEADLINE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91581" y="3932288"/>
            <a:ext cx="7308812" cy="504825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sk-SK" dirty="0" err="1"/>
              <a:t>Subtitle</a:t>
            </a:r>
            <a:endParaRPr lang="sk-SK" dirty="0"/>
          </a:p>
        </p:txBody>
      </p:sp>
      <p:sp>
        <p:nvSpPr>
          <p:cNvPr id="15" name="Text Placeholder 1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827090" y="4581898"/>
            <a:ext cx="2376487" cy="35927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err="1"/>
              <a:t>Month</a:t>
            </a:r>
            <a:r>
              <a:rPr lang="sk-SK" dirty="0"/>
              <a:t> 2013</a:t>
            </a:r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91581" y="2780929"/>
            <a:ext cx="7308812" cy="108012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/>
              <a:t>TITLE/HEADLINE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8394" y="-171400"/>
            <a:ext cx="14688804" cy="73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9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5742"/>
            <a:ext cx="9144000" cy="4572258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6950"/>
          </a:xfrm>
        </p:spPr>
        <p:txBody>
          <a:bodyPr/>
          <a:lstStyle>
            <a:lvl1pPr algn="l">
              <a:defRPr/>
            </a:lvl1pPr>
          </a:lstStyle>
          <a:p>
            <a:endParaRPr lang="sk-SK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464495"/>
          </a:xfrm>
        </p:spPr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6512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F68FF2C-FB36-4E69-A246-62B3F864A4C0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22/05/2019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A2712F-1E83-4BF6-8378-C3B8D832216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366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DE79A-2A3B-4A6C-AF15-1074B73C0AD4}" type="datetimeFigureOut">
              <a:rPr lang="pt-PT" smtClean="0"/>
              <a:pPr/>
              <a:t>22/05/2019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3622D-9FC3-4912-8B17-7B42E4CB3A6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60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992888" cy="1228998"/>
          </a:xfrm>
        </p:spPr>
        <p:txBody>
          <a:bodyPr>
            <a:noAutofit/>
          </a:bodyPr>
          <a:lstStyle/>
          <a:p>
            <a:r>
              <a:rPr lang="pt-PT" sz="4000" dirty="0" err="1" smtClean="0">
                <a:latin typeface="+mn-lt"/>
              </a:rPr>
              <a:t>Working</a:t>
            </a:r>
            <a:r>
              <a:rPr lang="pt-PT" sz="4000" dirty="0" smtClean="0">
                <a:latin typeface="+mn-lt"/>
              </a:rPr>
              <a:t> </a:t>
            </a:r>
            <a:r>
              <a:rPr lang="pt-PT" sz="4000" dirty="0" err="1" smtClean="0">
                <a:latin typeface="+mn-lt"/>
              </a:rPr>
              <a:t>Group</a:t>
            </a:r>
            <a:r>
              <a:rPr lang="pt-PT" sz="4000" dirty="0" smtClean="0">
                <a:latin typeface="+mn-lt"/>
              </a:rPr>
              <a:t> </a:t>
            </a:r>
            <a:r>
              <a:rPr lang="pt-PT" sz="4000" dirty="0" err="1" smtClean="0">
                <a:latin typeface="+mn-lt"/>
              </a:rPr>
              <a:t>on</a:t>
            </a:r>
            <a:r>
              <a:rPr lang="pt-PT" sz="4000" dirty="0" smtClean="0">
                <a:latin typeface="+mn-lt"/>
              </a:rPr>
              <a:t> Data </a:t>
            </a:r>
            <a:r>
              <a:rPr lang="pt-PT" sz="4000" dirty="0" err="1" smtClean="0">
                <a:latin typeface="+mn-lt"/>
              </a:rPr>
              <a:t>Integration</a:t>
            </a:r>
            <a:endParaRPr lang="pt-PT" sz="4000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43608" y="4869160"/>
            <a:ext cx="6499428" cy="936104"/>
          </a:xfrm>
        </p:spPr>
        <p:txBody>
          <a:bodyPr>
            <a:normAutofit/>
          </a:bodyPr>
          <a:lstStyle/>
          <a:p>
            <a:r>
              <a:rPr lang="pt-PT" b="1" dirty="0" smtClean="0">
                <a:latin typeface="+mn-lt"/>
              </a:rPr>
              <a:t>PIER-GIORGIO ZACCHEDDU </a:t>
            </a:r>
            <a:r>
              <a:rPr lang="pt-PT" dirty="0" smtClean="0">
                <a:latin typeface="+mn-lt"/>
              </a:rPr>
              <a:t>(</a:t>
            </a:r>
            <a:r>
              <a:rPr lang="pt-PT" dirty="0" err="1" smtClean="0">
                <a:latin typeface="+mn-lt"/>
              </a:rPr>
              <a:t>Chair</a:t>
            </a:r>
            <a:r>
              <a:rPr lang="pt-PT" dirty="0" smtClean="0">
                <a:latin typeface="+mn-lt"/>
              </a:rPr>
              <a:t>)</a:t>
            </a:r>
          </a:p>
          <a:p>
            <a:endParaRPr lang="pt-PT" sz="700" b="1" dirty="0" smtClean="0">
              <a:latin typeface="+mn-lt"/>
            </a:endParaRPr>
          </a:p>
          <a:p>
            <a:r>
              <a:rPr lang="pt-PT" b="1" dirty="0" smtClean="0">
                <a:latin typeface="+mn-lt"/>
              </a:rPr>
              <a:t>FRANCISCO VALA </a:t>
            </a:r>
            <a:r>
              <a:rPr lang="pt-PT" dirty="0" smtClean="0">
                <a:latin typeface="+mn-lt"/>
              </a:rPr>
              <a:t>(</a:t>
            </a:r>
            <a:r>
              <a:rPr lang="pt-PT" dirty="0" err="1" smtClean="0">
                <a:latin typeface="+mn-lt"/>
              </a:rPr>
              <a:t>Subgroup</a:t>
            </a:r>
            <a:r>
              <a:rPr lang="pt-PT" dirty="0" smtClean="0">
                <a:latin typeface="+mn-lt"/>
              </a:rPr>
              <a:t> Leader)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062316" y="5805264"/>
            <a:ext cx="8478236" cy="648072"/>
          </a:xfrm>
        </p:spPr>
        <p:txBody>
          <a:bodyPr>
            <a:noAutofit/>
          </a:bodyPr>
          <a:lstStyle/>
          <a:p>
            <a:r>
              <a:rPr lang="en-US" sz="1600" dirty="0" smtClean="0"/>
              <a:t>UNECE Workshop on Data Integration:</a:t>
            </a:r>
          </a:p>
          <a:p>
            <a:r>
              <a:rPr lang="en-US" sz="1600" dirty="0" err="1" smtClean="0"/>
              <a:t>Realising</a:t>
            </a:r>
            <a:r>
              <a:rPr lang="en-US" sz="1600" dirty="0" smtClean="0"/>
              <a:t> the Potential of Statistical and Geospatial Data</a:t>
            </a:r>
          </a:p>
          <a:p>
            <a:r>
              <a:rPr lang="pt-PT" sz="1600" dirty="0" err="1" smtClean="0"/>
              <a:t>Belgrade</a:t>
            </a:r>
            <a:r>
              <a:rPr lang="pt-PT" sz="1600" dirty="0" smtClean="0"/>
              <a:t>, 21-23 </a:t>
            </a:r>
            <a:r>
              <a:rPr lang="pt-PT" sz="1600" dirty="0" err="1" smtClean="0"/>
              <a:t>May</a:t>
            </a:r>
            <a:r>
              <a:rPr lang="pt-PT" sz="1600" dirty="0" smtClean="0"/>
              <a:t> 2019</a:t>
            </a:r>
            <a:endParaRPr lang="pt-PT" sz="1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3568" y="1124744"/>
            <a:ext cx="8004221" cy="165618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integration of geospatial data with statistical data to grasp the territorial dimension in SDG indicators</a:t>
            </a:r>
            <a:endParaRPr lang="pt-PT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51520" y="620688"/>
            <a:ext cx="8496944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Inputs from WG members on their current official reporting situation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1D53F5-1B10-42F0-A482-EB232F802491}"/>
              </a:ext>
            </a:extLst>
          </p:cNvPr>
          <p:cNvSpPr txBox="1"/>
          <p:nvPr/>
        </p:nvSpPr>
        <p:spPr>
          <a:xfrm>
            <a:off x="168080" y="30040"/>
            <a:ext cx="885698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548DD4"/>
                </a:solidFill>
              </a:rPr>
              <a:t>National report assessment</a:t>
            </a:r>
            <a:endParaRPr lang="pt-PT" sz="3200" b="1" dirty="0">
              <a:solidFill>
                <a:srgbClr val="548DD4"/>
              </a:solidFill>
            </a:endParaRPr>
          </a:p>
        </p:txBody>
      </p:sp>
      <p:grpSp>
        <p:nvGrpSpPr>
          <p:cNvPr id="2" name="Group 133"/>
          <p:cNvGrpSpPr/>
          <p:nvPr/>
        </p:nvGrpSpPr>
        <p:grpSpPr>
          <a:xfrm>
            <a:off x="377924" y="1469206"/>
            <a:ext cx="8370540" cy="4120034"/>
            <a:chOff x="179512" y="1918569"/>
            <a:chExt cx="8370540" cy="4120034"/>
          </a:xfrm>
        </p:grpSpPr>
        <p:grpSp>
          <p:nvGrpSpPr>
            <p:cNvPr id="3" name="Group 109"/>
            <p:cNvGrpSpPr/>
            <p:nvPr/>
          </p:nvGrpSpPr>
          <p:grpSpPr>
            <a:xfrm>
              <a:off x="179512" y="1918569"/>
              <a:ext cx="7357976" cy="4120034"/>
              <a:chOff x="179512" y="1918569"/>
              <a:chExt cx="7357976" cy="4120034"/>
            </a:xfrm>
          </p:grpSpPr>
          <p:grpSp>
            <p:nvGrpSpPr>
              <p:cNvPr id="4" name="Group 128"/>
              <p:cNvGrpSpPr/>
              <p:nvPr/>
            </p:nvGrpSpPr>
            <p:grpSpPr>
              <a:xfrm>
                <a:off x="179512" y="1918569"/>
                <a:ext cx="7357976" cy="4120034"/>
                <a:chOff x="179512" y="1918569"/>
                <a:chExt cx="7357976" cy="4120034"/>
              </a:xfrm>
            </p:grpSpPr>
            <p:sp>
              <p:nvSpPr>
                <p:cNvPr id="112" name="TextBox 111"/>
                <p:cNvSpPr txBox="1"/>
                <p:nvPr/>
              </p:nvSpPr>
              <p:spPr>
                <a:xfrm>
                  <a:off x="179512" y="2496379"/>
                  <a:ext cx="187220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2800" b="1" dirty="0" smtClean="0">
                      <a:solidFill>
                        <a:srgbClr val="548DD4"/>
                      </a:solidFill>
                    </a:rPr>
                    <a:t>15.1.1</a:t>
                  </a:r>
                </a:p>
              </p:txBody>
            </p: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1691680" y="2060848"/>
                  <a:ext cx="0" cy="396044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TextBox 114"/>
                <p:cNvSpPr txBox="1"/>
                <p:nvPr/>
              </p:nvSpPr>
              <p:spPr>
                <a:xfrm>
                  <a:off x="179512" y="3429000"/>
                  <a:ext cx="187220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2800" b="1" dirty="0" smtClean="0">
                      <a:solidFill>
                        <a:srgbClr val="548DD4"/>
                      </a:solidFill>
                    </a:rPr>
                    <a:t>11.3.1</a:t>
                  </a: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179512" y="4440595"/>
                  <a:ext cx="187220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2800" b="1" dirty="0" smtClean="0">
                      <a:solidFill>
                        <a:srgbClr val="548DD4"/>
                      </a:solidFill>
                    </a:rPr>
                    <a:t>11.2.1</a:t>
                  </a:r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179512" y="5301208"/>
                  <a:ext cx="187220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2800" b="1" dirty="0" smtClean="0">
                      <a:solidFill>
                        <a:srgbClr val="548DD4"/>
                      </a:solidFill>
                    </a:rPr>
                    <a:t>11.7.1</a:t>
                  </a:r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1907330" y="4509120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1871192" y="254128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1907704" y="5356464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flipH="1">
                  <a:off x="2410691" y="2060848"/>
                  <a:ext cx="1070" cy="3977755"/>
                </a:xfrm>
                <a:prstGeom prst="line">
                  <a:avLst/>
                </a:prstGeom>
                <a:ln w="12700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TextBox 121"/>
                <p:cNvSpPr txBox="1"/>
                <p:nvPr/>
              </p:nvSpPr>
              <p:spPr>
                <a:xfrm>
                  <a:off x="1583060" y="1954535"/>
                  <a:ext cx="93610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b="1" dirty="0" smtClean="0">
                      <a:solidFill>
                        <a:srgbClr val="548DD4"/>
                      </a:solidFill>
                    </a:rPr>
                    <a:t>Global</a:t>
                  </a:r>
                  <a:endParaRPr lang="pt-PT" b="1" dirty="0">
                    <a:solidFill>
                      <a:srgbClr val="548DD4"/>
                    </a:solidFill>
                  </a:endParaRPr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1907704" y="3501008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6749153" y="4488150"/>
                  <a:ext cx="360040" cy="36004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2522105" y="4498308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3021064" y="4493133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>
                  <a:off x="3501374" y="4499562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3975684" y="4499072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4451296" y="4490693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4925238" y="4500742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5397510" y="4500742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5863110" y="4507456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6305232" y="4509120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6719008" y="4486480"/>
                  <a:ext cx="4790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CH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2508718" y="4488259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>
                  <a:off x="3012774" y="4488259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SE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3444822" y="4488259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dirty="0" smtClean="0">
                      <a:solidFill>
                        <a:schemeClr val="bg1"/>
                      </a:solidFill>
                    </a:rPr>
                    <a:t>AT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3948878" y="4488259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1" name="TextBox 150"/>
                <p:cNvSpPr txBox="1"/>
                <p:nvPr/>
              </p:nvSpPr>
              <p:spPr>
                <a:xfrm>
                  <a:off x="4452934" y="4488259"/>
                  <a:ext cx="3600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FI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2" name="TextBox 151"/>
                <p:cNvSpPr txBox="1"/>
                <p:nvPr/>
              </p:nvSpPr>
              <p:spPr>
                <a:xfrm>
                  <a:off x="4948705" y="4475667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3" name="TextBox 152"/>
                <p:cNvSpPr txBox="1"/>
                <p:nvPr/>
              </p:nvSpPr>
              <p:spPr>
                <a:xfrm>
                  <a:off x="5353978" y="4477337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PT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5821086" y="4488259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DK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5" name="TextBox 154"/>
                <p:cNvSpPr txBox="1"/>
                <p:nvPr/>
              </p:nvSpPr>
              <p:spPr>
                <a:xfrm>
                  <a:off x="6300192" y="4487385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FR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2528695" y="3484055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3026161" y="3489995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3525120" y="3484820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4005430" y="349124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4479740" y="349075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4955352" y="3482380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5429294" y="349242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5901566" y="349242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6367166" y="3499143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6809288" y="3500807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2508748" y="3469024"/>
                  <a:ext cx="4790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AT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7" name="TextBox 176"/>
                <p:cNvSpPr txBox="1"/>
                <p:nvPr/>
              </p:nvSpPr>
              <p:spPr>
                <a:xfrm>
                  <a:off x="3012774" y="3479946"/>
                  <a:ext cx="4791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3491390" y="3471706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DK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6341393" y="3484637"/>
                  <a:ext cx="4791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CH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6804248" y="3484970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FR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3995936" y="3467354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FI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>
                  <a:off x="4932040" y="3467354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1" name="TextBox 250"/>
                <p:cNvSpPr txBox="1"/>
                <p:nvPr/>
              </p:nvSpPr>
              <p:spPr>
                <a:xfrm>
                  <a:off x="5371886" y="3484106"/>
                  <a:ext cx="4790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dirty="0" smtClean="0">
                      <a:solidFill>
                        <a:schemeClr val="bg1"/>
                      </a:solidFill>
                    </a:rPr>
                    <a:t>PT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2" name="TextBox 251"/>
                <p:cNvSpPr txBox="1"/>
                <p:nvPr/>
              </p:nvSpPr>
              <p:spPr>
                <a:xfrm>
                  <a:off x="4488274" y="3464873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3" name="Oval 252"/>
                <p:cNvSpPr/>
                <p:nvPr/>
              </p:nvSpPr>
              <p:spPr>
                <a:xfrm>
                  <a:off x="2555776" y="5356464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4" name="Oval 253"/>
                <p:cNvSpPr/>
                <p:nvPr/>
              </p:nvSpPr>
              <p:spPr>
                <a:xfrm>
                  <a:off x="3053242" y="5362404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5" name="Oval 254"/>
                <p:cNvSpPr/>
                <p:nvPr/>
              </p:nvSpPr>
              <p:spPr>
                <a:xfrm>
                  <a:off x="3552201" y="5357229"/>
                  <a:ext cx="360040" cy="36004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6" name="Oval 255"/>
                <p:cNvSpPr/>
                <p:nvPr/>
              </p:nvSpPr>
              <p:spPr>
                <a:xfrm>
                  <a:off x="4032511" y="5363658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7" name="Oval 256"/>
                <p:cNvSpPr/>
                <p:nvPr/>
              </p:nvSpPr>
              <p:spPr>
                <a:xfrm>
                  <a:off x="4506821" y="5363168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8" name="Oval 257"/>
                <p:cNvSpPr/>
                <p:nvPr/>
              </p:nvSpPr>
              <p:spPr>
                <a:xfrm>
                  <a:off x="4982433" y="5354789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9" name="Oval 258"/>
                <p:cNvSpPr/>
                <p:nvPr/>
              </p:nvSpPr>
              <p:spPr>
                <a:xfrm>
                  <a:off x="5456375" y="5364838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60" name="Oval 259"/>
                <p:cNvSpPr/>
                <p:nvPr/>
              </p:nvSpPr>
              <p:spPr>
                <a:xfrm>
                  <a:off x="5928647" y="5364838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61" name="Oval 260"/>
                <p:cNvSpPr/>
                <p:nvPr/>
              </p:nvSpPr>
              <p:spPr>
                <a:xfrm>
                  <a:off x="6394247" y="5371552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62" name="Oval 261"/>
                <p:cNvSpPr/>
                <p:nvPr/>
              </p:nvSpPr>
              <p:spPr>
                <a:xfrm>
                  <a:off x="6836369" y="5373216"/>
                  <a:ext cx="360040" cy="36004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63" name="TextBox 262"/>
                <p:cNvSpPr txBox="1"/>
                <p:nvPr/>
              </p:nvSpPr>
              <p:spPr>
                <a:xfrm>
                  <a:off x="3059832" y="5356464"/>
                  <a:ext cx="4791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4" name="TextBox 263"/>
                <p:cNvSpPr txBox="1"/>
                <p:nvPr/>
              </p:nvSpPr>
              <p:spPr>
                <a:xfrm>
                  <a:off x="2510298" y="5347404"/>
                  <a:ext cx="4790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CH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5" name="TextBox 264"/>
                <p:cNvSpPr txBox="1"/>
                <p:nvPr/>
              </p:nvSpPr>
              <p:spPr>
                <a:xfrm>
                  <a:off x="3521968" y="5362460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SE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6" name="TextBox 265"/>
                <p:cNvSpPr txBox="1"/>
                <p:nvPr/>
              </p:nvSpPr>
              <p:spPr>
                <a:xfrm>
                  <a:off x="3995936" y="5356464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AT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7" name="TextBox 266"/>
                <p:cNvSpPr txBox="1"/>
                <p:nvPr/>
              </p:nvSpPr>
              <p:spPr>
                <a:xfrm>
                  <a:off x="4932040" y="5356464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DK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8" name="TextBox 267"/>
                <p:cNvSpPr txBox="1"/>
                <p:nvPr/>
              </p:nvSpPr>
              <p:spPr>
                <a:xfrm>
                  <a:off x="5436096" y="5356464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FI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9" name="TextBox 268"/>
                <p:cNvSpPr txBox="1"/>
                <p:nvPr/>
              </p:nvSpPr>
              <p:spPr>
                <a:xfrm>
                  <a:off x="5893094" y="5356464"/>
                  <a:ext cx="4791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FR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0" name="TextBox 269"/>
                <p:cNvSpPr txBox="1"/>
                <p:nvPr/>
              </p:nvSpPr>
              <p:spPr>
                <a:xfrm>
                  <a:off x="6372200" y="5356464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1" name="TextBox 270"/>
                <p:cNvSpPr txBox="1"/>
                <p:nvPr/>
              </p:nvSpPr>
              <p:spPr>
                <a:xfrm>
                  <a:off x="6804248" y="5356464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PT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2" name="Oval 271"/>
                <p:cNvSpPr/>
                <p:nvPr/>
              </p:nvSpPr>
              <p:spPr>
                <a:xfrm>
                  <a:off x="2519264" y="254128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3" name="Oval 272"/>
                <p:cNvSpPr/>
                <p:nvPr/>
              </p:nvSpPr>
              <p:spPr>
                <a:xfrm>
                  <a:off x="3016730" y="2547229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4" name="Oval 273"/>
                <p:cNvSpPr/>
                <p:nvPr/>
              </p:nvSpPr>
              <p:spPr>
                <a:xfrm>
                  <a:off x="3515689" y="2542054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5" name="Oval 274"/>
                <p:cNvSpPr/>
                <p:nvPr/>
              </p:nvSpPr>
              <p:spPr>
                <a:xfrm>
                  <a:off x="3995999" y="2548483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6" name="Oval 275"/>
                <p:cNvSpPr/>
                <p:nvPr/>
              </p:nvSpPr>
              <p:spPr>
                <a:xfrm>
                  <a:off x="4470309" y="2547993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4945921" y="2539614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8" name="Oval 277"/>
                <p:cNvSpPr/>
                <p:nvPr/>
              </p:nvSpPr>
              <p:spPr>
                <a:xfrm>
                  <a:off x="5419863" y="2549663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9" name="Oval 278"/>
                <p:cNvSpPr/>
                <p:nvPr/>
              </p:nvSpPr>
              <p:spPr>
                <a:xfrm>
                  <a:off x="5892135" y="2549663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0" name="Oval 279"/>
                <p:cNvSpPr/>
                <p:nvPr/>
              </p:nvSpPr>
              <p:spPr>
                <a:xfrm>
                  <a:off x="6357735" y="2556377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1" name="Oval 280"/>
                <p:cNvSpPr/>
                <p:nvPr/>
              </p:nvSpPr>
              <p:spPr>
                <a:xfrm>
                  <a:off x="6799857" y="2558041"/>
                  <a:ext cx="360040" cy="36004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2" name="TextBox 281"/>
                <p:cNvSpPr txBox="1"/>
                <p:nvPr/>
              </p:nvSpPr>
              <p:spPr>
                <a:xfrm>
                  <a:off x="2483768" y="2539548"/>
                  <a:ext cx="4790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AT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3" name="TextBox 282"/>
                <p:cNvSpPr txBox="1"/>
                <p:nvPr/>
              </p:nvSpPr>
              <p:spPr>
                <a:xfrm>
                  <a:off x="3491880" y="2539548"/>
                  <a:ext cx="4791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4" name="TextBox 283"/>
                <p:cNvSpPr txBox="1"/>
                <p:nvPr/>
              </p:nvSpPr>
              <p:spPr>
                <a:xfrm>
                  <a:off x="3970784" y="2537420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DK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>
                  <a:off x="4499992" y="2539548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FI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>
                  <a:off x="4932040" y="253954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FR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7" name="TextBox 286"/>
                <p:cNvSpPr txBox="1"/>
                <p:nvPr/>
              </p:nvSpPr>
              <p:spPr>
                <a:xfrm>
                  <a:off x="5436096" y="253954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8" name="TextBox 287"/>
                <p:cNvSpPr txBox="1"/>
                <p:nvPr/>
              </p:nvSpPr>
              <p:spPr>
                <a:xfrm>
                  <a:off x="2987824" y="2539548"/>
                  <a:ext cx="4790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CH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9" name="TextBox 288"/>
                <p:cNvSpPr txBox="1"/>
                <p:nvPr/>
              </p:nvSpPr>
              <p:spPr>
                <a:xfrm>
                  <a:off x="5868144" y="253954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IT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0" name="TextBox 289"/>
                <p:cNvSpPr txBox="1"/>
                <p:nvPr/>
              </p:nvSpPr>
              <p:spPr>
                <a:xfrm>
                  <a:off x="6305704" y="2555612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PT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1" name="TextBox 290"/>
                <p:cNvSpPr txBox="1"/>
                <p:nvPr/>
              </p:nvSpPr>
              <p:spPr>
                <a:xfrm>
                  <a:off x="6804248" y="2539548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dirty="0" smtClean="0">
                      <a:solidFill>
                        <a:schemeClr val="bg1"/>
                      </a:solidFill>
                    </a:rPr>
                    <a:t>SE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2" name="TextBox 291"/>
                <p:cNvSpPr txBox="1"/>
                <p:nvPr/>
              </p:nvSpPr>
              <p:spPr>
                <a:xfrm>
                  <a:off x="4499992" y="5363924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mtClean="0">
                      <a:solidFill>
                        <a:schemeClr val="bg1"/>
                      </a:solidFill>
                    </a:rPr>
                    <a:t>DE</a:t>
                  </a:r>
                  <a:endParaRPr lang="pt-PT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3" name="TextBox 292"/>
                <p:cNvSpPr txBox="1"/>
                <p:nvPr/>
              </p:nvSpPr>
              <p:spPr>
                <a:xfrm>
                  <a:off x="2424920" y="1918569"/>
                  <a:ext cx="5112568" cy="390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en-GB" b="1" dirty="0" smtClean="0">
                      <a:solidFill>
                        <a:srgbClr val="548DD4"/>
                      </a:solidFill>
                    </a:rPr>
                    <a:t>10 countries have provided their reporting situation</a:t>
                  </a:r>
                  <a:endParaRPr lang="pt-PT" b="1" dirty="0">
                    <a:solidFill>
                      <a:srgbClr val="548DD4"/>
                    </a:solidFill>
                  </a:endParaRPr>
                </a:p>
              </p:txBody>
            </p:sp>
          </p:grpSp>
          <p:sp>
            <p:nvSpPr>
              <p:cNvPr id="111" name="TextBox 110"/>
              <p:cNvSpPr txBox="1"/>
              <p:nvPr/>
            </p:nvSpPr>
            <p:spPr>
              <a:xfrm>
                <a:off x="5868144" y="3491716"/>
                <a:ext cx="4791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dirty="0" smtClean="0">
                    <a:solidFill>
                      <a:schemeClr val="bg1"/>
                    </a:solidFill>
                  </a:rPr>
                  <a:t>SE</a:t>
                </a:r>
                <a:endParaRPr lang="pt-PT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01" name="Straight Connector 100"/>
            <p:cNvCxnSpPr/>
            <p:nvPr/>
          </p:nvCxnSpPr>
          <p:spPr>
            <a:xfrm flipH="1">
              <a:off x="7505700" y="2060848"/>
              <a:ext cx="1070" cy="3977755"/>
            </a:xfrm>
            <a:prstGeom prst="line">
              <a:avLst/>
            </a:prstGeom>
            <a:ln w="1270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7397924" y="1949038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 err="1" smtClean="0">
                  <a:solidFill>
                    <a:srgbClr val="548DD4"/>
                  </a:solidFill>
                </a:rPr>
                <a:t>Tier</a:t>
              </a:r>
              <a:endParaRPr lang="pt-PT" b="1" dirty="0">
                <a:solidFill>
                  <a:srgbClr val="548DD4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524328" y="2492896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b="1" dirty="0" smtClean="0">
                  <a:solidFill>
                    <a:srgbClr val="548DD4"/>
                  </a:solidFill>
                </a:rPr>
                <a:t>I</a:t>
              </a:r>
              <a:endParaRPr lang="pt-PT" sz="2400" b="1" dirty="0">
                <a:solidFill>
                  <a:srgbClr val="548DD4"/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524328" y="3429000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b="1" dirty="0" smtClean="0">
                  <a:solidFill>
                    <a:srgbClr val="548DD4"/>
                  </a:solidFill>
                </a:rPr>
                <a:t>II</a:t>
              </a:r>
              <a:endParaRPr lang="pt-PT" sz="2400" b="1" dirty="0">
                <a:solidFill>
                  <a:srgbClr val="548DD4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524328" y="4437112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b="1" dirty="0" smtClean="0">
                  <a:solidFill>
                    <a:srgbClr val="548DD4"/>
                  </a:solidFill>
                </a:rPr>
                <a:t>II</a:t>
              </a:r>
              <a:endParaRPr lang="pt-PT" sz="2400" b="1" dirty="0">
                <a:solidFill>
                  <a:srgbClr val="548DD4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668344" y="5343599"/>
              <a:ext cx="881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400" b="1" dirty="0" smtClean="0">
                  <a:solidFill>
                    <a:srgbClr val="548DD4"/>
                  </a:solidFill>
                </a:rPr>
                <a:t>III (II)</a:t>
              </a:r>
              <a:endParaRPr lang="pt-PT" sz="2400" b="1" dirty="0">
                <a:solidFill>
                  <a:srgbClr val="548DD4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595021"/>
            <a:ext cx="233975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Measuring accessibility has a strong </a:t>
            </a:r>
            <a:r>
              <a:rPr lang="fr-FR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spatial </a:t>
            </a:r>
            <a:r>
              <a:rPr lang="en-GB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character, since it is intrinsically associated to the physical</a:t>
            </a:r>
            <a:r>
              <a:rPr lang="fr-FR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distance to a place</a:t>
            </a:r>
          </a:p>
          <a:p>
            <a:pPr algn="ctr"/>
            <a:endParaRPr lang="fr-FR" sz="2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GB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2100" dirty="0" smtClean="0">
                <a:solidFill>
                  <a:srgbClr val="006666"/>
                </a:solidFill>
              </a:rPr>
              <a:t>11.2.1</a:t>
            </a:r>
            <a:r>
              <a:rPr lang="en-GB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100" dirty="0" smtClean="0">
                <a:solidFill>
                  <a:srgbClr val="006666"/>
                </a:solidFill>
              </a:rPr>
              <a:t>tier II indicator </a:t>
            </a:r>
            <a:r>
              <a:rPr lang="en-GB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showed that geospatial data and modelling is at the core of this indicator</a:t>
            </a:r>
            <a:endParaRPr lang="pt-PT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4" name="Picture 2" descr="R:\lsb\GET_UNGGMI\2_Reuniões\28_Workshop on Data Integration_Belgrade_21-23 May\0_Apoio\Figuras\1121_Table.PNG"/>
          <p:cNvPicPr>
            <a:picLocks noChangeAspect="1" noChangeArrowheads="1"/>
          </p:cNvPicPr>
          <p:nvPr/>
        </p:nvPicPr>
        <p:blipFill>
          <a:blip r:embed="rId2" cstate="print"/>
          <a:srcRect b="3091"/>
          <a:stretch>
            <a:fillRect/>
          </a:stretch>
        </p:blipFill>
        <p:spPr bwMode="auto">
          <a:xfrm>
            <a:off x="2532137" y="1340768"/>
            <a:ext cx="6611863" cy="5373216"/>
          </a:xfrm>
          <a:prstGeom prst="rect">
            <a:avLst/>
          </a:prstGeom>
          <a:noFill/>
        </p:spPr>
      </p:pic>
      <p:pic>
        <p:nvPicPr>
          <p:cNvPr id="6" name="Picture 2" descr="R:\lsb\GET_UNGGMI\2_Reuniões\28_Workshop on Data Integration_Belgrade_21-23 May\0_Apoio\Figuras\1121_Titulo.PNG"/>
          <p:cNvPicPr>
            <a:picLocks noChangeAspect="1" noChangeArrowheads="1"/>
          </p:cNvPicPr>
          <p:nvPr/>
        </p:nvPicPr>
        <p:blipFill>
          <a:blip r:embed="rId3" cstate="print"/>
          <a:srcRect l="4966" t="47794" r="72463" b="28182"/>
          <a:stretch>
            <a:fillRect/>
          </a:stretch>
        </p:blipFill>
        <p:spPr bwMode="auto">
          <a:xfrm>
            <a:off x="7824858" y="0"/>
            <a:ext cx="1319142" cy="13407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44624"/>
            <a:ext cx="77758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Measuring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accessibility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using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spatial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modelling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analysis</a:t>
            </a:r>
            <a:endParaRPr lang="pt-PT" sz="2000" b="1" dirty="0" smtClean="0">
              <a:solidFill>
                <a:srgbClr val="62858D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</a:pP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11.2.1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Proportion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population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has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convenient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access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public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transport</a:t>
            </a:r>
            <a:endParaRPr lang="pt-PT" sz="2000" b="1" i="1" dirty="0">
              <a:solidFill>
                <a:srgbClr val="62858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8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tia.nunes\Desktop\Capture_8.PNG"/>
          <p:cNvPicPr>
            <a:picLocks noChangeAspect="1" noChangeArrowheads="1"/>
          </p:cNvPicPr>
          <p:nvPr/>
        </p:nvPicPr>
        <p:blipFill>
          <a:blip r:embed="rId2" cstate="print"/>
          <a:srcRect l="-35"/>
          <a:stretch>
            <a:fillRect/>
          </a:stretch>
        </p:blipFill>
        <p:spPr bwMode="auto">
          <a:xfrm>
            <a:off x="35496" y="20394"/>
            <a:ext cx="5688632" cy="6429620"/>
          </a:xfrm>
          <a:prstGeom prst="rect">
            <a:avLst/>
          </a:prstGeom>
          <a:noFill/>
        </p:spPr>
      </p:pic>
      <p:pic>
        <p:nvPicPr>
          <p:cNvPr id="2051" name="Picture 3" descr="C:\Users\catia.nunes\Desktop\Capture_9.PNG"/>
          <p:cNvPicPr>
            <a:picLocks noChangeAspect="1" noChangeArrowheads="1"/>
          </p:cNvPicPr>
          <p:nvPr/>
        </p:nvPicPr>
        <p:blipFill>
          <a:blip r:embed="rId3" cstate="print"/>
          <a:srcRect l="462"/>
          <a:stretch>
            <a:fillRect/>
          </a:stretch>
        </p:blipFill>
        <p:spPr bwMode="auto">
          <a:xfrm>
            <a:off x="3392620" y="404664"/>
            <a:ext cx="5643876" cy="6365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533465"/>
            <a:ext cx="255577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geospatial analysis combining land cover and population data provides the possibility of deriving new metrics that are relevant to grasp important dimensions on human settlement planning and management</a:t>
            </a:r>
          </a:p>
          <a:p>
            <a:pPr algn="ctr"/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rgbClr val="006666"/>
                </a:solidFill>
              </a:rPr>
              <a:t>11.3.1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rgbClr val="006666"/>
                </a:solidFill>
              </a:rPr>
              <a:t>tier II indicator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was a very straightforward example on this type of data combination</a:t>
            </a:r>
            <a:endParaRPr lang="pt-PT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099" name="Picture 3" descr="R:\lsb\GET_UNGGMI\2_Reuniões\28_Workshop on Data Integration_Belgrade_21-23 May\0_Apoio\Figuras\1131_Table.PNG"/>
          <p:cNvPicPr>
            <a:picLocks noChangeAspect="1" noChangeArrowheads="1"/>
          </p:cNvPicPr>
          <p:nvPr/>
        </p:nvPicPr>
        <p:blipFill>
          <a:blip r:embed="rId2" cstate="print"/>
          <a:srcRect b="3359"/>
          <a:stretch>
            <a:fillRect/>
          </a:stretch>
        </p:blipFill>
        <p:spPr bwMode="auto">
          <a:xfrm>
            <a:off x="2657522" y="1340768"/>
            <a:ext cx="6486478" cy="54280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78123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Deriving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new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metrics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integrating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land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cover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population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data</a:t>
            </a:r>
          </a:p>
          <a:p>
            <a:pPr>
              <a:spcAft>
                <a:spcPts val="1200"/>
              </a:spcAft>
            </a:pP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11.3.1 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Ratio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land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consumption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rate to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population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growth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rate</a:t>
            </a:r>
          </a:p>
        </p:txBody>
      </p:sp>
      <p:pic>
        <p:nvPicPr>
          <p:cNvPr id="9" name="Picture 2" descr="R:\lsb\GET_UNGGMI\2_Reuniões\28_Workshop on Data Integration_Belgrade_21-23 May\0_Apoio\Figuras\1121_Titulo.PNG"/>
          <p:cNvPicPr>
            <a:picLocks noChangeAspect="1" noChangeArrowheads="1"/>
          </p:cNvPicPr>
          <p:nvPr/>
        </p:nvPicPr>
        <p:blipFill>
          <a:blip r:embed="rId3" cstate="print"/>
          <a:srcRect l="4966" t="47794" r="72463" b="28182"/>
          <a:stretch>
            <a:fillRect/>
          </a:stretch>
        </p:blipFill>
        <p:spPr bwMode="auto">
          <a:xfrm>
            <a:off x="7824858" y="0"/>
            <a:ext cx="1319142" cy="1340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39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catia.nunes\Desktop\Capture_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09764" cy="6165304"/>
          </a:xfrm>
          <a:prstGeom prst="rect">
            <a:avLst/>
          </a:prstGeom>
          <a:noFill/>
        </p:spPr>
      </p:pic>
      <p:pic>
        <p:nvPicPr>
          <p:cNvPr id="7" name="Picture 2" descr="C:\Users\catia.nunes\Desktop\Capture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7237" y="773546"/>
            <a:ext cx="5113639" cy="6033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458064"/>
            <a:ext cx="26277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SDG monitoring framework includes a number of more challenging indicators due to the lack of data availability and existing established methodology </a:t>
            </a:r>
          </a:p>
          <a:p>
            <a:pPr algn="ctr"/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1900" dirty="0" smtClean="0">
                <a:solidFill>
                  <a:srgbClr val="006666"/>
                </a:solidFill>
              </a:rPr>
              <a:t>11.7.1</a:t>
            </a: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900" dirty="0" smtClean="0">
                <a:solidFill>
                  <a:srgbClr val="006666"/>
                </a:solidFill>
              </a:rPr>
              <a:t>former tier III (now tier II) indicator</a:t>
            </a: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showed that land use and cadastral data, obtained using different geospatial based products, can play a significant contribution for its </a:t>
            </a:r>
            <a:r>
              <a:rPr lang="en-US" sz="1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operationalization</a:t>
            </a:r>
            <a:endParaRPr lang="pt-PT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 descr="R:\lsb\GET_UNGGMI\2_Reuniões\28_Workshop on Data Integration_Belgrade_21-23 May\0_Apoio\Figuras\1171_Table.PNG"/>
          <p:cNvPicPr>
            <a:picLocks noChangeAspect="1" noChangeArrowheads="1"/>
          </p:cNvPicPr>
          <p:nvPr/>
        </p:nvPicPr>
        <p:blipFill>
          <a:blip r:embed="rId2" cstate="print"/>
          <a:srcRect b="3429"/>
          <a:stretch>
            <a:fillRect/>
          </a:stretch>
        </p:blipFill>
        <p:spPr bwMode="auto">
          <a:xfrm>
            <a:off x="2768731" y="1500561"/>
            <a:ext cx="6339773" cy="531281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7812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Addressing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challenging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indicators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based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land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use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cadastral data</a:t>
            </a:r>
          </a:p>
          <a:p>
            <a:pPr>
              <a:spcAft>
                <a:spcPts val="1200"/>
              </a:spcAft>
            </a:pP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11.7.1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Average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share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built-up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area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cities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open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space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public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use</a:t>
            </a:r>
          </a:p>
        </p:txBody>
      </p:sp>
      <p:pic>
        <p:nvPicPr>
          <p:cNvPr id="9" name="Picture 2" descr="R:\lsb\GET_UNGGMI\2_Reuniões\28_Workshop on Data Integration_Belgrade_21-23 May\0_Apoio\Figuras\1121_Titulo.PNG"/>
          <p:cNvPicPr>
            <a:picLocks noChangeAspect="1" noChangeArrowheads="1"/>
          </p:cNvPicPr>
          <p:nvPr/>
        </p:nvPicPr>
        <p:blipFill>
          <a:blip r:embed="rId3" cstate="print"/>
          <a:srcRect l="4966" t="47794" r="72463" b="28182"/>
          <a:stretch>
            <a:fillRect/>
          </a:stretch>
        </p:blipFill>
        <p:spPr bwMode="auto">
          <a:xfrm>
            <a:off x="7824858" y="0"/>
            <a:ext cx="1319142" cy="1340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5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atia.nunes\Desktop\Capture_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3"/>
            <a:ext cx="5272824" cy="6155915"/>
          </a:xfrm>
          <a:prstGeom prst="rect">
            <a:avLst/>
          </a:prstGeom>
          <a:noFill/>
        </p:spPr>
      </p:pic>
      <p:pic>
        <p:nvPicPr>
          <p:cNvPr id="9219" name="Picture 3" descr="C:\Users\catia.nunes\Desktop\Capture_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2811" y="692696"/>
            <a:ext cx="5315693" cy="5461445"/>
          </a:xfrm>
          <a:prstGeom prst="rect">
            <a:avLst/>
          </a:prstGeom>
          <a:noFill/>
        </p:spPr>
      </p:pic>
      <p:pic>
        <p:nvPicPr>
          <p:cNvPr id="6" name="Picture 2" descr="C:\Users\catia.nunes\Desktop\Capture_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6131" y="3380087"/>
            <a:ext cx="5004181" cy="3433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502688"/>
            <a:ext cx="26277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Earth observation data can provide an objective and consistent view of the earth for different periods in time, at different scales and ensuring a coherent basis for comparability between different countries</a:t>
            </a:r>
          </a:p>
          <a:p>
            <a:pPr algn="ctr"/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1900" dirty="0" smtClean="0">
                <a:solidFill>
                  <a:srgbClr val="006666"/>
                </a:solidFill>
              </a:rPr>
              <a:t>15.1.1</a:t>
            </a: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900" dirty="0" smtClean="0">
                <a:solidFill>
                  <a:srgbClr val="006666"/>
                </a:solidFill>
              </a:rPr>
              <a:t>tier I indicator </a:t>
            </a: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was a very good example of how earth observation data can increase the scope of territorial disaggregation</a:t>
            </a:r>
            <a:endParaRPr lang="pt-PT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46" name="Picture 2" descr="R:\lsb\GET_UNGGMI\2_Reuniões\28_Workshop on Data Integration_Belgrade_21-23 May\0_Apoio\Figuras\1511_Table.PNG"/>
          <p:cNvPicPr>
            <a:picLocks noChangeAspect="1" noChangeArrowheads="1"/>
          </p:cNvPicPr>
          <p:nvPr/>
        </p:nvPicPr>
        <p:blipFill>
          <a:blip r:embed="rId2" cstate="print"/>
          <a:srcRect b="2836"/>
          <a:stretch>
            <a:fillRect/>
          </a:stretch>
        </p:blipFill>
        <p:spPr bwMode="auto">
          <a:xfrm>
            <a:off x="2555391" y="1412776"/>
            <a:ext cx="6588609" cy="493424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78123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Increasing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scope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indicators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disaggregation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earth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observation</a:t>
            </a: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data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PT" sz="2000" b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15.1.1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Forest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area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as a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proportion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total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land</a:t>
            </a:r>
            <a:r>
              <a:rPr lang="pt-PT" sz="2000" b="1" i="1" dirty="0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PT" sz="2000" b="1" i="1" dirty="0" err="1" smtClean="0">
                <a:solidFill>
                  <a:srgbClr val="62858D"/>
                </a:solidFill>
                <a:latin typeface="Arial" pitchFamily="34" charset="0"/>
                <a:cs typeface="Arial" pitchFamily="34" charset="0"/>
              </a:rPr>
              <a:t>area</a:t>
            </a:r>
            <a:endParaRPr lang="pt-PT" sz="2000" b="1" i="1" dirty="0" smtClean="0">
              <a:solidFill>
                <a:srgbClr val="62858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R:\lsb\GET_UNGGMI\2_Reuniões\28_Workshop on Data Integration_Belgrade_21-23 May\0_Apoio\Figuras\1511_Titulo.PNG"/>
          <p:cNvPicPr>
            <a:picLocks noChangeAspect="1" noChangeArrowheads="1"/>
          </p:cNvPicPr>
          <p:nvPr/>
        </p:nvPicPr>
        <p:blipFill>
          <a:blip r:embed="rId3" cstate="print"/>
          <a:srcRect l="1803" t="52702" r="75357" b="22377"/>
          <a:stretch>
            <a:fillRect/>
          </a:stretch>
        </p:blipFill>
        <p:spPr bwMode="auto">
          <a:xfrm>
            <a:off x="7811344" y="0"/>
            <a:ext cx="1332656" cy="13326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76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:\lsb\GET_UNGGMI\2_Reuniões\28_Workshop on Data Integration_Belgrade_21-23 May\0_Apoio\Figuras\Box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137"/>
            <a:ext cx="5784579" cy="6570024"/>
          </a:xfrm>
          <a:prstGeom prst="rect">
            <a:avLst/>
          </a:prstGeom>
          <a:noFill/>
        </p:spPr>
      </p:pic>
      <p:pic>
        <p:nvPicPr>
          <p:cNvPr id="7171" name="Picture 3" descr="R:\lsb\GET_UNGGMI\2_Reuniões\28_Workshop on Data Integration_Belgrade_21-23 May\0_Apoio\Figuras\Box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620688"/>
            <a:ext cx="5738375" cy="619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48D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1D53F5-1B10-42F0-A482-EB232F802491}"/>
              </a:ext>
            </a:extLst>
          </p:cNvPr>
          <p:cNvSpPr txBox="1"/>
          <p:nvPr/>
        </p:nvSpPr>
        <p:spPr>
          <a:xfrm>
            <a:off x="168080" y="2190343"/>
            <a:ext cx="8856984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12 RECOMMENDATIONS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3200" b="1" i="1" dirty="0" smtClean="0">
                <a:solidFill>
                  <a:schemeClr val="bg1"/>
                </a:solidFill>
              </a:rPr>
              <a:t>towards a more effective geospatial data integration to address SDG statistical indicators</a:t>
            </a:r>
            <a:r>
              <a:rPr lang="en-US" sz="4400" b="1" i="1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-66033"/>
            <a:ext cx="8784976" cy="107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pt-PT" sz="2800" b="1" dirty="0" smtClean="0">
                <a:solidFill>
                  <a:srgbClr val="548DD4"/>
                </a:solidFill>
              </a:rPr>
              <a:t>UN-GGIM: </a:t>
            </a:r>
            <a:r>
              <a:rPr lang="pt-PT" sz="2800" b="1" dirty="0" err="1" smtClean="0">
                <a:solidFill>
                  <a:srgbClr val="548DD4"/>
                </a:solidFill>
              </a:rPr>
              <a:t>Europe</a:t>
            </a:r>
            <a:r>
              <a:rPr lang="pt-PT" sz="2800" b="1" dirty="0" smtClean="0">
                <a:solidFill>
                  <a:srgbClr val="548DD4"/>
                </a:solidFill>
              </a:rPr>
              <a:t> WG </a:t>
            </a:r>
            <a:r>
              <a:rPr lang="pt-PT" sz="2800" b="1" dirty="0" err="1" smtClean="0">
                <a:solidFill>
                  <a:srgbClr val="548DD4"/>
                </a:solidFill>
              </a:rPr>
              <a:t>on</a:t>
            </a:r>
            <a:r>
              <a:rPr lang="pt-PT" sz="2800" b="1" dirty="0" smtClean="0">
                <a:solidFill>
                  <a:srgbClr val="548DD4"/>
                </a:solidFill>
              </a:rPr>
              <a:t> Data </a:t>
            </a:r>
            <a:r>
              <a:rPr lang="pt-PT" sz="2800" b="1" dirty="0" err="1" smtClean="0">
                <a:solidFill>
                  <a:srgbClr val="548DD4"/>
                </a:solidFill>
              </a:rPr>
              <a:t>Integration</a:t>
            </a:r>
            <a:endParaRPr lang="pt-PT" sz="2800" b="1" dirty="0" smtClean="0">
              <a:solidFill>
                <a:srgbClr val="548DD4"/>
              </a:solidFill>
            </a:endParaRPr>
          </a:p>
          <a:p>
            <a:pPr>
              <a:lnSpc>
                <a:spcPct val="114000"/>
              </a:lnSpc>
            </a:pPr>
            <a:r>
              <a:rPr lang="pt-PT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pt-PT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</a:t>
            </a:r>
            <a:r>
              <a:rPr lang="pt-PT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</a:t>
            </a:r>
            <a:r>
              <a:rPr lang="pt-PT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2017-2019 – </a:t>
            </a:r>
            <a:r>
              <a:rPr lang="pt-PT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Tasks</a:t>
            </a:r>
            <a:r>
              <a:rPr lang="pt-PT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defined</a:t>
            </a:r>
            <a:endParaRPr lang="pt-PT" sz="2800" b="1" dirty="0">
              <a:solidFill>
                <a:srgbClr val="548DD4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1520" y="1052736"/>
            <a:ext cx="8640960" cy="0"/>
          </a:xfrm>
          <a:prstGeom prst="line">
            <a:avLst/>
          </a:prstGeom>
          <a:ln w="28575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48717" y="1395646"/>
            <a:ext cx="1080120" cy="1008112"/>
          </a:xfrm>
          <a:prstGeom prst="ellipse">
            <a:avLst/>
          </a:prstGeom>
          <a:solidFill>
            <a:srgbClr val="548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8032" y="155679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err="1" smtClean="0">
                <a:solidFill>
                  <a:schemeClr val="bg1">
                    <a:lumMod val="95000"/>
                  </a:schemeClr>
                </a:solidFill>
              </a:rPr>
              <a:t>Task</a:t>
            </a:r>
            <a:endParaRPr lang="pt-PT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pt-PT" sz="2000" b="1" dirty="0" smtClean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pt-PT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88032" y="3429000"/>
            <a:ext cx="1080120" cy="1008112"/>
          </a:xfrm>
          <a:prstGeom prst="ellipse">
            <a:avLst/>
          </a:prstGeom>
          <a:solidFill>
            <a:srgbClr val="548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58521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err="1" smtClean="0">
                <a:solidFill>
                  <a:schemeClr val="bg1">
                    <a:lumMod val="95000"/>
                  </a:schemeClr>
                </a:solidFill>
              </a:rPr>
              <a:t>Task</a:t>
            </a:r>
            <a:endParaRPr lang="pt-PT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pt-PT" sz="2000" b="1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pt-PT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4664" y="1340768"/>
            <a:ext cx="7703840" cy="1917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48DD4"/>
                </a:solidFill>
              </a:rPr>
              <a:t>Policy Outreach Paper</a:t>
            </a:r>
            <a:r>
              <a:rPr lang="en-US" sz="2000" dirty="0" smtClean="0">
                <a:solidFill>
                  <a:srgbClr val="548DD4"/>
                </a:solidFill>
              </a:rPr>
              <a:t> – Lead by </a:t>
            </a:r>
            <a:r>
              <a:rPr lang="en-US" sz="2000" dirty="0" err="1" smtClean="0">
                <a:solidFill>
                  <a:srgbClr val="548DD4"/>
                </a:solidFill>
              </a:rPr>
              <a:t>Eurostat</a:t>
            </a:r>
            <a:endParaRPr lang="en-US" sz="2000" dirty="0" smtClean="0">
              <a:solidFill>
                <a:srgbClr val="548DD4"/>
              </a:solidFill>
            </a:endParaRPr>
          </a:p>
          <a:p>
            <a:endParaRPr lang="en-US" sz="1200" b="1" dirty="0" smtClean="0">
              <a:solidFill>
                <a:srgbClr val="548DD4"/>
              </a:solidFill>
            </a:endParaRPr>
          </a:p>
          <a:p>
            <a:pPr marL="342900" indent="-342900">
              <a:lnSpc>
                <a:spcPct val="114000"/>
              </a:lnSpc>
              <a:buClr>
                <a:srgbClr val="548DD4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548DD4"/>
                </a:solidFill>
              </a:rPr>
              <a:t>Promote the benefits of the integration of statistical and geospatial data aiming at responsible ministries but also relevant stakeholders </a:t>
            </a:r>
          </a:p>
          <a:p>
            <a:pPr marL="342900" indent="-342900">
              <a:lnSpc>
                <a:spcPct val="114000"/>
              </a:lnSpc>
              <a:buClr>
                <a:srgbClr val="548DD4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548DD4"/>
                </a:solidFill>
              </a:rPr>
              <a:t>Make use of recommendations and findings of WG reports already published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12168" y="3356992"/>
            <a:ext cx="7631832" cy="2410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548DD4"/>
                </a:solidFill>
              </a:rPr>
              <a:t>Select and </a:t>
            </a:r>
            <a:r>
              <a:rPr lang="en-US" sz="2000" b="1" dirty="0" err="1" smtClean="0">
                <a:solidFill>
                  <a:srgbClr val="548DD4"/>
                </a:solidFill>
              </a:rPr>
              <a:t>analyse</a:t>
            </a:r>
            <a:r>
              <a:rPr lang="en-US" sz="2000" b="1" dirty="0" smtClean="0">
                <a:solidFill>
                  <a:srgbClr val="548DD4"/>
                </a:solidFill>
              </a:rPr>
              <a:t> SDG indicators </a:t>
            </a:r>
            <a:r>
              <a:rPr lang="en-US" sz="2000" dirty="0" smtClean="0">
                <a:solidFill>
                  <a:srgbClr val="548DD4"/>
                </a:solidFill>
              </a:rPr>
              <a:t>– Lead by NSI PT - INE</a:t>
            </a:r>
          </a:p>
          <a:p>
            <a:endParaRPr lang="en-US" sz="1200" dirty="0" smtClean="0">
              <a:solidFill>
                <a:srgbClr val="C00000"/>
              </a:solidFill>
            </a:endParaRPr>
          </a:p>
          <a:p>
            <a:pPr marL="342900" indent="-342900">
              <a:lnSpc>
                <a:spcPct val="114000"/>
              </a:lnSpc>
              <a:buClr>
                <a:srgbClr val="548DD4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548DD4"/>
                </a:solidFill>
              </a:rPr>
              <a:t>Meet the Sustainable Development goals 2030</a:t>
            </a:r>
          </a:p>
          <a:p>
            <a:pPr marL="342900" indent="-342900">
              <a:lnSpc>
                <a:spcPct val="114000"/>
              </a:lnSpc>
              <a:buClr>
                <a:srgbClr val="548DD4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1900" dirty="0" err="1" smtClean="0">
                <a:solidFill>
                  <a:srgbClr val="548DD4"/>
                </a:solidFill>
              </a:rPr>
              <a:t>Analyse</a:t>
            </a:r>
            <a:r>
              <a:rPr lang="en-US" sz="1900" dirty="0" smtClean="0">
                <a:solidFill>
                  <a:srgbClr val="548DD4"/>
                </a:solidFill>
              </a:rPr>
              <a:t> data integration aspects </a:t>
            </a:r>
          </a:p>
          <a:p>
            <a:pPr marL="342900" indent="-342900">
              <a:lnSpc>
                <a:spcPct val="114000"/>
              </a:lnSpc>
              <a:buClr>
                <a:srgbClr val="548DD4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548DD4"/>
                </a:solidFill>
              </a:rPr>
              <a:t>Reflect cross-cutting issues regarding the integration of geospatial and statistical data based on a Global, European and National perspective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endParaRPr lang="en-US" sz="1200" b="1" dirty="0" smtClean="0">
              <a:solidFill>
                <a:srgbClr val="548DD4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9512" y="3356992"/>
            <a:ext cx="8784976" cy="20162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024" y="155589"/>
            <a:ext cx="8964488" cy="644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-273050">
              <a:lnSpc>
                <a:spcPct val="150000"/>
              </a:lnSpc>
            </a:pP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1| </a:t>
            </a:r>
            <a:r>
              <a:rPr lang="en-GB" sz="1700" b="1" dirty="0" smtClean="0">
                <a:solidFill>
                  <a:srgbClr val="548DD4"/>
                </a:solidFill>
              </a:rPr>
              <a:t>Harmonize relevant geospatial data themes</a:t>
            </a:r>
          </a:p>
          <a:p>
            <a:pPr marL="27305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2| </a:t>
            </a:r>
            <a:r>
              <a:rPr lang="en-GB" sz="1700" b="1" dirty="0" smtClean="0">
                <a:solidFill>
                  <a:srgbClr val="548DD4"/>
                </a:solidFill>
              </a:rPr>
              <a:t>Implement Cadastral and Land Cover data as key national authoritative data</a:t>
            </a:r>
          </a:p>
          <a:p>
            <a:pPr marL="273050" lvl="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3| </a:t>
            </a:r>
            <a:r>
              <a:rPr lang="en-GB" sz="1700" b="1" dirty="0" smtClean="0">
                <a:solidFill>
                  <a:srgbClr val="548DD4"/>
                </a:solidFill>
              </a:rPr>
              <a:t>Use geospatial layers generated from Earth Observation data</a:t>
            </a:r>
          </a:p>
          <a:p>
            <a:pPr marL="273050" indent="-273050">
              <a:lnSpc>
                <a:spcPct val="114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4| </a:t>
            </a:r>
            <a:r>
              <a:rPr lang="en-GB" sz="1700" b="1" dirty="0" smtClean="0">
                <a:solidFill>
                  <a:srgbClr val="548DD4"/>
                </a:solidFill>
              </a:rPr>
              <a:t>Create capacity building initiatives for National Statistical Institutes to take full advantage of Earth Observation based data</a:t>
            </a:r>
          </a:p>
          <a:p>
            <a:pPr marL="273050" indent="-273050"/>
            <a:endParaRPr lang="en-GB" sz="1700" b="1" dirty="0" smtClean="0">
              <a:solidFill>
                <a:srgbClr val="548DD4"/>
              </a:solidFill>
            </a:endParaRPr>
          </a:p>
          <a:p>
            <a:pPr marL="273050" lvl="0" indent="-273050">
              <a:lnSpc>
                <a:spcPct val="114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5| </a:t>
            </a:r>
            <a:r>
              <a:rPr lang="en-GB" sz="1700" b="1" dirty="0" smtClean="0">
                <a:solidFill>
                  <a:srgbClr val="548DD4"/>
                </a:solidFill>
              </a:rPr>
              <a:t>Define and implement National Spatial Data Infrastructures having in mind the requirements for statistical production</a:t>
            </a:r>
          </a:p>
          <a:p>
            <a:pPr marL="27305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6| </a:t>
            </a:r>
            <a:r>
              <a:rPr lang="en-GB" sz="1700" b="1" dirty="0" smtClean="0">
                <a:solidFill>
                  <a:srgbClr val="548DD4"/>
                </a:solidFill>
              </a:rPr>
              <a:t>Implement consistent and stable sub-national spatial units</a:t>
            </a:r>
          </a:p>
          <a:p>
            <a:pPr marL="273050" lvl="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7| </a:t>
            </a:r>
            <a:r>
              <a:rPr lang="en-GB" sz="1700" b="1" dirty="0" smtClean="0">
                <a:solidFill>
                  <a:srgbClr val="548DD4"/>
                </a:solidFill>
              </a:rPr>
              <a:t>Develop and use population grids and other grid-based statistics</a:t>
            </a:r>
          </a:p>
          <a:p>
            <a:pPr marL="273050" indent="-273050">
              <a:lnSpc>
                <a:spcPct val="114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8| </a:t>
            </a:r>
            <a:r>
              <a:rPr lang="en-GB" sz="1700" b="1" dirty="0" smtClean="0">
                <a:solidFill>
                  <a:srgbClr val="548DD4"/>
                </a:solidFill>
              </a:rPr>
              <a:t>Adopt</a:t>
            </a:r>
            <a:r>
              <a:rPr lang="en-GB" sz="1700" dirty="0" smtClean="0">
                <a:solidFill>
                  <a:srgbClr val="548DD4"/>
                </a:solidFill>
              </a:rPr>
              <a:t> </a:t>
            </a:r>
            <a:r>
              <a:rPr lang="en-GB" sz="1700" b="1" dirty="0" smtClean="0">
                <a:solidFill>
                  <a:srgbClr val="548DD4"/>
                </a:solidFill>
              </a:rPr>
              <a:t>harmonised and comparable concepts, definitions and classifications and build consensus among Geospatial Agencies and National Statistical Institutes</a:t>
            </a:r>
          </a:p>
          <a:p>
            <a:pPr marL="273050" indent="-273050"/>
            <a:endParaRPr lang="en-GB" sz="1700" b="1" dirty="0" smtClean="0">
              <a:solidFill>
                <a:srgbClr val="548DD4"/>
              </a:solidFill>
            </a:endParaRPr>
          </a:p>
          <a:p>
            <a:pPr marL="273050" lvl="0" indent="-273050">
              <a:lnSpc>
                <a:spcPct val="114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9| </a:t>
            </a:r>
            <a:r>
              <a:rPr lang="en-GB" sz="1700" b="1" dirty="0" smtClean="0">
                <a:solidFill>
                  <a:srgbClr val="548DD4"/>
                </a:solidFill>
              </a:rPr>
              <a:t>Ensure availability and accessibility of processing workflows, including open formats of programming codes</a:t>
            </a:r>
            <a:endParaRPr lang="en-GB" sz="1700" dirty="0" smtClean="0">
              <a:solidFill>
                <a:srgbClr val="548DD4"/>
              </a:solidFill>
            </a:endParaRPr>
          </a:p>
          <a:p>
            <a:pPr marL="27305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10| </a:t>
            </a:r>
            <a:r>
              <a:rPr lang="en-GB" sz="1700" b="1" dirty="0" smtClean="0">
                <a:solidFill>
                  <a:srgbClr val="548DD4"/>
                </a:solidFill>
              </a:rPr>
              <a:t>Develop initiatives that promote availability, accessibility and usability of geospatial data</a:t>
            </a:r>
          </a:p>
          <a:p>
            <a:pPr marL="27305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11| </a:t>
            </a:r>
            <a:r>
              <a:rPr lang="en-GB" sz="1700" b="1" dirty="0" smtClean="0">
                <a:solidFill>
                  <a:srgbClr val="548DD4"/>
                </a:solidFill>
              </a:rPr>
              <a:t>Increase the collaboration with researchers and data providers</a:t>
            </a:r>
          </a:p>
          <a:p>
            <a:pPr marL="273050" indent="-273050">
              <a:lnSpc>
                <a:spcPct val="150000"/>
              </a:lnSpc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12| </a:t>
            </a:r>
            <a:r>
              <a:rPr lang="en-GB" sz="1700" b="1" dirty="0" smtClean="0">
                <a:solidFill>
                  <a:srgbClr val="548DD4"/>
                </a:solidFill>
              </a:rPr>
              <a:t>Increase cooperation between National Statistical Institutes and Geospatial Agencies</a:t>
            </a:r>
            <a:endParaRPr lang="pt-PT" sz="1700" dirty="0">
              <a:solidFill>
                <a:srgbClr val="548DD4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06730" y="2220686"/>
            <a:ext cx="8640960" cy="0"/>
          </a:xfrm>
          <a:prstGeom prst="line">
            <a:avLst/>
          </a:prstGeom>
          <a:ln w="19050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6106" y="4524499"/>
            <a:ext cx="8640960" cy="0"/>
          </a:xfrm>
          <a:prstGeom prst="line">
            <a:avLst/>
          </a:prstGeom>
          <a:ln w="19050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1520" y="188640"/>
            <a:ext cx="8640960" cy="0"/>
          </a:xfrm>
          <a:prstGeom prst="line">
            <a:avLst/>
          </a:prstGeom>
          <a:ln w="19050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1520" y="6669360"/>
            <a:ext cx="8640960" cy="0"/>
          </a:xfrm>
          <a:prstGeom prst="line">
            <a:avLst/>
          </a:prstGeom>
          <a:ln w="19050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992888" cy="1228998"/>
          </a:xfrm>
        </p:spPr>
        <p:txBody>
          <a:bodyPr>
            <a:noAutofit/>
          </a:bodyPr>
          <a:lstStyle/>
          <a:p>
            <a:r>
              <a:rPr lang="pt-PT" sz="4000" dirty="0" err="1" smtClean="0">
                <a:latin typeface="+mn-lt"/>
              </a:rPr>
              <a:t>Working</a:t>
            </a:r>
            <a:r>
              <a:rPr lang="pt-PT" sz="4000" dirty="0" smtClean="0">
                <a:latin typeface="+mn-lt"/>
              </a:rPr>
              <a:t> </a:t>
            </a:r>
            <a:r>
              <a:rPr lang="pt-PT" sz="4000" dirty="0" err="1" smtClean="0">
                <a:latin typeface="+mn-lt"/>
              </a:rPr>
              <a:t>Group</a:t>
            </a:r>
            <a:r>
              <a:rPr lang="pt-PT" sz="4000" dirty="0" smtClean="0">
                <a:latin typeface="+mn-lt"/>
              </a:rPr>
              <a:t> </a:t>
            </a:r>
            <a:r>
              <a:rPr lang="pt-PT" sz="4000" dirty="0" err="1" smtClean="0">
                <a:latin typeface="+mn-lt"/>
              </a:rPr>
              <a:t>on</a:t>
            </a:r>
            <a:r>
              <a:rPr lang="pt-PT" sz="4000" dirty="0" smtClean="0">
                <a:latin typeface="+mn-lt"/>
              </a:rPr>
              <a:t> Data </a:t>
            </a:r>
            <a:r>
              <a:rPr lang="pt-PT" sz="4000" dirty="0" err="1" smtClean="0">
                <a:latin typeface="+mn-lt"/>
              </a:rPr>
              <a:t>Integration</a:t>
            </a:r>
            <a:endParaRPr lang="pt-PT" sz="4000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43608" y="4869160"/>
            <a:ext cx="6499428" cy="936104"/>
          </a:xfrm>
        </p:spPr>
        <p:txBody>
          <a:bodyPr>
            <a:normAutofit/>
          </a:bodyPr>
          <a:lstStyle/>
          <a:p>
            <a:r>
              <a:rPr lang="pt-PT" b="1" dirty="0" smtClean="0">
                <a:latin typeface="+mn-lt"/>
              </a:rPr>
              <a:t>PIER-GIORGIO ZACCHEDDU </a:t>
            </a:r>
            <a:r>
              <a:rPr lang="pt-PT" dirty="0" smtClean="0">
                <a:latin typeface="+mn-lt"/>
              </a:rPr>
              <a:t>(</a:t>
            </a:r>
            <a:r>
              <a:rPr lang="pt-PT" dirty="0" err="1" smtClean="0">
                <a:latin typeface="+mn-lt"/>
              </a:rPr>
              <a:t>Chair</a:t>
            </a:r>
            <a:r>
              <a:rPr lang="pt-PT" dirty="0" smtClean="0">
                <a:latin typeface="+mn-lt"/>
              </a:rPr>
              <a:t>)</a:t>
            </a:r>
          </a:p>
          <a:p>
            <a:endParaRPr lang="pt-PT" sz="700" b="1" dirty="0" smtClean="0">
              <a:latin typeface="+mn-lt"/>
            </a:endParaRPr>
          </a:p>
          <a:p>
            <a:r>
              <a:rPr lang="pt-PT" b="1" dirty="0" smtClean="0">
                <a:latin typeface="+mn-lt"/>
              </a:rPr>
              <a:t>FRANCISCO VALA </a:t>
            </a:r>
            <a:r>
              <a:rPr lang="pt-PT" dirty="0" smtClean="0">
                <a:latin typeface="+mn-lt"/>
              </a:rPr>
              <a:t>(</a:t>
            </a:r>
            <a:r>
              <a:rPr lang="pt-PT" dirty="0" err="1" smtClean="0">
                <a:latin typeface="+mn-lt"/>
              </a:rPr>
              <a:t>Subgroup</a:t>
            </a:r>
            <a:r>
              <a:rPr lang="pt-PT" dirty="0" smtClean="0">
                <a:latin typeface="+mn-lt"/>
              </a:rPr>
              <a:t> Leader)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062316" y="5805264"/>
            <a:ext cx="8478236" cy="648072"/>
          </a:xfrm>
        </p:spPr>
        <p:txBody>
          <a:bodyPr>
            <a:noAutofit/>
          </a:bodyPr>
          <a:lstStyle/>
          <a:p>
            <a:r>
              <a:rPr lang="en-US" sz="1600" dirty="0" smtClean="0"/>
              <a:t>UNECE Workshop on Data Integration:</a:t>
            </a:r>
          </a:p>
          <a:p>
            <a:r>
              <a:rPr lang="en-US" sz="1600" dirty="0" err="1" smtClean="0"/>
              <a:t>Realising</a:t>
            </a:r>
            <a:r>
              <a:rPr lang="en-US" sz="1600" dirty="0" smtClean="0"/>
              <a:t> the Potential of Statistical and Geospatial Data</a:t>
            </a:r>
          </a:p>
          <a:p>
            <a:r>
              <a:rPr lang="pt-PT" sz="1600" dirty="0" err="1" smtClean="0"/>
              <a:t>Belgrade</a:t>
            </a:r>
            <a:r>
              <a:rPr lang="pt-PT" sz="1600" dirty="0" smtClean="0"/>
              <a:t>, 21-23 </a:t>
            </a:r>
            <a:r>
              <a:rPr lang="pt-PT" sz="1600" dirty="0" err="1" smtClean="0"/>
              <a:t>May</a:t>
            </a:r>
            <a:r>
              <a:rPr lang="pt-PT" sz="1600" dirty="0" smtClean="0"/>
              <a:t> 2019</a:t>
            </a:r>
            <a:endParaRPr lang="pt-PT" sz="1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3568" y="1124744"/>
            <a:ext cx="8004221" cy="165618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integration of geospatial data with statistical data to grasp the territorial dimension in SDG indicators</a:t>
            </a:r>
            <a:endParaRPr lang="pt-PT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417445"/>
            <a:ext cx="8136904" cy="135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2400" dirty="0" smtClean="0">
                <a:solidFill>
                  <a:srgbClr val="548DD4"/>
                </a:solidFill>
              </a:rPr>
              <a:t>At the international level, some of the most important and challenging issues are related to the </a:t>
            </a:r>
            <a:r>
              <a:rPr lang="en-GB" sz="2400" b="1" dirty="0" smtClean="0">
                <a:solidFill>
                  <a:srgbClr val="548DD4"/>
                </a:solidFill>
              </a:rPr>
              <a:t>Sustainable Development Goals </a:t>
            </a:r>
            <a:r>
              <a:rPr lang="en-GB" sz="2400" dirty="0" smtClean="0">
                <a:solidFill>
                  <a:srgbClr val="548DD4"/>
                </a:solidFill>
              </a:rPr>
              <a:t>and the </a:t>
            </a:r>
            <a:r>
              <a:rPr lang="en-GB" sz="2400" b="1" dirty="0" smtClean="0">
                <a:solidFill>
                  <a:srgbClr val="548DD4"/>
                </a:solidFill>
              </a:rPr>
              <a:t>2030 Agenda</a:t>
            </a:r>
            <a:endParaRPr lang="en-GB" sz="2400" b="1" dirty="0">
              <a:solidFill>
                <a:srgbClr val="548DD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132856"/>
            <a:ext cx="8424936" cy="1331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2400" dirty="0" smtClean="0">
                <a:solidFill>
                  <a:srgbClr val="548DD4"/>
                </a:solidFill>
              </a:rPr>
              <a:t>The global indicator framework defined to monitor the progress towards SDG emphasizes the relevance of geographical disaggregation in order to cope with the motto of ... </a:t>
            </a:r>
            <a:endParaRPr lang="en-GB" sz="2400" b="1" dirty="0">
              <a:solidFill>
                <a:srgbClr val="548DD4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83768" y="3933056"/>
            <a:ext cx="4032448" cy="1296144"/>
          </a:xfrm>
          <a:prstGeom prst="roundRect">
            <a:avLst/>
          </a:prstGeom>
          <a:noFill/>
          <a:ln>
            <a:solidFill>
              <a:srgbClr val="548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TextBox 11"/>
          <p:cNvSpPr txBox="1"/>
          <p:nvPr/>
        </p:nvSpPr>
        <p:spPr>
          <a:xfrm>
            <a:off x="3779912" y="4005064"/>
            <a:ext cx="2592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i="1" dirty="0" err="1" smtClean="0">
                <a:solidFill>
                  <a:srgbClr val="548DD4"/>
                </a:solidFill>
              </a:rPr>
              <a:t>Leaving</a:t>
            </a:r>
            <a:r>
              <a:rPr lang="pt-PT" sz="3200" i="1" dirty="0" smtClean="0">
                <a:solidFill>
                  <a:srgbClr val="548DD4"/>
                </a:solidFill>
              </a:rPr>
              <a:t> no </a:t>
            </a:r>
            <a:r>
              <a:rPr lang="pt-PT" sz="3200" i="1" dirty="0" err="1" smtClean="0">
                <a:solidFill>
                  <a:srgbClr val="548DD4"/>
                </a:solidFill>
              </a:rPr>
              <a:t>one</a:t>
            </a:r>
            <a:r>
              <a:rPr lang="pt-PT" sz="3200" i="1" dirty="0" smtClean="0">
                <a:solidFill>
                  <a:srgbClr val="548DD4"/>
                </a:solidFill>
              </a:rPr>
              <a:t> </a:t>
            </a:r>
            <a:r>
              <a:rPr lang="pt-PT" sz="3200" i="1" dirty="0" err="1" smtClean="0">
                <a:solidFill>
                  <a:srgbClr val="548DD4"/>
                </a:solidFill>
              </a:rPr>
              <a:t>behind</a:t>
            </a:r>
            <a:r>
              <a:rPr lang="pt-PT" sz="3200" i="1" dirty="0" smtClean="0">
                <a:solidFill>
                  <a:srgbClr val="548DD4"/>
                </a:solidFill>
              </a:rPr>
              <a:t> </a:t>
            </a:r>
            <a:endParaRPr lang="pt-PT" sz="3200" i="1" dirty="0">
              <a:solidFill>
                <a:srgbClr val="548DD4"/>
              </a:solidFill>
            </a:endParaRP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2699792" y="4221088"/>
            <a:ext cx="1336649" cy="648072"/>
            <a:chOff x="453430" y="1012329"/>
            <a:chExt cx="7834139" cy="4062239"/>
          </a:xfrm>
        </p:grpSpPr>
        <p:pic>
          <p:nvPicPr>
            <p:cNvPr id="14" name="Picture 22" descr="Image result for sustainable developments goals icons"/>
            <p:cNvPicPr>
              <a:picLocks noChangeAspect="1" noChangeArrowheads="1"/>
            </p:cNvPicPr>
            <p:nvPr/>
          </p:nvPicPr>
          <p:blipFill>
            <a:blip r:embed="rId2" cstate="print"/>
            <a:srcRect t="67002" r="16819"/>
            <a:stretch>
              <a:fillRect/>
            </a:stretch>
          </p:blipFill>
          <p:spPr bwMode="auto">
            <a:xfrm>
              <a:off x="1259632" y="3789040"/>
              <a:ext cx="6504756" cy="1285528"/>
            </a:xfrm>
            <a:prstGeom prst="rect">
              <a:avLst/>
            </a:prstGeom>
            <a:noFill/>
          </p:spPr>
        </p:pic>
        <p:pic>
          <p:nvPicPr>
            <p:cNvPr id="15" name="Picture 22" descr="Image result for sustainable developments goals icons"/>
            <p:cNvPicPr>
              <a:picLocks noChangeAspect="1" noChangeArrowheads="1"/>
            </p:cNvPicPr>
            <p:nvPr/>
          </p:nvPicPr>
          <p:blipFill>
            <a:blip r:embed="rId2" cstate="print"/>
            <a:srcRect b="66729"/>
            <a:stretch>
              <a:fillRect/>
            </a:stretch>
          </p:blipFill>
          <p:spPr bwMode="auto">
            <a:xfrm>
              <a:off x="453430" y="1012329"/>
              <a:ext cx="7820025" cy="1296144"/>
            </a:xfrm>
            <a:prstGeom prst="rect">
              <a:avLst/>
            </a:prstGeom>
            <a:noFill/>
          </p:spPr>
        </p:pic>
        <p:pic>
          <p:nvPicPr>
            <p:cNvPr id="16" name="Picture 22" descr="Image result for sustainable developments goals icons"/>
            <p:cNvPicPr>
              <a:picLocks noChangeAspect="1" noChangeArrowheads="1"/>
            </p:cNvPicPr>
            <p:nvPr/>
          </p:nvPicPr>
          <p:blipFill>
            <a:blip r:embed="rId2" cstate="print"/>
            <a:srcRect t="33994" b="33458"/>
            <a:stretch>
              <a:fillRect/>
            </a:stretch>
          </p:blipFill>
          <p:spPr bwMode="auto">
            <a:xfrm>
              <a:off x="467544" y="2420888"/>
              <a:ext cx="7820025" cy="126796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77348" y="116632"/>
            <a:ext cx="9066652" cy="6656362"/>
            <a:chOff x="77348" y="116632"/>
            <a:chExt cx="9066652" cy="6656362"/>
          </a:xfrm>
        </p:grpSpPr>
        <p:cxnSp>
          <p:nvCxnSpPr>
            <p:cNvPr id="6" name="Straight Connector 5"/>
            <p:cNvCxnSpPr>
              <a:cxnSpLocks/>
            </p:cNvCxnSpPr>
            <p:nvPr/>
          </p:nvCxnSpPr>
          <p:spPr>
            <a:xfrm flipV="1">
              <a:off x="4644008" y="153360"/>
              <a:ext cx="0" cy="644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4355976" y="5517232"/>
              <a:ext cx="576064" cy="576064"/>
            </a:xfrm>
            <a:prstGeom prst="ellipse">
              <a:avLst/>
            </a:prstGeom>
            <a:solidFill>
              <a:srgbClr val="548DD4"/>
            </a:solidFill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Oval 9"/>
            <p:cNvSpPr/>
            <p:nvPr/>
          </p:nvSpPr>
          <p:spPr>
            <a:xfrm>
              <a:off x="4326234" y="3828904"/>
              <a:ext cx="576064" cy="576064"/>
            </a:xfrm>
            <a:prstGeom prst="ellipse">
              <a:avLst/>
            </a:prstGeom>
            <a:solidFill>
              <a:srgbClr val="548DD4"/>
            </a:solidFill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Oval 10"/>
            <p:cNvSpPr/>
            <p:nvPr/>
          </p:nvSpPr>
          <p:spPr>
            <a:xfrm>
              <a:off x="4355976" y="1916832"/>
              <a:ext cx="576064" cy="576064"/>
            </a:xfrm>
            <a:prstGeom prst="ellipse">
              <a:avLst/>
            </a:prstGeom>
            <a:solidFill>
              <a:srgbClr val="548DD4"/>
            </a:solidFill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" name="Oval 11"/>
            <p:cNvSpPr/>
            <p:nvPr/>
          </p:nvSpPr>
          <p:spPr>
            <a:xfrm>
              <a:off x="4350642" y="116632"/>
              <a:ext cx="576064" cy="576064"/>
            </a:xfrm>
            <a:prstGeom prst="ellipse">
              <a:avLst/>
            </a:prstGeom>
            <a:solidFill>
              <a:srgbClr val="548DD4"/>
            </a:solidFill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59734" y="5567214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PT" sz="24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33911" y="3870849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78660" y="1942678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70250" y="157014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8503CA3-38DC-4E06-BD93-491BB7FD9857}"/>
                </a:ext>
              </a:extLst>
            </p:cNvPr>
            <p:cNvSpPr txBox="1"/>
            <p:nvPr/>
          </p:nvSpPr>
          <p:spPr>
            <a:xfrm>
              <a:off x="4012952" y="6109246"/>
              <a:ext cx="127912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PT" sz="1200" b="1" dirty="0" smtClean="0">
                  <a:solidFill>
                    <a:srgbClr val="548DD4"/>
                  </a:solidFill>
                </a:rPr>
                <a:t>  [ 16 Nov. 2018 ]</a:t>
              </a:r>
            </a:p>
            <a:p>
              <a:pPr algn="ctr"/>
              <a:r>
                <a:rPr lang="pt-PT" sz="1200" b="1" dirty="0" err="1" smtClean="0">
                  <a:solidFill>
                    <a:srgbClr val="548DD4"/>
                  </a:solidFill>
                </a:rPr>
                <a:t>January</a:t>
              </a:r>
              <a:r>
                <a:rPr lang="pt-PT" sz="1200" b="1" dirty="0" smtClean="0">
                  <a:solidFill>
                    <a:srgbClr val="548DD4"/>
                  </a:solidFill>
                </a:rPr>
                <a:t> 2019</a:t>
              </a:r>
              <a:endParaRPr lang="pt-PT" sz="1200" b="1" dirty="0">
                <a:solidFill>
                  <a:srgbClr val="548DD4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C6F16CE-3D3E-4A70-8109-5B5E982D44AC}"/>
                </a:ext>
              </a:extLst>
            </p:cNvPr>
            <p:cNvSpPr txBox="1"/>
            <p:nvPr/>
          </p:nvSpPr>
          <p:spPr>
            <a:xfrm>
              <a:off x="3987304" y="4419600"/>
              <a:ext cx="136815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PT" sz="1200" b="1" dirty="0" smtClean="0">
                  <a:solidFill>
                    <a:srgbClr val="548DD4"/>
                  </a:solidFill>
                </a:rPr>
                <a:t>[ 31 </a:t>
              </a:r>
              <a:r>
                <a:rPr lang="pt-PT" sz="1200" b="1" dirty="0" err="1">
                  <a:solidFill>
                    <a:srgbClr val="548DD4"/>
                  </a:solidFill>
                </a:rPr>
                <a:t>March</a:t>
              </a:r>
              <a:r>
                <a:rPr lang="pt-PT" sz="1200" b="1" dirty="0">
                  <a:solidFill>
                    <a:srgbClr val="548DD4"/>
                  </a:solidFill>
                </a:rPr>
                <a:t> </a:t>
              </a:r>
              <a:r>
                <a:rPr lang="pt-PT" sz="1200" b="1" dirty="0" smtClean="0">
                  <a:solidFill>
                    <a:srgbClr val="548DD4"/>
                  </a:solidFill>
                </a:rPr>
                <a:t>2018 ]</a:t>
              </a:r>
            </a:p>
            <a:p>
              <a:pPr algn="ctr"/>
              <a:r>
                <a:rPr lang="pt-PT" sz="1200" b="1" dirty="0" err="1" smtClean="0">
                  <a:solidFill>
                    <a:srgbClr val="548DD4"/>
                  </a:solidFill>
                </a:rPr>
                <a:t>August</a:t>
              </a:r>
              <a:r>
                <a:rPr lang="pt-PT" sz="1200" b="1" dirty="0" smtClean="0">
                  <a:solidFill>
                    <a:srgbClr val="548DD4"/>
                  </a:solidFill>
                </a:rPr>
                <a:t> 2018</a:t>
              </a:r>
              <a:endParaRPr lang="pt-PT" sz="1200" b="1" dirty="0">
                <a:solidFill>
                  <a:srgbClr val="548DD4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526BA64-7809-4649-9553-9B0B2D418F86}"/>
                </a:ext>
              </a:extLst>
            </p:cNvPr>
            <p:cNvSpPr txBox="1"/>
            <p:nvPr/>
          </p:nvSpPr>
          <p:spPr>
            <a:xfrm>
              <a:off x="4166423" y="2505355"/>
              <a:ext cx="11521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PT" sz="1200" b="1" dirty="0">
                  <a:solidFill>
                    <a:srgbClr val="548DD4"/>
                  </a:solidFill>
                </a:rPr>
                <a:t>31 Dec. 2017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A208D72-CD7C-4084-87ED-B1C8210B1CA0}"/>
                </a:ext>
              </a:extLst>
            </p:cNvPr>
            <p:cNvSpPr txBox="1"/>
            <p:nvPr/>
          </p:nvSpPr>
          <p:spPr>
            <a:xfrm>
              <a:off x="4211960" y="707386"/>
              <a:ext cx="11521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PT" sz="1200" b="1" dirty="0">
                  <a:solidFill>
                    <a:srgbClr val="548DD4"/>
                  </a:solidFill>
                </a:rPr>
                <a:t>31 May 2017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516B335-A0F5-420A-AF95-3AE3ACA59EB6}"/>
                </a:ext>
              </a:extLst>
            </p:cNvPr>
            <p:cNvSpPr txBox="1"/>
            <p:nvPr/>
          </p:nvSpPr>
          <p:spPr>
            <a:xfrm>
              <a:off x="88259" y="188640"/>
              <a:ext cx="42677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548DD4"/>
                  </a:solidFill>
                </a:rPr>
                <a:t>Phase 1 | </a:t>
              </a:r>
              <a:r>
                <a:rPr lang="en-US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Organise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and 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define the work scope, main activities and expected inputs and outputs</a:t>
              </a:r>
              <a:endParaRPr lang="pt-PT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B6842B4-C284-4C2E-A9A9-B6E730F8E08F}"/>
                </a:ext>
              </a:extLst>
            </p:cNvPr>
            <p:cNvSpPr txBox="1"/>
            <p:nvPr/>
          </p:nvSpPr>
          <p:spPr>
            <a:xfrm>
              <a:off x="107504" y="1713582"/>
              <a:ext cx="39149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548DD4"/>
                  </a:solidFill>
                </a:rPr>
                <a:t>Phase 2</a:t>
              </a:r>
              <a:r>
                <a:rPr lang="en-US" dirty="0">
                  <a:solidFill>
                    <a:srgbClr val="548DD4"/>
                  </a:solidFill>
                </a:rPr>
                <a:t> | 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Selection of indicators 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for which integration between geospatial and statistical data is relevant for SDG</a:t>
              </a:r>
              <a:endParaRPr lang="pt-PT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7BF2255-FAA1-467C-AFA0-8759AC3AF7FE}"/>
                </a:ext>
              </a:extLst>
            </p:cNvPr>
            <p:cNvSpPr txBox="1"/>
            <p:nvPr/>
          </p:nvSpPr>
          <p:spPr>
            <a:xfrm>
              <a:off x="107504" y="3729806"/>
              <a:ext cx="41044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548DD4"/>
                  </a:solidFill>
                </a:rPr>
                <a:t>Phase 3</a:t>
              </a:r>
              <a:r>
                <a:rPr lang="en-US" dirty="0">
                  <a:solidFill>
                    <a:srgbClr val="548DD4"/>
                  </a:solidFill>
                </a:rPr>
                <a:t> | </a:t>
              </a:r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Analysis of indicators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based on a structured and cross-level analysis of the selected indicators</a:t>
              </a:r>
              <a:endParaRPr lang="pt-PT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06779D5-67AC-407E-A24D-C01C4D10810B}"/>
                </a:ext>
              </a:extLst>
            </p:cNvPr>
            <p:cNvSpPr txBox="1"/>
            <p:nvPr/>
          </p:nvSpPr>
          <p:spPr>
            <a:xfrm>
              <a:off x="77348" y="5457998"/>
              <a:ext cx="41346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548DD4"/>
                  </a:solidFill>
                </a:rPr>
                <a:t>Phase 4 | 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Identification of best practices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to 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highlight the potential of geospatial approaches for producing SDG indicators</a:t>
              </a:r>
              <a:endParaRPr lang="pt-PT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3D0729D-F953-41A6-AB3A-66EB2757B589}"/>
                </a:ext>
              </a:extLst>
            </p:cNvPr>
            <p:cNvSpPr txBox="1"/>
            <p:nvPr/>
          </p:nvSpPr>
          <p:spPr>
            <a:xfrm>
              <a:off x="5252689" y="5457998"/>
              <a:ext cx="380396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>
                  <a:solidFill>
                    <a:srgbClr val="548DD4"/>
                  </a:solidFill>
                </a:rPr>
                <a:t>Selection </a:t>
              </a:r>
              <a:r>
                <a:rPr lang="pt-PT" dirty="0" err="1">
                  <a:solidFill>
                    <a:srgbClr val="548DD4"/>
                  </a:solidFill>
                </a:rPr>
                <a:t>of</a:t>
              </a:r>
              <a:r>
                <a:rPr lang="pt-PT" dirty="0">
                  <a:solidFill>
                    <a:srgbClr val="548DD4"/>
                  </a:solidFill>
                </a:rPr>
                <a:t> </a:t>
              </a:r>
              <a:r>
                <a:rPr lang="pt-PT" dirty="0" err="1">
                  <a:solidFill>
                    <a:srgbClr val="548DD4"/>
                  </a:solidFill>
                </a:rPr>
                <a:t>best-practices</a:t>
              </a:r>
              <a:r>
                <a:rPr lang="pt-PT" dirty="0">
                  <a:solidFill>
                    <a:srgbClr val="548DD4"/>
                  </a:solidFill>
                </a:rPr>
                <a:t> </a:t>
              </a:r>
              <a:r>
                <a:rPr lang="pt-PT" dirty="0" err="1">
                  <a:solidFill>
                    <a:srgbClr val="548DD4"/>
                  </a:solidFill>
                </a:rPr>
                <a:t>linked</a:t>
              </a:r>
              <a:r>
                <a:rPr lang="pt-PT" dirty="0">
                  <a:solidFill>
                    <a:srgbClr val="548DD4"/>
                  </a:solidFill>
                </a:rPr>
                <a:t> </a:t>
              </a:r>
              <a:r>
                <a:rPr lang="pt-PT" dirty="0" err="1">
                  <a:solidFill>
                    <a:srgbClr val="548DD4"/>
                  </a:solidFill>
                </a:rPr>
                <a:t>with</a:t>
              </a:r>
              <a:r>
                <a:rPr lang="pt-PT" dirty="0">
                  <a:solidFill>
                    <a:srgbClr val="548DD4"/>
                  </a:solidFill>
                </a:rPr>
                <a:t> GEOSTAT </a:t>
              </a:r>
              <a:r>
                <a:rPr lang="pt-PT" dirty="0" smtClean="0">
                  <a:solidFill>
                    <a:srgbClr val="548DD4"/>
                  </a:solidFill>
                </a:rPr>
                <a:t>3</a:t>
              </a:r>
              <a:endParaRPr lang="pt-PT" dirty="0">
                <a:solidFill>
                  <a:srgbClr val="548DD4"/>
                </a:solidFill>
              </a:endParaRPr>
            </a:p>
            <a:p>
              <a:r>
                <a:rPr lang="pt-PT" dirty="0">
                  <a:solidFill>
                    <a:srgbClr val="548DD4"/>
                  </a:solidFill>
                </a:rPr>
                <a:t>Propose a set </a:t>
              </a:r>
              <a:r>
                <a:rPr lang="pt-PT" dirty="0" err="1">
                  <a:solidFill>
                    <a:srgbClr val="548DD4"/>
                  </a:solidFill>
                </a:rPr>
                <a:t>of</a:t>
              </a:r>
              <a:r>
                <a:rPr lang="pt-PT" dirty="0">
                  <a:solidFill>
                    <a:srgbClr val="548DD4"/>
                  </a:solidFill>
                </a:rPr>
                <a:t> </a:t>
              </a:r>
              <a:r>
                <a:rPr lang="pt-PT" dirty="0" err="1" smtClean="0">
                  <a:solidFill>
                    <a:srgbClr val="548DD4"/>
                  </a:solidFill>
                </a:rPr>
                <a:t>recommendations</a:t>
              </a:r>
              <a:r>
                <a:rPr lang="pt-PT" dirty="0" smtClean="0">
                  <a:solidFill>
                    <a:srgbClr val="548DD4"/>
                  </a:solidFill>
                </a:rPr>
                <a:t> </a:t>
              </a:r>
              <a:r>
                <a:rPr lang="pt-PT" dirty="0" err="1" smtClean="0">
                  <a:solidFill>
                    <a:srgbClr val="548DD4"/>
                  </a:solidFill>
                </a:rPr>
                <a:t>and</a:t>
              </a:r>
              <a:r>
                <a:rPr lang="pt-PT" dirty="0" smtClean="0">
                  <a:solidFill>
                    <a:srgbClr val="548DD4"/>
                  </a:solidFill>
                </a:rPr>
                <a:t> final </a:t>
              </a:r>
              <a:r>
                <a:rPr lang="pt-PT" dirty="0" err="1" smtClean="0">
                  <a:solidFill>
                    <a:srgbClr val="548DD4"/>
                  </a:solidFill>
                </a:rPr>
                <a:t>report</a:t>
              </a:r>
              <a:r>
                <a:rPr lang="pt-PT" dirty="0" smtClean="0">
                  <a:solidFill>
                    <a:srgbClr val="548DD4"/>
                  </a:solidFill>
                </a:rPr>
                <a:t> </a:t>
              </a:r>
              <a:endParaRPr lang="pt-PT" dirty="0">
                <a:solidFill>
                  <a:srgbClr val="548DD4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63FF869-02ED-4C3B-BE3D-D5111B17EAA4}"/>
                </a:ext>
              </a:extLst>
            </p:cNvPr>
            <p:cNvSpPr txBox="1"/>
            <p:nvPr/>
          </p:nvSpPr>
          <p:spPr>
            <a:xfrm>
              <a:off x="5220072" y="190381"/>
              <a:ext cx="36789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548DD4"/>
                  </a:solidFill>
                </a:rPr>
                <a:t>Scoping paper was drafted, reviewed and commented by WG members</a:t>
              </a:r>
              <a:endParaRPr lang="pt-PT" dirty="0">
                <a:solidFill>
                  <a:srgbClr val="548DD4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90A1DF5-DD52-47FF-8E96-B6233B8F79BF}"/>
                </a:ext>
              </a:extLst>
            </p:cNvPr>
            <p:cNvSpPr txBox="1"/>
            <p:nvPr/>
          </p:nvSpPr>
          <p:spPr>
            <a:xfrm>
              <a:off x="5243946" y="1412776"/>
              <a:ext cx="3864558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>
                  <a:solidFill>
                    <a:srgbClr val="548DD4"/>
                  </a:solidFill>
                </a:rPr>
                <a:t>Identification of indicators based on WG GI and policy relevance for Europe</a:t>
              </a:r>
            </a:p>
            <a:p>
              <a:endParaRPr lang="pt-PT" sz="800" dirty="0">
                <a:solidFill>
                  <a:srgbClr val="548DD4"/>
                </a:solidFill>
              </a:endParaRPr>
            </a:p>
            <a:p>
              <a:r>
                <a:rPr lang="pt-PT" dirty="0">
                  <a:solidFill>
                    <a:srgbClr val="548DD4"/>
                  </a:solidFill>
                </a:rPr>
                <a:t>Stuctured comments on national practices, including identification of specific national indicators</a:t>
              </a:r>
            </a:p>
            <a:p>
              <a:endParaRPr lang="pt-PT" sz="800" dirty="0">
                <a:solidFill>
                  <a:srgbClr val="548DD4"/>
                </a:solidFill>
              </a:endParaRPr>
            </a:p>
            <a:p>
              <a:r>
                <a:rPr lang="pt-PT" dirty="0">
                  <a:solidFill>
                    <a:srgbClr val="548DD4"/>
                  </a:solidFill>
                </a:rPr>
                <a:t>Metadata analysis, </a:t>
              </a:r>
              <a:r>
                <a:rPr lang="pt-PT" dirty="0" err="1">
                  <a:solidFill>
                    <a:srgbClr val="548DD4"/>
                  </a:solidFill>
                </a:rPr>
                <a:t>including</a:t>
              </a:r>
              <a:r>
                <a:rPr lang="pt-PT" dirty="0">
                  <a:solidFill>
                    <a:srgbClr val="548DD4"/>
                  </a:solidFill>
                </a:rPr>
                <a:t> </a:t>
              </a:r>
              <a:r>
                <a:rPr lang="pt-PT" dirty="0" smtClean="0">
                  <a:solidFill>
                    <a:srgbClr val="548DD4"/>
                  </a:solidFill>
                </a:rPr>
                <a:t> </a:t>
              </a:r>
              <a:r>
                <a:rPr lang="pt-PT" dirty="0" err="1" smtClean="0">
                  <a:solidFill>
                    <a:srgbClr val="548DD4"/>
                  </a:solidFill>
                </a:rPr>
                <a:t>tier</a:t>
              </a:r>
              <a:r>
                <a:rPr lang="pt-PT" dirty="0" smtClean="0">
                  <a:solidFill>
                    <a:srgbClr val="548DD4"/>
                  </a:solidFill>
                </a:rPr>
                <a:t> III</a:t>
              </a:r>
              <a:endParaRPr lang="pt-PT" dirty="0">
                <a:solidFill>
                  <a:srgbClr val="548DD4"/>
                </a:solidFill>
              </a:endParaRPr>
            </a:p>
          </p:txBody>
        </p:sp>
        <p:pic>
          <p:nvPicPr>
            <p:cNvPr id="26" name="Picture 3" descr="C:\Users\catia.nunes\AppData\Local\Microsoft\Windows\Temporary Internet Files\Content.IE5\UBVZQ3P2\check-mark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4370" y="990682"/>
              <a:ext cx="264616" cy="237820"/>
            </a:xfrm>
            <a:prstGeom prst="rect">
              <a:avLst/>
            </a:prstGeom>
            <a:noFill/>
          </p:spPr>
        </p:pic>
        <p:pic>
          <p:nvPicPr>
            <p:cNvPr id="28" name="Picture 3" descr="C:\Users\catia.nunes\AppData\Local\Microsoft\Windows\Temporary Internet Files\Content.IE5\UBVZQ3P2\check-mark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6" y="2759132"/>
              <a:ext cx="264616" cy="237820"/>
            </a:xfrm>
            <a:prstGeom prst="rect">
              <a:avLst/>
            </a:prstGeom>
            <a:noFill/>
          </p:spPr>
        </p:pic>
        <p:pic>
          <p:nvPicPr>
            <p:cNvPr id="36" name="Picture 3" descr="C:\Users\catia.nunes\AppData\Local\Microsoft\Windows\Temporary Internet Files\Content.IE5\UBVZQ3P2\check-mark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6" y="4847364"/>
              <a:ext cx="264616" cy="237820"/>
            </a:xfrm>
            <a:prstGeom prst="rect">
              <a:avLst/>
            </a:prstGeom>
            <a:noFill/>
          </p:spPr>
        </p:pic>
        <p:pic>
          <p:nvPicPr>
            <p:cNvPr id="38" name="Picture 3" descr="C:\Users\catia.nunes\AppData\Local\Microsoft\Windows\Temporary Internet Files\Content.IE5\UBVZQ3P2\check-mark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6692" y="6535174"/>
              <a:ext cx="264616" cy="237820"/>
            </a:xfrm>
            <a:prstGeom prst="rect">
              <a:avLst/>
            </a:prstGeom>
            <a:noFill/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8C10EE-1475-4EFC-A9F0-B2A3AE5BBBE9}"/>
                </a:ext>
              </a:extLst>
            </p:cNvPr>
            <p:cNvSpPr txBox="1"/>
            <p:nvPr/>
          </p:nvSpPr>
          <p:spPr>
            <a:xfrm>
              <a:off x="5220072" y="3573016"/>
              <a:ext cx="392392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548DD4"/>
                  </a:solidFill>
                </a:rPr>
                <a:t>Global metadata systematization and gap analysis, EU-SDG indicators gap analysis, national practices and specific national indicators </a:t>
              </a:r>
              <a:endParaRPr lang="pt-PT" dirty="0">
                <a:solidFill>
                  <a:srgbClr val="548DD4"/>
                </a:solidFill>
              </a:endParaRPr>
            </a:p>
            <a:p>
              <a:endParaRPr lang="pt-PT" sz="800" dirty="0">
                <a:solidFill>
                  <a:srgbClr val="548DD4"/>
                </a:solidFill>
              </a:endParaRPr>
            </a:p>
            <a:p>
              <a:r>
                <a:rPr lang="pt-PT" dirty="0">
                  <a:solidFill>
                    <a:srgbClr val="548DD4"/>
                  </a:solidFill>
                </a:rPr>
                <a:t>Link with GEOSTAT 3 – SGF 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1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016" y="1340768"/>
            <a:ext cx="381642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4000" b="1" dirty="0">
                <a:solidFill>
                  <a:srgbClr val="548DD4"/>
                </a:solidFill>
              </a:rPr>
              <a:t>AIM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42493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548DD4"/>
                </a:solidFill>
              </a:rPr>
              <a:t>The territorial dimension in SDG indicators: </a:t>
            </a:r>
            <a:r>
              <a:rPr lang="en-GB" sz="2800" b="1" i="1" dirty="0" smtClean="0">
                <a:solidFill>
                  <a:srgbClr val="548DD4"/>
                </a:solidFill>
              </a:rPr>
              <a:t>geospatial </a:t>
            </a:r>
            <a:r>
              <a:rPr lang="en-GB" sz="2800" b="1" i="1" dirty="0">
                <a:solidFill>
                  <a:srgbClr val="548DD4"/>
                </a:solidFill>
              </a:rPr>
              <a:t>data </a:t>
            </a:r>
            <a:r>
              <a:rPr lang="en-GB" sz="2800" b="1" i="1" dirty="0" smtClean="0">
                <a:solidFill>
                  <a:srgbClr val="548DD4"/>
                </a:solidFill>
              </a:rPr>
              <a:t>analysis </a:t>
            </a:r>
            <a:r>
              <a:rPr lang="en-GB" sz="2800" b="1" i="1" dirty="0">
                <a:solidFill>
                  <a:srgbClr val="548DD4"/>
                </a:solidFill>
              </a:rPr>
              <a:t>and its </a:t>
            </a:r>
            <a:r>
              <a:rPr lang="en-GB" sz="2800" b="1" i="1" dirty="0" smtClean="0">
                <a:solidFill>
                  <a:srgbClr val="548DD4"/>
                </a:solidFill>
              </a:rPr>
              <a:t>integration </a:t>
            </a:r>
            <a:r>
              <a:rPr lang="en-GB" sz="2800" b="1" i="1" dirty="0">
                <a:solidFill>
                  <a:srgbClr val="548DD4"/>
                </a:solidFill>
              </a:rPr>
              <a:t>with statistical data</a:t>
            </a:r>
            <a:endParaRPr lang="pt-PT" sz="2800" b="1" i="1" dirty="0">
              <a:solidFill>
                <a:srgbClr val="548DD4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15875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496" y="2089583"/>
            <a:ext cx="4536504" cy="4406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address the territorial dimension of the Sustainable Development Goals indicators by focusing on the contribution of geospatial data analysis and its integration with statistical data based on a global, European and national perspective</a:t>
            </a:r>
          </a:p>
          <a:p>
            <a:pPr algn="ctr">
              <a:lnSpc>
                <a:spcPct val="114000"/>
              </a:lnSpc>
            </a:pP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14000"/>
              </a:lnSpc>
            </a:pP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work </a:t>
            </a:r>
            <a:r>
              <a:rPr 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took into 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consideration, at the global level, the activities of the IAEG-SDG WG GI, and also the background and experiences of European and national initiatives addressing the SDGs from a geospatial </a:t>
            </a:r>
            <a:r>
              <a:rPr 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perspective</a:t>
            </a:r>
            <a:endParaRPr lang="pt-PT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R:\lsb\GET_UNGGMI\2_Reuniões\28_Workshop on Data Integration_Belgrade_21-23 May\0_Apoio\Figuras\Capa.PNG"/>
          <p:cNvPicPr>
            <a:picLocks noChangeAspect="1" noChangeArrowheads="1"/>
          </p:cNvPicPr>
          <p:nvPr/>
        </p:nvPicPr>
        <p:blipFill>
          <a:blip r:embed="rId2" cstate="print"/>
          <a:srcRect t="470" r="1290" b="738"/>
          <a:stretch>
            <a:fillRect/>
          </a:stretch>
        </p:blipFill>
        <p:spPr bwMode="auto">
          <a:xfrm>
            <a:off x="4572000" y="1436914"/>
            <a:ext cx="4248472" cy="5070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2493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548DD4"/>
                </a:solidFill>
              </a:rPr>
              <a:t>The territorial dimension in SDG indicators: </a:t>
            </a:r>
            <a:r>
              <a:rPr lang="en-GB" sz="2800" b="1" i="1" dirty="0" smtClean="0">
                <a:solidFill>
                  <a:srgbClr val="548DD4"/>
                </a:solidFill>
              </a:rPr>
              <a:t>geospatial </a:t>
            </a:r>
            <a:r>
              <a:rPr lang="en-GB" sz="2800" b="1" i="1" dirty="0">
                <a:solidFill>
                  <a:srgbClr val="548DD4"/>
                </a:solidFill>
              </a:rPr>
              <a:t>data </a:t>
            </a:r>
            <a:r>
              <a:rPr lang="en-GB" sz="2800" b="1" i="1" dirty="0" smtClean="0">
                <a:solidFill>
                  <a:srgbClr val="548DD4"/>
                </a:solidFill>
              </a:rPr>
              <a:t>analysis </a:t>
            </a:r>
            <a:r>
              <a:rPr lang="en-GB" sz="2800" b="1" i="1" dirty="0">
                <a:solidFill>
                  <a:srgbClr val="548DD4"/>
                </a:solidFill>
              </a:rPr>
              <a:t>and its </a:t>
            </a:r>
            <a:r>
              <a:rPr lang="en-GB" sz="2800" b="1" i="1" dirty="0" smtClean="0">
                <a:solidFill>
                  <a:srgbClr val="548DD4"/>
                </a:solidFill>
              </a:rPr>
              <a:t>integration </a:t>
            </a:r>
            <a:r>
              <a:rPr lang="en-GB" sz="2800" b="1" i="1" dirty="0">
                <a:solidFill>
                  <a:srgbClr val="548DD4"/>
                </a:solidFill>
              </a:rPr>
              <a:t>with statistical data</a:t>
            </a:r>
            <a:endParaRPr lang="pt-PT" sz="2800" b="1" i="1" dirty="0">
              <a:solidFill>
                <a:srgbClr val="548DD4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15875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2395"/>
          <a:stretch>
            <a:fillRect/>
          </a:stretch>
        </p:blipFill>
        <p:spPr bwMode="auto">
          <a:xfrm>
            <a:off x="1619672" y="1268760"/>
            <a:ext cx="5832648" cy="551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313492"/>
            <a:ext cx="8856984" cy="523220"/>
          </a:xfrm>
          <a:prstGeom prst="rect">
            <a:avLst/>
          </a:prstGeom>
          <a:solidFill>
            <a:srgbClr val="548DD4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bg1"/>
                </a:solidFill>
              </a:rPr>
              <a:t>Background for </a:t>
            </a:r>
            <a:r>
              <a:rPr lang="pt-PT" sz="2800" b="1" dirty="0" err="1" smtClean="0">
                <a:solidFill>
                  <a:schemeClr val="bg1"/>
                </a:solidFill>
              </a:rPr>
              <a:t>selecting</a:t>
            </a:r>
            <a:r>
              <a:rPr lang="pt-PT" sz="2800" b="1" dirty="0" smtClean="0">
                <a:solidFill>
                  <a:schemeClr val="bg1"/>
                </a:solidFill>
              </a:rPr>
              <a:t> </a:t>
            </a:r>
            <a:r>
              <a:rPr lang="pt-PT" sz="2800" b="1" dirty="0" err="1" smtClean="0">
                <a:solidFill>
                  <a:schemeClr val="bg1"/>
                </a:solidFill>
              </a:rPr>
              <a:t>the</a:t>
            </a:r>
            <a:r>
              <a:rPr lang="pt-PT" sz="2800" b="1" dirty="0" smtClean="0">
                <a:solidFill>
                  <a:schemeClr val="bg1"/>
                </a:solidFill>
              </a:rPr>
              <a:t> SDG </a:t>
            </a:r>
            <a:r>
              <a:rPr lang="pt-PT" sz="2800" b="1" dirty="0" err="1" smtClean="0">
                <a:solidFill>
                  <a:schemeClr val="bg1"/>
                </a:solidFill>
              </a:rPr>
              <a:t>indicators</a:t>
            </a:r>
            <a:r>
              <a:rPr lang="pt-PT" sz="2800" b="1" dirty="0" smtClean="0">
                <a:solidFill>
                  <a:schemeClr val="bg1"/>
                </a:solidFill>
              </a:rPr>
              <a:t>  </a:t>
            </a:r>
            <a:endParaRPr lang="pt-PT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146558"/>
            <a:ext cx="8856986" cy="864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55600" indent="-355600" algn="just">
              <a:lnSpc>
                <a:spcPct val="114000"/>
              </a:lnSpc>
              <a:spcAft>
                <a:spcPts val="12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2200" b="1" dirty="0" smtClean="0">
                <a:solidFill>
                  <a:srgbClr val="548DD4"/>
                </a:solidFill>
              </a:rPr>
              <a:t>IAEG-SDG WG GI Short list of indicators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directly or indirectly benefiting from geospatial information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6" y="2132856"/>
            <a:ext cx="8856984" cy="864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55600" indent="-355600" algn="just">
              <a:lnSpc>
                <a:spcPct val="114000"/>
              </a:lnSpc>
              <a:spcAft>
                <a:spcPts val="12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2200" b="1" dirty="0" smtClean="0">
                <a:solidFill>
                  <a:srgbClr val="548DD4"/>
                </a:solidFill>
              </a:rPr>
              <a:t>GEO list of indicators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 can directly or indirectly be supported by earth observations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5106998"/>
            <a:ext cx="8786360" cy="864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73050" indent="-273050" algn="just">
              <a:lnSpc>
                <a:spcPct val="114000"/>
              </a:lnSpc>
              <a:spcAft>
                <a:spcPts val="12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2200" b="1" dirty="0" smtClean="0">
                <a:solidFill>
                  <a:srgbClr val="548DD4"/>
                </a:solidFill>
              </a:rPr>
              <a:t>EU SDG Indicator set to monitor EU policies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the perspective of 2030 Agenda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0631" y="3068960"/>
            <a:ext cx="8833859" cy="864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55600" indent="-355600" algn="just">
              <a:lnSpc>
                <a:spcPct val="114000"/>
              </a:lnSpc>
              <a:spcAft>
                <a:spcPts val="12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2200" b="1" dirty="0" err="1" smtClean="0">
                <a:solidFill>
                  <a:srgbClr val="548DD4"/>
                </a:solidFill>
              </a:rPr>
              <a:t>Eurostat</a:t>
            </a:r>
            <a:r>
              <a:rPr lang="en-GB" sz="2200" b="1" dirty="0" smtClean="0">
                <a:solidFill>
                  <a:srgbClr val="548DD4"/>
                </a:solidFill>
              </a:rPr>
              <a:t> analysis on the spatial dimension 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SDG indicators – present in all the 17 SDG, but especially in goals 6, 11 and 15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4" y="6069001"/>
            <a:ext cx="8786358" cy="4782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  <a:spcAft>
                <a:spcPts val="12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200" b="1" dirty="0" smtClean="0">
                <a:solidFill>
                  <a:srgbClr val="548DD4"/>
                </a:solidFill>
              </a:rPr>
              <a:t>National indicators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defined within national SDG monitoring strategies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2506" y="4149080"/>
            <a:ext cx="8810605" cy="864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55600" indent="-355600" algn="just">
              <a:lnSpc>
                <a:spcPct val="114000"/>
              </a:lnSpc>
              <a:spcAft>
                <a:spcPts val="12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2200" b="1" dirty="0" smtClean="0">
                <a:solidFill>
                  <a:srgbClr val="548DD4"/>
                </a:solidFill>
              </a:rPr>
              <a:t>EU Urban Audit contributions to UN SDG Agenda</a:t>
            </a:r>
            <a:r>
              <a:rPr lang="en-GB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by mainly focusing on the scope of goal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tia.nunes\Desktop\Capture_2.PNG"/>
          <p:cNvPicPr>
            <a:picLocks noChangeAspect="1" noChangeArrowheads="1"/>
          </p:cNvPicPr>
          <p:nvPr/>
        </p:nvPicPr>
        <p:blipFill>
          <a:blip r:embed="rId2" cstate="print"/>
          <a:srcRect t="4114"/>
          <a:stretch>
            <a:fillRect/>
          </a:stretch>
        </p:blipFill>
        <p:spPr bwMode="auto">
          <a:xfrm>
            <a:off x="4355976" y="837175"/>
            <a:ext cx="4788024" cy="511210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496" y="764704"/>
            <a:ext cx="4248472" cy="270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7800" indent="-177800" algn="just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Structured comments for 26 indicators using a template focusing on:</a:t>
            </a:r>
          </a:p>
          <a:p>
            <a:pPr marL="520700" indent="-342900" algn="just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+mj-lt"/>
              <a:buAutoNum type="arabicPeriod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reporting situation with metadata analysis</a:t>
            </a:r>
          </a:p>
          <a:p>
            <a:pPr marL="520700" indent="-342900" algn="just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+mj-lt"/>
              <a:buAutoNum type="arabicPeriod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gap analysis on the global suggested methodology and data integration </a:t>
            </a:r>
          </a:p>
          <a:p>
            <a:pPr marL="520700" indent="-342900" algn="just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+mj-lt"/>
              <a:buAutoNum type="arabicPeriod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identification of corresponding EU SDG and specific national indicators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7504" y="3573016"/>
            <a:ext cx="4176464" cy="0"/>
          </a:xfrm>
          <a:prstGeom prst="line">
            <a:avLst/>
          </a:prstGeom>
          <a:ln w="19050">
            <a:solidFill>
              <a:srgbClr val="548D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188640"/>
            <a:ext cx="8856984" cy="523220"/>
          </a:xfrm>
          <a:prstGeom prst="rect">
            <a:avLst/>
          </a:prstGeom>
          <a:solidFill>
            <a:srgbClr val="548DD4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err="1" smtClean="0">
                <a:solidFill>
                  <a:schemeClr val="bg1"/>
                </a:solidFill>
              </a:rPr>
              <a:t>Method</a:t>
            </a:r>
            <a:r>
              <a:rPr lang="pt-PT" sz="2800" b="1" dirty="0" smtClean="0">
                <a:solidFill>
                  <a:schemeClr val="bg1"/>
                </a:solidFill>
              </a:rPr>
              <a:t> for </a:t>
            </a:r>
            <a:r>
              <a:rPr lang="pt-PT" sz="2800" b="1" dirty="0" err="1" smtClean="0">
                <a:solidFill>
                  <a:schemeClr val="bg1"/>
                </a:solidFill>
              </a:rPr>
              <a:t>selecting</a:t>
            </a:r>
            <a:r>
              <a:rPr lang="pt-PT" sz="2800" b="1" dirty="0" smtClean="0">
                <a:solidFill>
                  <a:schemeClr val="bg1"/>
                </a:solidFill>
              </a:rPr>
              <a:t> </a:t>
            </a:r>
            <a:r>
              <a:rPr lang="pt-PT" sz="2800" b="1" dirty="0" err="1" smtClean="0">
                <a:solidFill>
                  <a:schemeClr val="bg1"/>
                </a:solidFill>
              </a:rPr>
              <a:t>the</a:t>
            </a:r>
            <a:r>
              <a:rPr lang="pt-PT" sz="2800" b="1" dirty="0" smtClean="0">
                <a:solidFill>
                  <a:schemeClr val="bg1"/>
                </a:solidFill>
              </a:rPr>
              <a:t> SDG </a:t>
            </a:r>
            <a:r>
              <a:rPr lang="pt-PT" sz="2800" b="1" dirty="0" err="1" smtClean="0">
                <a:solidFill>
                  <a:schemeClr val="bg1"/>
                </a:solidFill>
              </a:rPr>
              <a:t>indicators</a:t>
            </a:r>
            <a:endParaRPr lang="pt-PT" sz="2800" b="1" dirty="0">
              <a:solidFill>
                <a:schemeClr val="bg1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>
          <a:xfrm rot="10800000">
            <a:off x="2051721" y="3573016"/>
            <a:ext cx="360040" cy="288032"/>
          </a:xfrm>
          <a:prstGeom prst="triangle">
            <a:avLst/>
          </a:prstGeom>
          <a:solidFill>
            <a:srgbClr val="548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TextBox 11"/>
          <p:cNvSpPr txBox="1"/>
          <p:nvPr/>
        </p:nvSpPr>
        <p:spPr>
          <a:xfrm>
            <a:off x="-180528" y="4694628"/>
            <a:ext cx="4392488" cy="3905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number of contributions and inputs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520" y="5085184"/>
            <a:ext cx="4392488" cy="3736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maturity of indicators computation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1520" y="5517232"/>
            <a:ext cx="4392488" cy="68877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Wingdings" pitchFamily="2" charset="2"/>
              <a:buChar char="ü"/>
              <a:tabLst>
                <a:tab pos="265113" algn="l"/>
              </a:tabLst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possibility of calculation at European and 	national levels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496" y="6165304"/>
            <a:ext cx="4392488" cy="3905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  <a:buFont typeface="Wingdings" pitchFamily="2" charset="2"/>
              <a:buChar char="ü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policy relevance in the European context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4334588"/>
            <a:ext cx="4176464" cy="4431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</a:pPr>
            <a:r>
              <a:rPr lang="en-GB" sz="2000" b="1" dirty="0" smtClean="0">
                <a:solidFill>
                  <a:srgbClr val="548DD4"/>
                </a:solidFill>
              </a:rPr>
              <a:t>Based on: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3933056"/>
            <a:ext cx="3960440" cy="4431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  <a:buClr>
                <a:srgbClr val="548DD4"/>
              </a:buClr>
            </a:pPr>
            <a:r>
              <a:rPr lang="en-GB" sz="2000" b="1" dirty="0" smtClean="0">
                <a:solidFill>
                  <a:srgbClr val="548DD4"/>
                </a:solidFill>
              </a:rPr>
              <a:t>4 SDG INDICATORS WERE SELECTED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1D53F5-1B10-42F0-A482-EB232F802491}"/>
              </a:ext>
            </a:extLst>
          </p:cNvPr>
          <p:cNvSpPr txBox="1"/>
          <p:nvPr/>
        </p:nvSpPr>
        <p:spPr>
          <a:xfrm>
            <a:off x="168080" y="30040"/>
            <a:ext cx="885698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548DD4"/>
                </a:solidFill>
              </a:rPr>
              <a:t>Selected SDG indicators</a:t>
            </a:r>
            <a:endParaRPr lang="pt-PT" sz="3200" b="1" dirty="0">
              <a:solidFill>
                <a:srgbClr val="548DD4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499992" y="764704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11560" y="3717032"/>
            <a:ext cx="80648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AutoShape 4" descr="Image result for sustainable development goals symbo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054" name="Picture 6" descr="Image result for sustainable development goals symbo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936104" cy="93610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19672" y="755412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000" b="1" dirty="0" smtClean="0">
                <a:solidFill>
                  <a:schemeClr val="accent6"/>
                </a:solidFill>
              </a:rPr>
              <a:t>11.2.1</a:t>
            </a:r>
            <a:endParaRPr lang="pt-PT" sz="3000" b="1" dirty="0">
              <a:solidFill>
                <a:schemeClr val="accent6"/>
              </a:solidFill>
            </a:endParaRPr>
          </a:p>
        </p:txBody>
      </p:sp>
      <p:pic>
        <p:nvPicPr>
          <p:cNvPr id="11" name="Picture 6" descr="Image result for sustainable development goals symbo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836712"/>
            <a:ext cx="939342" cy="93934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508104" y="764704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000" b="1" dirty="0" smtClean="0">
                <a:solidFill>
                  <a:schemeClr val="accent6"/>
                </a:solidFill>
              </a:rPr>
              <a:t>11.3.1</a:t>
            </a:r>
            <a:endParaRPr lang="pt-PT" sz="3000" b="1" dirty="0">
              <a:solidFill>
                <a:schemeClr val="accent6"/>
              </a:solidFill>
            </a:endParaRPr>
          </a:p>
        </p:txBody>
      </p:sp>
      <p:pic>
        <p:nvPicPr>
          <p:cNvPr id="13" name="Picture 6" descr="Image result for sustainable development goals symbo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939342" cy="93934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59632" y="3789040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000" b="1" dirty="0" smtClean="0">
                <a:solidFill>
                  <a:schemeClr val="accent6"/>
                </a:solidFill>
              </a:rPr>
              <a:t>11.7.1</a:t>
            </a:r>
            <a:endParaRPr lang="pt-PT" sz="3000" b="1" dirty="0">
              <a:solidFill>
                <a:schemeClr val="accent6"/>
              </a:solidFill>
            </a:endParaRPr>
          </a:p>
        </p:txBody>
      </p:sp>
      <p:pic>
        <p:nvPicPr>
          <p:cNvPr id="2056" name="Picture 8" descr="Image result for sustainable development goals symbo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936104" cy="93610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364088" y="3789040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000" b="1" dirty="0" smtClean="0">
                <a:solidFill>
                  <a:srgbClr val="00B050"/>
                </a:solidFill>
              </a:rPr>
              <a:t>15.1.1</a:t>
            </a:r>
            <a:endParaRPr lang="pt-PT" sz="30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177281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Proportion of population that has convenient access to public transport, by sex, age and persons with disabilities</a:t>
            </a:r>
            <a:endParaRPr lang="pt-PT" sz="16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016" y="1844824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Ratio of land consumption rate to population growth rate</a:t>
            </a:r>
            <a:endParaRPr lang="pt-PT" sz="160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486916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Average share of the built-up area of cities that is open space for public use for all, by sex, age and persons with disabilities</a:t>
            </a:r>
            <a:endParaRPr lang="pt-PT" sz="1600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19672" y="11967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 err="1" smtClean="0">
                <a:solidFill>
                  <a:schemeClr val="accent6"/>
                </a:solidFill>
              </a:rPr>
              <a:t>tier</a:t>
            </a:r>
            <a:r>
              <a:rPr lang="pt-PT" i="1" dirty="0" smtClean="0">
                <a:solidFill>
                  <a:schemeClr val="accent6"/>
                </a:solidFill>
              </a:rPr>
              <a:t> II </a:t>
            </a:r>
            <a:r>
              <a:rPr lang="pt-PT" i="1" dirty="0" err="1" smtClean="0">
                <a:solidFill>
                  <a:schemeClr val="accent6"/>
                </a:solidFill>
              </a:rPr>
              <a:t>indicator</a:t>
            </a:r>
            <a:r>
              <a:rPr lang="pt-PT" i="1" dirty="0" smtClean="0">
                <a:solidFill>
                  <a:schemeClr val="accent6"/>
                </a:solidFill>
              </a:rPr>
              <a:t> </a:t>
            </a:r>
            <a:endParaRPr lang="pt-PT" i="1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9552" y="2564904"/>
            <a:ext cx="40324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500" b="1" dirty="0" err="1" smtClean="0">
                <a:solidFill>
                  <a:schemeClr val="accent1"/>
                </a:solidFill>
              </a:rPr>
              <a:t>Indicator</a:t>
            </a:r>
            <a:r>
              <a:rPr lang="pt-PT" sz="1500" b="1" dirty="0" smtClean="0">
                <a:solidFill>
                  <a:schemeClr val="accent1"/>
                </a:solidFill>
              </a:rPr>
              <a:t> </a:t>
            </a:r>
            <a:r>
              <a:rPr lang="pt-PT" sz="1500" b="1" dirty="0" err="1" smtClean="0">
                <a:solidFill>
                  <a:schemeClr val="accent1"/>
                </a:solidFill>
              </a:rPr>
              <a:t>coordinator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Austria</a:t>
            </a:r>
            <a:r>
              <a:rPr lang="pt-PT" sz="1500" dirty="0" smtClean="0">
                <a:solidFill>
                  <a:schemeClr val="accent1"/>
                </a:solidFill>
              </a:rPr>
              <a:t> (NSI)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16016" y="2514382"/>
            <a:ext cx="37444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500" b="1" dirty="0" err="1" smtClean="0">
                <a:solidFill>
                  <a:schemeClr val="accent1"/>
                </a:solidFill>
              </a:rPr>
              <a:t>Indicator</a:t>
            </a:r>
            <a:r>
              <a:rPr lang="pt-PT" sz="1500" b="1" dirty="0" smtClean="0">
                <a:solidFill>
                  <a:schemeClr val="accent1"/>
                </a:solidFill>
              </a:rPr>
              <a:t> </a:t>
            </a:r>
            <a:r>
              <a:rPr lang="pt-PT" sz="1500" b="1" dirty="0" err="1" smtClean="0">
                <a:solidFill>
                  <a:schemeClr val="accent1"/>
                </a:solidFill>
              </a:rPr>
              <a:t>coordinator</a:t>
            </a:r>
            <a:r>
              <a:rPr lang="pt-PT" sz="1500" dirty="0" smtClean="0">
                <a:solidFill>
                  <a:schemeClr val="accent1"/>
                </a:solidFill>
              </a:rPr>
              <a:t>: Portugal (NSI)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68144" y="11967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 err="1" smtClean="0">
                <a:solidFill>
                  <a:schemeClr val="accent6"/>
                </a:solidFill>
              </a:rPr>
              <a:t>tier</a:t>
            </a:r>
            <a:r>
              <a:rPr lang="pt-PT" i="1" dirty="0" smtClean="0">
                <a:solidFill>
                  <a:schemeClr val="accent6"/>
                </a:solidFill>
              </a:rPr>
              <a:t> II </a:t>
            </a:r>
            <a:r>
              <a:rPr lang="pt-PT" i="1" dirty="0" err="1" smtClean="0">
                <a:solidFill>
                  <a:schemeClr val="accent6"/>
                </a:solidFill>
              </a:rPr>
              <a:t>indicator</a:t>
            </a:r>
            <a:r>
              <a:rPr lang="pt-PT" i="1" dirty="0" smtClean="0">
                <a:solidFill>
                  <a:schemeClr val="accent6"/>
                </a:solidFill>
              </a:rPr>
              <a:t> </a:t>
            </a:r>
            <a:endParaRPr lang="pt-PT" i="1" dirty="0">
              <a:solidFill>
                <a:schemeClr val="accent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9672" y="42210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 err="1" smtClean="0">
                <a:solidFill>
                  <a:schemeClr val="accent6"/>
                </a:solidFill>
              </a:rPr>
              <a:t>tier</a:t>
            </a:r>
            <a:r>
              <a:rPr lang="pt-PT" i="1" dirty="0" smtClean="0">
                <a:solidFill>
                  <a:schemeClr val="accent6"/>
                </a:solidFill>
              </a:rPr>
              <a:t> III </a:t>
            </a:r>
            <a:r>
              <a:rPr lang="pt-PT" i="1" dirty="0" err="1" smtClean="0">
                <a:solidFill>
                  <a:schemeClr val="accent6"/>
                </a:solidFill>
              </a:rPr>
              <a:t>indicator</a:t>
            </a:r>
            <a:r>
              <a:rPr lang="pt-PT" i="1" dirty="0" smtClean="0">
                <a:solidFill>
                  <a:schemeClr val="accent6"/>
                </a:solidFill>
              </a:rPr>
              <a:t> </a:t>
            </a:r>
            <a:r>
              <a:rPr lang="pt-PT" sz="1400" i="1" dirty="0" smtClean="0">
                <a:solidFill>
                  <a:schemeClr val="accent6"/>
                </a:solidFill>
              </a:rPr>
              <a:t>(</a:t>
            </a:r>
            <a:r>
              <a:rPr lang="pt-PT" sz="1400" i="1" dirty="0" err="1" smtClean="0">
                <a:solidFill>
                  <a:schemeClr val="accent6"/>
                </a:solidFill>
              </a:rPr>
              <a:t>currently</a:t>
            </a:r>
            <a:r>
              <a:rPr lang="pt-PT" sz="1400" i="1" dirty="0" smtClean="0">
                <a:solidFill>
                  <a:schemeClr val="accent6"/>
                </a:solidFill>
              </a:rPr>
              <a:t> </a:t>
            </a:r>
            <a:r>
              <a:rPr lang="pt-PT" sz="1400" i="1" dirty="0" err="1" smtClean="0">
                <a:solidFill>
                  <a:schemeClr val="accent6"/>
                </a:solidFill>
              </a:rPr>
              <a:t>tier</a:t>
            </a:r>
            <a:r>
              <a:rPr lang="pt-PT" sz="1400" i="1" dirty="0" smtClean="0">
                <a:solidFill>
                  <a:schemeClr val="accent6"/>
                </a:solidFill>
              </a:rPr>
              <a:t> II) </a:t>
            </a:r>
            <a:endParaRPr lang="pt-PT" sz="1400" i="1" dirty="0">
              <a:solidFill>
                <a:schemeClr val="accent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9552" y="5682734"/>
            <a:ext cx="360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500" b="1" dirty="0" err="1" smtClean="0">
                <a:solidFill>
                  <a:schemeClr val="accent1"/>
                </a:solidFill>
              </a:rPr>
              <a:t>Indicator</a:t>
            </a:r>
            <a:r>
              <a:rPr lang="pt-PT" sz="1500" b="1" dirty="0" smtClean="0">
                <a:solidFill>
                  <a:schemeClr val="accent1"/>
                </a:solidFill>
              </a:rPr>
              <a:t> </a:t>
            </a:r>
            <a:r>
              <a:rPr lang="pt-PT" sz="1500" b="1" dirty="0" err="1" smtClean="0">
                <a:solidFill>
                  <a:schemeClr val="accent1"/>
                </a:solidFill>
              </a:rPr>
              <a:t>coordinator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Sweden</a:t>
            </a:r>
            <a:r>
              <a:rPr lang="pt-PT" sz="1500" dirty="0" smtClean="0">
                <a:solidFill>
                  <a:schemeClr val="accent1"/>
                </a:solidFill>
              </a:rPr>
              <a:t> (NSI)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24128" y="42210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 err="1" smtClean="0">
                <a:solidFill>
                  <a:srgbClr val="00B050"/>
                </a:solidFill>
              </a:rPr>
              <a:t>tier</a:t>
            </a:r>
            <a:r>
              <a:rPr lang="pt-PT" i="1" dirty="0" smtClean="0">
                <a:solidFill>
                  <a:srgbClr val="00B050"/>
                </a:solidFill>
              </a:rPr>
              <a:t> I </a:t>
            </a:r>
            <a:r>
              <a:rPr lang="pt-PT" i="1" dirty="0" err="1" smtClean="0">
                <a:solidFill>
                  <a:srgbClr val="00B050"/>
                </a:solidFill>
              </a:rPr>
              <a:t>indicator</a:t>
            </a:r>
            <a:r>
              <a:rPr lang="pt-PT" i="1" dirty="0" smtClean="0">
                <a:solidFill>
                  <a:srgbClr val="00B050"/>
                </a:solidFill>
              </a:rPr>
              <a:t> </a:t>
            </a:r>
            <a:endParaRPr lang="pt-PT" i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6016" y="4869160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Forest area as a proportion of total land area</a:t>
            </a:r>
            <a:endParaRPr lang="pt-PT" sz="16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16016" y="5322694"/>
            <a:ext cx="360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500" b="1" dirty="0" err="1" smtClean="0">
                <a:solidFill>
                  <a:schemeClr val="accent1"/>
                </a:solidFill>
              </a:rPr>
              <a:t>Indicator</a:t>
            </a:r>
            <a:r>
              <a:rPr lang="pt-PT" sz="1500" b="1" dirty="0" smtClean="0">
                <a:solidFill>
                  <a:schemeClr val="accent1"/>
                </a:solidFill>
              </a:rPr>
              <a:t> </a:t>
            </a:r>
            <a:r>
              <a:rPr lang="pt-PT" sz="1500" b="1" dirty="0" err="1" smtClean="0">
                <a:solidFill>
                  <a:schemeClr val="accent1"/>
                </a:solidFill>
              </a:rPr>
              <a:t>coordinator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Italy</a:t>
            </a:r>
            <a:r>
              <a:rPr lang="pt-PT" sz="1500" dirty="0" smtClean="0">
                <a:solidFill>
                  <a:schemeClr val="accent1"/>
                </a:solidFill>
              </a:rPr>
              <a:t> (e-GEOS)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552" y="2916233"/>
            <a:ext cx="4032448" cy="6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pt-PT" sz="1500" b="1" dirty="0" err="1" smtClean="0">
                <a:solidFill>
                  <a:schemeClr val="accent1"/>
                </a:solidFill>
              </a:rPr>
              <a:t>Contributors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Austria</a:t>
            </a:r>
            <a:r>
              <a:rPr lang="pt-PT" sz="1500" dirty="0" smtClean="0">
                <a:solidFill>
                  <a:schemeClr val="accent1"/>
                </a:solidFill>
              </a:rPr>
              <a:t> (NSI), France (NMCA), </a:t>
            </a:r>
            <a:r>
              <a:rPr lang="pt-PT" sz="1500" dirty="0" err="1" smtClean="0">
                <a:solidFill>
                  <a:schemeClr val="accent1"/>
                </a:solidFill>
              </a:rPr>
              <a:t>Ireland</a:t>
            </a:r>
            <a:r>
              <a:rPr lang="pt-PT" sz="1500" dirty="0" smtClean="0">
                <a:solidFill>
                  <a:schemeClr val="accent1"/>
                </a:solidFill>
              </a:rPr>
              <a:t> (NSI), </a:t>
            </a:r>
            <a:r>
              <a:rPr lang="pt-PT" sz="1500" dirty="0" err="1" smtClean="0">
                <a:solidFill>
                  <a:schemeClr val="accent1"/>
                </a:solidFill>
              </a:rPr>
              <a:t>Sweden</a:t>
            </a:r>
            <a:r>
              <a:rPr lang="pt-PT" sz="1500" dirty="0" smtClean="0">
                <a:solidFill>
                  <a:schemeClr val="accent1"/>
                </a:solidFill>
              </a:rPr>
              <a:t> (NSI), </a:t>
            </a:r>
            <a:r>
              <a:rPr lang="pt-PT" sz="1500" dirty="0" err="1" smtClean="0">
                <a:solidFill>
                  <a:schemeClr val="accent1"/>
                </a:solidFill>
              </a:rPr>
              <a:t>Switzerland</a:t>
            </a:r>
            <a:r>
              <a:rPr lang="pt-PT" sz="1500" dirty="0" smtClean="0">
                <a:solidFill>
                  <a:schemeClr val="accent1"/>
                </a:solidFill>
              </a:rPr>
              <a:t> (NSI)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16016" y="2882377"/>
            <a:ext cx="3960440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pt-PT" sz="1500" b="1" dirty="0" err="1" smtClean="0">
                <a:solidFill>
                  <a:schemeClr val="accent1"/>
                </a:solidFill>
              </a:rPr>
              <a:t>Contributors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Finland</a:t>
            </a:r>
            <a:r>
              <a:rPr lang="pt-PT" sz="1500" dirty="0" smtClean="0">
                <a:solidFill>
                  <a:schemeClr val="accent1"/>
                </a:solidFill>
              </a:rPr>
              <a:t> (NMCA), </a:t>
            </a:r>
            <a:r>
              <a:rPr lang="pt-PT" sz="1500" dirty="0" err="1" smtClean="0">
                <a:solidFill>
                  <a:schemeClr val="accent1"/>
                </a:solidFill>
              </a:rPr>
              <a:t>Ireland</a:t>
            </a:r>
            <a:r>
              <a:rPr lang="pt-PT" sz="1500" dirty="0" smtClean="0">
                <a:solidFill>
                  <a:schemeClr val="accent1"/>
                </a:solidFill>
              </a:rPr>
              <a:t> (NSI), </a:t>
            </a:r>
            <a:r>
              <a:rPr lang="pt-PT" sz="1500" dirty="0" err="1" smtClean="0">
                <a:solidFill>
                  <a:schemeClr val="accent1"/>
                </a:solidFill>
              </a:rPr>
              <a:t>Italy</a:t>
            </a:r>
            <a:r>
              <a:rPr lang="pt-PT" sz="1500" dirty="0" smtClean="0">
                <a:solidFill>
                  <a:schemeClr val="accent1"/>
                </a:solidFill>
              </a:rPr>
              <a:t> (e-GEOS), Portugal (NSI </a:t>
            </a:r>
            <a:r>
              <a:rPr lang="pt-PT" sz="1500" dirty="0" err="1" smtClean="0">
                <a:solidFill>
                  <a:schemeClr val="accent1"/>
                </a:solidFill>
              </a:rPr>
              <a:t>and</a:t>
            </a:r>
            <a:r>
              <a:rPr lang="pt-PT" sz="1500" dirty="0" smtClean="0">
                <a:solidFill>
                  <a:schemeClr val="accent1"/>
                </a:solidFill>
              </a:rPr>
              <a:t> NMCA)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16016" y="5661248"/>
            <a:ext cx="4355976" cy="866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pt-PT" sz="1500" b="1" dirty="0" err="1" smtClean="0">
                <a:solidFill>
                  <a:schemeClr val="accent1"/>
                </a:solidFill>
              </a:rPr>
              <a:t>Contributors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Austria</a:t>
            </a:r>
            <a:r>
              <a:rPr lang="pt-PT" sz="1500" dirty="0" smtClean="0">
                <a:solidFill>
                  <a:schemeClr val="accent1"/>
                </a:solidFill>
              </a:rPr>
              <a:t> (NMCA), </a:t>
            </a:r>
            <a:r>
              <a:rPr lang="pt-PT" sz="1500" dirty="0" err="1" smtClean="0">
                <a:solidFill>
                  <a:schemeClr val="accent1"/>
                </a:solidFill>
              </a:rPr>
              <a:t>Finland</a:t>
            </a:r>
            <a:r>
              <a:rPr lang="pt-PT" sz="1500" dirty="0" smtClean="0">
                <a:solidFill>
                  <a:schemeClr val="accent1"/>
                </a:solidFill>
              </a:rPr>
              <a:t> (NMCA), France (NMCA), </a:t>
            </a:r>
            <a:r>
              <a:rPr lang="pt-PT" sz="1500" dirty="0" err="1" smtClean="0">
                <a:solidFill>
                  <a:schemeClr val="accent1"/>
                </a:solidFill>
              </a:rPr>
              <a:t>Germany</a:t>
            </a:r>
            <a:r>
              <a:rPr lang="pt-PT" sz="1500" dirty="0" smtClean="0">
                <a:solidFill>
                  <a:schemeClr val="accent1"/>
                </a:solidFill>
              </a:rPr>
              <a:t> (NMCA), </a:t>
            </a:r>
            <a:r>
              <a:rPr lang="pt-PT" sz="1500" dirty="0" err="1" smtClean="0">
                <a:solidFill>
                  <a:schemeClr val="accent1"/>
                </a:solidFill>
              </a:rPr>
              <a:t>Italy</a:t>
            </a:r>
            <a:r>
              <a:rPr lang="pt-PT" sz="1500" dirty="0" smtClean="0">
                <a:solidFill>
                  <a:schemeClr val="accent1"/>
                </a:solidFill>
              </a:rPr>
              <a:t> (e-GEOS), </a:t>
            </a:r>
            <a:r>
              <a:rPr lang="pt-PT" sz="1500" dirty="0" err="1" smtClean="0">
                <a:solidFill>
                  <a:schemeClr val="accent1"/>
                </a:solidFill>
              </a:rPr>
              <a:t>Spain</a:t>
            </a:r>
            <a:r>
              <a:rPr lang="pt-PT" sz="1500" dirty="0" smtClean="0">
                <a:solidFill>
                  <a:schemeClr val="accent1"/>
                </a:solidFill>
              </a:rPr>
              <a:t> (NMCA)</a:t>
            </a:r>
            <a:endParaRPr lang="pt-PT" sz="1500" dirty="0">
              <a:solidFill>
                <a:schemeClr val="accent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9552" y="6021288"/>
            <a:ext cx="3960440" cy="6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pt-PT" sz="1500" b="1" dirty="0" err="1" smtClean="0">
                <a:solidFill>
                  <a:schemeClr val="accent1"/>
                </a:solidFill>
              </a:rPr>
              <a:t>Contributors</a:t>
            </a:r>
            <a:r>
              <a:rPr lang="pt-PT" sz="1500" dirty="0" smtClean="0">
                <a:solidFill>
                  <a:schemeClr val="accent1"/>
                </a:solidFill>
              </a:rPr>
              <a:t>: </a:t>
            </a:r>
            <a:r>
              <a:rPr lang="pt-PT" sz="1500" dirty="0" err="1" smtClean="0">
                <a:solidFill>
                  <a:schemeClr val="accent1"/>
                </a:solidFill>
              </a:rPr>
              <a:t>Ireland</a:t>
            </a:r>
            <a:r>
              <a:rPr lang="pt-PT" sz="1500" dirty="0" smtClean="0">
                <a:solidFill>
                  <a:schemeClr val="accent1"/>
                </a:solidFill>
              </a:rPr>
              <a:t> (NSI), </a:t>
            </a:r>
            <a:r>
              <a:rPr lang="pt-PT" sz="1500" dirty="0" err="1" smtClean="0">
                <a:solidFill>
                  <a:schemeClr val="accent1"/>
                </a:solidFill>
              </a:rPr>
              <a:t>Sweden</a:t>
            </a:r>
            <a:r>
              <a:rPr lang="pt-PT" sz="1500" dirty="0" smtClean="0">
                <a:solidFill>
                  <a:schemeClr val="accent1"/>
                </a:solidFill>
              </a:rPr>
              <a:t> (NSI </a:t>
            </a:r>
            <a:r>
              <a:rPr lang="pt-PT" sz="1500" dirty="0" err="1" smtClean="0">
                <a:solidFill>
                  <a:schemeClr val="accent1"/>
                </a:solidFill>
              </a:rPr>
              <a:t>and</a:t>
            </a:r>
            <a:r>
              <a:rPr lang="pt-PT" sz="1500" dirty="0" smtClean="0">
                <a:solidFill>
                  <a:schemeClr val="accent1"/>
                </a:solidFill>
              </a:rPr>
              <a:t> NMCA), </a:t>
            </a:r>
            <a:r>
              <a:rPr lang="pt-PT" sz="1500" dirty="0" err="1" smtClean="0">
                <a:solidFill>
                  <a:schemeClr val="accent1"/>
                </a:solidFill>
              </a:rPr>
              <a:t>Switzerland</a:t>
            </a:r>
            <a:r>
              <a:rPr lang="pt-PT" sz="1500" dirty="0" smtClean="0">
                <a:solidFill>
                  <a:schemeClr val="accent1"/>
                </a:solidFill>
              </a:rPr>
              <a:t> (NSI)</a:t>
            </a:r>
            <a:endParaRPr lang="pt-PT" sz="15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10974</TotalTime>
  <Words>1428</Words>
  <Application>Microsoft Office PowerPoint</Application>
  <PresentationFormat>Apresentação no Ecrã (4:3)</PresentationFormat>
  <Paragraphs>198</Paragraphs>
  <Slides>21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6" baseType="lpstr">
      <vt:lpstr>Arial</vt:lpstr>
      <vt:lpstr>Calibri</vt:lpstr>
      <vt:lpstr>Verdana</vt:lpstr>
      <vt:lpstr>Wingdings</vt:lpstr>
      <vt:lpstr>Office Theme</vt:lpstr>
      <vt:lpstr>Working Group on Data Integration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Working Group on Data Integration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for Working Group B Data Integration</dc:title>
  <dc:creator>INE/GET</dc:creator>
  <cp:lastModifiedBy>Utilizador</cp:lastModifiedBy>
  <cp:revision>494</cp:revision>
  <dcterms:created xsi:type="dcterms:W3CDTF">2017-09-18T15:43:05Z</dcterms:created>
  <dcterms:modified xsi:type="dcterms:W3CDTF">2019-05-22T11:57:53Z</dcterms:modified>
</cp:coreProperties>
</file>