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356" r:id="rId2"/>
    <p:sldId id="357" r:id="rId3"/>
    <p:sldId id="445" r:id="rId4"/>
    <p:sldId id="447" r:id="rId5"/>
    <p:sldId id="448" r:id="rId6"/>
    <p:sldId id="449" r:id="rId7"/>
    <p:sldId id="440" r:id="rId8"/>
    <p:sldId id="394" r:id="rId9"/>
    <p:sldId id="451" r:id="rId10"/>
    <p:sldId id="437" r:id="rId11"/>
    <p:sldId id="452" r:id="rId12"/>
    <p:sldId id="436" r:id="rId13"/>
    <p:sldId id="441" r:id="rId14"/>
    <p:sldId id="461" r:id="rId15"/>
    <p:sldId id="460" r:id="rId16"/>
    <p:sldId id="435" r:id="rId17"/>
    <p:sldId id="455" r:id="rId18"/>
    <p:sldId id="458" r:id="rId19"/>
    <p:sldId id="406" r:id="rId20"/>
    <p:sldId id="375" r:id="rId21"/>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A47C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480" autoAdjust="0"/>
    <p:restoredTop sz="75429" autoAdjust="0"/>
  </p:normalViewPr>
  <p:slideViewPr>
    <p:cSldViewPr>
      <p:cViewPr varScale="1">
        <p:scale>
          <a:sx n="66" d="100"/>
          <a:sy n="66" d="100"/>
        </p:scale>
        <p:origin x="-1339" y="-8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70" d="100"/>
          <a:sy n="70" d="100"/>
        </p:scale>
        <p:origin x="-2765" y="192"/>
      </p:cViewPr>
      <p:guideLst>
        <p:guide orient="horz" pos="3107"/>
        <p:guide pos="212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565" cy="493868"/>
          </a:xfrm>
          <a:prstGeom prst="rect">
            <a:avLst/>
          </a:prstGeom>
        </p:spPr>
        <p:txBody>
          <a:bodyPr vert="horz" lIns="90763" tIns="45382" rIns="90763" bIns="45382" rtlCol="0"/>
          <a:lstStyle>
            <a:lvl1pPr algn="l">
              <a:defRPr sz="1200"/>
            </a:lvl1pPr>
          </a:lstStyle>
          <a:p>
            <a:endParaRPr lang="en-US"/>
          </a:p>
        </p:txBody>
      </p:sp>
      <p:sp>
        <p:nvSpPr>
          <p:cNvPr id="3" name="Date Placeholder 2"/>
          <p:cNvSpPr>
            <a:spLocks noGrp="1"/>
          </p:cNvSpPr>
          <p:nvPr>
            <p:ph type="dt" sz="quarter" idx="1"/>
          </p:nvPr>
        </p:nvSpPr>
        <p:spPr>
          <a:xfrm>
            <a:off x="3814626" y="0"/>
            <a:ext cx="2919565" cy="493868"/>
          </a:xfrm>
          <a:prstGeom prst="rect">
            <a:avLst/>
          </a:prstGeom>
        </p:spPr>
        <p:txBody>
          <a:bodyPr vert="horz" lIns="90763" tIns="45382" rIns="90763" bIns="45382" rtlCol="0"/>
          <a:lstStyle>
            <a:lvl1pPr algn="r">
              <a:defRPr sz="1200"/>
            </a:lvl1pPr>
          </a:lstStyle>
          <a:p>
            <a:fld id="{31A44DE7-D350-441A-8348-B063E5C2FC47}" type="datetimeFigureOut">
              <a:rPr lang="en-US" smtClean="0"/>
              <a:pPr/>
              <a:t>5/22/2019</a:t>
            </a:fld>
            <a:endParaRPr lang="en-US"/>
          </a:p>
        </p:txBody>
      </p:sp>
      <p:sp>
        <p:nvSpPr>
          <p:cNvPr id="4" name="Footer Placeholder 3"/>
          <p:cNvSpPr>
            <a:spLocks noGrp="1"/>
          </p:cNvSpPr>
          <p:nvPr>
            <p:ph type="ftr" sz="quarter" idx="2"/>
          </p:nvPr>
        </p:nvSpPr>
        <p:spPr>
          <a:xfrm>
            <a:off x="0" y="9370868"/>
            <a:ext cx="2919565" cy="493867"/>
          </a:xfrm>
          <a:prstGeom prst="rect">
            <a:avLst/>
          </a:prstGeom>
        </p:spPr>
        <p:txBody>
          <a:bodyPr vert="horz" lIns="90763" tIns="45382" rIns="90763" bIns="45382" rtlCol="0" anchor="b"/>
          <a:lstStyle>
            <a:lvl1pPr algn="l">
              <a:defRPr sz="1200"/>
            </a:lvl1pPr>
          </a:lstStyle>
          <a:p>
            <a:endParaRPr lang="en-US"/>
          </a:p>
        </p:txBody>
      </p:sp>
      <p:sp>
        <p:nvSpPr>
          <p:cNvPr id="5" name="Slide Number Placeholder 4"/>
          <p:cNvSpPr>
            <a:spLocks noGrp="1"/>
          </p:cNvSpPr>
          <p:nvPr>
            <p:ph type="sldNum" sz="quarter" idx="3"/>
          </p:nvPr>
        </p:nvSpPr>
        <p:spPr>
          <a:xfrm>
            <a:off x="3814626" y="9370868"/>
            <a:ext cx="2919565" cy="493867"/>
          </a:xfrm>
          <a:prstGeom prst="rect">
            <a:avLst/>
          </a:prstGeom>
        </p:spPr>
        <p:txBody>
          <a:bodyPr vert="horz" lIns="90763" tIns="45382" rIns="90763" bIns="45382" rtlCol="0" anchor="b"/>
          <a:lstStyle>
            <a:lvl1pPr algn="r">
              <a:defRPr sz="1200"/>
            </a:lvl1pPr>
          </a:lstStyle>
          <a:p>
            <a:fld id="{A16DA4A5-4CC5-4B64-9EDC-941637C2F0FA}" type="slidenum">
              <a:rPr lang="en-US" smtClean="0"/>
              <a:pPr/>
              <a:t>‹#›</a:t>
            </a:fld>
            <a:endParaRPr lang="en-US"/>
          </a:p>
        </p:txBody>
      </p:sp>
    </p:spTree>
    <p:extLst>
      <p:ext uri="{BB962C8B-B14F-4D97-AF65-F5344CB8AC3E}">
        <p14:creationId xmlns:p14="http://schemas.microsoft.com/office/powerpoint/2010/main" xmlns="" val="35622994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565" cy="493868"/>
          </a:xfrm>
          <a:prstGeom prst="rect">
            <a:avLst/>
          </a:prstGeom>
        </p:spPr>
        <p:txBody>
          <a:bodyPr vert="horz" lIns="90763" tIns="45382" rIns="90763" bIns="45382" rtlCol="0"/>
          <a:lstStyle>
            <a:lvl1pPr algn="l">
              <a:defRPr sz="1200"/>
            </a:lvl1pPr>
          </a:lstStyle>
          <a:p>
            <a:endParaRPr lang="en-US"/>
          </a:p>
        </p:txBody>
      </p:sp>
      <p:sp>
        <p:nvSpPr>
          <p:cNvPr id="3" name="Date Placeholder 2"/>
          <p:cNvSpPr>
            <a:spLocks noGrp="1"/>
          </p:cNvSpPr>
          <p:nvPr>
            <p:ph type="dt" idx="1"/>
          </p:nvPr>
        </p:nvSpPr>
        <p:spPr>
          <a:xfrm>
            <a:off x="3814626" y="0"/>
            <a:ext cx="2919565" cy="493868"/>
          </a:xfrm>
          <a:prstGeom prst="rect">
            <a:avLst/>
          </a:prstGeom>
        </p:spPr>
        <p:txBody>
          <a:bodyPr vert="horz" lIns="90763" tIns="45382" rIns="90763" bIns="45382" rtlCol="0"/>
          <a:lstStyle>
            <a:lvl1pPr algn="r">
              <a:defRPr sz="1200"/>
            </a:lvl1pPr>
          </a:lstStyle>
          <a:p>
            <a:fld id="{EF2D0AFC-6A1A-4B11-B1D2-8B922FC0DC87}" type="datetimeFigureOut">
              <a:rPr lang="en-US" smtClean="0"/>
              <a:pPr/>
              <a:t>5/22/2019</a:t>
            </a:fld>
            <a:endParaRPr lang="en-US"/>
          </a:p>
        </p:txBody>
      </p:sp>
      <p:sp>
        <p:nvSpPr>
          <p:cNvPr id="4" name="Slide Image Placehold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0763" tIns="45382" rIns="90763" bIns="45382" rtlCol="0" anchor="ctr"/>
          <a:lstStyle/>
          <a:p>
            <a:endParaRPr lang="en-US"/>
          </a:p>
        </p:txBody>
      </p:sp>
      <p:sp>
        <p:nvSpPr>
          <p:cNvPr id="5" name="Notes Placeholder 4"/>
          <p:cNvSpPr>
            <a:spLocks noGrp="1"/>
          </p:cNvSpPr>
          <p:nvPr>
            <p:ph type="body" sz="quarter" idx="3"/>
          </p:nvPr>
        </p:nvSpPr>
        <p:spPr>
          <a:xfrm>
            <a:off x="673262" y="4686223"/>
            <a:ext cx="5389240" cy="4440077"/>
          </a:xfrm>
          <a:prstGeom prst="rect">
            <a:avLst/>
          </a:prstGeom>
        </p:spPr>
        <p:txBody>
          <a:bodyPr vert="horz" lIns="90763" tIns="45382" rIns="90763" bIns="4538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0868"/>
            <a:ext cx="2919565" cy="493867"/>
          </a:xfrm>
          <a:prstGeom prst="rect">
            <a:avLst/>
          </a:prstGeom>
        </p:spPr>
        <p:txBody>
          <a:bodyPr vert="horz" lIns="90763" tIns="45382" rIns="90763" bIns="45382" rtlCol="0" anchor="b"/>
          <a:lstStyle>
            <a:lvl1pPr algn="l">
              <a:defRPr sz="1200"/>
            </a:lvl1pPr>
          </a:lstStyle>
          <a:p>
            <a:endParaRPr lang="en-US"/>
          </a:p>
        </p:txBody>
      </p:sp>
      <p:sp>
        <p:nvSpPr>
          <p:cNvPr id="7" name="Slide Number Placeholder 6"/>
          <p:cNvSpPr>
            <a:spLocks noGrp="1"/>
          </p:cNvSpPr>
          <p:nvPr>
            <p:ph type="sldNum" sz="quarter" idx="5"/>
          </p:nvPr>
        </p:nvSpPr>
        <p:spPr>
          <a:xfrm>
            <a:off x="3814626" y="9370868"/>
            <a:ext cx="2919565" cy="493867"/>
          </a:xfrm>
          <a:prstGeom prst="rect">
            <a:avLst/>
          </a:prstGeom>
        </p:spPr>
        <p:txBody>
          <a:bodyPr vert="horz" lIns="90763" tIns="45382" rIns="90763" bIns="45382" rtlCol="0" anchor="b"/>
          <a:lstStyle>
            <a:lvl1pPr algn="r">
              <a:defRPr sz="1200"/>
            </a:lvl1pPr>
          </a:lstStyle>
          <a:p>
            <a:fld id="{EB3AFDBB-8DB3-448B-BA3C-0DD2AF2CBC22}" type="slidenum">
              <a:rPr lang="en-US" smtClean="0"/>
              <a:pPr/>
              <a:t>‹#›</a:t>
            </a:fld>
            <a:endParaRPr lang="en-US"/>
          </a:p>
        </p:txBody>
      </p:sp>
    </p:spTree>
    <p:extLst>
      <p:ext uri="{BB962C8B-B14F-4D97-AF65-F5344CB8AC3E}">
        <p14:creationId xmlns:p14="http://schemas.microsoft.com/office/powerpoint/2010/main" xmlns="" val="2116066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mn-MN" dirty="0" smtClean="0"/>
              <a:t>Өрхийн байршлыг: Удаан хугацаагаар амьдардаг өвлийн байршлын цэгийг ХАӨМС-д оруулсан байгаа. Цаашид бид 4 улирлаар өрхийн байршлыг оруулахыг зорьж байгаа</a:t>
            </a:r>
            <a:endParaRPr lang="en-US" dirty="0" smtClean="0"/>
          </a:p>
          <a:p>
            <a:endParaRPr lang="en-US" dirty="0" smtClean="0"/>
          </a:p>
          <a:p>
            <a:endParaRPr lang="en-US" dirty="0" smtClean="0"/>
          </a:p>
          <a:p>
            <a:pPr lvl="0"/>
            <a:r>
              <a:rPr lang="en-US" sz="2400" dirty="0" smtClean="0">
                <a:solidFill>
                  <a:schemeClr val="tx2"/>
                </a:solidFill>
                <a:latin typeface="Arial" pitchFamily="34" charset="0"/>
                <a:cs typeface="Arial" pitchFamily="34" charset="0"/>
              </a:rPr>
              <a:t>Latest physical location of herders who are highly mobile unit of enumeration can be determined prior and during census and survey enumeration.</a:t>
            </a:r>
          </a:p>
          <a:p>
            <a:pPr lvl="0"/>
            <a:r>
              <a:rPr lang="en-US" sz="2400" dirty="0" smtClean="0">
                <a:solidFill>
                  <a:schemeClr val="tx2"/>
                </a:solidFill>
                <a:latin typeface="Arial" pitchFamily="34" charset="0"/>
                <a:cs typeface="Arial" pitchFamily="34" charset="0"/>
              </a:rPr>
              <a:t>Accurate: Contrary to using handheld GPS devices</a:t>
            </a:r>
          </a:p>
          <a:p>
            <a:pPr lvl="0"/>
            <a:r>
              <a:rPr lang="en-US" sz="2400" dirty="0" smtClean="0">
                <a:solidFill>
                  <a:schemeClr val="tx2"/>
                </a:solidFill>
                <a:latin typeface="Arial" pitchFamily="34" charset="0"/>
                <a:cs typeface="Arial" pitchFamily="34" charset="0"/>
              </a:rPr>
              <a:t>Cost-efficient: no field exercise for collecting waypoints</a:t>
            </a:r>
          </a:p>
          <a:p>
            <a:r>
              <a:rPr lang="en-US" sz="2400" dirty="0" smtClean="0">
                <a:solidFill>
                  <a:schemeClr val="tx2"/>
                </a:solidFill>
                <a:latin typeface="Arial" pitchFamily="34" charset="0"/>
                <a:cs typeface="Arial" pitchFamily="34" charset="0"/>
              </a:rPr>
              <a:t>Huge potential to be used as the basis for planning, producing official statistics and conducting researches</a:t>
            </a:r>
          </a:p>
          <a:p>
            <a:pPr lvl="1"/>
            <a:r>
              <a:rPr lang="en-US" sz="2000" dirty="0" smtClean="0">
                <a:solidFill>
                  <a:schemeClr val="tx2"/>
                </a:solidFill>
                <a:latin typeface="Arial" pitchFamily="34" charset="0"/>
                <a:cs typeface="Arial" pitchFamily="34" charset="0"/>
              </a:rPr>
              <a:t>When linked with administrative records, such as education, health, border patrol, emergency and so on</a:t>
            </a:r>
          </a:p>
          <a:p>
            <a:r>
              <a:rPr lang="en-US" sz="2400" dirty="0" smtClean="0">
                <a:solidFill>
                  <a:schemeClr val="tx2"/>
                </a:solidFill>
                <a:latin typeface="Arial" pitchFamily="34" charset="0"/>
                <a:cs typeface="Arial" pitchFamily="34" charset="0"/>
              </a:rPr>
              <a:t>The biggest challenge when linking different databases remains in the alignment of key indicators, coding standards and classifications.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anose="020B0604020202020204" pitchFamily="34" charset="0"/>
                <a:cs typeface="Arial" panose="020B0604020202020204" pitchFamily="34" charset="0"/>
              </a:rPr>
              <a:t>Population and Household database</a:t>
            </a:r>
            <a:r>
              <a:rPr lang="en-US" sz="1200" b="0" baseline="0" dirty="0" smtClean="0">
                <a:solidFill>
                  <a:schemeClr val="tx1"/>
                </a:solidFill>
                <a:latin typeface="+mn-lt"/>
                <a:cs typeface="+mn-cs"/>
              </a:rPr>
              <a:t> is in future big data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tx1"/>
              </a:solidFill>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tx1"/>
                </a:solidFill>
                <a:latin typeface="+mn-lt"/>
                <a:cs typeface="+mn-cs"/>
              </a:rPr>
              <a:t>We will see the migration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tx1"/>
              </a:solidFill>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tx1"/>
                </a:solidFill>
                <a:latin typeface="+mn-lt"/>
                <a:cs typeface="+mn-cs"/>
              </a:rPr>
              <a:t>All of operations keep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tx1"/>
              </a:solidFill>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tx1"/>
              </a:solidFill>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tx1"/>
                </a:solidFill>
                <a:latin typeface="+mn-lt"/>
                <a:cs typeface="+mn-cs"/>
              </a:rPr>
              <a:t>And in our country </a:t>
            </a:r>
            <a:endParaRPr lang="en-US" sz="1200" b="1" dirty="0" smtClean="0">
              <a:solidFill>
                <a:schemeClr val="bg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B3AFDBB-8DB3-448B-BA3C-0DD2AF2CBC2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mn-MN" dirty="0"/>
              <a:t>Хүн ам, өрхийн мэдээллийн сангийн ач холбогдол хэсэгт газарзүйн мэдээлийн сан ямар хэрэгтэй бид дурдаад өнгөрсөн билээ. </a:t>
            </a:r>
          </a:p>
          <a:p>
            <a:r>
              <a:rPr lang="mn-MN" dirty="0"/>
              <a:t>Хүн ам, зүйн үзүүлэлтүүдийг байршилаар тодорхойлсон жишээнзүүдийш авьч үзье.</a:t>
            </a:r>
          </a:p>
          <a:p>
            <a:endParaRPr lang="mn-MN" dirty="0"/>
          </a:p>
          <a:p>
            <a:endParaRPr lang="mn-MN" dirty="0"/>
          </a:p>
          <a:p>
            <a:endParaRPr lang="mn-MN" dirty="0"/>
          </a:p>
          <a:p>
            <a:endParaRPr lang="en-US" dirty="0"/>
          </a:p>
        </p:txBody>
      </p:sp>
      <p:sp>
        <p:nvSpPr>
          <p:cNvPr id="4" name="Slide Number Placeholder 3"/>
          <p:cNvSpPr>
            <a:spLocks noGrp="1"/>
          </p:cNvSpPr>
          <p:nvPr>
            <p:ph type="sldNum" sz="quarter" idx="10"/>
          </p:nvPr>
        </p:nvSpPr>
        <p:spPr/>
        <p:txBody>
          <a:bodyPr/>
          <a:lstStyle/>
          <a:p>
            <a:fld id="{002715B9-2205-4EA0-8269-0ED18D08AE1D}" type="slidenum">
              <a:rPr lang="en-US" smtClean="0"/>
              <a:pPr/>
              <a:t>12</a:t>
            </a:fld>
            <a:endParaRPr lang="en-US"/>
          </a:p>
        </p:txBody>
      </p:sp>
    </p:spTree>
    <p:extLst>
      <p:ext uri="{BB962C8B-B14F-4D97-AF65-F5344CB8AC3E}">
        <p14:creationId xmlns:p14="http://schemas.microsoft.com/office/powerpoint/2010/main" xmlns="" val="2870354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accordance with the Law on Population and Housing Census, the next decennial census is scheduled to be conducted in 2020. The NSO Mongolia is planning to employ a multi-modal approach using register-based census method complimented with traditional field enumeration.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preparation for the 2020 Population and Housing Census, address based Building and Housing Census is planned. It is to be conducted independently for the first time to fully identify the complete housing funds regardless of its occupancy before the decennial census. Previous population and housing censuses enumerated household occupied housing units only for their housing conditions based on indicators of the core topics recommended by the UN. In order to establish the complete framework for the 2020 Population and Housing Census, the Building and Housing Census is scheduled to be conducted in 2019 upon implementing some key innovations </a:t>
            </a: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16</a:t>
            </a:fld>
            <a:endParaRPr lang="en-US"/>
          </a:p>
        </p:txBody>
      </p:sp>
    </p:spTree>
    <p:extLst>
      <p:ext uri="{BB962C8B-B14F-4D97-AF65-F5344CB8AC3E}">
        <p14:creationId xmlns:p14="http://schemas.microsoft.com/office/powerpoint/2010/main" xmlns="" val="3289374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preparation for the 2020 Population and Housing Census, address based Building and Housing Census is planned. It is to be conducted independently for the first time to fully identify the complete housing funds regardless of its occupancy before the decennial census. Previous population and housing censuses enumerated household occupied housing units only for their housing conditions based on indicators of the core topics recommended by the UN. In order to establish the complete framework for the 2020 Population and Housing Census, the Building and Housing Census is scheduled to be conducted in 2019 upon implementing some key innovations</a:t>
            </a:r>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solidFill>
                  <a:schemeClr val="tx2"/>
                </a:solidFill>
                <a:latin typeface="Arial" pitchFamily="34" charset="0"/>
                <a:cs typeface="Arial" pitchFamily="34" charset="0"/>
              </a:rPr>
              <a:t>as </a:t>
            </a:r>
            <a:r>
              <a:rPr lang="en-US" sz="1200" u="sng" dirty="0" smtClean="0">
                <a:solidFill>
                  <a:schemeClr val="tx2"/>
                </a:solidFill>
                <a:latin typeface="Arial" pitchFamily="34" charset="0"/>
                <a:cs typeface="Arial" pitchFamily="34" charset="0"/>
              </a:rPr>
              <a:t>the key tool for statistical and administrative purposes</a:t>
            </a:r>
            <a:r>
              <a:rPr lang="en-US" sz="1200" dirty="0" smtClean="0">
                <a:solidFill>
                  <a:schemeClr val="tx2"/>
                </a:solidFill>
                <a:latin typeface="Arial" pitchFamily="34" charset="0"/>
                <a:cs typeface="Arial" pitchFamily="34" charset="0"/>
              </a:rPr>
              <a:t>. </a:t>
            </a:r>
            <a:r>
              <a:rPr lang="en-US" sz="1200" dirty="0" smtClean="0">
                <a:solidFill>
                  <a:schemeClr val="tx2"/>
                </a:solidFill>
                <a:latin typeface="Arial" pitchFamily="34" charset="0"/>
                <a:cs typeface="Arial" pitchFamily="34" charset="0"/>
              </a:rPr>
              <a:t/>
            </a:r>
            <a:br>
              <a:rPr lang="en-US" sz="1200" dirty="0" smtClean="0">
                <a:solidFill>
                  <a:schemeClr val="tx2"/>
                </a:solidFill>
                <a:latin typeface="Arial" pitchFamily="34" charset="0"/>
                <a:cs typeface="Arial" pitchFamily="34" charset="0"/>
              </a:rPr>
            </a:br>
            <a:endParaRPr lang="en-US" sz="1200" dirty="0" smtClean="0">
              <a:solidFill>
                <a:schemeClr val="tx2"/>
              </a:solidFill>
              <a:latin typeface="Arial" pitchFamily="34" charset="0"/>
              <a:cs typeface="Arial" pitchFamily="34" charset="0"/>
            </a:endParaRPr>
          </a:p>
          <a:p>
            <a:r>
              <a:rPr lang="en-US" sz="1200" kern="1200" dirty="0" smtClean="0">
                <a:solidFill>
                  <a:schemeClr val="tx1"/>
                </a:solidFill>
                <a:latin typeface="+mn-lt"/>
                <a:ea typeface="+mn-ea"/>
                <a:cs typeface="+mn-cs"/>
              </a:rPr>
              <a:t>NSO Mongolia is putting great efforts on improving the efficient utilization of geographic information system in every aspect of statistical activities. Incorporating geospatial information, such as household and business establishment waypoints into censuses created possibilities to better improve its geospatial statistical database and enabled visualization and dissemination of more effective statistical products for informed decision making. Use of satellite imagery in the Population and Household Register Database for geo-referencing household locations has been a cost-saving mission while the database is highly regarded by local administrative officers as a key tool for statistical and administrative purposes. As the national interest on geospatial development has been rising, NSO Mongolia is taking its parts for the improvement of its existing geospatial statistical framework.</a:t>
            </a:r>
          </a:p>
          <a:p>
            <a:r>
              <a:rPr lang="en-US" sz="1200" u="sng" kern="1200" dirty="0" smtClean="0">
                <a:solidFill>
                  <a:schemeClr val="tx1"/>
                </a:solidFill>
                <a:latin typeface="+mn-lt"/>
                <a:ea typeface="+mn-ea"/>
                <a:cs typeface="+mn-cs"/>
              </a:rPr>
              <a:t/>
            </a:r>
            <a:br>
              <a:rPr lang="en-US" sz="1200" u="sng"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2"/>
                </a:solidFill>
                <a:latin typeface="Arial" pitchFamily="34" charset="0"/>
                <a:cs typeface="Arial" pitchFamily="34" charset="0"/>
              </a:rPr>
              <a:t>Changes in legal basis were carried out in regards to enabling the use of certain </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2000" dirty="0" smtClean="0">
                <a:solidFill>
                  <a:schemeClr val="tx2"/>
                </a:solidFill>
                <a:latin typeface="Arial" pitchFamily="34" charset="0"/>
                <a:cs typeface="Arial" pitchFamily="34" charset="0"/>
              </a:rPr>
              <a:t>scale topographic and cadastral maps, which were otherwise considered as classified and not shared. </a:t>
            </a:r>
            <a:endParaRPr lang="en-US" sz="2000" dirty="0" smtClean="0">
              <a:solidFill>
                <a:schemeClr val="tx2"/>
              </a:solidFill>
              <a:latin typeface="Arial" pitchFamily="34" charset="0"/>
              <a:cs typeface="Arial"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000" dirty="0" smtClean="0">
              <a:solidFill>
                <a:schemeClr val="tx2"/>
              </a:solidFill>
              <a:latin typeface="Arial" pitchFamily="34" charset="0"/>
              <a:cs typeface="Arial"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Geographic information system (GIS) was first introduced at the NSO Mongolia for the 2010 Population and Housing Census and it was utilized for every stages of the census undertaking including planning, monitoring and most importantly for results dissemination and visualization. Before the 2010, geographic information in statistical undertaking mainly served as planning and monitoring tools in forms of roughly drawn basic cartography.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000" dirty="0" smtClean="0">
              <a:solidFill>
                <a:schemeClr val="tx2"/>
              </a:solidFill>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3AFDBB-8DB3-448B-BA3C-0DD2AF2CBC22}"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2"/>
                </a:solidFill>
                <a:latin typeface="Arial" pitchFamily="34" charset="0"/>
                <a:cs typeface="Arial" pitchFamily="34" charset="0"/>
              </a:rPr>
              <a:t>GIS </a:t>
            </a:r>
            <a:r>
              <a:rPr lang="en-US" dirty="0" smtClean="0">
                <a:solidFill>
                  <a:schemeClr val="tx2"/>
                </a:solidFill>
                <a:latin typeface="Arial" pitchFamily="34" charset="0"/>
                <a:cs typeface="Arial" pitchFamily="34" charset="0"/>
              </a:rPr>
              <a:t>has been used extensively for national censuses, including the Business Establishments Census of 2010 and the as well as national surveys, such as Small scale mining survey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During the 2010 Population and Housing Census, geographic location or waypoints of each household was captured and digitized without the use of GPS devices, which was then considered as best practice and an important step towards establishing geospatial statistical database. Web-based GIS was developed and the census results were disseminated on an interactive web maps for the first time. National atlas based on the census results was also produced and widely disseminated. </a:t>
            </a:r>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Following the 2010 Population and Housing Census, the GIS has been used extensively for national censuses, including the Business Establishments Census of 2010 and the Agricultural Census of 2011 as well as national surveys, such as Small scale mining survey for the same purposes.  </a:t>
            </a: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5</a:t>
            </a:fld>
            <a:endParaRPr lang="en-US"/>
          </a:p>
        </p:txBody>
      </p:sp>
    </p:spTree>
    <p:extLst>
      <p:ext uri="{BB962C8B-B14F-4D97-AF65-F5344CB8AC3E}">
        <p14:creationId xmlns:p14="http://schemas.microsoft.com/office/powerpoint/2010/main" xmlns="" val="332441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2015, midterm Population and Housing Census was conducted for the first time since the enactment of the Law on Population and Housing Census in 2008. It was the first ever register-based census approach for Mongolia and the outcomes have been quite satisfying. Based on existing local database of population and household register booklet recorded and kept at the sub-district or first level administrative units, real-time and online Population and Household Register Database was created. With great vision of incorporating many other administrative records database in the future, the Population and Household Register Database demonstrate important features, such as, household waypoint and current personal information match against the Civil Registration Database. </a:t>
            </a: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Population</a:t>
            </a:r>
            <a:r>
              <a:rPr lang="en-US" baseline="0" dirty="0" smtClean="0"/>
              <a:t> and Household Database is connected to Civil Registration using Person ID Number. </a:t>
            </a:r>
          </a:p>
          <a:p>
            <a:r>
              <a:rPr lang="en-US" baseline="0" dirty="0" smtClean="0"/>
              <a:t>Civil Registration was connected to the Legal Entity and Real State. </a:t>
            </a:r>
          </a:p>
          <a:p>
            <a:endParaRPr lang="en-US" baseline="0" dirty="0" smtClean="0"/>
          </a:p>
          <a:p>
            <a:r>
              <a:rPr lang="en-US" baseline="0" dirty="0" smtClean="0"/>
              <a:t>Of course legal entity has their owner. Owner has included Civil Registration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Of course real state has their owner too</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great vision of incorporating many other administrative records database in the future, the Population and Household Register Database demonstrate important features, such as, household waypoint and current personal information match against the Civil Registration Database.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our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1"/>
            <a:r>
              <a:rPr lang="en-US" sz="2000" dirty="0" smtClean="0">
                <a:solidFill>
                  <a:schemeClr val="tx2"/>
                </a:solidFill>
                <a:latin typeface="Arial" pitchFamily="34" charset="0"/>
                <a:cs typeface="Arial" pitchFamily="34" charset="0"/>
              </a:rPr>
              <a:t>NSO Mongolia is taking the lead role for aligning the standards and classifications used in databases and actively promoting the development of integrated government database. For this purpose, </a:t>
            </a:r>
          </a:p>
          <a:p>
            <a:pPr lvl="1"/>
            <a:endParaRPr lang="en-US" sz="2000" dirty="0" smtClean="0">
              <a:solidFill>
                <a:schemeClr val="tx2"/>
              </a:solidFill>
              <a:latin typeface="Arial" pitchFamily="34" charset="0"/>
              <a:cs typeface="Arial" pitchFamily="34" charset="0"/>
            </a:endParaRPr>
          </a:p>
          <a:p>
            <a:pPr lvl="1"/>
            <a:endParaRPr lang="en-US" sz="2000" dirty="0" smtClean="0">
              <a:solidFill>
                <a:schemeClr val="tx2"/>
              </a:solidFill>
              <a:latin typeface="Arial" pitchFamily="34" charset="0"/>
              <a:cs typeface="Arial" pitchFamily="34" charset="0"/>
            </a:endParaRPr>
          </a:p>
          <a:p>
            <a:pPr lvl="1"/>
            <a:r>
              <a:rPr lang="en-US" sz="2000" dirty="0" smtClean="0">
                <a:solidFill>
                  <a:schemeClr val="tx2"/>
                </a:solidFill>
                <a:latin typeface="Arial" pitchFamily="34" charset="0"/>
                <a:cs typeface="Arial" pitchFamily="34" charset="0"/>
              </a:rPr>
              <a:t>/to enable the NSO to access all databases established at government and private sectors for only statistical purposes upon safeguarding the privacy and confidentiality/; </a:t>
            </a:r>
          </a:p>
          <a:p>
            <a:pPr lvl="1"/>
            <a:endParaRPr lang="en-US" sz="2000" dirty="0" smtClean="0">
              <a:solidFill>
                <a:schemeClr val="tx2"/>
              </a:solidFill>
              <a:latin typeface="Arial" pitchFamily="34" charset="0"/>
              <a:cs typeface="Arial" pitchFamily="34" charset="0"/>
            </a:endParaRPr>
          </a:p>
          <a:p>
            <a:pPr lvl="1"/>
            <a:r>
              <a:rPr lang="en-US" sz="2000" dirty="0" smtClean="0">
                <a:solidFill>
                  <a:schemeClr val="tx2"/>
                </a:solidFill>
                <a:latin typeface="Arial" pitchFamily="34" charset="0"/>
                <a:cs typeface="Arial" pitchFamily="34" charset="0"/>
              </a:rPr>
              <a:t>and foster the linkage to the Population and Household Register Database; </a:t>
            </a:r>
          </a:p>
          <a:p>
            <a:pPr lvl="1"/>
            <a:endParaRPr lang="en-US" sz="2000" dirty="0" smtClean="0">
              <a:solidFill>
                <a:schemeClr val="tx2"/>
              </a:solidFill>
              <a:latin typeface="Arial" pitchFamily="34" charset="0"/>
              <a:cs typeface="Arial" pitchFamily="34" charset="0"/>
            </a:endParaRPr>
          </a:p>
          <a:p>
            <a:pPr lvl="1"/>
            <a:endParaRPr lang="en-US" sz="2000" dirty="0" smtClean="0">
              <a:solidFill>
                <a:schemeClr val="tx2"/>
              </a:solidFill>
              <a:latin typeface="Arial" pitchFamily="34" charset="0"/>
              <a:cs typeface="Arial" pitchFamily="34" charset="0"/>
            </a:endParaRPr>
          </a:p>
          <a:p>
            <a:pPr lvl="1"/>
            <a:r>
              <a:rPr lang="en-US" sz="2000" dirty="0" smtClean="0">
                <a:solidFill>
                  <a:schemeClr val="tx2"/>
                </a:solidFill>
                <a:latin typeface="Arial" pitchFamily="34" charset="0"/>
                <a:cs typeface="Arial" pitchFamily="34" charset="0"/>
              </a:rPr>
              <a:t>Discrepancies between the administrative unit names and codes among the Civil Registration Database (administered by Civil Registration Authority) and the Population and Household Register Database (supervised by NSO and administered by local Governor’s Office)</a:t>
            </a:r>
          </a:p>
          <a:p>
            <a:pPr lvl="1"/>
            <a:r>
              <a:rPr lang="en-US" sz="2000" dirty="0" smtClean="0">
                <a:solidFill>
                  <a:schemeClr val="tx2"/>
                </a:solidFill>
                <a:latin typeface="Arial" pitchFamily="34" charset="0"/>
                <a:cs typeface="Arial" pitchFamily="34" charset="0"/>
              </a:rPr>
              <a:t>This specific type of discrepancies require minor to major changes to be made in more than 150 primary level administrative units for their names and codes in either of the two databases. </a:t>
            </a:r>
          </a:p>
          <a:p>
            <a:pPr lvl="1"/>
            <a:endParaRPr lang="en-US" sz="2000" dirty="0" smtClean="0">
              <a:solidFill>
                <a:schemeClr val="tx2"/>
              </a:solidFill>
              <a:latin typeface="Arial" pitchFamily="34" charset="0"/>
              <a:cs typeface="Arial" pitchFamily="34" charset="0"/>
            </a:endParaRPr>
          </a:p>
          <a:p>
            <a:pPr lvl="1"/>
            <a:endParaRPr lang="en-US" sz="2000" dirty="0" smtClean="0">
              <a:solidFill>
                <a:schemeClr val="tx2"/>
              </a:solidFill>
              <a:latin typeface="Arial" pitchFamily="34" charset="0"/>
              <a:cs typeface="Arial" pitchFamily="34" charset="0"/>
            </a:endParaRPr>
          </a:p>
          <a:p>
            <a:endParaRPr lang="en-US" dirty="0" smtClean="0"/>
          </a:p>
          <a:p>
            <a:pPr algn="just">
              <a:lnSpc>
                <a:spcPct val="150000"/>
              </a:lnSpc>
            </a:pPr>
            <a:endParaRPr lang="en-US" sz="1200" dirty="0" smtClean="0">
              <a:solidFill>
                <a:schemeClr val="tx2"/>
              </a:solidFill>
              <a:latin typeface="Arial" pitchFamily="34" charset="0"/>
              <a:cs typeface="Arial" pitchFamily="34" charset="0"/>
            </a:endParaRPr>
          </a:p>
          <a:p>
            <a:pPr algn="just">
              <a:lnSpc>
                <a:spcPct val="150000"/>
              </a:lnSpc>
            </a:pPr>
            <a:endParaRPr lang="en-US" sz="1200" dirty="0" smtClean="0">
              <a:solidFill>
                <a:schemeClr val="tx2"/>
              </a:solidFill>
              <a:latin typeface="Arial" pitchFamily="34" charset="0"/>
              <a:cs typeface="Arial" pitchFamily="34" charset="0"/>
            </a:endParaRPr>
          </a:p>
          <a:p>
            <a:pPr algn="just">
              <a:lnSpc>
                <a:spcPct val="150000"/>
              </a:lnSpc>
            </a:pPr>
            <a:r>
              <a:rPr lang="en-US" sz="1200" dirty="0" smtClean="0">
                <a:solidFill>
                  <a:schemeClr val="tx2"/>
                </a:solidFill>
                <a:latin typeface="Arial" pitchFamily="34" charset="0"/>
                <a:cs typeface="Arial" pitchFamily="34" charset="0"/>
              </a:rPr>
              <a:t>Integration of over 1700 sets of existing population and household register local database was checked against more than 30 administrative records databases. It revealed serious underlying problems and identified areas of improvements</a:t>
            </a:r>
          </a:p>
          <a:p>
            <a:pPr algn="just">
              <a:lnSpc>
                <a:spcPct val="150000"/>
              </a:lnSpc>
            </a:pPr>
            <a:r>
              <a:rPr lang="en-US" sz="1200" dirty="0" smtClean="0">
                <a:solidFill>
                  <a:schemeClr val="tx2"/>
                </a:solidFill>
                <a:latin typeface="Arial" pitchFamily="34" charset="0"/>
                <a:cs typeface="Arial" pitchFamily="34" charset="0"/>
              </a:rPr>
              <a:t>One of the major problems was inconsistency of coding standards and classifications for commonly used main attributes, such as geospatial information standards and guidelines</a:t>
            </a: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Geospatial statistical database established at the NSO Mongolia comprises of individual census databases and the Population and Household Register Database, which is administered online in real-time by local officers at the lowest level administrative units. High resolution satellite imagery is used as a base map and the local officers can insert and edit household locations while keeping the demographic and socio-economic records of household members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the Population and Household Register Database, each household is assigned with a unique ID number that stays with the household when moved to a different place. With this feature, lifetime migration can be captured and analyzed which was otherwise possible based on decennial census results only.</a:t>
            </a:r>
          </a:p>
          <a:p>
            <a:r>
              <a:rPr lang="en-US" sz="1200" kern="1200" dirty="0" smtClean="0">
                <a:solidFill>
                  <a:schemeClr val="tx1"/>
                </a:solidFill>
                <a:latin typeface="+mn-lt"/>
                <a:ea typeface="+mn-ea"/>
                <a:cs typeface="+mn-cs"/>
              </a:rPr>
              <a:t>Incorporation of household ID number into the Agricultural Census enabled further use of the geospatial statistical database. Linkage between household register and livestock census can produce interesting and useful information.</a:t>
            </a:r>
          </a:p>
          <a:p>
            <a:endParaRPr lang="en-US" dirty="0"/>
          </a:p>
        </p:txBody>
      </p:sp>
      <p:sp>
        <p:nvSpPr>
          <p:cNvPr id="4" name="Slide Number Placeholder 3"/>
          <p:cNvSpPr>
            <a:spLocks noGrp="1"/>
          </p:cNvSpPr>
          <p:nvPr>
            <p:ph type="sldNum" sz="quarter" idx="10"/>
          </p:nvPr>
        </p:nvSpPr>
        <p:spPr/>
        <p:txBody>
          <a:bodyPr/>
          <a:lstStyle/>
          <a:p>
            <a:fld id="{EB3AFDBB-8DB3-448B-BA3C-0DD2AF2CBC2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309D15-E1E8-458B-8A9A-CEDC445DEC0A}" type="datetimeFigureOut">
              <a:rPr lang="en-US" smtClean="0"/>
              <a:pPr/>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064693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309D15-E1E8-458B-8A9A-CEDC445DEC0A}" type="datetimeFigureOut">
              <a:rPr lang="en-US" smtClean="0"/>
              <a:pPr/>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4122186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6"/>
            <a:ext cx="27432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06376"/>
            <a:ext cx="80264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309D15-E1E8-458B-8A9A-CEDC445DEC0A}" type="datetimeFigureOut">
              <a:rPr lang="en-US" smtClean="0"/>
              <a:pPr/>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59749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309D15-E1E8-458B-8A9A-CEDC445DEC0A}" type="datetimeFigureOut">
              <a:rPr lang="en-US" smtClean="0"/>
              <a:pPr/>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444422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309D15-E1E8-458B-8A9A-CEDC445DEC0A}" type="datetimeFigureOut">
              <a:rPr lang="en-US" smtClean="0"/>
              <a:pPr/>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1480595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00152"/>
            <a:ext cx="53848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200152"/>
            <a:ext cx="53848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309D15-E1E8-458B-8A9A-CEDC445DEC0A}" type="datetimeFigureOut">
              <a:rPr lang="en-US" smtClean="0"/>
              <a:pPr/>
              <a:t>5/22/2019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1753330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4"/>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0" y="1535114"/>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309D15-E1E8-458B-8A9A-CEDC445DEC0A}" type="datetimeFigureOut">
              <a:rPr lang="en-US" smtClean="0"/>
              <a:pPr/>
              <a:t>5/22/2019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2778761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309D15-E1E8-458B-8A9A-CEDC445DEC0A}" type="datetimeFigureOut">
              <a:rPr lang="en-US" smtClean="0"/>
              <a:pPr/>
              <a:t>5/22/2019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4205758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09D15-E1E8-458B-8A9A-CEDC445DEC0A}" type="datetimeFigureOut">
              <a:rPr lang="en-US" smtClean="0"/>
              <a:pPr/>
              <a:t>5/22/2019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942420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309D15-E1E8-458B-8A9A-CEDC445DEC0A}" type="datetimeFigureOut">
              <a:rPr lang="en-US" smtClean="0"/>
              <a:pPr/>
              <a:t>5/22/2019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049318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309D15-E1E8-458B-8A9A-CEDC445DEC0A}" type="datetimeFigureOut">
              <a:rPr lang="en-US" smtClean="0"/>
              <a:pPr/>
              <a:t>5/22/2019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494426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2"/>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309D15-E1E8-458B-8A9A-CEDC445DEC0A}" type="datetimeFigureOut">
              <a:rPr lang="en-US" smtClean="0"/>
              <a:pPr/>
              <a:t>5/22/2019</a:t>
            </a:fld>
            <a:endParaRPr lang="en-US"/>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58D99-9FE5-45E5-BDE1-E9F7CA8FC23D}" type="slidenum">
              <a:rPr lang="en-US" smtClean="0"/>
              <a:pPr/>
              <a:t>‹#›</a:t>
            </a:fld>
            <a:endParaRPr lang="en-US"/>
          </a:p>
        </p:txBody>
      </p:sp>
    </p:spTree>
    <p:extLst>
      <p:ext uri="{BB962C8B-B14F-4D97-AF65-F5344CB8AC3E}">
        <p14:creationId xmlns:p14="http://schemas.microsoft.com/office/powerpoint/2010/main" xmlns="" val="39135819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nso.m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1212.m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www.ulaanbaatar.maps.arcgis.com/" TargetMode="External"/><Relationship Id="rId5" Type="http://schemas.openxmlformats.org/officeDocument/2006/relationships/hyperlink" Target="http://www.1212.mn/" TargetMode="External"/><Relationship Id="rId4" Type="http://schemas.openxmlformats.org/officeDocument/2006/relationships/hyperlink" Target="http://www.nso.m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00199" y="1143000"/>
            <a:ext cx="9144001" cy="2538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smtClean="0">
                <a:solidFill>
                  <a:schemeClr val="tx2"/>
                </a:solidFill>
                <a:latin typeface="Arial" pitchFamily="34" charset="0"/>
                <a:cs typeface="Arial" pitchFamily="34" charset="0"/>
              </a:rPr>
              <a:t>MONGOLIA’S EXPERIENCE ON </a:t>
            </a:r>
          </a:p>
          <a:p>
            <a:r>
              <a:rPr lang="en-US" sz="3600" dirty="0" smtClean="0">
                <a:solidFill>
                  <a:schemeClr val="tx2"/>
                </a:solidFill>
                <a:latin typeface="Arial" pitchFamily="34" charset="0"/>
                <a:cs typeface="Arial" pitchFamily="34" charset="0"/>
              </a:rPr>
              <a:t>INTEGRATING </a:t>
            </a:r>
            <a:r>
              <a:rPr lang="en-US" sz="3600" dirty="0">
                <a:solidFill>
                  <a:schemeClr val="tx2"/>
                </a:solidFill>
                <a:latin typeface="Arial" pitchFamily="34" charset="0"/>
                <a:cs typeface="Arial" pitchFamily="34" charset="0"/>
              </a:rPr>
              <a:t>GEOSPATIAL </a:t>
            </a:r>
            <a:r>
              <a:rPr lang="en-US" sz="3600" dirty="0" smtClean="0">
                <a:solidFill>
                  <a:schemeClr val="tx2"/>
                </a:solidFill>
                <a:latin typeface="Arial" pitchFamily="34" charset="0"/>
                <a:cs typeface="Arial" pitchFamily="34" charset="0"/>
              </a:rPr>
              <a:t>INFORMATION WITH </a:t>
            </a:r>
            <a:r>
              <a:rPr lang="en-US" sz="3600" dirty="0">
                <a:solidFill>
                  <a:schemeClr val="tx2"/>
                </a:solidFill>
                <a:latin typeface="Arial" pitchFamily="34" charset="0"/>
                <a:cs typeface="Arial" pitchFamily="34" charset="0"/>
              </a:rPr>
              <a:t>ADMINISTRATIVE RECORDS TO PRODUCE OFFICIAL STATISTICS</a:t>
            </a:r>
          </a:p>
        </p:txBody>
      </p:sp>
      <p:sp>
        <p:nvSpPr>
          <p:cNvPr id="10" name="Subtitle 2"/>
          <p:cNvSpPr>
            <a:spLocks noGrp="1"/>
          </p:cNvSpPr>
          <p:nvPr>
            <p:ph type="subTitle" idx="1"/>
          </p:nvPr>
        </p:nvSpPr>
        <p:spPr>
          <a:xfrm>
            <a:off x="7086600" y="4876800"/>
            <a:ext cx="4648200" cy="1524000"/>
          </a:xfrm>
          <a:solidFill>
            <a:schemeClr val="bg1"/>
          </a:solidFill>
        </p:spPr>
        <p:txBody>
          <a:bodyPr>
            <a:noAutofit/>
          </a:bodyPr>
          <a:lstStyle/>
          <a:p>
            <a:pPr algn="r"/>
            <a:r>
              <a:rPr lang="en-US" sz="2000" i="1" dirty="0" smtClean="0">
                <a:solidFill>
                  <a:schemeClr val="tx2"/>
                </a:solidFill>
                <a:latin typeface="Arial" pitchFamily="34" charset="0"/>
                <a:cs typeface="Arial" pitchFamily="34" charset="0"/>
              </a:rPr>
              <a:t>Workshop on Data Integration</a:t>
            </a:r>
            <a:r>
              <a:rPr lang="en-US" sz="2000" i="1" dirty="0">
                <a:solidFill>
                  <a:schemeClr val="tx2"/>
                </a:solidFill>
                <a:latin typeface="Arial" pitchFamily="34" charset="0"/>
                <a:cs typeface="Arial" pitchFamily="34" charset="0"/>
              </a:rPr>
              <a:t>: </a:t>
            </a:r>
            <a:r>
              <a:rPr lang="en-US" sz="2000" i="1" dirty="0" err="1">
                <a:solidFill>
                  <a:schemeClr val="tx2"/>
                </a:solidFill>
                <a:latin typeface="Arial" pitchFamily="34" charset="0"/>
                <a:cs typeface="Arial" pitchFamily="34" charset="0"/>
              </a:rPr>
              <a:t>Realising</a:t>
            </a:r>
            <a:r>
              <a:rPr lang="en-US" sz="2000" i="1" dirty="0">
                <a:solidFill>
                  <a:schemeClr val="tx2"/>
                </a:solidFill>
                <a:latin typeface="Arial" pitchFamily="34" charset="0"/>
                <a:cs typeface="Arial" pitchFamily="34" charset="0"/>
              </a:rPr>
              <a:t> the Potential of Statistical and Geospatial Data</a:t>
            </a:r>
            <a:endParaRPr lang="en-US" sz="2000" i="1" dirty="0" smtClean="0">
              <a:solidFill>
                <a:schemeClr val="tx2"/>
              </a:solidFill>
              <a:latin typeface="Arial" pitchFamily="34" charset="0"/>
              <a:cs typeface="Arial" pitchFamily="34" charset="0"/>
            </a:endParaRPr>
          </a:p>
          <a:p>
            <a:pPr algn="r"/>
            <a:r>
              <a:rPr lang="en-US" sz="2000" i="1" dirty="0">
                <a:solidFill>
                  <a:schemeClr val="tx2"/>
                </a:solidFill>
                <a:latin typeface="Arial" pitchFamily="34" charset="0"/>
                <a:cs typeface="Arial" pitchFamily="34" charset="0"/>
              </a:rPr>
              <a:t>21-23 May </a:t>
            </a:r>
            <a:r>
              <a:rPr lang="en-US" sz="2000" i="1" dirty="0" smtClean="0">
                <a:solidFill>
                  <a:schemeClr val="tx2"/>
                </a:solidFill>
                <a:latin typeface="Arial" pitchFamily="34" charset="0"/>
                <a:cs typeface="Arial" pitchFamily="34" charset="0"/>
              </a:rPr>
              <a:t>2019</a:t>
            </a:r>
          </a:p>
          <a:p>
            <a:pPr algn="r"/>
            <a:r>
              <a:rPr lang="en-US" sz="2000" i="1" dirty="0">
                <a:solidFill>
                  <a:schemeClr val="tx2"/>
                </a:solidFill>
                <a:latin typeface="Arial" pitchFamily="34" charset="0"/>
                <a:cs typeface="Arial" pitchFamily="34" charset="0"/>
              </a:rPr>
              <a:t>Belgrade, Serbia</a:t>
            </a:r>
          </a:p>
        </p:txBody>
      </p:sp>
      <p:sp>
        <p:nvSpPr>
          <p:cNvPr id="5" name="Rectangle 4"/>
          <p:cNvSpPr/>
          <p:nvPr/>
        </p:nvSpPr>
        <p:spPr>
          <a:xfrm>
            <a:off x="1636775" y="3533800"/>
            <a:ext cx="9296401" cy="18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bg1">
                    <a:lumMod val="65000"/>
                  </a:schemeClr>
                </a:solidFill>
                <a:latin typeface="Arial" pitchFamily="34" charset="0"/>
                <a:cs typeface="Arial" pitchFamily="34" charset="0"/>
                <a:hlinkClick r:id="rId3"/>
              </a:rPr>
              <a:t>www.nso.mn</a:t>
            </a:r>
            <a:endParaRPr lang="en-US" dirty="0" smtClean="0">
              <a:solidFill>
                <a:schemeClr val="bg1">
                  <a:lumMod val="65000"/>
                </a:schemeClr>
              </a:solidFill>
              <a:latin typeface="Arial" pitchFamily="34" charset="0"/>
              <a:cs typeface="Arial" pitchFamily="34" charset="0"/>
            </a:endParaRPr>
          </a:p>
          <a:p>
            <a:r>
              <a:rPr lang="en-US" dirty="0" smtClean="0">
                <a:solidFill>
                  <a:schemeClr val="bg1">
                    <a:lumMod val="65000"/>
                  </a:schemeClr>
                </a:solidFill>
                <a:latin typeface="Arial" pitchFamily="34" charset="0"/>
                <a:cs typeface="Arial" pitchFamily="34" charset="0"/>
                <a:hlinkClick r:id="rId4"/>
              </a:rPr>
              <a:t>www.1212.mn</a:t>
            </a:r>
            <a:r>
              <a:rPr lang="en-US" dirty="0">
                <a:solidFill>
                  <a:schemeClr val="bg1">
                    <a:lumMod val="65000"/>
                  </a:schemeClr>
                </a:solidFill>
                <a:latin typeface="Arial" pitchFamily="34" charset="0"/>
                <a:cs typeface="Arial" pitchFamily="34" charset="0"/>
              </a:rPr>
              <a:t> </a:t>
            </a:r>
            <a:endParaRPr lang="en-US" dirty="0" smtClean="0">
              <a:solidFill>
                <a:schemeClr val="bg1">
                  <a:lumMod val="65000"/>
                </a:schemeClr>
              </a:solidFill>
              <a:latin typeface="Arial" pitchFamily="34" charset="0"/>
              <a:cs typeface="Arial" pitchFamily="34" charset="0"/>
            </a:endParaRPr>
          </a:p>
        </p:txBody>
      </p:sp>
    </p:spTree>
    <p:extLst>
      <p:ext uri="{BB962C8B-B14F-4D97-AF65-F5344CB8AC3E}">
        <p14:creationId xmlns:p14="http://schemas.microsoft.com/office/powerpoint/2010/main" xmlns="" val="3469782829"/>
      </p:ext>
    </p:extLst>
  </p:cSld>
  <p:clrMapOvr>
    <a:masterClrMapping/>
  </p:clrMapOvr>
  <p:transition advTm="3718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xmlns="" val="0"/>
              </a:ext>
            </a:extLst>
          </a:blip>
          <a:stretch>
            <a:fillRect/>
          </a:stretch>
        </p:blipFill>
        <p:spPr>
          <a:xfrm>
            <a:off x="1168400" y="1813243"/>
            <a:ext cx="5384800" cy="2911157"/>
          </a:xfrm>
        </p:spPr>
      </p:pic>
      <p:pic>
        <p:nvPicPr>
          <p:cNvPr id="15" name="Content Placeholder 14"/>
          <p:cNvPicPr>
            <a:picLocks noGrp="1" noChangeAspect="1"/>
          </p:cNvPicPr>
          <p:nvPr>
            <p:ph sz="half" idx="2"/>
          </p:nvPr>
        </p:nvPicPr>
        <p:blipFill>
          <a:blip r:embed="rId4" cstate="print">
            <a:extLst>
              <a:ext uri="{28A0092B-C50C-407E-A947-70E740481C1C}">
                <a14:useLocalDpi xmlns:a14="http://schemas.microsoft.com/office/drawing/2010/main" xmlns="" val="0"/>
              </a:ext>
            </a:extLst>
          </a:blip>
          <a:stretch>
            <a:fillRect/>
          </a:stretch>
        </p:blipFill>
        <p:spPr>
          <a:xfrm>
            <a:off x="6731000" y="1813243"/>
            <a:ext cx="5384800" cy="2821410"/>
          </a:xfrm>
        </p:spPr>
      </p:pic>
      <p:sp>
        <p:nvSpPr>
          <p:cNvPr id="2" name="Slide Number Placeholder 1"/>
          <p:cNvSpPr>
            <a:spLocks noGrp="1"/>
          </p:cNvSpPr>
          <p:nvPr>
            <p:ph type="sldNum" sz="quarter" idx="12"/>
          </p:nvPr>
        </p:nvSpPr>
        <p:spPr/>
        <p:txBody>
          <a:bodyPr/>
          <a:lstStyle/>
          <a:p>
            <a:fld id="{70145E1F-0453-4486-932E-E2BEFFFAA5A3}" type="slidenum">
              <a:rPr lang="en-US" smtClean="0"/>
              <a:pPr/>
              <a:t>10</a:t>
            </a:fld>
            <a:endParaRPr lang="en-US"/>
          </a:p>
        </p:txBody>
      </p:sp>
      <p:sp>
        <p:nvSpPr>
          <p:cNvPr id="5" name="Rectangle 4"/>
          <p:cNvSpPr/>
          <p:nvPr/>
        </p:nvSpPr>
        <p:spPr>
          <a:xfrm>
            <a:off x="10972800" y="838200"/>
            <a:ext cx="7112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p>
        </p:txBody>
      </p:sp>
      <p:sp>
        <p:nvSpPr>
          <p:cNvPr id="8" name="Rectangle 7"/>
          <p:cNvSpPr/>
          <p:nvPr/>
        </p:nvSpPr>
        <p:spPr>
          <a:xfrm>
            <a:off x="1066800" y="459501"/>
            <a:ext cx="11168051" cy="1107992"/>
          </a:xfrm>
          <a:prstGeom prst="rect">
            <a:avLst/>
          </a:prstGeom>
        </p:spPr>
        <p:txBody>
          <a:bodyPr wrap="none" lIns="121917" tIns="60958" rIns="121917" bIns="60958">
            <a:spAutoFit/>
          </a:bodyPr>
          <a:lstStyle/>
          <a:p>
            <a:pPr fontAlgn="t"/>
            <a:r>
              <a:rPr lang="en-US" sz="3200" dirty="0" smtClean="0">
                <a:solidFill>
                  <a:schemeClr val="tx2"/>
                </a:solidFill>
                <a:latin typeface="Arial" pitchFamily="34" charset="0"/>
                <a:cs typeface="Arial" pitchFamily="34" charset="0"/>
              </a:rPr>
              <a:t>URBAN AND RURAL HOUSEHOLD LOCATION DIGITIZED</a:t>
            </a:r>
          </a:p>
          <a:p>
            <a:pPr fontAlgn="t"/>
            <a:r>
              <a:rPr lang="en-US" sz="3200" dirty="0" smtClean="0">
                <a:solidFill>
                  <a:schemeClr val="tx2"/>
                </a:solidFill>
                <a:latin typeface="Arial" pitchFamily="34" charset="0"/>
                <a:cs typeface="Arial" pitchFamily="34" charset="0"/>
              </a:rPr>
              <a:t>USING SATELITE IMAGERY</a:t>
            </a:r>
            <a:endParaRPr lang="mn-MN" sz="3200" dirty="0">
              <a:solidFill>
                <a:schemeClr val="tx2"/>
              </a:solidFill>
              <a:latin typeface="Arial" pitchFamily="34" charset="0"/>
              <a:cs typeface="Arial" pitchFamily="34" charset="0"/>
            </a:endParaRPr>
          </a:p>
        </p:txBody>
      </p:sp>
      <p:sp>
        <p:nvSpPr>
          <p:cNvPr id="11" name="Oval 10"/>
          <p:cNvSpPr/>
          <p:nvPr/>
        </p:nvSpPr>
        <p:spPr>
          <a:xfrm>
            <a:off x="3908856" y="2438400"/>
            <a:ext cx="510746" cy="411094"/>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9471454" y="2889581"/>
            <a:ext cx="510746" cy="411094"/>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219200" y="4800600"/>
            <a:ext cx="10109200" cy="1569660"/>
          </a:xfrm>
          <a:prstGeom prst="rect">
            <a:avLst/>
          </a:prstGeom>
        </p:spPr>
        <p:txBody>
          <a:bodyPr wrap="square">
            <a:spAutoFit/>
          </a:bodyPr>
          <a:lstStyle/>
          <a:p>
            <a:pPr marL="342900" indent="-342900">
              <a:buFont typeface="Arial" pitchFamily="34" charset="0"/>
              <a:buChar char="•"/>
            </a:pPr>
            <a:r>
              <a:rPr lang="en-US" sz="2400" dirty="0" smtClean="0">
                <a:solidFill>
                  <a:schemeClr val="tx2"/>
                </a:solidFill>
                <a:latin typeface="Arial" pitchFamily="34" charset="0"/>
                <a:cs typeface="Arial" pitchFamily="34" charset="0"/>
              </a:rPr>
              <a:t>Each </a:t>
            </a:r>
            <a:r>
              <a:rPr lang="en-US" sz="2400" dirty="0">
                <a:solidFill>
                  <a:schemeClr val="tx2"/>
                </a:solidFill>
                <a:latin typeface="Arial" pitchFamily="34" charset="0"/>
                <a:cs typeface="Arial" pitchFamily="34" charset="0"/>
              </a:rPr>
              <a:t>household is assigned with a </a:t>
            </a:r>
            <a:r>
              <a:rPr lang="en-US" sz="2400" u="sng" dirty="0">
                <a:solidFill>
                  <a:schemeClr val="tx2"/>
                </a:solidFill>
                <a:latin typeface="Arial" pitchFamily="34" charset="0"/>
                <a:cs typeface="Arial" pitchFamily="34" charset="0"/>
              </a:rPr>
              <a:t>unique ID number</a:t>
            </a:r>
            <a:r>
              <a:rPr lang="en-US" sz="2400" dirty="0">
                <a:solidFill>
                  <a:schemeClr val="tx2"/>
                </a:solidFill>
                <a:latin typeface="Arial" pitchFamily="34" charset="0"/>
                <a:cs typeface="Arial" pitchFamily="34" charset="0"/>
              </a:rPr>
              <a:t> that stays with the household when moved to a different place. </a:t>
            </a:r>
            <a:endParaRPr lang="en-US" sz="2400" dirty="0" smtClean="0">
              <a:solidFill>
                <a:schemeClr val="tx2"/>
              </a:solidFill>
              <a:latin typeface="Arial" pitchFamily="34" charset="0"/>
              <a:cs typeface="Arial" pitchFamily="34" charset="0"/>
            </a:endParaRPr>
          </a:p>
          <a:p>
            <a:pPr marL="342900" indent="-342900">
              <a:buFont typeface="Arial" pitchFamily="34" charset="0"/>
              <a:buChar char="•"/>
            </a:pPr>
            <a:r>
              <a:rPr lang="en-US" sz="2400" dirty="0" smtClean="0">
                <a:solidFill>
                  <a:schemeClr val="tx2"/>
                </a:solidFill>
                <a:latin typeface="Arial" pitchFamily="34" charset="0"/>
                <a:cs typeface="Arial" pitchFamily="34" charset="0"/>
              </a:rPr>
              <a:t>With </a:t>
            </a:r>
            <a:r>
              <a:rPr lang="en-US" sz="2400" dirty="0">
                <a:solidFill>
                  <a:schemeClr val="tx2"/>
                </a:solidFill>
                <a:latin typeface="Arial" pitchFamily="34" charset="0"/>
                <a:cs typeface="Arial" pitchFamily="34" charset="0"/>
              </a:rPr>
              <a:t>this feature, lifetime migration can be captured and analyzed which was otherwise possible based on decennial census results only.</a:t>
            </a:r>
          </a:p>
        </p:txBody>
      </p:sp>
    </p:spTree>
    <p:extLst>
      <p:ext uri="{BB962C8B-B14F-4D97-AF65-F5344CB8AC3E}">
        <p14:creationId xmlns:p14="http://schemas.microsoft.com/office/powerpoint/2010/main" xmlns="" val="1918569038"/>
      </p:ext>
    </p:extLst>
  </p:cSld>
  <p:clrMapOvr>
    <a:masterClrMapping/>
  </p:clrMapOvr>
  <p:transition advTm="78937"/>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9"/>
            <a:ext cx="10439400" cy="1143000"/>
          </a:xfrm>
        </p:spPr>
        <p:txBody>
          <a:bodyPr>
            <a:normAutofit/>
          </a:bodyPr>
          <a:lstStyle/>
          <a:p>
            <a:pPr algn="l"/>
            <a:r>
              <a:rPr lang="en-US" sz="3600" dirty="0" smtClean="0">
                <a:solidFill>
                  <a:schemeClr val="tx2"/>
                </a:solidFill>
                <a:latin typeface="Arial" pitchFamily="34" charset="0"/>
                <a:cs typeface="Arial" pitchFamily="34" charset="0"/>
              </a:rPr>
              <a:t>INTEGRATION OF CENSUS DATABASES</a:t>
            </a:r>
            <a:endParaRPr lang="en-US" sz="3600" dirty="0">
              <a:solidFill>
                <a:schemeClr val="tx2"/>
              </a:solidFill>
              <a:latin typeface="Arial" pitchFamily="34" charset="0"/>
              <a:cs typeface="Arial" pitchFamily="34" charset="0"/>
            </a:endParaRPr>
          </a:p>
        </p:txBody>
      </p:sp>
      <p:sp>
        <p:nvSpPr>
          <p:cNvPr id="3" name="Content Placeholder 2"/>
          <p:cNvSpPr>
            <a:spLocks noGrp="1"/>
          </p:cNvSpPr>
          <p:nvPr>
            <p:ph idx="1"/>
          </p:nvPr>
        </p:nvSpPr>
        <p:spPr>
          <a:xfrm>
            <a:off x="1143000" y="1447800"/>
            <a:ext cx="10439400" cy="4525963"/>
          </a:xfrm>
        </p:spPr>
        <p:txBody>
          <a:bodyPr>
            <a:normAutofit/>
          </a:bodyPr>
          <a:lstStyle/>
          <a:p>
            <a:pPr marL="0" indent="0" algn="just">
              <a:buNone/>
            </a:pPr>
            <a:r>
              <a:rPr lang="en-US" sz="2400" dirty="0">
                <a:solidFill>
                  <a:schemeClr val="accent1">
                    <a:lumMod val="75000"/>
                  </a:schemeClr>
                </a:solidFill>
                <a:latin typeface="Arial" pitchFamily="34" charset="0"/>
                <a:cs typeface="Arial" pitchFamily="34" charset="0"/>
              </a:rPr>
              <a:t>Incorporation of </a:t>
            </a:r>
            <a:r>
              <a:rPr lang="en-US" sz="2400" u="sng" dirty="0">
                <a:solidFill>
                  <a:schemeClr val="accent1">
                    <a:lumMod val="75000"/>
                  </a:schemeClr>
                </a:solidFill>
                <a:latin typeface="Arial" pitchFamily="34" charset="0"/>
                <a:cs typeface="Arial" pitchFamily="34" charset="0"/>
              </a:rPr>
              <a:t>household ID number </a:t>
            </a:r>
            <a:r>
              <a:rPr lang="en-US" sz="2400" dirty="0">
                <a:solidFill>
                  <a:schemeClr val="accent1">
                    <a:lumMod val="75000"/>
                  </a:schemeClr>
                </a:solidFill>
                <a:latin typeface="Arial" pitchFamily="34" charset="0"/>
                <a:cs typeface="Arial" pitchFamily="34" charset="0"/>
              </a:rPr>
              <a:t>into the Livestock Census </a:t>
            </a:r>
            <a:r>
              <a:rPr lang="en-US" sz="2400" dirty="0" smtClean="0">
                <a:solidFill>
                  <a:schemeClr val="accent1">
                    <a:lumMod val="75000"/>
                  </a:schemeClr>
                </a:solidFill>
                <a:latin typeface="Arial" pitchFamily="34" charset="0"/>
                <a:cs typeface="Arial" pitchFamily="34" charset="0"/>
              </a:rPr>
              <a:t>and Agricultural </a:t>
            </a:r>
            <a:r>
              <a:rPr lang="en-US" sz="2400" dirty="0">
                <a:solidFill>
                  <a:schemeClr val="accent1">
                    <a:lumMod val="75000"/>
                  </a:schemeClr>
                </a:solidFill>
                <a:latin typeface="Arial" pitchFamily="34" charset="0"/>
                <a:cs typeface="Arial" pitchFamily="34" charset="0"/>
              </a:rPr>
              <a:t>Census enabled further use of the geospatial statistical database to produce non-traditional statistical products. </a:t>
            </a:r>
            <a:endParaRPr lang="en-US" sz="2400" dirty="0" smtClean="0">
              <a:solidFill>
                <a:schemeClr val="accent1">
                  <a:lumMod val="75000"/>
                </a:schemeClr>
              </a:solidFill>
              <a:latin typeface="Arial" pitchFamily="34" charset="0"/>
              <a:cs typeface="Arial" pitchFamily="34" charset="0"/>
            </a:endParaRPr>
          </a:p>
        </p:txBody>
      </p:sp>
      <p:pic>
        <p:nvPicPr>
          <p:cNvPr id="4" name="Picture 2" descr="\\exchange_server\Census bureau\Nyambayar\Боловсрол\Сур.тоо-сур.багтаамж2.jpg"/>
          <p:cNvPicPr>
            <a:picLocks noChangeAspect="1" noChangeArrowheads="1"/>
          </p:cNvPicPr>
          <p:nvPr/>
        </p:nvPicPr>
        <p:blipFill>
          <a:blip r:embed="rId3" cstate="print">
            <a:grayscl/>
          </a:blip>
          <a:srcRect/>
          <a:stretch>
            <a:fillRect/>
          </a:stretch>
        </p:blipFill>
        <p:spPr bwMode="auto">
          <a:xfrm>
            <a:off x="2286000" y="2286000"/>
            <a:ext cx="7997053" cy="445103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Can 4"/>
          <p:cNvSpPr/>
          <p:nvPr/>
        </p:nvSpPr>
        <p:spPr>
          <a:xfrm>
            <a:off x="5724938" y="5368186"/>
            <a:ext cx="1198129" cy="849979"/>
          </a:xfrm>
          <a:prstGeom prst="can">
            <a:avLst>
              <a:gd name="adj" fmla="val 194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latin typeface="Arial" panose="020B0604020202020204" pitchFamily="34" charset="0"/>
                <a:cs typeface="Arial" panose="020B0604020202020204" pitchFamily="34" charset="0"/>
              </a:rPr>
              <a:t>Geocoded address</a:t>
            </a:r>
            <a:endParaRPr lang="en-US" sz="1200" dirty="0">
              <a:solidFill>
                <a:schemeClr val="bg1"/>
              </a:solidFill>
              <a:latin typeface="Arial" panose="020B0604020202020204" pitchFamily="34" charset="0"/>
              <a:cs typeface="Arial" panose="020B0604020202020204" pitchFamily="34" charset="0"/>
            </a:endParaRPr>
          </a:p>
        </p:txBody>
      </p:sp>
      <p:sp>
        <p:nvSpPr>
          <p:cNvPr id="6" name="Can 5"/>
          <p:cNvSpPr/>
          <p:nvPr/>
        </p:nvSpPr>
        <p:spPr>
          <a:xfrm>
            <a:off x="3581400" y="4930421"/>
            <a:ext cx="908068" cy="632179"/>
          </a:xfrm>
          <a:prstGeom prst="can">
            <a:avLst>
              <a:gd name="adj" fmla="val 19424"/>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solidFill>
                  <a:schemeClr val="bg1"/>
                </a:solidFill>
                <a:latin typeface="Arial" panose="020B0604020202020204" pitchFamily="34" charset="0"/>
                <a:cs typeface="Arial" panose="020B0604020202020204" pitchFamily="34" charset="0"/>
              </a:rPr>
              <a:t>Address </a:t>
            </a:r>
            <a:endParaRPr lang="en-US" sz="1400" dirty="0">
              <a:solidFill>
                <a:schemeClr val="bg1"/>
              </a:solidFill>
              <a:latin typeface="Arial" panose="020B0604020202020204" pitchFamily="34" charset="0"/>
              <a:cs typeface="Arial" panose="020B0604020202020204" pitchFamily="34" charset="0"/>
            </a:endParaRPr>
          </a:p>
        </p:txBody>
      </p:sp>
      <p:sp>
        <p:nvSpPr>
          <p:cNvPr id="7" name="Double Bracket 6"/>
          <p:cNvSpPr/>
          <p:nvPr/>
        </p:nvSpPr>
        <p:spPr>
          <a:xfrm>
            <a:off x="5724938" y="3634032"/>
            <a:ext cx="1437861" cy="1395168"/>
          </a:xfrm>
          <a:prstGeom prst="bracketPair">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5791200" y="3734305"/>
            <a:ext cx="1318039" cy="1354217"/>
          </a:xfrm>
          <a:prstGeom prst="rect">
            <a:avLst/>
          </a:prstGeom>
          <a:solidFill>
            <a:schemeClr val="accent5">
              <a:hueOff val="0"/>
              <a:satOff val="0"/>
              <a:lumOff val="0"/>
              <a:alpha val="35000"/>
            </a:schemeClr>
          </a:solidFill>
        </p:spPr>
        <p:txBody>
          <a:bodyPr wrap="square" rtlCol="0">
            <a:spAutoFit/>
          </a:bodyPr>
          <a:lstStyle/>
          <a:p>
            <a:r>
              <a:rPr lang="en-US" sz="1400" b="1" cap="all" dirty="0" smtClean="0">
                <a:latin typeface="Arial" pitchFamily="34" charset="0"/>
                <a:cs typeface="Arial" pitchFamily="34" charset="0"/>
              </a:rPr>
              <a:t>Personal id number</a:t>
            </a:r>
            <a:endParaRPr lang="mn-MN" sz="1400" b="1" cap="all" dirty="0" smtClean="0">
              <a:latin typeface="Arial" pitchFamily="34" charset="0"/>
              <a:cs typeface="Arial" pitchFamily="34" charset="0"/>
            </a:endParaRPr>
          </a:p>
          <a:p>
            <a:r>
              <a:rPr lang="en-US" dirty="0" smtClean="0">
                <a:latin typeface="Arial" pitchFamily="34" charset="0"/>
                <a:cs typeface="Arial" pitchFamily="34" charset="0"/>
              </a:rPr>
              <a:t>Clan name</a:t>
            </a:r>
            <a:endParaRPr lang="mn-MN" dirty="0" smtClean="0">
              <a:latin typeface="Arial" pitchFamily="34" charset="0"/>
              <a:cs typeface="Arial" pitchFamily="34" charset="0"/>
            </a:endParaRPr>
          </a:p>
          <a:p>
            <a:r>
              <a:rPr lang="en-US" dirty="0" smtClean="0">
                <a:latin typeface="Arial" pitchFamily="34" charset="0"/>
                <a:cs typeface="Arial" pitchFamily="34" charset="0"/>
              </a:rPr>
              <a:t>Last name</a:t>
            </a:r>
            <a:endParaRPr lang="mn-MN" dirty="0" smtClean="0">
              <a:latin typeface="Arial" pitchFamily="34" charset="0"/>
              <a:cs typeface="Arial" pitchFamily="34" charset="0"/>
            </a:endParaRPr>
          </a:p>
          <a:p>
            <a:r>
              <a:rPr lang="en-US" dirty="0" smtClean="0">
                <a:latin typeface="Arial" pitchFamily="34" charset="0"/>
                <a:cs typeface="Arial" pitchFamily="34" charset="0"/>
              </a:rPr>
              <a:t>First name</a:t>
            </a:r>
            <a:endParaRPr lang="mn-MN" dirty="0" smtClean="0">
              <a:latin typeface="Arial" pitchFamily="34" charset="0"/>
              <a:cs typeface="Arial" pitchFamily="34" charset="0"/>
            </a:endParaRPr>
          </a:p>
        </p:txBody>
      </p:sp>
      <p:sp>
        <p:nvSpPr>
          <p:cNvPr id="10" name="Can 9"/>
          <p:cNvSpPr/>
          <p:nvPr/>
        </p:nvSpPr>
        <p:spPr>
          <a:xfrm>
            <a:off x="4384951" y="3753148"/>
            <a:ext cx="1253849" cy="1298949"/>
          </a:xfrm>
          <a:prstGeom prst="can">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smtClean="0">
                <a:solidFill>
                  <a:schemeClr val="bg1"/>
                </a:solidFill>
                <a:latin typeface="Arial" panose="020B0604020202020204" pitchFamily="34" charset="0"/>
                <a:cs typeface="Arial" panose="020B0604020202020204" pitchFamily="34" charset="0"/>
              </a:rPr>
              <a:t>Population and Household database</a:t>
            </a:r>
            <a:endParaRPr lang="en-US" sz="1400" b="1" dirty="0">
              <a:solidFill>
                <a:schemeClr val="bg1"/>
              </a:solidFill>
              <a:latin typeface="Arial" panose="020B0604020202020204" pitchFamily="34" charset="0"/>
              <a:cs typeface="Arial" panose="020B0604020202020204" pitchFamily="34" charset="0"/>
            </a:endParaRPr>
          </a:p>
        </p:txBody>
      </p:sp>
      <p:sp>
        <p:nvSpPr>
          <p:cNvPr id="11" name="Can 10"/>
          <p:cNvSpPr/>
          <p:nvPr/>
        </p:nvSpPr>
        <p:spPr>
          <a:xfrm>
            <a:off x="7239000" y="3654051"/>
            <a:ext cx="1181100" cy="1298949"/>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FFFFFF"/>
                </a:solidFill>
                <a:latin typeface="Arial" panose="020B0604020202020204" pitchFamily="34" charset="0"/>
                <a:cs typeface="Arial" panose="020B0604020202020204" pitchFamily="34" charset="0"/>
              </a:rPr>
              <a:t>Civil registration</a:t>
            </a:r>
            <a:endParaRPr lang="en-US" sz="1400" dirty="0">
              <a:solidFill>
                <a:srgbClr val="FFFFFF"/>
              </a:solidFill>
              <a:latin typeface="Arial" panose="020B0604020202020204" pitchFamily="34" charset="0"/>
              <a:cs typeface="Arial" panose="020B0604020202020204" pitchFamily="34" charset="0"/>
            </a:endParaRPr>
          </a:p>
        </p:txBody>
      </p:sp>
      <p:sp>
        <p:nvSpPr>
          <p:cNvPr id="13" name="Can 12"/>
          <p:cNvSpPr/>
          <p:nvPr/>
        </p:nvSpPr>
        <p:spPr>
          <a:xfrm>
            <a:off x="1754905" y="3922687"/>
            <a:ext cx="1064495" cy="817857"/>
          </a:xfrm>
          <a:prstGeom prst="can">
            <a:avLst>
              <a:gd name="adj" fmla="val 19424"/>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200" b="1" dirty="0" smtClean="0">
                <a:solidFill>
                  <a:schemeClr val="bg1"/>
                </a:solidFill>
                <a:latin typeface="Arial" panose="020B0604020202020204" pitchFamily="34" charset="0"/>
                <a:cs typeface="Arial" panose="020B0604020202020204" pitchFamily="34" charset="0"/>
              </a:rPr>
              <a:t>Agricultural Census</a:t>
            </a:r>
            <a:endParaRPr lang="en-US" sz="1200" b="1" dirty="0">
              <a:solidFill>
                <a:schemeClr val="bg1"/>
              </a:solidFill>
              <a:latin typeface="Arial" panose="020B0604020202020204" pitchFamily="34" charset="0"/>
              <a:cs typeface="Arial" panose="020B0604020202020204" pitchFamily="34" charset="0"/>
            </a:endParaRPr>
          </a:p>
        </p:txBody>
      </p:sp>
      <p:sp>
        <p:nvSpPr>
          <p:cNvPr id="15" name="Double Bracket 14"/>
          <p:cNvSpPr/>
          <p:nvPr/>
        </p:nvSpPr>
        <p:spPr>
          <a:xfrm>
            <a:off x="8153400" y="5486400"/>
            <a:ext cx="2438400" cy="336765"/>
          </a:xfrm>
          <a:prstGeom prst="bracketPair">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400" b="1" cap="all" dirty="0">
                <a:solidFill>
                  <a:srgbClr val="0A47C2"/>
                </a:solidFill>
                <a:latin typeface="Arial" pitchFamily="34" charset="0"/>
                <a:cs typeface="Arial" pitchFamily="34" charset="0"/>
              </a:rPr>
              <a:t>Personal id number</a:t>
            </a:r>
            <a:endParaRPr lang="mn-MN" sz="1400" b="1" cap="all" dirty="0">
              <a:solidFill>
                <a:srgbClr val="0A47C2"/>
              </a:solidFill>
              <a:latin typeface="Arial" pitchFamily="34" charset="0"/>
              <a:cs typeface="Arial" pitchFamily="34" charset="0"/>
            </a:endParaRPr>
          </a:p>
          <a:p>
            <a:pPr algn="ctr"/>
            <a:r>
              <a:rPr lang="en-US" sz="1400" b="1" cap="all" dirty="0">
                <a:solidFill>
                  <a:schemeClr val="accent6">
                    <a:lumMod val="50000"/>
                  </a:schemeClr>
                </a:solidFill>
                <a:latin typeface="Arial" pitchFamily="34" charset="0"/>
                <a:cs typeface="Arial" pitchFamily="34" charset="0"/>
              </a:rPr>
              <a:t>Household id number</a:t>
            </a:r>
          </a:p>
        </p:txBody>
      </p:sp>
      <p:sp>
        <p:nvSpPr>
          <p:cNvPr id="21" name="Can 20"/>
          <p:cNvSpPr/>
          <p:nvPr/>
        </p:nvSpPr>
        <p:spPr>
          <a:xfrm>
            <a:off x="2514600" y="4876800"/>
            <a:ext cx="1027043" cy="811276"/>
          </a:xfrm>
          <a:prstGeom prst="can">
            <a:avLst>
              <a:gd name="adj" fmla="val 19424"/>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200" b="1" dirty="0" smtClean="0">
                <a:solidFill>
                  <a:schemeClr val="bg1"/>
                </a:solidFill>
                <a:latin typeface="Arial" panose="020B0604020202020204" pitchFamily="34" charset="0"/>
                <a:cs typeface="Arial" panose="020B0604020202020204" pitchFamily="34" charset="0"/>
              </a:rPr>
              <a:t>Livestock database</a:t>
            </a:r>
            <a:endParaRPr lang="en-US" sz="1200" b="1" dirty="0">
              <a:solidFill>
                <a:schemeClr val="bg1"/>
              </a:solidFill>
              <a:latin typeface="Arial" panose="020B0604020202020204" pitchFamily="34" charset="0"/>
              <a:cs typeface="Arial" panose="020B0604020202020204" pitchFamily="34" charset="0"/>
            </a:endParaRPr>
          </a:p>
        </p:txBody>
      </p:sp>
      <p:sp>
        <p:nvSpPr>
          <p:cNvPr id="22" name="Double Bracket 21"/>
          <p:cNvSpPr/>
          <p:nvPr/>
        </p:nvSpPr>
        <p:spPr>
          <a:xfrm>
            <a:off x="2895600" y="4191000"/>
            <a:ext cx="1447800" cy="641566"/>
          </a:xfrm>
          <a:prstGeom prst="bracketPair">
            <a:avLst/>
          </a:prstGeom>
          <a:solidFill>
            <a:schemeClr val="accent5">
              <a:lumMod val="60000"/>
              <a:lumOff val="40000"/>
            </a:schemeClr>
          </a:solidFill>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400" b="1" cap="all" dirty="0" smtClean="0">
                <a:solidFill>
                  <a:schemeClr val="accent6">
                    <a:lumMod val="50000"/>
                  </a:schemeClr>
                </a:solidFill>
                <a:latin typeface="Arial" pitchFamily="34" charset="0"/>
                <a:cs typeface="Arial" pitchFamily="34" charset="0"/>
              </a:rPr>
              <a:t>Household id number</a:t>
            </a:r>
            <a:endParaRPr lang="en-US" sz="1400" b="1" cap="all" dirty="0">
              <a:solidFill>
                <a:schemeClr val="accent6">
                  <a:lumMod val="50000"/>
                </a:schemeClr>
              </a:solidFill>
              <a:latin typeface="Arial" pitchFamily="34" charset="0"/>
              <a:cs typeface="Arial" pitchFamily="34" charset="0"/>
            </a:endParaRPr>
          </a:p>
        </p:txBody>
      </p:sp>
    </p:spTree>
    <p:extLst>
      <p:ext uri="{BB962C8B-B14F-4D97-AF65-F5344CB8AC3E}">
        <p14:creationId xmlns:p14="http://schemas.microsoft.com/office/powerpoint/2010/main" xmlns="" val="786283924"/>
      </p:ext>
    </p:extLst>
  </p:cSld>
  <p:clrMapOvr>
    <a:masterClrMapping/>
  </p:clrMapOvr>
  <p:transition advTm="2975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972800" y="838200"/>
            <a:ext cx="7112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xmlns="" val="0"/>
              </a:ext>
            </a:extLst>
          </a:blip>
          <a:srcRect l="996" t="1582" r="1721" b="1495"/>
          <a:stretch/>
        </p:blipFill>
        <p:spPr>
          <a:xfrm>
            <a:off x="1171575" y="390526"/>
            <a:ext cx="10229850" cy="6381750"/>
          </a:xfrm>
          <a:prstGeom prst="rect">
            <a:avLst/>
          </a:prstGeom>
        </p:spPr>
      </p:pic>
      <p:sp>
        <p:nvSpPr>
          <p:cNvPr id="9" name="Title 1"/>
          <p:cNvSpPr>
            <a:spLocks noGrp="1"/>
          </p:cNvSpPr>
          <p:nvPr>
            <p:ph type="title"/>
          </p:nvPr>
        </p:nvSpPr>
        <p:spPr>
          <a:xfrm>
            <a:off x="1171574" y="304800"/>
            <a:ext cx="11122025" cy="609600"/>
          </a:xfrm>
        </p:spPr>
        <p:txBody>
          <a:bodyPr>
            <a:noAutofit/>
          </a:bodyPr>
          <a:lstStyle/>
          <a:p>
            <a:pPr algn="l"/>
            <a:r>
              <a:rPr lang="en-US" sz="2400" dirty="0" smtClean="0">
                <a:solidFill>
                  <a:schemeClr val="tx2"/>
                </a:solidFill>
                <a:latin typeface="Arial" pitchFamily="34" charset="0"/>
                <a:cs typeface="Arial" pitchFamily="34" charset="0"/>
              </a:rPr>
              <a:t>EXAMPLE OF USING INTEGRATED GEOSPATIAL STATISTICAL DATABASE FOR INFORMED DECISION MAKING</a:t>
            </a:r>
            <a:endParaRPr lang="en-US" sz="2400" dirty="0">
              <a:solidFill>
                <a:schemeClr val="tx2"/>
              </a:solidFill>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fld id="{70145E1F-0453-4486-932E-E2BEFFFAA5A3}" type="slidenum">
              <a:rPr lang="en-US" smtClean="0"/>
              <a:pPr/>
              <a:t>12</a:t>
            </a:fld>
            <a:endParaRPr lang="en-US"/>
          </a:p>
        </p:txBody>
      </p:sp>
      <p:sp>
        <p:nvSpPr>
          <p:cNvPr id="3" name="TextBox 2"/>
          <p:cNvSpPr txBox="1"/>
          <p:nvPr/>
        </p:nvSpPr>
        <p:spPr>
          <a:xfrm>
            <a:off x="5931787" y="1277700"/>
            <a:ext cx="5650613" cy="779700"/>
          </a:xfrm>
          <a:prstGeom prst="rect">
            <a:avLst/>
          </a:prstGeom>
          <a:solidFill>
            <a:schemeClr val="bg1"/>
          </a:solidFill>
        </p:spPr>
        <p:txBody>
          <a:bodyPr wrap="square" lIns="121917" tIns="60958" rIns="121917" bIns="60958" rtlCol="0">
            <a:spAutoFit/>
          </a:bodyPr>
          <a:lstStyle/>
          <a:p>
            <a:pPr algn="ctr"/>
            <a:r>
              <a:rPr lang="en-US" sz="2100" dirty="0">
                <a:solidFill>
                  <a:schemeClr val="tx2"/>
                </a:solidFill>
                <a:latin typeface="Arial" panose="020B0604020202020204" pitchFamily="34" charset="0"/>
                <a:cs typeface="Arial" panose="020B0604020202020204" pitchFamily="34" charset="0"/>
              </a:rPr>
              <a:t>Locations of nomadic households with livestock in Sums with bad winter condition </a:t>
            </a:r>
          </a:p>
        </p:txBody>
      </p:sp>
      <p:sp>
        <p:nvSpPr>
          <p:cNvPr id="4" name="TextBox 3"/>
          <p:cNvSpPr txBox="1"/>
          <p:nvPr/>
        </p:nvSpPr>
        <p:spPr>
          <a:xfrm>
            <a:off x="9347200" y="4343401"/>
            <a:ext cx="2235200" cy="861775"/>
          </a:xfrm>
          <a:prstGeom prst="rect">
            <a:avLst/>
          </a:prstGeom>
          <a:solidFill>
            <a:schemeClr val="bg1"/>
          </a:solidFill>
        </p:spPr>
        <p:txBody>
          <a:bodyPr wrap="square" lIns="121917" tIns="60958" rIns="121917" bIns="60958" rtlCol="0">
            <a:spAutoFit/>
          </a:bodyPr>
          <a:lstStyle/>
          <a:p>
            <a:r>
              <a:rPr lang="en-US" sz="1600" dirty="0">
                <a:solidFill>
                  <a:schemeClr val="tx2"/>
                </a:solidFill>
                <a:latin typeface="Arial" panose="020B0604020202020204" pitchFamily="34" charset="0"/>
                <a:cs typeface="Arial" panose="020B0604020202020204" pitchFamily="34" charset="0"/>
              </a:rPr>
              <a:t>Households in Sums with extremely bad winter</a:t>
            </a:r>
          </a:p>
        </p:txBody>
      </p:sp>
      <p:sp>
        <p:nvSpPr>
          <p:cNvPr id="8" name="TextBox 7"/>
          <p:cNvSpPr txBox="1"/>
          <p:nvPr/>
        </p:nvSpPr>
        <p:spPr>
          <a:xfrm>
            <a:off x="9347200" y="5151476"/>
            <a:ext cx="2235200" cy="615553"/>
          </a:xfrm>
          <a:prstGeom prst="rect">
            <a:avLst/>
          </a:prstGeom>
          <a:solidFill>
            <a:schemeClr val="bg1"/>
          </a:solidFill>
        </p:spPr>
        <p:txBody>
          <a:bodyPr wrap="square" lIns="121917" tIns="60958" rIns="121917" bIns="60958" rtlCol="0">
            <a:spAutoFit/>
          </a:bodyPr>
          <a:lstStyle/>
          <a:p>
            <a:r>
              <a:rPr lang="en-US" sz="1600" dirty="0">
                <a:solidFill>
                  <a:schemeClr val="tx2"/>
                </a:solidFill>
                <a:latin typeface="Arial" panose="020B0604020202020204" pitchFamily="34" charset="0"/>
                <a:cs typeface="Arial" panose="020B0604020202020204" pitchFamily="34" charset="0"/>
              </a:rPr>
              <a:t>Households in Sums with bad winter</a:t>
            </a:r>
          </a:p>
        </p:txBody>
      </p:sp>
    </p:spTree>
    <p:extLst>
      <p:ext uri="{BB962C8B-B14F-4D97-AF65-F5344CB8AC3E}">
        <p14:creationId xmlns:p14="http://schemas.microsoft.com/office/powerpoint/2010/main" xmlns="" val="1932780137"/>
      </p:ext>
    </p:extLst>
  </p:cSld>
  <p:clrMapOvr>
    <a:masterClrMapping/>
  </p:clrMapOvr>
  <p:transition advTm="127375"/>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74265" y="3800307"/>
            <a:ext cx="3483935" cy="2713838"/>
          </a:xfrm>
          <a:prstGeom prst="rect">
            <a:avLst/>
          </a:prstGeom>
          <a:ln>
            <a:solidFill>
              <a:schemeClr val="accent2"/>
            </a:solidFill>
          </a:ln>
        </p:spPr>
      </p:pic>
      <p:grpSp>
        <p:nvGrpSpPr>
          <p:cNvPr id="28" name="Group 27"/>
          <p:cNvGrpSpPr/>
          <p:nvPr/>
        </p:nvGrpSpPr>
        <p:grpSpPr>
          <a:xfrm>
            <a:off x="1143000" y="301925"/>
            <a:ext cx="3381555" cy="3371430"/>
            <a:chOff x="457200" y="526212"/>
            <a:chExt cx="4301708" cy="3810004"/>
          </a:xfrm>
        </p:grpSpPr>
        <p:pic>
          <p:nvPicPr>
            <p:cNvPr id="13" name="Picture 12"/>
            <p:cNvPicPr>
              <a:picLocks noChangeAspect="1"/>
            </p:cNvPicPr>
            <p:nvPr/>
          </p:nvPicPr>
          <p:blipFill rotWithShape="1">
            <a:blip r:embed="rId4" cstate="print"/>
            <a:srcRect l="31558" t="9309" r="30685" b="41384"/>
            <a:stretch/>
          </p:blipFill>
          <p:spPr>
            <a:xfrm>
              <a:off x="457200" y="526212"/>
              <a:ext cx="3985404" cy="3381554"/>
            </a:xfrm>
            <a:prstGeom prst="rect">
              <a:avLst/>
            </a:prstGeom>
            <a:ln>
              <a:solidFill>
                <a:schemeClr val="accent2"/>
              </a:solidFill>
            </a:ln>
          </p:spPr>
        </p:pic>
        <p:pic>
          <p:nvPicPr>
            <p:cNvPr id="20" name="Picture 19"/>
            <p:cNvPicPr>
              <a:picLocks noChangeAspect="1"/>
            </p:cNvPicPr>
            <p:nvPr/>
          </p:nvPicPr>
          <p:blipFill rotWithShape="1">
            <a:blip r:embed="rId4" cstate="print"/>
            <a:srcRect l="31558" t="9309" r="30685" b="41384"/>
            <a:stretch/>
          </p:blipFill>
          <p:spPr>
            <a:xfrm>
              <a:off x="540591" y="635482"/>
              <a:ext cx="3985404" cy="3381554"/>
            </a:xfrm>
            <a:prstGeom prst="rect">
              <a:avLst/>
            </a:prstGeom>
            <a:ln>
              <a:solidFill>
                <a:schemeClr val="accent2"/>
              </a:solidFill>
            </a:ln>
          </p:spPr>
        </p:pic>
        <p:pic>
          <p:nvPicPr>
            <p:cNvPr id="21" name="Picture 20"/>
            <p:cNvPicPr>
              <a:picLocks noChangeAspect="1"/>
            </p:cNvPicPr>
            <p:nvPr/>
          </p:nvPicPr>
          <p:blipFill rotWithShape="1">
            <a:blip r:embed="rId4" cstate="print"/>
            <a:srcRect l="31558" t="9309" r="30685" b="41384"/>
            <a:stretch/>
          </p:blipFill>
          <p:spPr>
            <a:xfrm>
              <a:off x="623978" y="744750"/>
              <a:ext cx="3985404" cy="3381554"/>
            </a:xfrm>
            <a:prstGeom prst="rect">
              <a:avLst/>
            </a:prstGeom>
            <a:ln>
              <a:solidFill>
                <a:schemeClr val="accent2"/>
              </a:solidFill>
            </a:ln>
          </p:spPr>
        </p:pic>
        <p:pic>
          <p:nvPicPr>
            <p:cNvPr id="22" name="Picture 21"/>
            <p:cNvPicPr>
              <a:picLocks noChangeAspect="1"/>
            </p:cNvPicPr>
            <p:nvPr/>
          </p:nvPicPr>
          <p:blipFill rotWithShape="1">
            <a:blip r:embed="rId4" cstate="print"/>
            <a:srcRect l="31558" t="9309" r="30685" b="41384"/>
            <a:stretch/>
          </p:blipFill>
          <p:spPr>
            <a:xfrm>
              <a:off x="698742" y="862645"/>
              <a:ext cx="3985404" cy="3381554"/>
            </a:xfrm>
            <a:prstGeom prst="rect">
              <a:avLst/>
            </a:prstGeom>
            <a:ln>
              <a:solidFill>
                <a:schemeClr val="accent2"/>
              </a:solidFill>
            </a:ln>
          </p:spPr>
        </p:pic>
        <p:pic>
          <p:nvPicPr>
            <p:cNvPr id="23" name="Picture 22"/>
            <p:cNvPicPr>
              <a:picLocks noChangeAspect="1"/>
            </p:cNvPicPr>
            <p:nvPr/>
          </p:nvPicPr>
          <p:blipFill rotWithShape="1">
            <a:blip r:embed="rId4" cstate="print"/>
            <a:srcRect l="31558" t="9309" r="30685" b="41384"/>
            <a:stretch/>
          </p:blipFill>
          <p:spPr>
            <a:xfrm>
              <a:off x="773504" y="954662"/>
              <a:ext cx="3985404" cy="3381554"/>
            </a:xfrm>
            <a:prstGeom prst="rect">
              <a:avLst/>
            </a:prstGeom>
            <a:ln>
              <a:solidFill>
                <a:schemeClr val="accent2"/>
              </a:solidFill>
            </a:ln>
          </p:spPr>
        </p:pic>
      </p:grpSp>
      <p:sp>
        <p:nvSpPr>
          <p:cNvPr id="26" name="Right Arrow 25"/>
          <p:cNvSpPr/>
          <p:nvPr/>
        </p:nvSpPr>
        <p:spPr>
          <a:xfrm>
            <a:off x="4646985" y="1500609"/>
            <a:ext cx="3277815" cy="162359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latin typeface="Arial" pitchFamily="34" charset="0"/>
                <a:cs typeface="Arial" pitchFamily="34" charset="0"/>
              </a:rPr>
              <a:t>Enter Parcel ID’s</a:t>
            </a:r>
            <a:endParaRPr lang="en-US" sz="2800" dirty="0">
              <a:latin typeface="Arial" pitchFamily="34" charset="0"/>
              <a:cs typeface="Arial" pitchFamily="34" charset="0"/>
            </a:endParaRPr>
          </a:p>
        </p:txBody>
      </p:sp>
      <p:pic>
        <p:nvPicPr>
          <p:cNvPr id="30" name="Picture 29"/>
          <p:cNvPicPr>
            <a:picLocks noChangeAspect="1"/>
          </p:cNvPicPr>
          <p:nvPr/>
        </p:nvPicPr>
        <p:blipFill>
          <a:blip r:embed="rId5" cstate="print"/>
          <a:stretch>
            <a:fillRect/>
          </a:stretch>
        </p:blipFill>
        <p:spPr>
          <a:xfrm>
            <a:off x="8027396" y="228552"/>
            <a:ext cx="3380123" cy="2847221"/>
          </a:xfrm>
          <a:prstGeom prst="rect">
            <a:avLst/>
          </a:prstGeom>
        </p:spPr>
      </p:pic>
      <p:sp>
        <p:nvSpPr>
          <p:cNvPr id="32" name="Bent-Up Arrow 31"/>
          <p:cNvSpPr/>
          <p:nvPr/>
        </p:nvSpPr>
        <p:spPr>
          <a:xfrm rot="16200000" flipH="1">
            <a:off x="8473309" y="3060666"/>
            <a:ext cx="2742735" cy="2772952"/>
          </a:xfrm>
          <a:prstGeom prst="bentUpArrow">
            <a:avLst>
              <a:gd name="adj1" fmla="val 25000"/>
              <a:gd name="adj2" fmla="val 25000"/>
              <a:gd name="adj3" fmla="val 2937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TextBox 33"/>
          <p:cNvSpPr txBox="1"/>
          <p:nvPr/>
        </p:nvSpPr>
        <p:spPr>
          <a:xfrm>
            <a:off x="8776807" y="4726339"/>
            <a:ext cx="2454347" cy="861774"/>
          </a:xfrm>
          <a:prstGeom prst="rect">
            <a:avLst/>
          </a:prstGeom>
          <a:noFill/>
        </p:spPr>
        <p:txBody>
          <a:bodyPr wrap="square" rtlCol="0">
            <a:spAutoFit/>
          </a:bodyPr>
          <a:lstStyle/>
          <a:p>
            <a:r>
              <a:rPr lang="en-US" sz="1600" dirty="0" smtClean="0">
                <a:solidFill>
                  <a:schemeClr val="bg1"/>
                </a:solidFill>
                <a:latin typeface="Arial" pitchFamily="34" charset="0"/>
                <a:cs typeface="Arial" pitchFamily="34" charset="0"/>
              </a:rPr>
              <a:t>Define location using </a:t>
            </a:r>
          </a:p>
          <a:p>
            <a:r>
              <a:rPr lang="en-US" sz="1600" dirty="0" smtClean="0">
                <a:solidFill>
                  <a:schemeClr val="bg1"/>
                </a:solidFill>
                <a:latin typeface="Arial" pitchFamily="34" charset="0"/>
                <a:cs typeface="Arial" pitchFamily="34" charset="0"/>
              </a:rPr>
              <a:t>Agriculture Database</a:t>
            </a:r>
            <a:endParaRPr lang="en-US" sz="1600" dirty="0" smtClean="0">
              <a:solidFill>
                <a:schemeClr val="bg1"/>
              </a:solidFill>
              <a:latin typeface="Arial" pitchFamily="34" charset="0"/>
              <a:cs typeface="Arial" pitchFamily="34" charset="0"/>
            </a:endParaRPr>
          </a:p>
          <a:p>
            <a:r>
              <a:rPr lang="en-US" sz="1600" dirty="0" smtClean="0">
                <a:solidFill>
                  <a:schemeClr val="bg1"/>
                </a:solidFill>
                <a:latin typeface="Arial" pitchFamily="34" charset="0"/>
                <a:cs typeface="Arial" pitchFamily="34" charset="0"/>
              </a:rPr>
              <a:t>by joining Parcel ID</a:t>
            </a:r>
            <a:endParaRPr lang="en-US" sz="1600" dirty="0">
              <a:solidFill>
                <a:schemeClr val="bg1"/>
              </a:solidFill>
              <a:latin typeface="Arial" pitchFamily="34" charset="0"/>
              <a:cs typeface="Arial" pitchFamily="34" charset="0"/>
            </a:endParaRPr>
          </a:p>
        </p:txBody>
      </p:sp>
      <p:sp>
        <p:nvSpPr>
          <p:cNvPr id="2" name="TextBox 1"/>
          <p:cNvSpPr txBox="1"/>
          <p:nvPr/>
        </p:nvSpPr>
        <p:spPr>
          <a:xfrm>
            <a:off x="1143000" y="3673355"/>
            <a:ext cx="3429000" cy="1785104"/>
          </a:xfrm>
          <a:prstGeom prst="rect">
            <a:avLst/>
          </a:prstGeom>
          <a:noFill/>
        </p:spPr>
        <p:txBody>
          <a:bodyPr wrap="square" rtlCol="0">
            <a:spAutoFit/>
          </a:bodyPr>
          <a:lstStyle/>
          <a:p>
            <a:r>
              <a:rPr lang="en-US" sz="2200" dirty="0" smtClean="0">
                <a:solidFill>
                  <a:schemeClr val="tx2"/>
                </a:solidFill>
                <a:latin typeface="Arial" pitchFamily="34" charset="0"/>
                <a:cs typeface="Arial" pitchFamily="34" charset="0"/>
              </a:rPr>
              <a:t>For businesses and establishments: </a:t>
            </a:r>
          </a:p>
          <a:p>
            <a:r>
              <a:rPr lang="en-US" sz="2200" b="1" dirty="0" smtClean="0">
                <a:solidFill>
                  <a:schemeClr val="tx2"/>
                </a:solidFill>
                <a:latin typeface="Arial" pitchFamily="34" charset="0"/>
                <a:cs typeface="Arial" pitchFamily="34" charset="0"/>
              </a:rPr>
              <a:t>Quarterly report questionnaire on agricultural activities</a:t>
            </a:r>
            <a:endParaRPr lang="en-US" sz="2200" b="1" dirty="0">
              <a:solidFill>
                <a:schemeClr val="tx2"/>
              </a:solidFill>
              <a:latin typeface="Arial" pitchFamily="34" charset="0"/>
              <a:cs typeface="Arial" pitchFamily="34" charset="0"/>
            </a:endParaRPr>
          </a:p>
        </p:txBody>
      </p:sp>
      <p:sp>
        <p:nvSpPr>
          <p:cNvPr id="14" name="TextBox 13"/>
          <p:cNvSpPr txBox="1"/>
          <p:nvPr/>
        </p:nvSpPr>
        <p:spPr>
          <a:xfrm>
            <a:off x="4419600" y="0"/>
            <a:ext cx="3277815" cy="1569660"/>
          </a:xfrm>
          <a:prstGeom prst="rect">
            <a:avLst/>
          </a:prstGeom>
          <a:noFill/>
        </p:spPr>
        <p:txBody>
          <a:bodyPr wrap="square" rtlCol="0">
            <a:spAutoFit/>
          </a:bodyPr>
          <a:lstStyle/>
          <a:p>
            <a:pPr algn="ctr"/>
            <a:r>
              <a:rPr lang="en-US" sz="2400" dirty="0" smtClean="0">
                <a:solidFill>
                  <a:schemeClr val="tx2"/>
                </a:solidFill>
                <a:latin typeface="Arial" pitchFamily="34" charset="0"/>
                <a:cs typeface="Arial" pitchFamily="34" charset="0"/>
              </a:rPr>
              <a:t>Incorporating administrative records into geospatial statistical framework</a:t>
            </a:r>
            <a:endParaRPr lang="en-US" sz="2400" dirty="0">
              <a:solidFill>
                <a:schemeClr val="tx2"/>
              </a:solidFill>
              <a:latin typeface="Arial" pitchFamily="34" charset="0"/>
              <a:cs typeface="Arial" pitchFamily="34" charset="0"/>
            </a:endParaRPr>
          </a:p>
        </p:txBody>
      </p:sp>
    </p:spTree>
    <p:extLst>
      <p:ext uri="{BB962C8B-B14F-4D97-AF65-F5344CB8AC3E}">
        <p14:creationId xmlns:p14="http://schemas.microsoft.com/office/powerpoint/2010/main" xmlns="" val="1577970501"/>
      </p:ext>
    </p:extLst>
  </p:cSld>
  <p:clrMapOvr>
    <a:masterClrMapping/>
  </p:clrMapOvr>
  <p:transition advTm="59375"/>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0"/>
            <a:ext cx="9753600" cy="1143000"/>
          </a:xfrm>
        </p:spPr>
        <p:txBody>
          <a:bodyPr>
            <a:normAutofit/>
          </a:bodyPr>
          <a:lstStyle/>
          <a:p>
            <a:pPr algn="l"/>
            <a:r>
              <a:rPr lang="en-US" sz="3600" dirty="0" smtClean="0">
                <a:solidFill>
                  <a:schemeClr val="tx2"/>
                </a:solidFill>
                <a:latin typeface="Arial" pitchFamily="34" charset="0"/>
                <a:cs typeface="Arial" pitchFamily="34" charset="0"/>
              </a:rPr>
              <a:t>SURVEY MONITORING SYSTEM</a:t>
            </a:r>
            <a:endParaRPr lang="en-US" sz="3600" dirty="0">
              <a:solidFill>
                <a:schemeClr val="tx2"/>
              </a:solidFill>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70145E1F-0453-4486-932E-E2BEFFFAA5A3}" type="slidenum">
              <a:rPr lang="en-US" smtClean="0"/>
              <a:pPr/>
              <a:t>14</a:t>
            </a:fld>
            <a:endParaRPr lang="en-US"/>
          </a:p>
        </p:txBody>
      </p:sp>
      <p:pic>
        <p:nvPicPr>
          <p:cNvPr id="5" name="Picture 4"/>
          <p:cNvPicPr>
            <a:picLocks noChangeAspect="1"/>
          </p:cNvPicPr>
          <p:nvPr/>
        </p:nvPicPr>
        <p:blipFill>
          <a:blip r:embed="rId4" cstate="print"/>
          <a:stretch>
            <a:fillRect/>
          </a:stretch>
        </p:blipFill>
        <p:spPr>
          <a:xfrm>
            <a:off x="1143000" y="914400"/>
            <a:ext cx="10819297" cy="4495800"/>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953307" y="914400"/>
            <a:ext cx="11238693" cy="5943600"/>
          </a:xfrm>
          <a:prstGeom prst="rect">
            <a:avLst/>
          </a:prstGeom>
          <a:noFill/>
          <a:ln w="9525">
            <a:noFill/>
            <a:miter lim="800000"/>
            <a:headEnd/>
            <a:tailEnd/>
          </a:ln>
        </p:spPr>
      </p:pic>
    </p:spTree>
    <p:custDataLst>
      <p:tags r:id="rId1"/>
    </p:custDataLst>
    <p:extLst>
      <p:ext uri="{BB962C8B-B14F-4D97-AF65-F5344CB8AC3E}">
        <p14:creationId xmlns="" xmlns:p14="http://schemas.microsoft.com/office/powerpoint/2010/main" val="482683010"/>
      </p:ext>
    </p:extLst>
  </p:cSld>
  <p:clrMapOvr>
    <a:masterClrMapping/>
  </p:clrMapOvr>
  <p:transition advTm="97188">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solidFill>
                  <a:schemeClr val="tx2"/>
                </a:solidFill>
                <a:latin typeface="Arial" pitchFamily="34" charset="0"/>
                <a:cs typeface="Arial" pitchFamily="34" charset="0"/>
              </a:rPr>
              <a:t>The 2020 Population and Housing Census</a:t>
            </a:r>
            <a:endParaRPr lang="en-US" dirty="0">
              <a:solidFill>
                <a:schemeClr val="tx2"/>
              </a:solidFill>
              <a:latin typeface="Arial" pitchFamily="34" charset="0"/>
              <a:cs typeface="Arial" pitchFamily="34" charset="0"/>
            </a:endParaRPr>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xmlns="" val="4131789451"/>
      </p:ext>
    </p:extLst>
  </p:cSld>
  <p:clrMapOvr>
    <a:masterClrMapping/>
  </p:clrMapOvr>
  <p:transition advTm="5844"/>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ight Arrow 13"/>
          <p:cNvSpPr/>
          <p:nvPr/>
        </p:nvSpPr>
        <p:spPr>
          <a:xfrm>
            <a:off x="1079499" y="1295400"/>
            <a:ext cx="10744201" cy="4876800"/>
          </a:xfrm>
          <a:prstGeom prst="rightArrow">
            <a:avLst/>
          </a:prstGeom>
          <a:solidFill>
            <a:schemeClr val="accent1">
              <a:lumMod val="40000"/>
              <a:lumOff val="60000"/>
            </a:schemeClr>
          </a:solidFill>
        </p:spPr>
        <p:style>
          <a:lnRef idx="3">
            <a:schemeClr val="lt1"/>
          </a:lnRef>
          <a:fillRef idx="1">
            <a:schemeClr val="accent1"/>
          </a:fillRef>
          <a:effectRef idx="1">
            <a:schemeClr val="accent1"/>
          </a:effectRef>
          <a:fontRef idx="minor">
            <a:schemeClr val="lt1"/>
          </a:fontRef>
        </p:style>
        <p:txBody>
          <a:bodyPr lIns="121917" tIns="60958" rIns="121917" bIns="60958" rtlCol="0" anchor="ctr"/>
          <a:lstStyle/>
          <a:p>
            <a:pPr algn="ctr"/>
            <a:endParaRPr lang="en-US"/>
          </a:p>
        </p:txBody>
      </p:sp>
      <p:sp>
        <p:nvSpPr>
          <p:cNvPr id="2" name="Title 1"/>
          <p:cNvSpPr>
            <a:spLocks noGrp="1"/>
          </p:cNvSpPr>
          <p:nvPr>
            <p:ph type="title"/>
          </p:nvPr>
        </p:nvSpPr>
        <p:spPr>
          <a:xfrm>
            <a:off x="1219200" y="228600"/>
            <a:ext cx="10439400" cy="1143000"/>
          </a:xfrm>
        </p:spPr>
        <p:txBody>
          <a:bodyPr>
            <a:normAutofit/>
          </a:bodyPr>
          <a:lstStyle/>
          <a:p>
            <a:pPr algn="l"/>
            <a:r>
              <a:rPr lang="en-US" sz="3600" dirty="0">
                <a:solidFill>
                  <a:schemeClr val="tx2">
                    <a:lumMod val="75000"/>
                  </a:schemeClr>
                </a:solidFill>
                <a:latin typeface="Arial" pitchFamily="34" charset="0"/>
                <a:cs typeface="Arial" pitchFamily="34" charset="0"/>
              </a:rPr>
              <a:t>DATA COLLECTION STEPS</a:t>
            </a:r>
            <a:endParaRPr lang="en-US" sz="3600" dirty="0"/>
          </a:p>
        </p:txBody>
      </p:sp>
      <p:sp>
        <p:nvSpPr>
          <p:cNvPr id="10" name="Rounded Rectangle 9"/>
          <p:cNvSpPr/>
          <p:nvPr/>
        </p:nvSpPr>
        <p:spPr>
          <a:xfrm>
            <a:off x="3975100" y="2606040"/>
            <a:ext cx="2560320" cy="2194560"/>
          </a:xfrm>
          <a:prstGeom prst="roundRect">
            <a:avLst/>
          </a:prstGeom>
          <a:solidFill>
            <a:schemeClr val="tx2"/>
          </a:solidFill>
        </p:spPr>
        <p:style>
          <a:lnRef idx="3">
            <a:schemeClr val="lt1"/>
          </a:lnRef>
          <a:fillRef idx="1">
            <a:schemeClr val="accent1"/>
          </a:fillRef>
          <a:effectRef idx="1">
            <a:schemeClr val="accent1"/>
          </a:effectRef>
          <a:fontRef idx="minor">
            <a:schemeClr val="lt1"/>
          </a:fontRef>
        </p:style>
        <p:txBody>
          <a:bodyPr lIns="121917" tIns="60958" rIns="121917" bIns="60958" rtlCol="0" anchor="ctr"/>
          <a:lstStyle/>
          <a:p>
            <a:pPr algn="ctr"/>
            <a:r>
              <a:rPr lang="en-US" dirty="0">
                <a:solidFill>
                  <a:schemeClr val="bg1"/>
                </a:solidFill>
                <a:latin typeface="Arial" pitchFamily="34" charset="0"/>
                <a:cs typeface="Arial" pitchFamily="34" charset="0"/>
              </a:rPr>
              <a:t>Conduct address based Building and Housing Census</a:t>
            </a:r>
            <a:endParaRPr lang="mn-MN" dirty="0">
              <a:solidFill>
                <a:schemeClr val="bg1"/>
              </a:solidFill>
              <a:latin typeface="Arial" pitchFamily="34" charset="0"/>
              <a:cs typeface="Arial" pitchFamily="34" charset="0"/>
            </a:endParaRPr>
          </a:p>
        </p:txBody>
      </p:sp>
      <p:sp>
        <p:nvSpPr>
          <p:cNvPr id="11" name="Rounded Rectangle 10"/>
          <p:cNvSpPr/>
          <p:nvPr/>
        </p:nvSpPr>
        <p:spPr>
          <a:xfrm>
            <a:off x="6718300" y="2606040"/>
            <a:ext cx="2560320" cy="2194560"/>
          </a:xfrm>
          <a:prstGeom prst="roundRect">
            <a:avLst/>
          </a:prstGeom>
          <a:solidFill>
            <a:schemeClr val="tx2"/>
          </a:solidFill>
        </p:spPr>
        <p:style>
          <a:lnRef idx="3">
            <a:schemeClr val="lt1"/>
          </a:lnRef>
          <a:fillRef idx="1">
            <a:schemeClr val="accent1"/>
          </a:fillRef>
          <a:effectRef idx="1">
            <a:schemeClr val="accent1"/>
          </a:effectRef>
          <a:fontRef idx="minor">
            <a:schemeClr val="lt1"/>
          </a:fontRef>
        </p:style>
        <p:txBody>
          <a:bodyPr lIns="121917" tIns="60958" rIns="121917" bIns="60958" rtlCol="0" anchor="ctr"/>
          <a:lstStyle/>
          <a:p>
            <a:pPr algn="ctr"/>
            <a:r>
              <a:rPr lang="en-US" dirty="0">
                <a:solidFill>
                  <a:schemeClr val="bg1"/>
                </a:solidFill>
                <a:latin typeface="Arial" pitchFamily="34" charset="0"/>
                <a:cs typeface="Arial" pitchFamily="34" charset="0"/>
              </a:rPr>
              <a:t>Deliver a unique code to each housing unit for accessing the e-census questionnaire</a:t>
            </a:r>
            <a:endParaRPr lang="mn-MN" dirty="0">
              <a:solidFill>
                <a:schemeClr val="bg1"/>
              </a:solidFill>
              <a:latin typeface="Arial" pitchFamily="34" charset="0"/>
              <a:cs typeface="Arial" pitchFamily="34" charset="0"/>
            </a:endParaRPr>
          </a:p>
        </p:txBody>
      </p:sp>
      <p:sp>
        <p:nvSpPr>
          <p:cNvPr id="12" name="Rounded Rectangle 11"/>
          <p:cNvSpPr/>
          <p:nvPr/>
        </p:nvSpPr>
        <p:spPr>
          <a:xfrm>
            <a:off x="6731001" y="5562600"/>
            <a:ext cx="2273300" cy="914400"/>
          </a:xfrm>
          <a:prstGeom prst="round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r>
              <a:rPr lang="en-US" dirty="0">
                <a:solidFill>
                  <a:schemeClr val="bg1"/>
                </a:solidFill>
                <a:latin typeface="Arial" pitchFamily="34" charset="0"/>
                <a:cs typeface="Arial" pitchFamily="34" charset="0"/>
                <a:sym typeface="Wingdings" pitchFamily="2" charset="2"/>
              </a:rPr>
              <a:t>Citizens participate the census via online (CAWI)</a:t>
            </a:r>
            <a:endParaRPr lang="mn-MN" dirty="0">
              <a:solidFill>
                <a:schemeClr val="bg1"/>
              </a:solidFill>
              <a:latin typeface="Arial" pitchFamily="34" charset="0"/>
              <a:cs typeface="Arial" pitchFamily="34" charset="0"/>
            </a:endParaRPr>
          </a:p>
        </p:txBody>
      </p:sp>
      <p:sp>
        <p:nvSpPr>
          <p:cNvPr id="13" name="Rounded Rectangle 12"/>
          <p:cNvSpPr/>
          <p:nvPr/>
        </p:nvSpPr>
        <p:spPr>
          <a:xfrm>
            <a:off x="9441180" y="2606040"/>
            <a:ext cx="2560320" cy="2194560"/>
          </a:xfrm>
          <a:prstGeom prst="roundRect">
            <a:avLst/>
          </a:prstGeom>
          <a:solidFill>
            <a:schemeClr val="tx2"/>
          </a:solidFill>
        </p:spPr>
        <p:style>
          <a:lnRef idx="3">
            <a:schemeClr val="lt1"/>
          </a:lnRef>
          <a:fillRef idx="1">
            <a:schemeClr val="accent1"/>
          </a:fillRef>
          <a:effectRef idx="1">
            <a:schemeClr val="accent1"/>
          </a:effectRef>
          <a:fontRef idx="minor">
            <a:schemeClr val="lt1"/>
          </a:fontRef>
        </p:style>
        <p:txBody>
          <a:bodyPr lIns="121917" tIns="60958" rIns="121917" bIns="60958" rtlCol="0" anchor="ctr"/>
          <a:lstStyle/>
          <a:p>
            <a:pPr algn="ctr"/>
            <a:r>
              <a:rPr lang="en-US" dirty="0">
                <a:solidFill>
                  <a:schemeClr val="bg1"/>
                </a:solidFill>
                <a:latin typeface="Arial" pitchFamily="34" charset="0"/>
                <a:cs typeface="Arial" pitchFamily="34" charset="0"/>
              </a:rPr>
              <a:t>Enumerators visit households that have not answered the e-census questionnaire to collect information</a:t>
            </a:r>
          </a:p>
        </p:txBody>
      </p:sp>
      <p:sp>
        <p:nvSpPr>
          <p:cNvPr id="19" name="Rounded Rectangle 18"/>
          <p:cNvSpPr/>
          <p:nvPr/>
        </p:nvSpPr>
        <p:spPr>
          <a:xfrm>
            <a:off x="9398001" y="5562600"/>
            <a:ext cx="2273300" cy="736600"/>
          </a:xfrm>
          <a:prstGeom prst="round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r>
              <a:rPr lang="en-US" dirty="0">
                <a:solidFill>
                  <a:schemeClr val="bg1"/>
                </a:solidFill>
                <a:latin typeface="Arial" pitchFamily="34" charset="0"/>
                <a:cs typeface="Arial" pitchFamily="34" charset="0"/>
              </a:rPr>
              <a:t>CAPI</a:t>
            </a:r>
          </a:p>
        </p:txBody>
      </p:sp>
      <p:sp>
        <p:nvSpPr>
          <p:cNvPr id="20" name="Flowchart: Magnetic Disk 19"/>
          <p:cNvSpPr/>
          <p:nvPr/>
        </p:nvSpPr>
        <p:spPr>
          <a:xfrm>
            <a:off x="1219200" y="1369966"/>
            <a:ext cx="2374900" cy="2563026"/>
          </a:xfrm>
          <a:prstGeom prst="flowChartMagneticDisk">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endParaRPr lang="en-US" dirty="0">
              <a:solidFill>
                <a:schemeClr val="bg1"/>
              </a:solidFill>
              <a:latin typeface="Arial" pitchFamily="34" charset="0"/>
              <a:cs typeface="Arial" pitchFamily="34" charset="0"/>
            </a:endParaRPr>
          </a:p>
          <a:p>
            <a:pPr algn="ctr"/>
            <a:r>
              <a:rPr lang="en-US" dirty="0">
                <a:solidFill>
                  <a:schemeClr val="bg1"/>
                </a:solidFill>
                <a:latin typeface="Arial" pitchFamily="34" charset="0"/>
                <a:cs typeface="Arial" pitchFamily="34" charset="0"/>
              </a:rPr>
              <a:t>Establish inter-agency integrated government database matched by key indicators</a:t>
            </a:r>
            <a:endParaRPr lang="en-US" dirty="0">
              <a:solidFill>
                <a:schemeClr val="bg1"/>
              </a:solidFill>
            </a:endParaRPr>
          </a:p>
        </p:txBody>
      </p:sp>
      <p:sp>
        <p:nvSpPr>
          <p:cNvPr id="21" name="Flowchart: Magnetic Disk 20"/>
          <p:cNvSpPr/>
          <p:nvPr/>
        </p:nvSpPr>
        <p:spPr>
          <a:xfrm>
            <a:off x="1256000" y="4038600"/>
            <a:ext cx="2340342" cy="2667001"/>
          </a:xfrm>
          <a:prstGeom prst="flowChartMagneticDisk">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endParaRPr lang="en-US" dirty="0">
              <a:solidFill>
                <a:schemeClr val="bg1"/>
              </a:solidFill>
              <a:latin typeface="Arial" pitchFamily="34" charset="0"/>
              <a:cs typeface="Arial" pitchFamily="34" charset="0"/>
            </a:endParaRPr>
          </a:p>
          <a:p>
            <a:pPr algn="ctr"/>
            <a:r>
              <a:rPr lang="en-US" dirty="0">
                <a:solidFill>
                  <a:schemeClr val="bg1"/>
                </a:solidFill>
                <a:latin typeface="Arial" pitchFamily="34" charset="0"/>
                <a:cs typeface="Arial" pitchFamily="34" charset="0"/>
              </a:rPr>
              <a:t>Establish geocoded address database</a:t>
            </a:r>
            <a:endParaRPr lang="mn-MN" dirty="0">
              <a:solidFill>
                <a:schemeClr val="bg1"/>
              </a:solidFill>
              <a:latin typeface="Arial" pitchFamily="34" charset="0"/>
              <a:cs typeface="Arial" pitchFamily="34" charset="0"/>
            </a:endParaRPr>
          </a:p>
        </p:txBody>
      </p:sp>
      <p:sp>
        <p:nvSpPr>
          <p:cNvPr id="22" name="Down Arrow 21"/>
          <p:cNvSpPr/>
          <p:nvPr/>
        </p:nvSpPr>
        <p:spPr>
          <a:xfrm>
            <a:off x="7556500" y="4914901"/>
            <a:ext cx="685800" cy="495300"/>
          </a:xfrm>
          <a:prstGeom prst="downArrow">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endParaRPr lang="en-US"/>
          </a:p>
        </p:txBody>
      </p:sp>
      <p:sp>
        <p:nvSpPr>
          <p:cNvPr id="23" name="Down Arrow 22"/>
          <p:cNvSpPr/>
          <p:nvPr/>
        </p:nvSpPr>
        <p:spPr>
          <a:xfrm>
            <a:off x="10223500" y="4914901"/>
            <a:ext cx="685800" cy="495300"/>
          </a:xfrm>
          <a:prstGeom prst="downArrow">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endParaRPr lang="en-US"/>
          </a:p>
        </p:txBody>
      </p:sp>
      <p:pic>
        <p:nvPicPr>
          <p:cNvPr id="24" name="Picture 23"/>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xmlns="" val="0"/>
              </a:ext>
            </a:extLst>
          </a:blip>
          <a:stretch>
            <a:fillRect/>
          </a:stretch>
        </p:blipFill>
        <p:spPr>
          <a:xfrm>
            <a:off x="4605726" y="990602"/>
            <a:ext cx="1502975" cy="1502975"/>
          </a:xfrm>
          <a:prstGeom prst="rect">
            <a:avLst/>
          </a:prstGeom>
        </p:spPr>
      </p:pic>
      <p:pic>
        <p:nvPicPr>
          <p:cNvPr id="25" name="Picture 24"/>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xmlns="" val="0"/>
              </a:ext>
            </a:extLst>
          </a:blip>
          <a:stretch>
            <a:fillRect/>
          </a:stretch>
        </p:blipFill>
        <p:spPr>
          <a:xfrm>
            <a:off x="7402974" y="1143000"/>
            <a:ext cx="1296527" cy="1296527"/>
          </a:xfrm>
          <a:prstGeom prst="rect">
            <a:avLst/>
          </a:prstGeom>
        </p:spPr>
      </p:pic>
      <p:pic>
        <p:nvPicPr>
          <p:cNvPr id="26" name="Picture 25"/>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xmlns="" val="0"/>
              </a:ext>
            </a:extLst>
          </a:blip>
          <a:stretch>
            <a:fillRect/>
          </a:stretch>
        </p:blipFill>
        <p:spPr>
          <a:xfrm>
            <a:off x="9939726" y="990602"/>
            <a:ext cx="1502975" cy="1502975"/>
          </a:xfrm>
          <a:prstGeom prst="rect">
            <a:avLst/>
          </a:prstGeom>
        </p:spPr>
      </p:pic>
      <p:sp>
        <p:nvSpPr>
          <p:cNvPr id="16" name="Rounded Rectangle 15"/>
          <p:cNvSpPr/>
          <p:nvPr/>
        </p:nvSpPr>
        <p:spPr>
          <a:xfrm>
            <a:off x="4158489" y="5562600"/>
            <a:ext cx="2273300" cy="736600"/>
          </a:xfrm>
          <a:prstGeom prst="round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r>
              <a:rPr lang="en-US" dirty="0">
                <a:solidFill>
                  <a:schemeClr val="bg1"/>
                </a:solidFill>
                <a:latin typeface="Arial" pitchFamily="34" charset="0"/>
                <a:cs typeface="Arial" pitchFamily="34" charset="0"/>
              </a:rPr>
              <a:t>CAPI</a:t>
            </a:r>
          </a:p>
        </p:txBody>
      </p:sp>
      <p:sp>
        <p:nvSpPr>
          <p:cNvPr id="27" name="Down Arrow 26"/>
          <p:cNvSpPr/>
          <p:nvPr/>
        </p:nvSpPr>
        <p:spPr>
          <a:xfrm>
            <a:off x="4977892" y="4914901"/>
            <a:ext cx="685800" cy="495300"/>
          </a:xfrm>
          <a:prstGeom prst="downArrow">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lIns="121917" tIns="60958" rIns="121917" bIns="60958" rtlCol="0" anchor="ctr"/>
          <a:lstStyle/>
          <a:p>
            <a:pPr algn="ctr"/>
            <a:endParaRPr lang="en-US"/>
          </a:p>
        </p:txBody>
      </p:sp>
    </p:spTree>
    <p:custDataLst>
      <p:tags r:id="rId1"/>
    </p:custDataLst>
    <p:extLst>
      <p:ext uri="{BB962C8B-B14F-4D97-AF65-F5344CB8AC3E}">
        <p14:creationId xmlns:p14="http://schemas.microsoft.com/office/powerpoint/2010/main" xmlns="" val="2051218023"/>
      </p:ext>
    </p:extLst>
  </p:cSld>
  <p:clrMapOvr>
    <a:masterClrMapping/>
  </p:clrMapOvr>
  <p:transition advTm="5482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9" grpId="0" animBg="1"/>
      <p:bldP spid="20" grpId="0" animBg="1"/>
      <p:bldP spid="21" grpId="0" animBg="1"/>
      <p:bldP spid="22" grpId="0" animBg="1"/>
      <p:bldP spid="23" grpId="0" animBg="1"/>
      <p:bldP spid="1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9"/>
            <a:ext cx="10591800" cy="1143000"/>
          </a:xfrm>
        </p:spPr>
        <p:txBody>
          <a:bodyPr>
            <a:noAutofit/>
          </a:bodyPr>
          <a:lstStyle/>
          <a:p>
            <a:r>
              <a:rPr lang="en-US" sz="3600" dirty="0" smtClean="0">
                <a:solidFill>
                  <a:schemeClr val="tx2"/>
                </a:solidFill>
                <a:latin typeface="Arial" pitchFamily="34" charset="0"/>
                <a:cs typeface="Arial" pitchFamily="34" charset="0"/>
              </a:rPr>
              <a:t>PREPARATION FOR THE BUILDING AND HOUSING CENSUS</a:t>
            </a:r>
            <a:endParaRPr lang="en-US" sz="3600" dirty="0">
              <a:solidFill>
                <a:schemeClr val="tx2"/>
              </a:solidFill>
              <a:latin typeface="Arial" pitchFamily="34" charset="0"/>
              <a:cs typeface="Arial" pitchFamily="34" charset="0"/>
            </a:endParaRPr>
          </a:p>
        </p:txBody>
      </p:sp>
      <p:sp>
        <p:nvSpPr>
          <p:cNvPr id="3" name="Content Placeholder 2"/>
          <p:cNvSpPr>
            <a:spLocks noGrp="1"/>
          </p:cNvSpPr>
          <p:nvPr>
            <p:ph idx="1"/>
          </p:nvPr>
        </p:nvSpPr>
        <p:spPr>
          <a:xfrm>
            <a:off x="1066800" y="1600202"/>
            <a:ext cx="10515600" cy="4525963"/>
          </a:xfrm>
        </p:spPr>
        <p:txBody>
          <a:bodyPr>
            <a:normAutofit/>
          </a:bodyPr>
          <a:lstStyle/>
          <a:p>
            <a:pPr lvl="0" algn="just">
              <a:lnSpc>
                <a:spcPct val="150000"/>
              </a:lnSpc>
              <a:buFontTx/>
              <a:buChar char="-"/>
            </a:pPr>
            <a:r>
              <a:rPr lang="en-US" sz="2400" dirty="0" smtClean="0">
                <a:solidFill>
                  <a:schemeClr val="accent1">
                    <a:lumMod val="75000"/>
                  </a:schemeClr>
                </a:solidFill>
                <a:latin typeface="Arial" pitchFamily="34" charset="0"/>
                <a:cs typeface="Arial" pitchFamily="34" charset="0"/>
              </a:rPr>
              <a:t>Evaluation </a:t>
            </a:r>
            <a:r>
              <a:rPr lang="en-US" sz="2400" dirty="0">
                <a:solidFill>
                  <a:schemeClr val="accent1">
                    <a:lumMod val="75000"/>
                  </a:schemeClr>
                </a:solidFill>
                <a:latin typeface="Arial" pitchFamily="34" charset="0"/>
                <a:cs typeface="Arial" pitchFamily="34" charset="0"/>
              </a:rPr>
              <a:t>of existing geospatial database for building and housing information; </a:t>
            </a:r>
            <a:endParaRPr lang="en-US" sz="2400" dirty="0" smtClean="0">
              <a:solidFill>
                <a:schemeClr val="accent1">
                  <a:lumMod val="75000"/>
                </a:schemeClr>
              </a:solidFill>
              <a:latin typeface="Arial" pitchFamily="34" charset="0"/>
              <a:cs typeface="Arial" pitchFamily="34" charset="0"/>
            </a:endParaRPr>
          </a:p>
          <a:p>
            <a:pPr lvl="0" algn="just">
              <a:lnSpc>
                <a:spcPct val="150000"/>
              </a:lnSpc>
              <a:buFontTx/>
              <a:buChar char="-"/>
            </a:pPr>
            <a:r>
              <a:rPr lang="en-US" sz="2400" dirty="0" smtClean="0">
                <a:solidFill>
                  <a:schemeClr val="accent1">
                    <a:lumMod val="75000"/>
                  </a:schemeClr>
                </a:solidFill>
                <a:latin typeface="Arial" pitchFamily="34" charset="0"/>
                <a:cs typeface="Arial" pitchFamily="34" charset="0"/>
              </a:rPr>
              <a:t>Establishment </a:t>
            </a:r>
            <a:r>
              <a:rPr lang="en-US" sz="2400" dirty="0">
                <a:solidFill>
                  <a:schemeClr val="accent1">
                    <a:lumMod val="75000"/>
                  </a:schemeClr>
                </a:solidFill>
                <a:latin typeface="Arial" pitchFamily="34" charset="0"/>
                <a:cs typeface="Arial" pitchFamily="34" charset="0"/>
              </a:rPr>
              <a:t>of statistical units that are not linked with administrative units for sole statistical </a:t>
            </a:r>
            <a:r>
              <a:rPr lang="en-US" sz="2400" dirty="0" smtClean="0">
                <a:solidFill>
                  <a:schemeClr val="accent1">
                    <a:lumMod val="75000"/>
                  </a:schemeClr>
                </a:solidFill>
                <a:latin typeface="Arial" pitchFamily="34" charset="0"/>
                <a:cs typeface="Arial" pitchFamily="34" charset="0"/>
              </a:rPr>
              <a:t>purpose;</a:t>
            </a:r>
          </a:p>
          <a:p>
            <a:pPr lvl="0" algn="just">
              <a:lnSpc>
                <a:spcPct val="150000"/>
              </a:lnSpc>
              <a:buFontTx/>
              <a:buChar char="-"/>
            </a:pPr>
            <a:r>
              <a:rPr lang="en-US" sz="2400" dirty="0" smtClean="0">
                <a:solidFill>
                  <a:schemeClr val="accent1">
                    <a:lumMod val="75000"/>
                  </a:schemeClr>
                </a:solidFill>
                <a:latin typeface="Arial" pitchFamily="34" charset="0"/>
                <a:cs typeface="Arial" pitchFamily="34" charset="0"/>
              </a:rPr>
              <a:t>Integrated </a:t>
            </a:r>
            <a:r>
              <a:rPr lang="en-US" sz="2400" dirty="0">
                <a:solidFill>
                  <a:schemeClr val="accent1">
                    <a:lumMod val="75000"/>
                  </a:schemeClr>
                </a:solidFill>
                <a:latin typeface="Arial" pitchFamily="34" charset="0"/>
                <a:cs typeface="Arial" pitchFamily="34" charset="0"/>
              </a:rPr>
              <a:t>coding </a:t>
            </a:r>
            <a:r>
              <a:rPr lang="en-US" sz="2400" dirty="0" smtClean="0">
                <a:solidFill>
                  <a:schemeClr val="accent1">
                    <a:lumMod val="75000"/>
                  </a:schemeClr>
                </a:solidFill>
                <a:latin typeface="Arial" pitchFamily="34" charset="0"/>
                <a:cs typeface="Arial" pitchFamily="34" charset="0"/>
              </a:rPr>
              <a:t>standards;</a:t>
            </a:r>
          </a:p>
        </p:txBody>
      </p:sp>
    </p:spTree>
    <p:extLst>
      <p:ext uri="{BB962C8B-B14F-4D97-AF65-F5344CB8AC3E}">
        <p14:creationId xmlns:p14="http://schemas.microsoft.com/office/powerpoint/2010/main" xmlns="" val="3209819508"/>
      </p:ext>
    </p:extLst>
  </p:cSld>
  <p:clrMapOvr>
    <a:masterClrMapping/>
  </p:clrMapOvr>
  <p:transition advTm="94421"/>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6800" y="274639"/>
            <a:ext cx="10515600" cy="1143000"/>
          </a:xfrm>
        </p:spPr>
        <p:txBody>
          <a:bodyPr>
            <a:normAutofit/>
          </a:bodyPr>
          <a:lstStyle/>
          <a:p>
            <a:pPr algn="l"/>
            <a:r>
              <a:rPr lang="en-US" sz="3600" dirty="0" smtClean="0">
                <a:solidFill>
                  <a:schemeClr val="tx2"/>
                </a:solidFill>
                <a:latin typeface="Arial" pitchFamily="34" charset="0"/>
                <a:cs typeface="Arial" pitchFamily="34" charset="0"/>
              </a:rPr>
              <a:t>CHALLENGES WE HAVE</a:t>
            </a:r>
            <a:endParaRPr lang="en-US" sz="3600" dirty="0">
              <a:solidFill>
                <a:schemeClr val="tx2"/>
              </a:solidFill>
            </a:endParaRPr>
          </a:p>
        </p:txBody>
      </p:sp>
      <p:sp>
        <p:nvSpPr>
          <p:cNvPr id="4" name="Content Placeholder 3"/>
          <p:cNvSpPr>
            <a:spLocks noGrp="1"/>
          </p:cNvSpPr>
          <p:nvPr>
            <p:ph idx="1"/>
          </p:nvPr>
        </p:nvSpPr>
        <p:spPr>
          <a:xfrm>
            <a:off x="1066800" y="1600202"/>
            <a:ext cx="10515600" cy="4525963"/>
          </a:xfrm>
        </p:spPr>
        <p:txBody>
          <a:bodyPr>
            <a:normAutofit/>
          </a:bodyPr>
          <a:lstStyle/>
          <a:p>
            <a:pPr>
              <a:lnSpc>
                <a:spcPct val="150000"/>
              </a:lnSpc>
            </a:pPr>
            <a:r>
              <a:rPr lang="en-US" sz="2800" dirty="0" smtClean="0">
                <a:solidFill>
                  <a:schemeClr val="accent1">
                    <a:lumMod val="75000"/>
                  </a:schemeClr>
                </a:solidFill>
                <a:latin typeface="Arial" pitchFamily="34" charset="0"/>
                <a:cs typeface="Arial" pitchFamily="34" charset="0"/>
              </a:rPr>
              <a:t>Legal environment to obtain all databases</a:t>
            </a:r>
          </a:p>
          <a:p>
            <a:pPr>
              <a:lnSpc>
                <a:spcPct val="150000"/>
              </a:lnSpc>
            </a:pPr>
            <a:r>
              <a:rPr lang="en-US" sz="2800" dirty="0" smtClean="0">
                <a:solidFill>
                  <a:schemeClr val="accent1">
                    <a:lumMod val="75000"/>
                  </a:schemeClr>
                </a:solidFill>
                <a:latin typeface="Arial" pitchFamily="34" charset="0"/>
                <a:cs typeface="Arial" pitchFamily="34" charset="0"/>
              </a:rPr>
              <a:t>Inadequate address system</a:t>
            </a:r>
          </a:p>
          <a:p>
            <a:pPr lvl="1">
              <a:lnSpc>
                <a:spcPct val="150000"/>
              </a:lnSpc>
            </a:pPr>
            <a:r>
              <a:rPr lang="en-US" sz="2400" dirty="0" smtClean="0">
                <a:solidFill>
                  <a:schemeClr val="accent1">
                    <a:lumMod val="75000"/>
                  </a:schemeClr>
                </a:solidFill>
                <a:latin typeface="Arial" pitchFamily="34" charset="0"/>
                <a:cs typeface="Arial" pitchFamily="34" charset="0"/>
              </a:rPr>
              <a:t>Development of geocoded address database</a:t>
            </a:r>
            <a:endParaRPr lang="mn-MN" sz="2400" dirty="0" smtClean="0">
              <a:solidFill>
                <a:schemeClr val="accent1">
                  <a:lumMod val="75000"/>
                </a:schemeClr>
              </a:solidFill>
              <a:latin typeface="Arial" pitchFamily="34" charset="0"/>
              <a:cs typeface="Arial" pitchFamily="34" charset="0"/>
            </a:endParaRPr>
          </a:p>
          <a:p>
            <a:pPr>
              <a:lnSpc>
                <a:spcPct val="150000"/>
              </a:lnSpc>
            </a:pPr>
            <a:r>
              <a:rPr lang="en-US" sz="2800" dirty="0" smtClean="0">
                <a:solidFill>
                  <a:schemeClr val="accent1">
                    <a:lumMod val="75000"/>
                  </a:schemeClr>
                </a:solidFill>
                <a:latin typeface="Arial" pitchFamily="34" charset="0"/>
                <a:cs typeface="Arial" pitchFamily="34" charset="0"/>
              </a:rPr>
              <a:t>Inconsistency in standards and guidelines</a:t>
            </a:r>
          </a:p>
          <a:p>
            <a:pPr>
              <a:lnSpc>
                <a:spcPct val="150000"/>
              </a:lnSpc>
            </a:pPr>
            <a:r>
              <a:rPr lang="en-US" sz="2800" dirty="0" smtClean="0">
                <a:solidFill>
                  <a:schemeClr val="accent1">
                    <a:lumMod val="75000"/>
                  </a:schemeClr>
                </a:solidFill>
                <a:latin typeface="Arial" pitchFamily="34" charset="0"/>
                <a:cs typeface="Arial" pitchFamily="34" charset="0"/>
              </a:rPr>
              <a:t>Skilled human resource </a:t>
            </a:r>
            <a:endParaRPr lang="mn-MN" sz="2800" dirty="0" smtClean="0">
              <a:solidFill>
                <a:schemeClr val="accent1">
                  <a:lumMod val="75000"/>
                </a:schemeClr>
              </a:solidFill>
              <a:latin typeface="Arial" pitchFamily="34" charset="0"/>
              <a:cs typeface="Arial" pitchFamily="34" charset="0"/>
            </a:endParaRPr>
          </a:p>
          <a:p>
            <a:pPr lvl="1">
              <a:lnSpc>
                <a:spcPct val="150000"/>
              </a:lnSpc>
              <a:buFont typeface="Arial" pitchFamily="34" charset="0"/>
              <a:buChar char="•"/>
            </a:pPr>
            <a:endParaRPr lang="mn-MN" sz="2400" dirty="0" smtClean="0">
              <a:solidFill>
                <a:schemeClr val="accent1">
                  <a:lumMod val="75000"/>
                </a:schemeClr>
              </a:solidFill>
              <a:latin typeface="Arial" pitchFamily="34" charset="0"/>
              <a:cs typeface="Arial" pitchFamily="34" charset="0"/>
            </a:endParaRPr>
          </a:p>
          <a:p>
            <a:pPr lvl="1">
              <a:lnSpc>
                <a:spcPct val="150000"/>
              </a:lnSpc>
              <a:buFont typeface="Arial" pitchFamily="34" charset="0"/>
              <a:buChar char="•"/>
            </a:pPr>
            <a:endParaRPr lang="mn-MN" sz="2400" dirty="0" smtClean="0">
              <a:solidFill>
                <a:schemeClr val="accent1">
                  <a:lumMod val="75000"/>
                </a:schemeClr>
              </a:solidFill>
              <a:latin typeface="Arial" pitchFamily="34" charset="0"/>
              <a:cs typeface="Arial" pitchFamily="34" charset="0"/>
            </a:endParaRPr>
          </a:p>
          <a:p>
            <a:pPr lvl="1">
              <a:lnSpc>
                <a:spcPct val="150000"/>
              </a:lnSpc>
              <a:buFont typeface="Arial" pitchFamily="34" charset="0"/>
              <a:buChar char="•"/>
            </a:pPr>
            <a:endParaRPr lang="en-US" sz="2400" dirty="0">
              <a:solidFill>
                <a:schemeClr val="accent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xmlns="" val="4744130"/>
      </p:ext>
    </p:extLst>
  </p:cSld>
  <p:clrMapOvr>
    <a:masterClrMapping/>
  </p:clrMapOvr>
  <p:transition advTm="17922"/>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6800" y="152400"/>
            <a:ext cx="10515600" cy="1143000"/>
          </a:xfrm>
        </p:spPr>
        <p:txBody>
          <a:bodyPr>
            <a:normAutofit/>
          </a:bodyPr>
          <a:lstStyle/>
          <a:p>
            <a:pPr algn="l"/>
            <a:r>
              <a:rPr lang="en-US" sz="3600" dirty="0" smtClean="0">
                <a:solidFill>
                  <a:schemeClr val="tx2">
                    <a:lumMod val="75000"/>
                  </a:schemeClr>
                </a:solidFill>
                <a:latin typeface="Arial" pitchFamily="34" charset="0"/>
                <a:cs typeface="Arial" pitchFamily="34" charset="0"/>
              </a:rPr>
              <a:t>CONCLUSION</a:t>
            </a:r>
            <a:endParaRPr lang="en-US" sz="3600" dirty="0"/>
          </a:p>
        </p:txBody>
      </p:sp>
      <p:sp>
        <p:nvSpPr>
          <p:cNvPr id="4" name="Content Placeholder 3"/>
          <p:cNvSpPr>
            <a:spLocks noGrp="1"/>
          </p:cNvSpPr>
          <p:nvPr>
            <p:ph idx="1"/>
          </p:nvPr>
        </p:nvSpPr>
        <p:spPr>
          <a:xfrm>
            <a:off x="1066800" y="1143000"/>
            <a:ext cx="10515600" cy="4983165"/>
          </a:xfrm>
        </p:spPr>
        <p:txBody>
          <a:bodyPr>
            <a:noAutofit/>
          </a:bodyPr>
          <a:lstStyle/>
          <a:p>
            <a:pPr algn="just">
              <a:lnSpc>
                <a:spcPct val="150000"/>
              </a:lnSpc>
            </a:pPr>
            <a:r>
              <a:rPr lang="en-US" sz="2400" dirty="0" smtClean="0">
                <a:solidFill>
                  <a:schemeClr val="accent1">
                    <a:lumMod val="75000"/>
                  </a:schemeClr>
                </a:solidFill>
                <a:latin typeface="Arial" pitchFamily="34" charset="0"/>
                <a:cs typeface="Arial" pitchFamily="34" charset="0"/>
              </a:rPr>
              <a:t>Point </a:t>
            </a:r>
            <a:r>
              <a:rPr lang="en-US" sz="2400" dirty="0">
                <a:solidFill>
                  <a:schemeClr val="accent1">
                    <a:lumMod val="75000"/>
                  </a:schemeClr>
                </a:solidFill>
                <a:latin typeface="Arial" pitchFamily="34" charset="0"/>
                <a:cs typeface="Arial" pitchFamily="34" charset="0"/>
              </a:rPr>
              <a:t>data </a:t>
            </a:r>
            <a:r>
              <a:rPr lang="en-US" sz="2400" dirty="0" smtClean="0">
                <a:solidFill>
                  <a:schemeClr val="accent1">
                    <a:lumMod val="75000"/>
                  </a:schemeClr>
                </a:solidFill>
                <a:latin typeface="Arial" pitchFamily="34" charset="0"/>
                <a:cs typeface="Arial" pitchFamily="34" charset="0"/>
              </a:rPr>
              <a:t>in </a:t>
            </a:r>
            <a:r>
              <a:rPr lang="en-US" sz="2400" dirty="0">
                <a:solidFill>
                  <a:schemeClr val="accent1">
                    <a:lumMod val="75000"/>
                  </a:schemeClr>
                </a:solidFill>
                <a:latin typeface="Arial" pitchFamily="34" charset="0"/>
                <a:cs typeface="Arial" pitchFamily="34" charset="0"/>
              </a:rPr>
              <a:t>censuses created possibilities </a:t>
            </a:r>
            <a:endParaRPr lang="en-US" sz="2400" dirty="0" smtClean="0">
              <a:solidFill>
                <a:schemeClr val="accent1">
                  <a:lumMod val="75000"/>
                </a:schemeClr>
              </a:solidFill>
              <a:latin typeface="Arial" pitchFamily="34" charset="0"/>
              <a:cs typeface="Arial" pitchFamily="34" charset="0"/>
            </a:endParaRPr>
          </a:p>
          <a:p>
            <a:pPr lvl="1" algn="just">
              <a:lnSpc>
                <a:spcPct val="150000"/>
              </a:lnSpc>
            </a:pPr>
            <a:r>
              <a:rPr lang="en-US" sz="2000" dirty="0" smtClean="0">
                <a:solidFill>
                  <a:schemeClr val="accent1">
                    <a:lumMod val="75000"/>
                  </a:schemeClr>
                </a:solidFill>
                <a:latin typeface="Arial" pitchFamily="34" charset="0"/>
                <a:cs typeface="Arial" pitchFamily="34" charset="0"/>
              </a:rPr>
              <a:t>improved its geospatial statistical framework</a:t>
            </a:r>
          </a:p>
          <a:p>
            <a:pPr lvl="1" algn="just">
              <a:lnSpc>
                <a:spcPct val="150000"/>
              </a:lnSpc>
            </a:pPr>
            <a:r>
              <a:rPr lang="en-US" sz="2000" dirty="0" smtClean="0">
                <a:solidFill>
                  <a:schemeClr val="accent1">
                    <a:lumMod val="75000"/>
                  </a:schemeClr>
                </a:solidFill>
                <a:latin typeface="Arial" pitchFamily="34" charset="0"/>
                <a:cs typeface="Arial" pitchFamily="34" charset="0"/>
              </a:rPr>
              <a:t>enabled visualization </a:t>
            </a:r>
          </a:p>
          <a:p>
            <a:pPr lvl="1" algn="just">
              <a:lnSpc>
                <a:spcPct val="150000"/>
              </a:lnSpc>
            </a:pPr>
            <a:r>
              <a:rPr lang="en-US" sz="2000" dirty="0" smtClean="0">
                <a:solidFill>
                  <a:schemeClr val="accent1">
                    <a:lumMod val="75000"/>
                  </a:schemeClr>
                </a:solidFill>
                <a:latin typeface="Arial" pitchFamily="34" charset="0"/>
                <a:cs typeface="Arial" pitchFamily="34" charset="0"/>
              </a:rPr>
              <a:t>dissemination of more effective statistical products for informed decision making. </a:t>
            </a:r>
          </a:p>
          <a:p>
            <a:pPr algn="just">
              <a:lnSpc>
                <a:spcPct val="150000"/>
              </a:lnSpc>
            </a:pPr>
            <a:r>
              <a:rPr lang="en-US" sz="2400" dirty="0" smtClean="0">
                <a:solidFill>
                  <a:schemeClr val="accent1">
                    <a:lumMod val="75000"/>
                  </a:schemeClr>
                </a:solidFill>
                <a:latin typeface="Arial" pitchFamily="34" charset="0"/>
                <a:cs typeface="Arial" pitchFamily="34" charset="0"/>
              </a:rPr>
              <a:t>Satellite imagery for geo-referencing point data has been a cost-efficient mission while the database is highly regarded by local administrative officers</a:t>
            </a:r>
          </a:p>
          <a:p>
            <a:pPr algn="just">
              <a:lnSpc>
                <a:spcPct val="150000"/>
              </a:lnSpc>
            </a:pPr>
            <a:r>
              <a:rPr lang="en-US" sz="2400" dirty="0" smtClean="0">
                <a:solidFill>
                  <a:schemeClr val="accent1">
                    <a:lumMod val="75000"/>
                  </a:schemeClr>
                </a:solidFill>
                <a:latin typeface="Arial" pitchFamily="34" charset="0"/>
                <a:cs typeface="Arial" pitchFamily="34" charset="0"/>
              </a:rPr>
              <a:t>National </a:t>
            </a:r>
            <a:r>
              <a:rPr lang="en-US" sz="2400" dirty="0">
                <a:solidFill>
                  <a:schemeClr val="accent1">
                    <a:lumMod val="75000"/>
                  </a:schemeClr>
                </a:solidFill>
                <a:latin typeface="Arial" pitchFamily="34" charset="0"/>
                <a:cs typeface="Arial" pitchFamily="34" charset="0"/>
              </a:rPr>
              <a:t>interest on geospatial development has been </a:t>
            </a:r>
            <a:r>
              <a:rPr lang="en-US" sz="2400" dirty="0" smtClean="0">
                <a:solidFill>
                  <a:schemeClr val="accent1">
                    <a:lumMod val="75000"/>
                  </a:schemeClr>
                </a:solidFill>
                <a:latin typeface="Arial" pitchFamily="34" charset="0"/>
                <a:cs typeface="Arial" pitchFamily="34" charset="0"/>
              </a:rPr>
              <a:t>rising</a:t>
            </a:r>
          </a:p>
          <a:p>
            <a:pPr algn="just">
              <a:lnSpc>
                <a:spcPct val="150000"/>
              </a:lnSpc>
            </a:pPr>
            <a:r>
              <a:rPr lang="en-US" sz="2400" dirty="0" smtClean="0">
                <a:solidFill>
                  <a:schemeClr val="accent1">
                    <a:lumMod val="75000"/>
                  </a:schemeClr>
                </a:solidFill>
                <a:latin typeface="Arial" pitchFamily="34" charset="0"/>
                <a:cs typeface="Arial" pitchFamily="34" charset="0"/>
              </a:rPr>
              <a:t>NSO Mongolia and Geospatial Agency are collaborating in new level last 2 years</a:t>
            </a:r>
          </a:p>
          <a:p>
            <a:pPr algn="just">
              <a:lnSpc>
                <a:spcPct val="150000"/>
              </a:lnSpc>
            </a:pPr>
            <a:endParaRPr lang="en-US" sz="2400" dirty="0" smtClean="0">
              <a:solidFill>
                <a:schemeClr val="accent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xmlns="" val="1760652823"/>
      </p:ext>
    </p:extLst>
  </p:cSld>
  <p:clrMapOvr>
    <a:masterClrMapping/>
  </p:clrMapOvr>
  <p:transition advTm="46046"/>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600" y="533400"/>
            <a:ext cx="10464800" cy="685800"/>
          </a:xfrm>
        </p:spPr>
        <p:txBody>
          <a:bodyPr>
            <a:normAutofit fontScale="90000"/>
          </a:bodyPr>
          <a:lstStyle/>
          <a:p>
            <a:pPr algn="l"/>
            <a:r>
              <a:rPr lang="en-US" dirty="0" smtClean="0">
                <a:solidFill>
                  <a:schemeClr val="tx2">
                    <a:lumMod val="75000"/>
                  </a:schemeClr>
                </a:solidFill>
                <a:latin typeface="Arial" pitchFamily="34" charset="0"/>
                <a:cs typeface="Arial" pitchFamily="34" charset="0"/>
              </a:rPr>
              <a:t>CONTENT</a:t>
            </a:r>
            <a:endParaRPr lang="en-US" dirty="0">
              <a:solidFill>
                <a:schemeClr val="tx2">
                  <a:lumMod val="75000"/>
                </a:schemeClr>
              </a:solidFill>
              <a:latin typeface="Arial" pitchFamily="34" charset="0"/>
              <a:cs typeface="Arial" pitchFamily="34" charset="0"/>
            </a:endParaRPr>
          </a:p>
        </p:txBody>
      </p:sp>
      <p:sp>
        <p:nvSpPr>
          <p:cNvPr id="3" name="Content Placeholder 2"/>
          <p:cNvSpPr>
            <a:spLocks noGrp="1"/>
          </p:cNvSpPr>
          <p:nvPr>
            <p:ph idx="1"/>
          </p:nvPr>
        </p:nvSpPr>
        <p:spPr>
          <a:xfrm>
            <a:off x="1498600" y="1600201"/>
            <a:ext cx="10464800" cy="4525963"/>
          </a:xfrm>
        </p:spPr>
        <p:txBody>
          <a:bodyPr>
            <a:normAutofit/>
          </a:bodyPr>
          <a:lstStyle/>
          <a:p>
            <a:pPr>
              <a:lnSpc>
                <a:spcPct val="150000"/>
              </a:lnSpc>
            </a:pPr>
            <a:r>
              <a:rPr lang="en-US" sz="2800" dirty="0" smtClean="0">
                <a:solidFill>
                  <a:schemeClr val="accent1">
                    <a:lumMod val="75000"/>
                  </a:schemeClr>
                </a:solidFill>
                <a:latin typeface="Arial" pitchFamily="34" charset="0"/>
                <a:cs typeface="Arial" pitchFamily="34" charset="0"/>
              </a:rPr>
              <a:t>Geospatial statistical development at the NSO Mongolia</a:t>
            </a:r>
            <a:endParaRPr lang="mn-MN" sz="2800" dirty="0" smtClean="0">
              <a:solidFill>
                <a:schemeClr val="accent1">
                  <a:lumMod val="75000"/>
                </a:schemeClr>
              </a:solidFill>
              <a:latin typeface="Arial" pitchFamily="34" charset="0"/>
              <a:cs typeface="Arial" pitchFamily="34" charset="0"/>
            </a:endParaRPr>
          </a:p>
          <a:p>
            <a:pPr>
              <a:lnSpc>
                <a:spcPct val="150000"/>
              </a:lnSpc>
            </a:pPr>
            <a:r>
              <a:rPr lang="en-US" sz="2800" dirty="0" smtClean="0">
                <a:solidFill>
                  <a:schemeClr val="accent1">
                    <a:lumMod val="75000"/>
                  </a:schemeClr>
                </a:solidFill>
                <a:latin typeface="Arial" pitchFamily="34" charset="0"/>
                <a:cs typeface="Arial" pitchFamily="34" charset="0"/>
              </a:rPr>
              <a:t>Integrated statistical database</a:t>
            </a:r>
          </a:p>
          <a:p>
            <a:pPr>
              <a:lnSpc>
                <a:spcPct val="150000"/>
              </a:lnSpc>
            </a:pPr>
            <a:r>
              <a:rPr lang="en-US" sz="2800" dirty="0" smtClean="0">
                <a:solidFill>
                  <a:schemeClr val="accent1">
                    <a:lumMod val="75000"/>
                  </a:schemeClr>
                </a:solidFill>
                <a:latin typeface="Arial" pitchFamily="34" charset="0"/>
                <a:cs typeface="Arial" pitchFamily="34" charset="0"/>
              </a:rPr>
              <a:t>Use of satellite imagery for statistical products and decision making</a:t>
            </a:r>
            <a:endParaRPr lang="mn-MN" sz="2800" dirty="0">
              <a:solidFill>
                <a:schemeClr val="accent1">
                  <a:lumMod val="75000"/>
                </a:schemeClr>
              </a:solidFill>
              <a:latin typeface="Arial" pitchFamily="34" charset="0"/>
              <a:cs typeface="Arial" pitchFamily="34" charset="0"/>
            </a:endParaRPr>
          </a:p>
          <a:p>
            <a:pPr>
              <a:lnSpc>
                <a:spcPct val="150000"/>
              </a:lnSpc>
            </a:pPr>
            <a:r>
              <a:rPr lang="en-US" sz="2800" dirty="0" smtClean="0">
                <a:solidFill>
                  <a:schemeClr val="accent1">
                    <a:lumMod val="75000"/>
                  </a:schemeClr>
                </a:solidFill>
                <a:latin typeface="Arial" pitchFamily="34" charset="0"/>
                <a:cs typeface="Arial" pitchFamily="34" charset="0"/>
              </a:rPr>
              <a:t>Preparation for the 2020 population census</a:t>
            </a:r>
          </a:p>
        </p:txBody>
      </p:sp>
    </p:spTree>
    <p:extLst>
      <p:ext uri="{BB962C8B-B14F-4D97-AF65-F5344CB8AC3E}">
        <p14:creationId xmlns:p14="http://schemas.microsoft.com/office/powerpoint/2010/main" xmlns="" val="652238865"/>
      </p:ext>
    </p:extLst>
  </p:cSld>
  <p:clrMapOvr>
    <a:masterClrMapping/>
  </p:clrMapOvr>
  <p:transition advTm="26843"/>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6934200" y="1447800"/>
            <a:ext cx="4838700" cy="4876800"/>
          </a:xfrm>
          <a:prstGeom prst="rect">
            <a:avLst/>
          </a:prstGeom>
        </p:spPr>
      </p:pic>
      <p:sp>
        <p:nvSpPr>
          <p:cNvPr id="3" name="Content Placeholder 2"/>
          <p:cNvSpPr>
            <a:spLocks noGrp="1"/>
          </p:cNvSpPr>
          <p:nvPr>
            <p:ph idx="1"/>
          </p:nvPr>
        </p:nvSpPr>
        <p:spPr>
          <a:xfrm>
            <a:off x="990600" y="762000"/>
            <a:ext cx="6400800" cy="1676400"/>
          </a:xfrm>
        </p:spPr>
        <p:txBody>
          <a:bodyPr/>
          <a:lstStyle/>
          <a:p>
            <a:pPr marL="0" indent="0" algn="ctr">
              <a:buNone/>
            </a:pPr>
            <a:r>
              <a:rPr lang="en-US" sz="4400" b="1" dirty="0" smtClean="0">
                <a:solidFill>
                  <a:schemeClr val="tx2">
                    <a:lumMod val="75000"/>
                  </a:schemeClr>
                </a:solidFill>
                <a:latin typeface="Arial" pitchFamily="34" charset="0"/>
                <a:cs typeface="Arial" pitchFamily="34" charset="0"/>
              </a:rPr>
              <a:t>THANK YOU FOR </a:t>
            </a:r>
          </a:p>
          <a:p>
            <a:pPr marL="0" indent="0" algn="ctr">
              <a:buNone/>
            </a:pPr>
            <a:r>
              <a:rPr lang="en-US" sz="4400" b="1" dirty="0" smtClean="0">
                <a:solidFill>
                  <a:schemeClr val="tx2">
                    <a:lumMod val="75000"/>
                  </a:schemeClr>
                </a:solidFill>
                <a:latin typeface="Arial" pitchFamily="34" charset="0"/>
                <a:cs typeface="Arial" pitchFamily="34" charset="0"/>
              </a:rPr>
              <a:t>YOUR ATTENTION.</a:t>
            </a:r>
          </a:p>
        </p:txBody>
      </p:sp>
      <p:sp>
        <p:nvSpPr>
          <p:cNvPr id="4" name="Rectangle 3"/>
          <p:cNvSpPr/>
          <p:nvPr/>
        </p:nvSpPr>
        <p:spPr>
          <a:xfrm>
            <a:off x="1295400" y="2895600"/>
            <a:ext cx="6096000" cy="2585323"/>
          </a:xfrm>
          <a:prstGeom prst="rect">
            <a:avLst/>
          </a:prstGeom>
        </p:spPr>
        <p:txBody>
          <a:bodyPr wrap="square">
            <a:spAutoFit/>
          </a:bodyPr>
          <a:lstStyle/>
          <a:p>
            <a:pPr algn="ctr"/>
            <a:r>
              <a:rPr lang="en-US" dirty="0" smtClean="0">
                <a:solidFill>
                  <a:schemeClr val="tx2">
                    <a:lumMod val="75000"/>
                  </a:schemeClr>
                </a:solidFill>
                <a:latin typeface="Arial" pitchFamily="34" charset="0"/>
                <a:cs typeface="Arial" pitchFamily="34" charset="0"/>
              </a:rPr>
              <a:t>Oyunjargal_g@nso.mn</a:t>
            </a:r>
          </a:p>
          <a:p>
            <a:pPr algn="ctr"/>
            <a:r>
              <a:rPr lang="en-US" dirty="0" smtClean="0">
                <a:solidFill>
                  <a:schemeClr val="tx2">
                    <a:lumMod val="75000"/>
                  </a:schemeClr>
                </a:solidFill>
                <a:latin typeface="Arial" pitchFamily="34" charset="0"/>
                <a:cs typeface="Arial" pitchFamily="34" charset="0"/>
              </a:rPr>
              <a:t>Referent, Information Technology Department</a:t>
            </a:r>
          </a:p>
          <a:p>
            <a:pPr algn="ctr"/>
            <a:endParaRPr lang="en-US" dirty="0" smtClean="0">
              <a:solidFill>
                <a:schemeClr val="tx2">
                  <a:lumMod val="75000"/>
                </a:schemeClr>
              </a:solidFill>
              <a:latin typeface="Arial" pitchFamily="34" charset="0"/>
              <a:cs typeface="Arial" pitchFamily="34" charset="0"/>
            </a:endParaRPr>
          </a:p>
          <a:p>
            <a:pPr algn="ctr"/>
            <a:endParaRPr lang="en-US" dirty="0" smtClean="0">
              <a:solidFill>
                <a:schemeClr val="tx2">
                  <a:lumMod val="75000"/>
                </a:schemeClr>
              </a:solidFill>
              <a:latin typeface="Arial" pitchFamily="34" charset="0"/>
              <a:cs typeface="Arial" pitchFamily="34" charset="0"/>
            </a:endParaRPr>
          </a:p>
          <a:p>
            <a:pPr algn="ctr"/>
            <a:endParaRPr lang="en-US" dirty="0" smtClean="0">
              <a:solidFill>
                <a:schemeClr val="tx2">
                  <a:lumMod val="75000"/>
                </a:schemeClr>
              </a:solidFill>
              <a:latin typeface="Arial" pitchFamily="34" charset="0"/>
              <a:cs typeface="Arial" pitchFamily="34" charset="0"/>
            </a:endParaRPr>
          </a:p>
          <a:p>
            <a:pPr algn="ctr"/>
            <a:r>
              <a:rPr lang="en-US" dirty="0" smtClean="0">
                <a:solidFill>
                  <a:schemeClr val="tx2">
                    <a:lumMod val="75000"/>
                  </a:schemeClr>
                </a:solidFill>
                <a:latin typeface="Arial" pitchFamily="34" charset="0"/>
                <a:cs typeface="Arial" pitchFamily="34" charset="0"/>
              </a:rPr>
              <a:t>Please </a:t>
            </a:r>
            <a:r>
              <a:rPr lang="en-US" dirty="0">
                <a:solidFill>
                  <a:schemeClr val="tx2">
                    <a:lumMod val="75000"/>
                  </a:schemeClr>
                </a:solidFill>
                <a:latin typeface="Arial" pitchFamily="34" charset="0"/>
                <a:cs typeface="Arial" pitchFamily="34" charset="0"/>
              </a:rPr>
              <a:t>visit </a:t>
            </a:r>
            <a:endParaRPr lang="en-US" dirty="0" smtClean="0">
              <a:solidFill>
                <a:schemeClr val="tx2">
                  <a:lumMod val="75000"/>
                </a:schemeClr>
              </a:solidFill>
              <a:latin typeface="Arial" pitchFamily="34" charset="0"/>
              <a:cs typeface="Arial" pitchFamily="34" charset="0"/>
            </a:endParaRPr>
          </a:p>
          <a:p>
            <a:pPr algn="ctr"/>
            <a:r>
              <a:rPr lang="en-US" dirty="0" smtClean="0">
                <a:solidFill>
                  <a:schemeClr val="tx2">
                    <a:lumMod val="75000"/>
                  </a:schemeClr>
                </a:solidFill>
                <a:latin typeface="Arial" pitchFamily="34" charset="0"/>
                <a:cs typeface="Arial" pitchFamily="34" charset="0"/>
                <a:hlinkClick r:id="rId4"/>
              </a:rPr>
              <a:t>www.nso.mn</a:t>
            </a:r>
            <a:r>
              <a:rPr lang="en-US" dirty="0" smtClean="0">
                <a:solidFill>
                  <a:schemeClr val="tx2">
                    <a:lumMod val="75000"/>
                  </a:schemeClr>
                </a:solidFill>
                <a:latin typeface="Arial" pitchFamily="34" charset="0"/>
                <a:cs typeface="Arial" pitchFamily="34" charset="0"/>
              </a:rPr>
              <a:t> for general information</a:t>
            </a:r>
          </a:p>
          <a:p>
            <a:pPr algn="ctr"/>
            <a:r>
              <a:rPr lang="en-US" dirty="0" smtClean="0">
                <a:solidFill>
                  <a:schemeClr val="tx2">
                    <a:lumMod val="75000"/>
                  </a:schemeClr>
                </a:solidFill>
                <a:latin typeface="Arial" pitchFamily="34" charset="0"/>
                <a:cs typeface="Arial" pitchFamily="34" charset="0"/>
                <a:hlinkClick r:id="rId5"/>
              </a:rPr>
              <a:t>www.1212.mn</a:t>
            </a:r>
            <a:r>
              <a:rPr lang="en-US" dirty="0" smtClean="0">
                <a:solidFill>
                  <a:schemeClr val="tx2">
                    <a:lumMod val="75000"/>
                  </a:schemeClr>
                </a:solidFill>
                <a:latin typeface="Arial" pitchFamily="34" charset="0"/>
                <a:cs typeface="Arial" pitchFamily="34" charset="0"/>
              </a:rPr>
              <a:t> for statistics</a:t>
            </a:r>
          </a:p>
          <a:p>
            <a:pPr algn="ctr"/>
            <a:r>
              <a:rPr lang="en-US" dirty="0" smtClean="0">
                <a:solidFill>
                  <a:schemeClr val="tx2">
                    <a:lumMod val="75000"/>
                  </a:schemeClr>
                </a:solidFill>
                <a:latin typeface="Arial" pitchFamily="34" charset="0"/>
                <a:cs typeface="Arial" pitchFamily="34" charset="0"/>
                <a:hlinkClick r:id="rId6"/>
              </a:rPr>
              <a:t>www.ulaanbaatar.maps.arcgis.com</a:t>
            </a:r>
            <a:r>
              <a:rPr lang="en-US" dirty="0" smtClean="0">
                <a:solidFill>
                  <a:schemeClr val="tx2">
                    <a:lumMod val="75000"/>
                  </a:schemeClr>
                </a:solidFill>
                <a:latin typeface="Arial" pitchFamily="34" charset="0"/>
                <a:cs typeface="Arial" pitchFamily="34" charset="0"/>
              </a:rPr>
              <a:t>  for UB maps</a:t>
            </a:r>
            <a:endParaRPr lang="en-US" dirty="0">
              <a:solidFill>
                <a:schemeClr val="tx2">
                  <a:lumMod val="75000"/>
                </a:schemeClr>
              </a:solidFill>
              <a:latin typeface="Arial" pitchFamily="34" charset="0"/>
              <a:cs typeface="Arial" pitchFamily="34" charset="0"/>
            </a:endParaRPr>
          </a:p>
        </p:txBody>
      </p:sp>
    </p:spTree>
    <p:extLst>
      <p:ext uri="{BB962C8B-B14F-4D97-AF65-F5344CB8AC3E}">
        <p14:creationId xmlns:p14="http://schemas.microsoft.com/office/powerpoint/2010/main" xmlns="" val="3667423164"/>
      </p:ext>
    </p:extLst>
  </p:cSld>
  <p:clrMapOvr>
    <a:masterClrMapping/>
  </p:clrMapOvr>
  <p:transition advTm="4094"/>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9"/>
            <a:ext cx="10439400" cy="1143000"/>
          </a:xfrm>
        </p:spPr>
        <p:txBody>
          <a:bodyPr>
            <a:noAutofit/>
          </a:bodyPr>
          <a:lstStyle/>
          <a:p>
            <a:pPr algn="l"/>
            <a:r>
              <a:rPr lang="en-US" sz="3200" dirty="0">
                <a:solidFill>
                  <a:schemeClr val="tx2"/>
                </a:solidFill>
                <a:latin typeface="Arial" pitchFamily="34" charset="0"/>
                <a:cs typeface="Arial" pitchFamily="34" charset="0"/>
              </a:rPr>
              <a:t>DEVELOPMENT OF GEOSPATIAL STATISTICAL FRAMEWORK AT NSO </a:t>
            </a:r>
            <a:r>
              <a:rPr lang="en-US" sz="3200" dirty="0" smtClean="0">
                <a:solidFill>
                  <a:schemeClr val="tx2"/>
                </a:solidFill>
                <a:latin typeface="Arial" pitchFamily="34" charset="0"/>
                <a:cs typeface="Arial" pitchFamily="34" charset="0"/>
              </a:rPr>
              <a:t>MONGOLIA</a:t>
            </a:r>
            <a:endParaRPr lang="en-US" sz="3200" dirty="0">
              <a:solidFill>
                <a:schemeClr val="tx2"/>
              </a:solidFill>
              <a:latin typeface="Arial" pitchFamily="34" charset="0"/>
              <a:cs typeface="Arial" pitchFamily="34" charset="0"/>
            </a:endParaRPr>
          </a:p>
        </p:txBody>
      </p:sp>
      <p:sp>
        <p:nvSpPr>
          <p:cNvPr id="3" name="Content Placeholder 2"/>
          <p:cNvSpPr>
            <a:spLocks noGrp="1"/>
          </p:cNvSpPr>
          <p:nvPr>
            <p:ph idx="1"/>
          </p:nvPr>
        </p:nvSpPr>
        <p:spPr>
          <a:xfrm>
            <a:off x="1066800" y="1600202"/>
            <a:ext cx="10515600" cy="4525963"/>
          </a:xfrm>
        </p:spPr>
        <p:txBody>
          <a:bodyPr>
            <a:noAutofit/>
          </a:bodyPr>
          <a:lstStyle/>
          <a:p>
            <a:pPr algn="just">
              <a:lnSpc>
                <a:spcPct val="150000"/>
              </a:lnSpc>
            </a:pPr>
            <a:r>
              <a:rPr lang="en-US" sz="2800" dirty="0" smtClean="0">
                <a:solidFill>
                  <a:schemeClr val="accent1">
                    <a:lumMod val="75000"/>
                  </a:schemeClr>
                </a:solidFill>
                <a:latin typeface="Arial" pitchFamily="34" charset="0"/>
                <a:cs typeface="Arial" pitchFamily="34" charset="0"/>
              </a:rPr>
              <a:t>GIS </a:t>
            </a:r>
            <a:r>
              <a:rPr lang="en-US" sz="2800" dirty="0">
                <a:solidFill>
                  <a:schemeClr val="accent1">
                    <a:lumMod val="75000"/>
                  </a:schemeClr>
                </a:solidFill>
                <a:latin typeface="Arial" pitchFamily="34" charset="0"/>
                <a:cs typeface="Arial" pitchFamily="34" charset="0"/>
              </a:rPr>
              <a:t>was first introduced at the NSO Mongolia for the 2010 Population and Housing </a:t>
            </a:r>
            <a:r>
              <a:rPr lang="en-US" sz="2800" dirty="0" smtClean="0">
                <a:solidFill>
                  <a:schemeClr val="accent1">
                    <a:lumMod val="75000"/>
                  </a:schemeClr>
                </a:solidFill>
                <a:latin typeface="Arial" pitchFamily="34" charset="0"/>
                <a:cs typeface="Arial" pitchFamily="34" charset="0"/>
              </a:rPr>
              <a:t>Census: used throughout all stages </a:t>
            </a:r>
          </a:p>
          <a:p>
            <a:pPr algn="just">
              <a:lnSpc>
                <a:spcPct val="150000"/>
              </a:lnSpc>
            </a:pPr>
            <a:r>
              <a:rPr lang="en-US" sz="2800" dirty="0">
                <a:solidFill>
                  <a:schemeClr val="accent1">
                    <a:lumMod val="75000"/>
                  </a:schemeClr>
                </a:solidFill>
                <a:latin typeface="Arial" pitchFamily="34" charset="0"/>
                <a:cs typeface="Arial" pitchFamily="34" charset="0"/>
              </a:rPr>
              <a:t>Before </a:t>
            </a:r>
            <a:r>
              <a:rPr lang="en-US" sz="2800" dirty="0" smtClean="0">
                <a:solidFill>
                  <a:schemeClr val="accent1">
                    <a:lumMod val="75000"/>
                  </a:schemeClr>
                </a:solidFill>
                <a:latin typeface="Arial" pitchFamily="34" charset="0"/>
                <a:cs typeface="Arial" pitchFamily="34" charset="0"/>
              </a:rPr>
              <a:t>2010</a:t>
            </a:r>
            <a:r>
              <a:rPr lang="en-US" sz="2800" dirty="0">
                <a:solidFill>
                  <a:schemeClr val="accent1">
                    <a:lumMod val="75000"/>
                  </a:schemeClr>
                </a:solidFill>
                <a:latin typeface="Arial" pitchFamily="34" charset="0"/>
                <a:cs typeface="Arial" pitchFamily="34" charset="0"/>
              </a:rPr>
              <a:t>, geographic information in statistical undertaking mainly served as planning and monitoring tools in forms of roughly drawn basic cartography. </a:t>
            </a:r>
            <a:r>
              <a:rPr lang="en-US" sz="2800" dirty="0" smtClean="0">
                <a:solidFill>
                  <a:schemeClr val="accent1">
                    <a:lumMod val="75000"/>
                  </a:schemeClr>
                </a:solidFill>
                <a:latin typeface="Arial" pitchFamily="34" charset="0"/>
                <a:cs typeface="Arial" pitchFamily="34" charset="0"/>
              </a:rPr>
              <a:t> </a:t>
            </a:r>
            <a:endParaRPr lang="en-US" sz="2800" dirty="0" smtClean="0">
              <a:solidFill>
                <a:schemeClr val="accent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xmlns="" val="3704186241"/>
      </p:ext>
    </p:extLst>
  </p:cSld>
  <p:clrMapOvr>
    <a:masterClrMapping/>
  </p:clrMapOvr>
  <p:transition advTm="38641"/>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800" dirty="0" smtClean="0">
                <a:solidFill>
                  <a:schemeClr val="tx2"/>
                </a:solidFill>
                <a:latin typeface="Arial" pitchFamily="34" charset="0"/>
                <a:cs typeface="Arial" pitchFamily="34" charset="0"/>
              </a:rPr>
              <a:t>MANUALLY DRAWN PROVINCE MAP IN 2000 VS. GIS GENERATED CENSUS CARTOGRAPHY IN 2010</a:t>
            </a:r>
            <a:endParaRPr lang="en-US" sz="2800" dirty="0">
              <a:solidFill>
                <a:schemeClr val="tx2"/>
              </a:solidFill>
              <a:latin typeface="Arial" pitchFamily="34" charset="0"/>
              <a:cs typeface="Arial" pitchFamily="34" charset="0"/>
            </a:endParaRPr>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xmlns="" val="0"/>
              </a:ext>
            </a:extLst>
          </a:blip>
          <a:stretch>
            <a:fillRect/>
          </a:stretch>
        </p:blipFill>
        <p:spPr>
          <a:xfrm>
            <a:off x="1050559" y="1905000"/>
            <a:ext cx="5776589" cy="4419600"/>
          </a:xfrm>
        </p:spPr>
      </p:pic>
      <p:pic>
        <p:nvPicPr>
          <p:cNvPr id="8" name="Content Placeholder 7"/>
          <p:cNvPicPr>
            <a:picLocks noGrp="1" noChangeAspect="1"/>
          </p:cNvPicPr>
          <p:nvPr>
            <p:ph sz="half" idx="2"/>
          </p:nvPr>
        </p:nvPicPr>
        <p:blipFill>
          <a:blip r:embed="rId4" cstate="print">
            <a:extLst>
              <a:ext uri="{28A0092B-C50C-407E-A947-70E740481C1C}">
                <a14:useLocalDpi xmlns:a14="http://schemas.microsoft.com/office/drawing/2010/main" xmlns="" val="0"/>
              </a:ext>
            </a:extLst>
          </a:blip>
          <a:stretch>
            <a:fillRect/>
          </a:stretch>
        </p:blipFill>
        <p:spPr>
          <a:xfrm>
            <a:off x="6858000" y="1228054"/>
            <a:ext cx="4991110" cy="5553746"/>
          </a:xfrm>
        </p:spPr>
      </p:pic>
    </p:spTree>
    <p:extLst>
      <p:ext uri="{BB962C8B-B14F-4D97-AF65-F5344CB8AC3E}">
        <p14:creationId xmlns:p14="http://schemas.microsoft.com/office/powerpoint/2010/main" xmlns="" val="2095996018"/>
      </p:ext>
    </p:extLst>
  </p:cSld>
  <p:clrMapOvr>
    <a:masterClrMapping/>
  </p:clrMapOvr>
  <p:transition advTm="26047"/>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274639"/>
            <a:ext cx="10515600" cy="1143000"/>
          </a:xfrm>
        </p:spPr>
        <p:txBody>
          <a:bodyPr>
            <a:normAutofit/>
          </a:bodyPr>
          <a:lstStyle/>
          <a:p>
            <a:pPr algn="l"/>
            <a:r>
              <a:rPr lang="en-US" sz="3600" dirty="0" smtClean="0">
                <a:solidFill>
                  <a:schemeClr val="tx2"/>
                </a:solidFill>
                <a:latin typeface="Arial" pitchFamily="34" charset="0"/>
                <a:cs typeface="Arial" pitchFamily="34" charset="0"/>
              </a:rPr>
              <a:t>GEOSPATIAL DATABASE AT THE NSO</a:t>
            </a:r>
            <a:endParaRPr lang="en-US" sz="3600" dirty="0">
              <a:solidFill>
                <a:schemeClr val="tx2"/>
              </a:solidFill>
              <a:latin typeface="Arial" pitchFamily="34" charset="0"/>
              <a:cs typeface="Arial" pitchFamily="34" charset="0"/>
            </a:endParaRPr>
          </a:p>
        </p:txBody>
      </p:sp>
      <p:sp>
        <p:nvSpPr>
          <p:cNvPr id="6" name="Content Placeholder 5"/>
          <p:cNvSpPr>
            <a:spLocks noGrp="1"/>
          </p:cNvSpPr>
          <p:nvPr>
            <p:ph idx="1"/>
          </p:nvPr>
        </p:nvSpPr>
        <p:spPr>
          <a:xfrm>
            <a:off x="1066800" y="1600202"/>
            <a:ext cx="10515600" cy="4525963"/>
          </a:xfrm>
        </p:spPr>
        <p:txBody>
          <a:bodyPr>
            <a:normAutofit/>
          </a:bodyPr>
          <a:lstStyle/>
          <a:p>
            <a:pPr>
              <a:buNone/>
            </a:pPr>
            <a:r>
              <a:rPr lang="en-US" sz="2600" dirty="0" smtClean="0">
                <a:solidFill>
                  <a:schemeClr val="accent1">
                    <a:lumMod val="75000"/>
                  </a:schemeClr>
                </a:solidFill>
                <a:latin typeface="Arial" pitchFamily="34" charset="0"/>
                <a:cs typeface="Arial" pitchFamily="34" charset="0"/>
              </a:rPr>
              <a:t>Use of GIS in censuses</a:t>
            </a:r>
          </a:p>
          <a:p>
            <a:pPr lvl="1"/>
            <a:r>
              <a:rPr lang="en-US" sz="2600" dirty="0" smtClean="0">
                <a:solidFill>
                  <a:schemeClr val="accent1">
                    <a:lumMod val="75000"/>
                  </a:schemeClr>
                </a:solidFill>
                <a:latin typeface="Arial" pitchFamily="34" charset="0"/>
                <a:cs typeface="Arial" pitchFamily="34" charset="0"/>
              </a:rPr>
              <a:t>Location of enumeration unit (e.g. household) was </a:t>
            </a:r>
            <a:r>
              <a:rPr lang="en-US" sz="2600" dirty="0">
                <a:solidFill>
                  <a:schemeClr val="accent1">
                    <a:lumMod val="75000"/>
                  </a:schemeClr>
                </a:solidFill>
                <a:latin typeface="Arial" pitchFamily="34" charset="0"/>
                <a:cs typeface="Arial" pitchFamily="34" charset="0"/>
              </a:rPr>
              <a:t>captured and digitized without the use of GPS </a:t>
            </a:r>
            <a:r>
              <a:rPr lang="en-US" sz="2600" dirty="0" smtClean="0">
                <a:solidFill>
                  <a:schemeClr val="accent1">
                    <a:lumMod val="75000"/>
                  </a:schemeClr>
                </a:solidFill>
                <a:latin typeface="Arial" pitchFamily="34" charset="0"/>
                <a:cs typeface="Arial" pitchFamily="34" charset="0"/>
              </a:rPr>
              <a:t>devices</a:t>
            </a:r>
          </a:p>
          <a:p>
            <a:pPr lvl="1"/>
            <a:r>
              <a:rPr lang="en-US" sz="2600" dirty="0" smtClean="0">
                <a:solidFill>
                  <a:schemeClr val="accent1">
                    <a:lumMod val="75000"/>
                  </a:schemeClr>
                </a:solidFill>
                <a:latin typeface="Arial" pitchFamily="34" charset="0"/>
                <a:cs typeface="Arial" pitchFamily="34" charset="0"/>
              </a:rPr>
              <a:t>Development of web-based GIS</a:t>
            </a:r>
          </a:p>
          <a:p>
            <a:pPr lvl="1"/>
            <a:r>
              <a:rPr lang="en-US" sz="2600" dirty="0" smtClean="0">
                <a:solidFill>
                  <a:schemeClr val="accent1">
                    <a:lumMod val="75000"/>
                  </a:schemeClr>
                </a:solidFill>
                <a:latin typeface="Arial" pitchFamily="34" charset="0"/>
                <a:cs typeface="Arial" pitchFamily="34" charset="0"/>
              </a:rPr>
              <a:t>National </a:t>
            </a:r>
            <a:r>
              <a:rPr lang="en-US" sz="2600" dirty="0" smtClean="0">
                <a:solidFill>
                  <a:schemeClr val="accent1">
                    <a:lumMod val="75000"/>
                  </a:schemeClr>
                </a:solidFill>
                <a:latin typeface="Arial" pitchFamily="34" charset="0"/>
                <a:cs typeface="Arial" pitchFamily="34" charset="0"/>
              </a:rPr>
              <a:t>Atlas</a:t>
            </a:r>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52592" y="4191000"/>
            <a:ext cx="2479728" cy="146304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172168" y="4191000"/>
            <a:ext cx="2066832" cy="1463040"/>
          </a:xfrm>
          <a:prstGeom prst="rect">
            <a:avLst/>
          </a:prstGeom>
        </p:spPr>
      </p:pic>
      <p:pic>
        <p:nvPicPr>
          <p:cNvPr id="9" name="Content Placeholder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772400" y="4191000"/>
            <a:ext cx="3437952" cy="1463040"/>
          </a:xfrm>
          <a:prstGeom prst="rect">
            <a:avLst/>
          </a:prstGeom>
        </p:spPr>
      </p:pic>
      <p:sp>
        <p:nvSpPr>
          <p:cNvPr id="10" name="Rectangle 9"/>
          <p:cNvSpPr/>
          <p:nvPr/>
        </p:nvSpPr>
        <p:spPr>
          <a:xfrm>
            <a:off x="1295400" y="5715000"/>
            <a:ext cx="3124200" cy="646331"/>
          </a:xfrm>
          <a:prstGeom prst="rect">
            <a:avLst/>
          </a:prstGeom>
        </p:spPr>
        <p:txBody>
          <a:bodyPr wrap="square">
            <a:spAutoFit/>
          </a:bodyPr>
          <a:lstStyle/>
          <a:p>
            <a:pPr algn="ctr"/>
            <a:r>
              <a:rPr lang="en-US" dirty="0">
                <a:solidFill>
                  <a:schemeClr val="tx2"/>
                </a:solidFill>
                <a:latin typeface="Arial" pitchFamily="34" charset="0"/>
                <a:cs typeface="Arial" pitchFamily="34" charset="0"/>
              </a:rPr>
              <a:t>The 2010 Population and Housing Census</a:t>
            </a:r>
            <a:endParaRPr lang="en-US" dirty="0"/>
          </a:p>
        </p:txBody>
      </p:sp>
      <p:sp>
        <p:nvSpPr>
          <p:cNvPr id="11" name="Rectangle 10"/>
          <p:cNvSpPr/>
          <p:nvPr/>
        </p:nvSpPr>
        <p:spPr>
          <a:xfrm>
            <a:off x="4632960" y="5715000"/>
            <a:ext cx="3124200" cy="369332"/>
          </a:xfrm>
          <a:prstGeom prst="rect">
            <a:avLst/>
          </a:prstGeom>
        </p:spPr>
        <p:txBody>
          <a:bodyPr wrap="square">
            <a:spAutoFit/>
          </a:bodyPr>
          <a:lstStyle/>
          <a:p>
            <a:pPr algn="ctr"/>
            <a:r>
              <a:rPr lang="en-US" dirty="0">
                <a:solidFill>
                  <a:schemeClr val="tx2"/>
                </a:solidFill>
                <a:latin typeface="Arial" pitchFamily="34" charset="0"/>
                <a:cs typeface="Arial" pitchFamily="34" charset="0"/>
              </a:rPr>
              <a:t>Agricultural Census of </a:t>
            </a:r>
            <a:r>
              <a:rPr lang="en-US" dirty="0" smtClean="0">
                <a:solidFill>
                  <a:schemeClr val="tx2"/>
                </a:solidFill>
                <a:latin typeface="Arial" pitchFamily="34" charset="0"/>
                <a:cs typeface="Arial" pitchFamily="34" charset="0"/>
              </a:rPr>
              <a:t>2012</a:t>
            </a:r>
            <a:endParaRPr lang="en-US" dirty="0"/>
          </a:p>
        </p:txBody>
      </p:sp>
      <p:sp>
        <p:nvSpPr>
          <p:cNvPr id="12" name="Rectangle 11"/>
          <p:cNvSpPr/>
          <p:nvPr/>
        </p:nvSpPr>
        <p:spPr>
          <a:xfrm>
            <a:off x="8080248" y="5715000"/>
            <a:ext cx="3124200" cy="646331"/>
          </a:xfrm>
          <a:prstGeom prst="rect">
            <a:avLst/>
          </a:prstGeom>
        </p:spPr>
        <p:txBody>
          <a:bodyPr wrap="square">
            <a:spAutoFit/>
          </a:bodyPr>
          <a:lstStyle/>
          <a:p>
            <a:pPr algn="ctr"/>
            <a:r>
              <a:rPr lang="en-US" dirty="0">
                <a:solidFill>
                  <a:schemeClr val="tx2"/>
                </a:solidFill>
                <a:latin typeface="Arial" pitchFamily="34" charset="0"/>
                <a:cs typeface="Arial" pitchFamily="34" charset="0"/>
              </a:rPr>
              <a:t>Business Establishments Census of </a:t>
            </a:r>
            <a:r>
              <a:rPr lang="en-US" dirty="0" smtClean="0">
                <a:solidFill>
                  <a:schemeClr val="tx2"/>
                </a:solidFill>
                <a:latin typeface="Arial" pitchFamily="34" charset="0"/>
                <a:cs typeface="Arial" pitchFamily="34" charset="0"/>
              </a:rPr>
              <a:t>2011 and 2016</a:t>
            </a:r>
            <a:endParaRPr lang="en-US" dirty="0"/>
          </a:p>
        </p:txBody>
      </p:sp>
    </p:spTree>
    <p:extLst>
      <p:ext uri="{BB962C8B-B14F-4D97-AF65-F5344CB8AC3E}">
        <p14:creationId xmlns:p14="http://schemas.microsoft.com/office/powerpoint/2010/main" xmlns="" val="1660395184"/>
      </p:ext>
    </p:extLst>
  </p:cSld>
  <p:clrMapOvr>
    <a:masterClrMapping/>
  </p:clrMapOvr>
  <p:transition advTm="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9"/>
            <a:ext cx="10515600" cy="1143000"/>
          </a:xfrm>
        </p:spPr>
        <p:txBody>
          <a:bodyPr>
            <a:normAutofit/>
          </a:bodyPr>
          <a:lstStyle/>
          <a:p>
            <a:pPr algn="l"/>
            <a:r>
              <a:rPr lang="en-US" sz="3600" dirty="0" smtClean="0">
                <a:solidFill>
                  <a:schemeClr val="tx2"/>
                </a:solidFill>
                <a:latin typeface="Arial" pitchFamily="34" charset="0"/>
                <a:cs typeface="Arial" pitchFamily="34" charset="0"/>
              </a:rPr>
              <a:t>INTEGRATED STATISTICAL DATABASE </a:t>
            </a:r>
            <a:endParaRPr lang="en-US" sz="3600" dirty="0">
              <a:solidFill>
                <a:schemeClr val="tx2"/>
              </a:solidFill>
              <a:latin typeface="Arial" pitchFamily="34" charset="0"/>
              <a:cs typeface="Arial" pitchFamily="34" charset="0"/>
            </a:endParaRPr>
          </a:p>
        </p:txBody>
      </p:sp>
      <p:sp>
        <p:nvSpPr>
          <p:cNvPr id="7" name="Content Placeholder 6"/>
          <p:cNvSpPr>
            <a:spLocks noGrp="1"/>
          </p:cNvSpPr>
          <p:nvPr>
            <p:ph idx="1"/>
          </p:nvPr>
        </p:nvSpPr>
        <p:spPr>
          <a:xfrm>
            <a:off x="1066800" y="1600202"/>
            <a:ext cx="10515600" cy="4525963"/>
          </a:xfrm>
        </p:spPr>
        <p:txBody>
          <a:bodyPr>
            <a:normAutofit lnSpcReduction="10000"/>
          </a:bodyPr>
          <a:lstStyle/>
          <a:p>
            <a:pPr algn="just">
              <a:lnSpc>
                <a:spcPct val="150000"/>
              </a:lnSpc>
              <a:buFontTx/>
              <a:buChar char="-"/>
            </a:pPr>
            <a:r>
              <a:rPr lang="en-US" sz="2400" dirty="0" smtClean="0">
                <a:solidFill>
                  <a:schemeClr val="accent1">
                    <a:lumMod val="75000"/>
                  </a:schemeClr>
                </a:solidFill>
                <a:latin typeface="Arial" pitchFamily="34" charset="0"/>
                <a:cs typeface="Arial" pitchFamily="34" charset="0"/>
              </a:rPr>
              <a:t>In </a:t>
            </a:r>
            <a:r>
              <a:rPr lang="en-US" sz="2400" dirty="0">
                <a:solidFill>
                  <a:schemeClr val="accent1">
                    <a:lumMod val="75000"/>
                  </a:schemeClr>
                </a:solidFill>
                <a:latin typeface="Arial" pitchFamily="34" charset="0"/>
                <a:cs typeface="Arial" pitchFamily="34" charset="0"/>
              </a:rPr>
              <a:t>2015, </a:t>
            </a:r>
            <a:r>
              <a:rPr lang="en-US" sz="2400" dirty="0" smtClean="0">
                <a:solidFill>
                  <a:schemeClr val="accent1">
                    <a:lumMod val="75000"/>
                  </a:schemeClr>
                </a:solidFill>
                <a:latin typeface="Arial" pitchFamily="34" charset="0"/>
                <a:cs typeface="Arial" pitchFamily="34" charset="0"/>
              </a:rPr>
              <a:t>Population </a:t>
            </a:r>
            <a:r>
              <a:rPr lang="en-US" sz="2400" dirty="0">
                <a:solidFill>
                  <a:schemeClr val="accent1">
                    <a:lumMod val="75000"/>
                  </a:schemeClr>
                </a:solidFill>
                <a:latin typeface="Arial" pitchFamily="34" charset="0"/>
                <a:cs typeface="Arial" pitchFamily="34" charset="0"/>
              </a:rPr>
              <a:t>and Housing </a:t>
            </a:r>
            <a:r>
              <a:rPr lang="en-US" sz="2400" dirty="0" smtClean="0">
                <a:solidFill>
                  <a:schemeClr val="accent1">
                    <a:lumMod val="75000"/>
                  </a:schemeClr>
                </a:solidFill>
                <a:latin typeface="Arial" pitchFamily="34" charset="0"/>
                <a:cs typeface="Arial" pitchFamily="34" charset="0"/>
              </a:rPr>
              <a:t>by-Census </a:t>
            </a:r>
            <a:r>
              <a:rPr lang="en-US" sz="2400" dirty="0">
                <a:solidFill>
                  <a:schemeClr val="accent1">
                    <a:lumMod val="75000"/>
                  </a:schemeClr>
                </a:solidFill>
                <a:latin typeface="Arial" pitchFamily="34" charset="0"/>
                <a:cs typeface="Arial" pitchFamily="34" charset="0"/>
              </a:rPr>
              <a:t>was conducted for the first time since the enactment of the Law on Population and Housing Census in 2008. </a:t>
            </a:r>
            <a:endParaRPr lang="en-US" sz="2400" dirty="0" smtClean="0">
              <a:solidFill>
                <a:schemeClr val="accent1">
                  <a:lumMod val="75000"/>
                </a:schemeClr>
              </a:solidFill>
              <a:latin typeface="Arial" pitchFamily="34" charset="0"/>
              <a:cs typeface="Arial" pitchFamily="34" charset="0"/>
            </a:endParaRPr>
          </a:p>
          <a:p>
            <a:pPr algn="just">
              <a:lnSpc>
                <a:spcPct val="150000"/>
              </a:lnSpc>
              <a:buFontTx/>
              <a:buChar char="-"/>
            </a:pPr>
            <a:r>
              <a:rPr lang="en-US" sz="2400" dirty="0" smtClean="0">
                <a:solidFill>
                  <a:schemeClr val="accent1">
                    <a:lumMod val="75000"/>
                  </a:schemeClr>
                </a:solidFill>
                <a:latin typeface="Arial" pitchFamily="34" charset="0"/>
                <a:cs typeface="Arial" pitchFamily="34" charset="0"/>
              </a:rPr>
              <a:t>It </a:t>
            </a:r>
            <a:r>
              <a:rPr lang="en-US" sz="2400" dirty="0">
                <a:solidFill>
                  <a:schemeClr val="accent1">
                    <a:lumMod val="75000"/>
                  </a:schemeClr>
                </a:solidFill>
                <a:latin typeface="Arial" pitchFamily="34" charset="0"/>
                <a:cs typeface="Arial" pitchFamily="34" charset="0"/>
              </a:rPr>
              <a:t>was the first ever register-based census approach for </a:t>
            </a:r>
            <a:r>
              <a:rPr lang="en-US" sz="2400" dirty="0" smtClean="0">
                <a:solidFill>
                  <a:schemeClr val="accent1">
                    <a:lumMod val="75000"/>
                  </a:schemeClr>
                </a:solidFill>
                <a:latin typeface="Arial" pitchFamily="34" charset="0"/>
                <a:cs typeface="Arial" pitchFamily="34" charset="0"/>
              </a:rPr>
              <a:t>Mongolia. </a:t>
            </a:r>
            <a:endParaRPr lang="en-US" sz="2400" dirty="0" smtClean="0">
              <a:solidFill>
                <a:schemeClr val="accent1">
                  <a:lumMod val="75000"/>
                </a:schemeClr>
              </a:solidFill>
              <a:latin typeface="Arial" pitchFamily="34" charset="0"/>
              <a:cs typeface="Arial" pitchFamily="34" charset="0"/>
            </a:endParaRPr>
          </a:p>
          <a:p>
            <a:pPr algn="just">
              <a:lnSpc>
                <a:spcPct val="150000"/>
              </a:lnSpc>
              <a:buFontTx/>
              <a:buChar char="-"/>
            </a:pPr>
            <a:r>
              <a:rPr lang="en-US" sz="2400" dirty="0" smtClean="0">
                <a:solidFill>
                  <a:schemeClr val="accent1">
                    <a:lumMod val="75000"/>
                  </a:schemeClr>
                </a:solidFill>
                <a:latin typeface="Arial" pitchFamily="34" charset="0"/>
                <a:cs typeface="Arial" pitchFamily="34" charset="0"/>
              </a:rPr>
              <a:t>Based </a:t>
            </a:r>
            <a:r>
              <a:rPr lang="en-US" sz="2400" dirty="0">
                <a:solidFill>
                  <a:schemeClr val="accent1">
                    <a:lumMod val="75000"/>
                  </a:schemeClr>
                </a:solidFill>
                <a:latin typeface="Arial" pitchFamily="34" charset="0"/>
                <a:cs typeface="Arial" pitchFamily="34" charset="0"/>
              </a:rPr>
              <a:t>on existing local database of population and household register booklet recorded and kept at the </a:t>
            </a:r>
            <a:r>
              <a:rPr lang="en-US" sz="2400" dirty="0" smtClean="0">
                <a:solidFill>
                  <a:schemeClr val="accent1">
                    <a:lumMod val="75000"/>
                  </a:schemeClr>
                </a:solidFill>
                <a:latin typeface="Arial" pitchFamily="34" charset="0"/>
                <a:cs typeface="Arial" pitchFamily="34" charset="0"/>
              </a:rPr>
              <a:t>primary level </a:t>
            </a:r>
            <a:r>
              <a:rPr lang="en-US" sz="2400" dirty="0">
                <a:solidFill>
                  <a:schemeClr val="accent1">
                    <a:lumMod val="75000"/>
                  </a:schemeClr>
                </a:solidFill>
                <a:latin typeface="Arial" pitchFamily="34" charset="0"/>
                <a:cs typeface="Arial" pitchFamily="34" charset="0"/>
              </a:rPr>
              <a:t>administrative units, real-time and online Population and Household Register Database was </a:t>
            </a:r>
            <a:r>
              <a:rPr lang="en-US" sz="2400" dirty="0" smtClean="0">
                <a:solidFill>
                  <a:schemeClr val="accent1">
                    <a:lumMod val="75000"/>
                  </a:schemeClr>
                </a:solidFill>
                <a:latin typeface="Arial" pitchFamily="34" charset="0"/>
                <a:cs typeface="Arial" pitchFamily="34" charset="0"/>
              </a:rPr>
              <a:t>created.</a:t>
            </a:r>
          </a:p>
        </p:txBody>
      </p:sp>
    </p:spTree>
    <p:extLst>
      <p:ext uri="{BB962C8B-B14F-4D97-AF65-F5344CB8AC3E}">
        <p14:creationId xmlns:p14="http://schemas.microsoft.com/office/powerpoint/2010/main" xmlns="" val="676129602"/>
      </p:ext>
    </p:extLst>
  </p:cSld>
  <p:clrMapOvr>
    <a:masterClrMapping/>
  </p:clrMapOvr>
  <p:transition advTm="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5"/>
          <p:cNvSpPr txBox="1">
            <a:spLocks noChangeArrowheads="1"/>
          </p:cNvSpPr>
          <p:nvPr/>
        </p:nvSpPr>
        <p:spPr bwMode="auto">
          <a:xfrm>
            <a:off x="1117600" y="345764"/>
            <a:ext cx="10922000" cy="492436"/>
          </a:xfrm>
          <a:prstGeom prst="rect">
            <a:avLst/>
          </a:prstGeom>
          <a:noFill/>
          <a:ln w="9525">
            <a:noFill/>
            <a:miter lim="800000"/>
            <a:headEnd/>
            <a:tailEnd/>
          </a:ln>
          <a:effectLst/>
        </p:spPr>
        <p:txBody>
          <a:bodyPr wrap="square" lIns="121914" tIns="60957" rIns="121914" bIns="60957">
            <a:spAutoFit/>
          </a:bodyPr>
          <a:lstStyle/>
          <a:p>
            <a:pPr>
              <a:spcBef>
                <a:spcPct val="50000"/>
              </a:spcBef>
              <a:buClrTx/>
              <a:buFontTx/>
              <a:buNone/>
            </a:pPr>
            <a:r>
              <a:rPr lang="en-US" altLang="en-US" sz="2400" dirty="0" smtClean="0">
                <a:solidFill>
                  <a:schemeClr val="tx2"/>
                </a:solidFill>
                <a:latin typeface="Arial" pitchFamily="34" charset="0"/>
                <a:cs typeface="Arial" pitchFamily="34" charset="0"/>
              </a:rPr>
              <a:t>VISION OF INTER-AGENCY INTEGRATED GOVERNMENT DATABASE</a:t>
            </a:r>
            <a:endParaRPr lang="en-GB" altLang="en-US" sz="2400" dirty="0">
              <a:solidFill>
                <a:schemeClr val="tx2"/>
              </a:solidFill>
              <a:latin typeface="Arial" pitchFamily="34" charset="0"/>
              <a:cs typeface="Arial" pitchFamily="34" charset="0"/>
            </a:endParaRPr>
          </a:p>
        </p:txBody>
      </p:sp>
      <p:grpSp>
        <p:nvGrpSpPr>
          <p:cNvPr id="2" name="Group 1"/>
          <p:cNvGrpSpPr/>
          <p:nvPr/>
        </p:nvGrpSpPr>
        <p:grpSpPr>
          <a:xfrm>
            <a:off x="1016000" y="1265879"/>
            <a:ext cx="10883448" cy="5153028"/>
            <a:chOff x="762000" y="949409"/>
            <a:chExt cx="8162586" cy="3864771"/>
          </a:xfrm>
        </p:grpSpPr>
        <p:sp>
          <p:nvSpPr>
            <p:cNvPr id="15" name="TextBox 14"/>
            <p:cNvSpPr txBox="1"/>
            <p:nvPr/>
          </p:nvSpPr>
          <p:spPr>
            <a:xfrm>
              <a:off x="762000" y="1123950"/>
              <a:ext cx="3975361" cy="380873"/>
            </a:xfrm>
            <a:prstGeom prst="rect">
              <a:avLst/>
            </a:prstGeom>
            <a:noFill/>
          </p:spPr>
          <p:txBody>
            <a:bodyPr wrap="square" rtlCol="0">
              <a:spAutoFit/>
            </a:bodyPr>
            <a:lstStyle/>
            <a:p>
              <a:pPr algn="ctr"/>
              <a:r>
                <a:rPr lang="en-US" sz="2700" dirty="0" smtClean="0">
                  <a:solidFill>
                    <a:srgbClr val="000064"/>
                  </a:solidFill>
                  <a:latin typeface="Arial" panose="020B0604020202020204" pitchFamily="34" charset="0"/>
                  <a:cs typeface="Arial" panose="020B0604020202020204" pitchFamily="34" charset="0"/>
                </a:rPr>
                <a:t>BASELINE DATABASE</a:t>
              </a:r>
              <a:endParaRPr lang="en-US" sz="2700" dirty="0">
                <a:solidFill>
                  <a:srgbClr val="000064"/>
                </a:solidFill>
                <a:latin typeface="Arial" panose="020B0604020202020204" pitchFamily="34" charset="0"/>
                <a:cs typeface="Arial" panose="020B0604020202020204" pitchFamily="34" charset="0"/>
              </a:endParaRPr>
            </a:p>
          </p:txBody>
        </p:sp>
        <p:sp>
          <p:nvSpPr>
            <p:cNvPr id="4" name="Can 3"/>
            <p:cNvSpPr/>
            <p:nvPr/>
          </p:nvSpPr>
          <p:spPr>
            <a:xfrm>
              <a:off x="1818652" y="2094757"/>
              <a:ext cx="932177" cy="82317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rgbClr val="FFFFFF"/>
                  </a:solidFill>
                  <a:latin typeface="Arial" panose="020B0604020202020204" pitchFamily="34" charset="0"/>
                  <a:cs typeface="Arial" panose="020B0604020202020204" pitchFamily="34" charset="0"/>
                </a:rPr>
                <a:t>Civil registration</a:t>
              </a:r>
            </a:p>
          </p:txBody>
        </p:sp>
        <p:sp>
          <p:nvSpPr>
            <p:cNvPr id="5" name="Can 4"/>
            <p:cNvSpPr/>
            <p:nvPr/>
          </p:nvSpPr>
          <p:spPr>
            <a:xfrm>
              <a:off x="868421" y="2114551"/>
              <a:ext cx="895628" cy="797558"/>
            </a:xfrm>
            <a:prstGeom prst="can">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Arial" panose="020B0604020202020204" pitchFamily="34" charset="0"/>
                  <a:cs typeface="Arial" panose="020B0604020202020204" pitchFamily="34" charset="0"/>
                </a:rPr>
                <a:t>Population </a:t>
              </a:r>
              <a:r>
                <a:rPr lang="en-US" sz="1500" b="1" dirty="0" smtClean="0">
                  <a:solidFill>
                    <a:schemeClr val="bg1"/>
                  </a:solidFill>
                  <a:latin typeface="Arial" panose="020B0604020202020204" pitchFamily="34" charset="0"/>
                  <a:cs typeface="Arial" panose="020B0604020202020204" pitchFamily="34" charset="0"/>
                </a:rPr>
                <a:t>Household </a:t>
              </a:r>
              <a:r>
                <a:rPr lang="en-US" sz="1500" b="1" dirty="0">
                  <a:solidFill>
                    <a:schemeClr val="bg1"/>
                  </a:solidFill>
                  <a:latin typeface="Arial" panose="020B0604020202020204" pitchFamily="34" charset="0"/>
                  <a:cs typeface="Arial" panose="020B0604020202020204" pitchFamily="34" charset="0"/>
                </a:rPr>
                <a:t>Database</a:t>
              </a:r>
            </a:p>
          </p:txBody>
        </p:sp>
        <p:sp>
          <p:nvSpPr>
            <p:cNvPr id="6" name="Can 5"/>
            <p:cNvSpPr/>
            <p:nvPr/>
          </p:nvSpPr>
          <p:spPr>
            <a:xfrm>
              <a:off x="2806319" y="2088937"/>
              <a:ext cx="895628" cy="82317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rgbClr val="FFFFFF"/>
                  </a:solidFill>
                  <a:latin typeface="Arial" panose="020B0604020202020204" pitchFamily="34" charset="0"/>
                  <a:cs typeface="Arial" panose="020B0604020202020204" pitchFamily="34" charset="0"/>
                </a:rPr>
                <a:t>Legal entity </a:t>
              </a:r>
            </a:p>
          </p:txBody>
        </p:sp>
        <p:sp>
          <p:nvSpPr>
            <p:cNvPr id="7" name="Can 6"/>
            <p:cNvSpPr/>
            <p:nvPr/>
          </p:nvSpPr>
          <p:spPr>
            <a:xfrm>
              <a:off x="3751403" y="2074441"/>
              <a:ext cx="895628" cy="82317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rgbClr val="FFFFFF"/>
                  </a:solidFill>
                  <a:latin typeface="Arial" panose="020B0604020202020204" pitchFamily="34" charset="0"/>
                  <a:cs typeface="Arial" panose="020B0604020202020204" pitchFamily="34" charset="0"/>
                </a:rPr>
                <a:t>Real state</a:t>
              </a:r>
            </a:p>
          </p:txBody>
        </p:sp>
        <p:sp>
          <p:nvSpPr>
            <p:cNvPr id="8" name="Right Bracket 7"/>
            <p:cNvSpPr/>
            <p:nvPr/>
          </p:nvSpPr>
          <p:spPr>
            <a:xfrm rot="16200000">
              <a:off x="1680357" y="1589548"/>
              <a:ext cx="114498" cy="821600"/>
            </a:xfrm>
            <a:prstGeom prst="rightBracket">
              <a:avLst/>
            </a:prstGeom>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13" name="TextBox 12"/>
            <p:cNvSpPr txBox="1"/>
            <p:nvPr/>
          </p:nvSpPr>
          <p:spPr>
            <a:xfrm>
              <a:off x="857250" y="3200400"/>
              <a:ext cx="1008870" cy="438581"/>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Currently established</a:t>
              </a:r>
            </a:p>
          </p:txBody>
        </p:sp>
        <p:sp>
          <p:nvSpPr>
            <p:cNvPr id="17" name="TextBox 16"/>
            <p:cNvSpPr txBox="1"/>
            <p:nvPr/>
          </p:nvSpPr>
          <p:spPr>
            <a:xfrm>
              <a:off x="3486150" y="3886200"/>
              <a:ext cx="1163123" cy="438581"/>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To establish in near future</a:t>
              </a:r>
            </a:p>
          </p:txBody>
        </p:sp>
        <p:sp>
          <p:nvSpPr>
            <p:cNvPr id="18" name="Can 17"/>
            <p:cNvSpPr/>
            <p:nvPr/>
          </p:nvSpPr>
          <p:spPr>
            <a:xfrm>
              <a:off x="4744307" y="2063364"/>
              <a:ext cx="911132" cy="854567"/>
            </a:xfrm>
            <a:prstGeom prst="can">
              <a:avLst>
                <a:gd name="adj" fmla="val 24106"/>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2"/>
                  </a:solidFill>
                  <a:latin typeface="Arial" panose="020B0604020202020204" pitchFamily="34" charset="0"/>
                  <a:cs typeface="Arial" panose="020B0604020202020204" pitchFamily="34" charset="0"/>
                </a:rPr>
                <a:t>Cadaster</a:t>
              </a:r>
            </a:p>
          </p:txBody>
        </p:sp>
        <p:sp>
          <p:nvSpPr>
            <p:cNvPr id="23" name="Can 22"/>
            <p:cNvSpPr/>
            <p:nvPr/>
          </p:nvSpPr>
          <p:spPr>
            <a:xfrm>
              <a:off x="2400300" y="3706721"/>
              <a:ext cx="1010592" cy="750979"/>
            </a:xfrm>
            <a:prstGeom prst="can">
              <a:avLst>
                <a:gd name="adj" fmla="val 19424"/>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2"/>
                  </a:solidFill>
                  <a:latin typeface="Arial" panose="020B0604020202020204" pitchFamily="34" charset="0"/>
                  <a:cs typeface="Arial" panose="020B0604020202020204" pitchFamily="34" charset="0"/>
                </a:rPr>
                <a:t>Geocoded address </a:t>
              </a:r>
            </a:p>
          </p:txBody>
        </p:sp>
        <p:sp>
          <p:nvSpPr>
            <p:cNvPr id="25" name="Right Bracket 24"/>
            <p:cNvSpPr/>
            <p:nvPr/>
          </p:nvSpPr>
          <p:spPr>
            <a:xfrm rot="16200000" flipH="1">
              <a:off x="3066982" y="1112772"/>
              <a:ext cx="324817" cy="3940977"/>
            </a:xfrm>
            <a:prstGeom prst="righ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ight Bracket 26"/>
            <p:cNvSpPr/>
            <p:nvPr/>
          </p:nvSpPr>
          <p:spPr>
            <a:xfrm rot="16200000" flipH="1">
              <a:off x="3077606" y="2116502"/>
              <a:ext cx="324817" cy="1931585"/>
            </a:xfrm>
            <a:prstGeom prst="righ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Right Bracket 27"/>
            <p:cNvSpPr/>
            <p:nvPr/>
          </p:nvSpPr>
          <p:spPr>
            <a:xfrm rot="16200000" flipH="1">
              <a:off x="2625482" y="2573257"/>
              <a:ext cx="324817" cy="1016084"/>
            </a:xfrm>
            <a:prstGeom prst="righ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0" name="Straight Connector 29"/>
            <p:cNvCxnSpPr>
              <a:endCxn id="23" idx="1"/>
            </p:cNvCxnSpPr>
            <p:nvPr/>
          </p:nvCxnSpPr>
          <p:spPr>
            <a:xfrm>
              <a:off x="2900873" y="3253580"/>
              <a:ext cx="4724" cy="45313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2" name="Can 31"/>
            <p:cNvSpPr/>
            <p:nvPr/>
          </p:nvSpPr>
          <p:spPr>
            <a:xfrm>
              <a:off x="777668" y="982203"/>
              <a:ext cx="4955906" cy="3601117"/>
            </a:xfrm>
            <a:prstGeom prst="can">
              <a:avLst/>
            </a:prstGeom>
            <a:noFill/>
            <a:ln w="38100">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an 32"/>
            <p:cNvSpPr/>
            <p:nvPr/>
          </p:nvSpPr>
          <p:spPr>
            <a:xfrm>
              <a:off x="5982992" y="3914663"/>
              <a:ext cx="824948" cy="562087"/>
            </a:xfrm>
            <a:prstGeom prst="ca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
          <p:nvSpPr>
            <p:cNvPr id="34" name="Can 33"/>
            <p:cNvSpPr/>
            <p:nvPr/>
          </p:nvSpPr>
          <p:spPr>
            <a:xfrm>
              <a:off x="5973329" y="3280785"/>
              <a:ext cx="824948" cy="562087"/>
            </a:xfrm>
            <a:prstGeom prst="ca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Education</a:t>
              </a:r>
            </a:p>
          </p:txBody>
        </p:sp>
        <p:sp>
          <p:nvSpPr>
            <p:cNvPr id="35" name="Can 34"/>
            <p:cNvSpPr/>
            <p:nvPr/>
          </p:nvSpPr>
          <p:spPr>
            <a:xfrm>
              <a:off x="5973329" y="2662782"/>
              <a:ext cx="824948" cy="562087"/>
            </a:xfrm>
            <a:prstGeom prst="ca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Health insurance</a:t>
              </a:r>
            </a:p>
          </p:txBody>
        </p:sp>
        <p:sp>
          <p:nvSpPr>
            <p:cNvPr id="36" name="Can 35"/>
            <p:cNvSpPr/>
            <p:nvPr/>
          </p:nvSpPr>
          <p:spPr>
            <a:xfrm>
              <a:off x="5973329" y="2033769"/>
              <a:ext cx="824948" cy="562087"/>
            </a:xfrm>
            <a:prstGeom prst="ca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Social welfare</a:t>
              </a:r>
            </a:p>
          </p:txBody>
        </p:sp>
        <p:sp>
          <p:nvSpPr>
            <p:cNvPr id="37" name="Can 36"/>
            <p:cNvSpPr/>
            <p:nvPr/>
          </p:nvSpPr>
          <p:spPr>
            <a:xfrm>
              <a:off x="5973329" y="1395992"/>
              <a:ext cx="824948" cy="562087"/>
            </a:xfrm>
            <a:prstGeom prst="ca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Social insurance</a:t>
              </a:r>
            </a:p>
          </p:txBody>
        </p:sp>
        <p:sp>
          <p:nvSpPr>
            <p:cNvPr id="97" name="Right Arrow 96"/>
            <p:cNvSpPr/>
            <p:nvPr/>
          </p:nvSpPr>
          <p:spPr>
            <a:xfrm>
              <a:off x="6984460" y="1693219"/>
              <a:ext cx="451247" cy="2173931"/>
            </a:xfrm>
            <a:prstGeom prst="rightArrow">
              <a:avLst>
                <a:gd name="adj1" fmla="val 73977"/>
                <a:gd name="adj2" fmla="val 74974"/>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900">
                <a:latin typeface="Arial" panose="020B0604020202020204" pitchFamily="34" charset="0"/>
                <a:cs typeface="Arial" panose="020B0604020202020204" pitchFamily="34" charset="0"/>
              </a:endParaRPr>
            </a:p>
          </p:txBody>
        </p:sp>
        <p:sp>
          <p:nvSpPr>
            <p:cNvPr id="53" name="Can 52"/>
            <p:cNvSpPr/>
            <p:nvPr/>
          </p:nvSpPr>
          <p:spPr>
            <a:xfrm>
              <a:off x="780103" y="949409"/>
              <a:ext cx="6134948" cy="3864771"/>
            </a:xfrm>
            <a:prstGeom prst="can">
              <a:avLst>
                <a:gd name="adj" fmla="val 25499"/>
              </a:avLst>
            </a:prstGeom>
            <a:noFill/>
            <a:ln w="381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p:cNvSpPr/>
            <p:nvPr/>
          </p:nvSpPr>
          <p:spPr>
            <a:xfrm>
              <a:off x="7467600" y="1047750"/>
              <a:ext cx="1428750" cy="3426421"/>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Government organizations</a:t>
              </a:r>
              <a:endParaRPr lang="mn-MN" sz="1600" dirty="0">
                <a:latin typeface="Arial" panose="020B0604020202020204" pitchFamily="34" charset="0"/>
                <a:cs typeface="Arial" panose="020B0604020202020204" pitchFamily="34" charset="0"/>
              </a:endParaRPr>
            </a:p>
            <a:p>
              <a:pPr marL="380990" indent="-380990">
                <a:buFontTx/>
                <a:buChar char="-"/>
              </a:pPr>
              <a:endParaRPr lang="mn-MN" sz="1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Research institutes</a:t>
              </a:r>
            </a:p>
            <a:p>
              <a:pPr marL="380990" indent="-380990">
                <a:buFontTx/>
                <a:buChar char="-"/>
              </a:pPr>
              <a:endParaRPr lang="en-US" sz="1600" dirty="0">
                <a:latin typeface="Arial" panose="020B0604020202020204" pitchFamily="34" charset="0"/>
                <a:cs typeface="Arial" panose="020B0604020202020204" pitchFamily="34" charset="0"/>
              </a:endParaRPr>
            </a:p>
            <a:p>
              <a:pPr marL="380990" indent="-380990">
                <a:buFontTx/>
                <a:buChar char="-"/>
              </a:pPr>
              <a:endParaRPr lang="mn-MN" sz="1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Other advanced users</a:t>
              </a:r>
            </a:p>
            <a:p>
              <a:pPr marL="380990" indent="-380990">
                <a:buFontTx/>
                <a:buChar char="-"/>
              </a:pPr>
              <a:endParaRPr lang="en-US" sz="1600" dirty="0">
                <a:latin typeface="Arial" panose="020B0604020202020204" pitchFamily="34" charset="0"/>
                <a:cs typeface="Arial" panose="020B0604020202020204" pitchFamily="34" charset="0"/>
              </a:endParaRPr>
            </a:p>
            <a:p>
              <a:pPr marL="380990" indent="-380990">
                <a:buFontTx/>
                <a:buChar char="-"/>
              </a:pPr>
              <a:endParaRPr lang="en-US" sz="1600" dirty="0">
                <a:latin typeface="Arial" panose="020B0604020202020204" pitchFamily="34" charset="0"/>
                <a:cs typeface="Arial" panose="020B0604020202020204" pitchFamily="34" charset="0"/>
              </a:endParaRPr>
            </a:p>
            <a:p>
              <a:pPr marL="380990" indent="-380990">
                <a:buFontTx/>
                <a:buChar char="-"/>
              </a:pP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General public:</a:t>
              </a:r>
            </a:p>
            <a:p>
              <a:pPr algn="ctr"/>
              <a:r>
                <a:rPr lang="en-US" sz="1600" dirty="0">
                  <a:latin typeface="Arial" panose="020B0604020202020204" pitchFamily="34" charset="0"/>
                  <a:cs typeface="Arial" panose="020B0604020202020204" pitchFamily="34" charset="0"/>
                </a:rPr>
                <a:t>Online, </a:t>
              </a:r>
            </a:p>
            <a:p>
              <a:pPr algn="ctr"/>
              <a:r>
                <a:rPr lang="en-US" sz="1600" dirty="0">
                  <a:latin typeface="Arial" panose="020B0604020202020204" pitchFamily="34" charset="0"/>
                  <a:cs typeface="Arial" panose="020B0604020202020204" pitchFamily="34" charset="0"/>
                </a:rPr>
                <a:t>Publications, Posters </a:t>
              </a:r>
            </a:p>
          </p:txBody>
        </p:sp>
        <p:sp>
          <p:nvSpPr>
            <p:cNvPr id="57" name="Rectangle 56"/>
            <p:cNvSpPr/>
            <p:nvPr/>
          </p:nvSpPr>
          <p:spPr>
            <a:xfrm>
              <a:off x="7661373" y="1962150"/>
              <a:ext cx="1092784" cy="6187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500">
                <a:latin typeface="Arial" panose="020B0604020202020204" pitchFamily="34" charset="0"/>
                <a:cs typeface="Arial" panose="020B0604020202020204" pitchFamily="34" charset="0"/>
              </a:endParaRPr>
            </a:p>
          </p:txBody>
        </p:sp>
        <p:sp>
          <p:nvSpPr>
            <p:cNvPr id="58" name="Rectangle 57"/>
            <p:cNvSpPr/>
            <p:nvPr/>
          </p:nvSpPr>
          <p:spPr>
            <a:xfrm>
              <a:off x="7658100" y="2530755"/>
              <a:ext cx="1094766" cy="6187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500">
                <a:latin typeface="Arial" panose="020B0604020202020204" pitchFamily="34" charset="0"/>
                <a:cs typeface="Arial" panose="020B0604020202020204" pitchFamily="34" charset="0"/>
              </a:endParaRPr>
            </a:p>
          </p:txBody>
        </p:sp>
        <p:sp>
          <p:nvSpPr>
            <p:cNvPr id="59" name="Rectangle 58"/>
            <p:cNvSpPr/>
            <p:nvPr/>
          </p:nvSpPr>
          <p:spPr>
            <a:xfrm>
              <a:off x="7658100" y="2647950"/>
              <a:ext cx="1094766" cy="6187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500">
                <a:latin typeface="Arial" panose="020B0604020202020204" pitchFamily="34" charset="0"/>
                <a:cs typeface="Arial" panose="020B0604020202020204" pitchFamily="34" charset="0"/>
              </a:endParaRPr>
            </a:p>
          </p:txBody>
        </p:sp>
        <p:sp>
          <p:nvSpPr>
            <p:cNvPr id="60" name="Rectangle 59"/>
            <p:cNvSpPr/>
            <p:nvPr/>
          </p:nvSpPr>
          <p:spPr>
            <a:xfrm>
              <a:off x="7656295" y="3448860"/>
              <a:ext cx="1092784" cy="6187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500">
                <a:latin typeface="Arial" panose="020B0604020202020204" pitchFamily="34" charset="0"/>
                <a:cs typeface="Arial" panose="020B0604020202020204" pitchFamily="34" charset="0"/>
              </a:endParaRPr>
            </a:p>
          </p:txBody>
        </p:sp>
        <p:sp>
          <p:nvSpPr>
            <p:cNvPr id="61" name="Rectangle 60"/>
            <p:cNvSpPr/>
            <p:nvPr/>
          </p:nvSpPr>
          <p:spPr>
            <a:xfrm>
              <a:off x="7656295" y="3207290"/>
              <a:ext cx="1092784" cy="5851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500">
                <a:latin typeface="Arial" panose="020B0604020202020204" pitchFamily="34" charset="0"/>
                <a:cs typeface="Arial" panose="020B0604020202020204" pitchFamily="34" charset="0"/>
              </a:endParaRPr>
            </a:p>
          </p:txBody>
        </p:sp>
        <p:sp>
          <p:nvSpPr>
            <p:cNvPr id="62" name="Rectangle 61"/>
            <p:cNvSpPr/>
            <p:nvPr/>
          </p:nvSpPr>
          <p:spPr>
            <a:xfrm>
              <a:off x="7656295" y="3327031"/>
              <a:ext cx="1092784" cy="6187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500">
                <a:latin typeface="Arial" panose="020B0604020202020204" pitchFamily="34" charset="0"/>
                <a:cs typeface="Arial" panose="020B0604020202020204" pitchFamily="34" charset="0"/>
              </a:endParaRPr>
            </a:p>
          </p:txBody>
        </p:sp>
        <p:sp>
          <p:nvSpPr>
            <p:cNvPr id="64" name="Rectangle 63"/>
            <p:cNvSpPr/>
            <p:nvPr/>
          </p:nvSpPr>
          <p:spPr>
            <a:xfrm>
              <a:off x="7467600" y="1123950"/>
              <a:ext cx="1456986" cy="253916"/>
            </a:xfrm>
            <a:prstGeom prst="rect">
              <a:avLst/>
            </a:prstGeom>
          </p:spPr>
          <p:txBody>
            <a:bodyPr wrap="none">
              <a:spAutoFit/>
            </a:bodyPr>
            <a:lstStyle/>
            <a:p>
              <a:r>
                <a:rPr lang="en-US" sz="1600" b="1" dirty="0">
                  <a:solidFill>
                    <a:schemeClr val="tx2"/>
                  </a:solidFill>
                  <a:latin typeface="Arial" panose="020B0604020202020204" pitchFamily="34" charset="0"/>
                  <a:cs typeface="Arial" panose="020B0604020202020204" pitchFamily="34" charset="0"/>
                </a:rPr>
                <a:t>USERS BY LEVEL</a:t>
              </a:r>
              <a:endParaRPr lang="en-US" sz="1600" b="1" dirty="0">
                <a:solidFill>
                  <a:schemeClr val="tx2"/>
                </a:solidFill>
              </a:endParaRPr>
            </a:p>
          </p:txBody>
        </p:sp>
      </p:grpSp>
    </p:spTree>
    <p:extLst>
      <p:ext uri="{BB962C8B-B14F-4D97-AF65-F5344CB8AC3E}">
        <p14:creationId xmlns:p14="http://schemas.microsoft.com/office/powerpoint/2010/main" xmlns="" val="1009999071"/>
      </p:ext>
    </p:extLst>
  </p:cSld>
  <p:clrMapOvr>
    <a:masterClrMapping/>
  </p:clrMapOvr>
  <p:transition advTm="16396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9"/>
            <a:ext cx="10515600" cy="1143000"/>
          </a:xfrm>
        </p:spPr>
        <p:txBody>
          <a:bodyPr>
            <a:noAutofit/>
          </a:bodyPr>
          <a:lstStyle/>
          <a:p>
            <a:pPr algn="l"/>
            <a:r>
              <a:rPr lang="en-US" sz="3600" dirty="0">
                <a:solidFill>
                  <a:schemeClr val="tx2"/>
                </a:solidFill>
                <a:latin typeface="Arial" pitchFamily="34" charset="0"/>
                <a:cs typeface="Arial" pitchFamily="34" charset="0"/>
              </a:rPr>
              <a:t>STANDARDS AND </a:t>
            </a:r>
            <a:r>
              <a:rPr lang="en-US" sz="3600" dirty="0" smtClean="0">
                <a:solidFill>
                  <a:schemeClr val="tx2"/>
                </a:solidFill>
                <a:latin typeface="Arial" pitchFamily="34" charset="0"/>
                <a:cs typeface="Arial" pitchFamily="34" charset="0"/>
              </a:rPr>
              <a:t>GUIDELINES</a:t>
            </a:r>
            <a:endParaRPr lang="en-US" sz="3600" dirty="0">
              <a:solidFill>
                <a:schemeClr val="tx2">
                  <a:lumMod val="75000"/>
                </a:schemeClr>
              </a:solidFill>
              <a:latin typeface="Arial" pitchFamily="34" charset="0"/>
              <a:cs typeface="Arial" pitchFamily="34" charset="0"/>
            </a:endParaRPr>
          </a:p>
        </p:txBody>
      </p:sp>
      <p:sp>
        <p:nvSpPr>
          <p:cNvPr id="3" name="Content Placeholder 2"/>
          <p:cNvSpPr>
            <a:spLocks noGrp="1"/>
          </p:cNvSpPr>
          <p:nvPr>
            <p:ph idx="1"/>
          </p:nvPr>
        </p:nvSpPr>
        <p:spPr>
          <a:xfrm>
            <a:off x="1066800" y="1295400"/>
            <a:ext cx="10515600" cy="5181600"/>
          </a:xfrm>
        </p:spPr>
        <p:txBody>
          <a:bodyPr>
            <a:noAutofit/>
          </a:bodyPr>
          <a:lstStyle/>
          <a:p>
            <a:pPr algn="just">
              <a:lnSpc>
                <a:spcPct val="150000"/>
              </a:lnSpc>
              <a:buNone/>
            </a:pPr>
            <a:r>
              <a:rPr lang="en-US" sz="2600" dirty="0" smtClean="0">
                <a:solidFill>
                  <a:schemeClr val="tx2"/>
                </a:solidFill>
                <a:latin typeface="Arial" pitchFamily="34" charset="0"/>
                <a:cs typeface="Arial" pitchFamily="34" charset="0"/>
              </a:rPr>
              <a:t>NSO </a:t>
            </a:r>
            <a:r>
              <a:rPr lang="en-US" sz="2600" dirty="0">
                <a:solidFill>
                  <a:schemeClr val="tx2"/>
                </a:solidFill>
                <a:latin typeface="Arial" pitchFamily="34" charset="0"/>
                <a:cs typeface="Arial" pitchFamily="34" charset="0"/>
              </a:rPr>
              <a:t>Mongolia is undertaking the following activities: </a:t>
            </a:r>
            <a:endParaRPr lang="en-US" sz="2600" dirty="0" smtClean="0">
              <a:solidFill>
                <a:schemeClr val="tx2"/>
              </a:solidFill>
              <a:latin typeface="Arial" pitchFamily="34" charset="0"/>
              <a:cs typeface="Arial" pitchFamily="34" charset="0"/>
            </a:endParaRPr>
          </a:p>
          <a:p>
            <a:pPr lvl="1" algn="just">
              <a:lnSpc>
                <a:spcPct val="150000"/>
              </a:lnSpc>
            </a:pPr>
            <a:r>
              <a:rPr lang="en-US" sz="2600" dirty="0">
                <a:solidFill>
                  <a:schemeClr val="tx2"/>
                </a:solidFill>
                <a:latin typeface="Arial" pitchFamily="34" charset="0"/>
                <a:cs typeface="Arial" pitchFamily="34" charset="0"/>
              </a:rPr>
              <a:t>Carry out complete evaluation of government agency databases and identify methods of incorporation;</a:t>
            </a:r>
          </a:p>
          <a:p>
            <a:pPr lvl="1" algn="just">
              <a:lnSpc>
                <a:spcPct val="150000"/>
              </a:lnSpc>
            </a:pPr>
            <a:r>
              <a:rPr lang="en-US" sz="2600" dirty="0">
                <a:solidFill>
                  <a:schemeClr val="tx2"/>
                </a:solidFill>
                <a:latin typeface="Arial" pitchFamily="34" charset="0"/>
                <a:cs typeface="Arial" pitchFamily="34" charset="0"/>
              </a:rPr>
              <a:t>Make amendments in the Law on </a:t>
            </a:r>
            <a:r>
              <a:rPr lang="en-US" sz="2600" dirty="0" smtClean="0">
                <a:solidFill>
                  <a:schemeClr val="tx2"/>
                </a:solidFill>
                <a:latin typeface="Arial" pitchFamily="34" charset="0"/>
                <a:cs typeface="Arial" pitchFamily="34" charset="0"/>
              </a:rPr>
              <a:t>Statistics</a:t>
            </a:r>
            <a:endParaRPr lang="en-US" sz="2600" dirty="0">
              <a:solidFill>
                <a:schemeClr val="tx2"/>
              </a:solidFill>
              <a:latin typeface="Arial" pitchFamily="34" charset="0"/>
              <a:cs typeface="Arial" pitchFamily="34" charset="0"/>
            </a:endParaRPr>
          </a:p>
          <a:p>
            <a:pPr lvl="1" algn="just">
              <a:lnSpc>
                <a:spcPct val="150000"/>
              </a:lnSpc>
            </a:pPr>
            <a:r>
              <a:rPr lang="en-US" sz="2600" dirty="0" smtClean="0">
                <a:solidFill>
                  <a:schemeClr val="tx2"/>
                </a:solidFill>
                <a:latin typeface="Arial" pitchFamily="34" charset="0"/>
                <a:cs typeface="Arial" pitchFamily="34" charset="0"/>
              </a:rPr>
              <a:t>Develop </a:t>
            </a:r>
            <a:r>
              <a:rPr lang="en-US" sz="2600" dirty="0">
                <a:solidFill>
                  <a:schemeClr val="tx2"/>
                </a:solidFill>
                <a:latin typeface="Arial" pitchFamily="34" charset="0"/>
                <a:cs typeface="Arial" pitchFamily="34" charset="0"/>
              </a:rPr>
              <a:t>or improve current non-coherent coding standards, including addresses, education and so on that can facilitate linking databases;</a:t>
            </a:r>
          </a:p>
        </p:txBody>
      </p:sp>
    </p:spTree>
  </p:cSld>
  <p:clrMapOvr>
    <a:masterClrMapping/>
  </p:clrMapOvr>
  <p:transition advTm="2825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9"/>
            <a:ext cx="10515600" cy="1143000"/>
          </a:xfrm>
        </p:spPr>
        <p:txBody>
          <a:bodyPr>
            <a:noAutofit/>
          </a:bodyPr>
          <a:lstStyle/>
          <a:p>
            <a:pPr algn="l"/>
            <a:r>
              <a:rPr lang="en-US" sz="2800" dirty="0" smtClean="0">
                <a:solidFill>
                  <a:schemeClr val="tx2"/>
                </a:solidFill>
                <a:latin typeface="Arial" pitchFamily="34" charset="0"/>
                <a:cs typeface="Arial" pitchFamily="34" charset="0"/>
              </a:rPr>
              <a:t>USE OF SATELLITE IMAGERY FOR STATISTICAL PRODUCTS AND DECISION MAKING</a:t>
            </a:r>
            <a:endParaRPr lang="en-US" sz="2800" dirty="0">
              <a:solidFill>
                <a:schemeClr val="tx2"/>
              </a:solidFill>
              <a:latin typeface="Arial" pitchFamily="34" charset="0"/>
              <a:cs typeface="Arial" pitchFamily="34" charset="0"/>
            </a:endParaRPr>
          </a:p>
        </p:txBody>
      </p:sp>
      <p:sp>
        <p:nvSpPr>
          <p:cNvPr id="3" name="Content Placeholder 2"/>
          <p:cNvSpPr>
            <a:spLocks noGrp="1"/>
          </p:cNvSpPr>
          <p:nvPr>
            <p:ph idx="1"/>
          </p:nvPr>
        </p:nvSpPr>
        <p:spPr>
          <a:xfrm>
            <a:off x="1066800" y="1600202"/>
            <a:ext cx="10515600" cy="4525963"/>
          </a:xfrm>
        </p:spPr>
        <p:txBody>
          <a:bodyPr>
            <a:normAutofit/>
          </a:bodyPr>
          <a:lstStyle/>
          <a:p>
            <a:pPr algn="just">
              <a:buFontTx/>
              <a:buChar char="-"/>
            </a:pPr>
            <a:r>
              <a:rPr lang="en-US" sz="2400" dirty="0" smtClean="0">
                <a:solidFill>
                  <a:schemeClr val="accent1">
                    <a:lumMod val="75000"/>
                  </a:schemeClr>
                </a:solidFill>
                <a:latin typeface="Arial" pitchFamily="34" charset="0"/>
                <a:cs typeface="Arial" pitchFamily="34" charset="0"/>
              </a:rPr>
              <a:t>Geospatial </a:t>
            </a:r>
            <a:r>
              <a:rPr lang="en-US" sz="2400" dirty="0">
                <a:solidFill>
                  <a:schemeClr val="accent1">
                    <a:lumMod val="75000"/>
                  </a:schemeClr>
                </a:solidFill>
                <a:latin typeface="Arial" pitchFamily="34" charset="0"/>
                <a:cs typeface="Arial" pitchFamily="34" charset="0"/>
              </a:rPr>
              <a:t>statistical database established at the NSO Mongolia comprises of individual census databases and the Population and Household Register </a:t>
            </a:r>
            <a:r>
              <a:rPr lang="en-US" sz="2400" dirty="0" smtClean="0">
                <a:solidFill>
                  <a:schemeClr val="accent1">
                    <a:lumMod val="75000"/>
                  </a:schemeClr>
                </a:solidFill>
                <a:latin typeface="Arial" pitchFamily="34" charset="0"/>
                <a:cs typeface="Arial" pitchFamily="34" charset="0"/>
              </a:rPr>
              <a:t>Database.</a:t>
            </a:r>
          </a:p>
          <a:p>
            <a:pPr algn="just">
              <a:buFontTx/>
              <a:buChar char="-"/>
            </a:pPr>
            <a:endParaRPr lang="en-US" sz="2400" dirty="0" smtClean="0">
              <a:solidFill>
                <a:schemeClr val="accent1">
                  <a:lumMod val="75000"/>
                </a:schemeClr>
              </a:solidFill>
              <a:latin typeface="Arial" pitchFamily="34" charset="0"/>
              <a:cs typeface="Arial" pitchFamily="34" charset="0"/>
            </a:endParaRPr>
          </a:p>
          <a:p>
            <a:pPr algn="just">
              <a:buFontTx/>
              <a:buChar char="-"/>
            </a:pPr>
            <a:r>
              <a:rPr lang="en-US" sz="2400" dirty="0" smtClean="0">
                <a:solidFill>
                  <a:schemeClr val="accent1">
                    <a:lumMod val="75000"/>
                  </a:schemeClr>
                </a:solidFill>
                <a:latin typeface="Arial" pitchFamily="34" charset="0"/>
                <a:cs typeface="Arial" pitchFamily="34" charset="0"/>
              </a:rPr>
              <a:t>Administered </a:t>
            </a:r>
            <a:r>
              <a:rPr lang="en-US" sz="2400" dirty="0">
                <a:solidFill>
                  <a:schemeClr val="accent1">
                    <a:lumMod val="75000"/>
                  </a:schemeClr>
                </a:solidFill>
                <a:latin typeface="Arial" pitchFamily="34" charset="0"/>
                <a:cs typeface="Arial" pitchFamily="34" charset="0"/>
              </a:rPr>
              <a:t>online by local officers at </a:t>
            </a:r>
            <a:r>
              <a:rPr lang="en-US" sz="2400" dirty="0" smtClean="0">
                <a:solidFill>
                  <a:schemeClr val="accent1">
                    <a:lumMod val="75000"/>
                  </a:schemeClr>
                </a:solidFill>
                <a:latin typeface="Arial" pitchFamily="34" charset="0"/>
                <a:cs typeface="Arial" pitchFamily="34" charset="0"/>
              </a:rPr>
              <a:t>primary level </a:t>
            </a:r>
            <a:r>
              <a:rPr lang="en-US" sz="2400" dirty="0">
                <a:solidFill>
                  <a:schemeClr val="accent1">
                    <a:lumMod val="75000"/>
                  </a:schemeClr>
                </a:solidFill>
                <a:latin typeface="Arial" pitchFamily="34" charset="0"/>
                <a:cs typeface="Arial" pitchFamily="34" charset="0"/>
              </a:rPr>
              <a:t>administrative units, the Population and Household Register Database displays high resolution satellite imagery as its base map. </a:t>
            </a:r>
            <a:endParaRPr lang="en-US" sz="2400" dirty="0" smtClean="0">
              <a:solidFill>
                <a:schemeClr val="accent1">
                  <a:lumMod val="75000"/>
                </a:schemeClr>
              </a:solidFill>
              <a:latin typeface="Arial" pitchFamily="34" charset="0"/>
              <a:cs typeface="Arial" pitchFamily="34" charset="0"/>
            </a:endParaRPr>
          </a:p>
          <a:p>
            <a:pPr algn="just">
              <a:buFontTx/>
              <a:buChar char="-"/>
            </a:pPr>
            <a:endParaRPr lang="en-US" sz="2400" dirty="0" smtClean="0">
              <a:solidFill>
                <a:schemeClr val="accent1">
                  <a:lumMod val="75000"/>
                </a:schemeClr>
              </a:solidFill>
              <a:latin typeface="Arial" pitchFamily="34" charset="0"/>
              <a:cs typeface="Arial" pitchFamily="34" charset="0"/>
            </a:endParaRPr>
          </a:p>
          <a:p>
            <a:pPr algn="just">
              <a:buFontTx/>
              <a:buChar char="-"/>
            </a:pPr>
            <a:r>
              <a:rPr lang="en-US" sz="2400" dirty="0" smtClean="0">
                <a:solidFill>
                  <a:schemeClr val="accent1">
                    <a:lumMod val="75000"/>
                  </a:schemeClr>
                </a:solidFill>
                <a:latin typeface="Arial" pitchFamily="34" charset="0"/>
                <a:cs typeface="Arial" pitchFamily="34" charset="0"/>
              </a:rPr>
              <a:t>Local </a:t>
            </a:r>
            <a:r>
              <a:rPr lang="en-US" sz="2400" dirty="0">
                <a:solidFill>
                  <a:schemeClr val="accent1">
                    <a:lumMod val="75000"/>
                  </a:schemeClr>
                </a:solidFill>
                <a:latin typeface="Arial" pitchFamily="34" charset="0"/>
                <a:cs typeface="Arial" pitchFamily="34" charset="0"/>
              </a:rPr>
              <a:t>officers can digitize household locations on it while keeping the demographic and socio-economic records of the household members</a:t>
            </a:r>
            <a:r>
              <a:rPr lang="en-US" sz="2400" dirty="0" smtClean="0">
                <a:solidFill>
                  <a:schemeClr val="accent1">
                    <a:lumMod val="75000"/>
                  </a:schemeClr>
                </a:solidFill>
                <a:latin typeface="Arial" pitchFamily="34" charset="0"/>
                <a:cs typeface="Arial" pitchFamily="34" charset="0"/>
              </a:rPr>
              <a:t>.</a:t>
            </a:r>
          </a:p>
          <a:p>
            <a:pPr algn="just"/>
            <a:endParaRPr lang="en-US" sz="2400" dirty="0">
              <a:solidFill>
                <a:schemeClr val="accent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xmlns="" val="500739824"/>
      </p:ext>
    </p:extLst>
  </p:cSld>
  <p:clrMapOvr>
    <a:masterClrMapping/>
  </p:clrMapOvr>
  <p:transition advTm="79781"/>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3|60"/>
</p:tagLst>
</file>

<file path=ppt/tags/tag2.xml><?xml version="1.0" encoding="utf-8"?>
<p:tagLst xmlns:a="http://schemas.openxmlformats.org/drawingml/2006/main" xmlns:r="http://schemas.openxmlformats.org/officeDocument/2006/relationships" xmlns:p="http://schemas.openxmlformats.org/presentationml/2006/main">
  <p:tag name="TIMING" val="|0.2|20.2|10.5|0.6|11.1|0.7|7.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11234</TotalTime>
  <Words>2101</Words>
  <Application>Microsoft Office PowerPoint</Application>
  <PresentationFormat>Custom</PresentationFormat>
  <Paragraphs>234</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CONTENT</vt:lpstr>
      <vt:lpstr>DEVELOPMENT OF GEOSPATIAL STATISTICAL FRAMEWORK AT NSO MONGOLIA</vt:lpstr>
      <vt:lpstr>MANUALLY DRAWN PROVINCE MAP IN 2000 VS. GIS GENERATED CENSUS CARTOGRAPHY IN 2010</vt:lpstr>
      <vt:lpstr>GEOSPATIAL DATABASE AT THE NSO</vt:lpstr>
      <vt:lpstr>INTEGRATED STATISTICAL DATABASE </vt:lpstr>
      <vt:lpstr>Slide 7</vt:lpstr>
      <vt:lpstr>STANDARDS AND GUIDELINES</vt:lpstr>
      <vt:lpstr>USE OF SATELLITE IMAGERY FOR STATISTICAL PRODUCTS AND DECISION MAKING</vt:lpstr>
      <vt:lpstr>Slide 10</vt:lpstr>
      <vt:lpstr>INTEGRATION OF CENSUS DATABASES</vt:lpstr>
      <vt:lpstr>EXAMPLE OF USING INTEGRATED GEOSPATIAL STATISTICAL DATABASE FOR INFORMED DECISION MAKING</vt:lpstr>
      <vt:lpstr>Slide 13</vt:lpstr>
      <vt:lpstr>SURVEY MONITORING SYSTEM</vt:lpstr>
      <vt:lpstr>The 2020 Population and Housing Census</vt:lpstr>
      <vt:lpstr>DATA COLLECTION STEPS</vt:lpstr>
      <vt:lpstr>PREPARATION FOR THE BUILDING AND HOUSING CENSUS</vt:lpstr>
      <vt:lpstr>CHALLENGES WE HAVE</vt:lpstr>
      <vt:lpstr>CONCLUSION</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Integrating geospatial information into official statistics</dc:title>
  <dc:creator>Lkhagvadulam</dc:creator>
  <cp:lastModifiedBy>user</cp:lastModifiedBy>
  <cp:revision>830</cp:revision>
  <cp:lastPrinted>2017-04-25T03:35:27Z</cp:lastPrinted>
  <dcterms:created xsi:type="dcterms:W3CDTF">2016-10-10T07:15:58Z</dcterms:created>
  <dcterms:modified xsi:type="dcterms:W3CDTF">2019-05-23T05:12:47Z</dcterms:modified>
</cp:coreProperties>
</file>