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2"/>
  </p:notesMasterIdLst>
  <p:handoutMasterIdLst>
    <p:handoutMasterId r:id="rId13"/>
  </p:handoutMasterIdLst>
  <p:sldIdLst>
    <p:sldId id="256" r:id="rId3"/>
    <p:sldId id="281" r:id="rId4"/>
    <p:sldId id="292" r:id="rId5"/>
    <p:sldId id="263" r:id="rId6"/>
    <p:sldId id="295" r:id="rId7"/>
    <p:sldId id="293" r:id="rId8"/>
    <p:sldId id="297" r:id="rId9"/>
    <p:sldId id="268" r:id="rId10"/>
    <p:sldId id="267" r:id="rId11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3888">
          <p15:clr>
            <a:srgbClr val="A4A3A4"/>
          </p15:clr>
        </p15:guide>
        <p15:guide id="5" orient="horz" pos="3072">
          <p15:clr>
            <a:srgbClr val="A4A3A4"/>
          </p15:clr>
        </p15:guide>
        <p15:guide id="6" orient="horz" pos="432">
          <p15:clr>
            <a:srgbClr val="A4A3A4"/>
          </p15:clr>
        </p15:guide>
        <p15:guide id="7" orient="horz" pos="3648">
          <p15:clr>
            <a:srgbClr val="A4A3A4"/>
          </p15:clr>
        </p15:guide>
        <p15:guide id="8" pos="3839">
          <p15:clr>
            <a:srgbClr val="A4A3A4"/>
          </p15:clr>
        </p15:guide>
        <p15:guide id="9" pos="767">
          <p15:clr>
            <a:srgbClr val="A4A3A4"/>
          </p15:clr>
        </p15:guide>
        <p15:guide id="10" pos="6911">
          <p15:clr>
            <a:srgbClr val="A4A3A4"/>
          </p15:clr>
        </p15:guide>
        <p15:guide id="11" pos="5711">
          <p15:clr>
            <a:srgbClr val="A4A3A4"/>
          </p15:clr>
        </p15:guide>
        <p15:guide id="12" pos="7247">
          <p15:clr>
            <a:srgbClr val="A4A3A4"/>
          </p15:clr>
        </p15:guide>
        <p15:guide id="13" pos="3695">
          <p15:clr>
            <a:srgbClr val="A4A3A4"/>
          </p15:clr>
        </p15:guide>
        <p15:guide id="14" pos="431">
          <p15:clr>
            <a:srgbClr val="A4A3A4"/>
          </p15:clr>
        </p15:guide>
        <p15:guide id="15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3" autoAdjust="0"/>
    <p:restoredTop sz="78980"/>
  </p:normalViewPr>
  <p:slideViewPr>
    <p:cSldViewPr>
      <p:cViewPr varScale="1">
        <p:scale>
          <a:sx n="92" d="100"/>
          <a:sy n="92" d="100"/>
        </p:scale>
        <p:origin x="1254" y="78"/>
      </p:cViewPr>
      <p:guideLst>
        <p:guide orient="horz" pos="2160"/>
        <p:guide orient="horz" pos="1008"/>
        <p:guide orient="horz" pos="1152"/>
        <p:guide orient="horz" pos="3888"/>
        <p:guide orient="horz" pos="3072"/>
        <p:guide orient="horz" pos="432"/>
        <p:guide orient="horz" pos="3648"/>
        <p:guide pos="3839"/>
        <p:guide pos="767"/>
        <p:guide pos="6911"/>
        <p:guide pos="5711"/>
        <p:guide pos="7247"/>
        <p:guide pos="3695"/>
        <p:guide pos="431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1002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ru-RU"/>
              <a:pPr/>
              <a:t>18.05.2019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ru-RU"/>
              <a:pPr/>
              <a:t>18.05.2019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8837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1740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" dirty="0"/>
              <a:t>NSC initiated the inter-agency collaboration </a:t>
            </a:r>
          </a:p>
          <a:p>
            <a:endParaRPr lang="en" dirty="0"/>
          </a:p>
          <a:p>
            <a:r>
              <a:rPr lang="en" dirty="0"/>
              <a:t>Order includes all representatives of these agencies as well as duties related to particular agencies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49107-AD78-4F8D-AAAF-72E19848592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4892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Darek means an address from Kyrgyz Language </a:t>
            </a:r>
          </a:p>
          <a:p>
            <a:endParaRPr lang="en-US" dirty="0"/>
          </a:p>
          <a:p>
            <a:r>
              <a:rPr lang="en-US" dirty="0"/>
              <a:t>Darek belongs to SRA</a:t>
            </a:r>
          </a:p>
          <a:p>
            <a:endParaRPr lang="en-US" dirty="0"/>
          </a:p>
          <a:p>
            <a:r>
              <a:rPr lang="en-US" dirty="0"/>
              <a:t>Every building has an unique code which will be used for for national census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34909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we did within this collaboration , we have created and added a new layer </a:t>
            </a:r>
            <a:r>
              <a:rPr lang="en-US" dirty="0" err="1"/>
              <a:t>Naztstatcom</a:t>
            </a:r>
            <a:r>
              <a:rPr lang="en-US" dirty="0"/>
              <a:t> (a short name of our organization) into this portal </a:t>
            </a:r>
          </a:p>
          <a:p>
            <a:endParaRPr lang="en-US" dirty="0"/>
          </a:p>
          <a:p>
            <a:r>
              <a:rPr lang="en-US" dirty="0"/>
              <a:t>Maps of 2 GIS were used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3062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  <a:p>
            <a:r>
              <a:rPr lang="en" dirty="0"/>
              <a:t>The main goal is to clarify number of buildings (registrar plot =  800) area and distribute equally and properly between registrar areas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AA3EC-83D1-4D44-8D03-CD7BC3182D1A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74145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пилотной территории: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- 13 переписных отделов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- 55 инструкторских участков</a:t>
            </a:r>
          </a:p>
          <a:p>
            <a:pPr marL="171450" indent="-171450">
              <a:buFontTx/>
              <a:buChar char="-"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277 счетных </a:t>
            </a:r>
            <a:r>
              <a:rPr lang="ru-RU" sz="1200" b="1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участк</a:t>
            </a:r>
            <a:endParaRPr lang="en-US" sz="1200" b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endParaRPr lang="en-US" sz="1200" b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The main goal is to distribute properly 3 type and</a:t>
            </a:r>
            <a:r>
              <a:rPr lang="ru-RU" dirty="0"/>
              <a:t> </a:t>
            </a:r>
            <a:r>
              <a:rPr lang="en-US" dirty="0"/>
              <a:t>as well as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to distribute number of population per one enumerator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ru-RU" dirty="0"/>
          </a:p>
          <a:p>
            <a:pPr marL="171450" indent="-171450">
              <a:buFontTx/>
              <a:buChar char="-"/>
            </a:pPr>
            <a:endParaRPr lang="en-US" sz="1200" b="1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AA3EC-83D1-4D44-8D03-CD7BC3182D1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7909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Name, number  of streets especially in districts under construction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1439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770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342F4-4809-42C5-97DB-B10CD1861F20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1372-FACB-4E42-B82D-DD116E2D2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830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5686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6333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0342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49653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7138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65777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3079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23484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442" y="273050"/>
            <a:ext cx="401003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5492" y="273051"/>
            <a:ext cx="681389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442" y="1435101"/>
            <a:ext cx="401003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15083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6547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441" y="1600201"/>
            <a:ext cx="1096994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6C87F6-986D-49E6-AF40-1B3A1EE8064D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84784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8.jpeg"/><Relationship Id="rId4" Type="http://schemas.microsoft.com/office/2007/relationships/hdphoto" Target="../media/hdphoto1.wdp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arek.kg/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6050" y="1995991"/>
            <a:ext cx="10585217" cy="139796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3200" b="1" i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Workshop on Data Integration: </a:t>
            </a:r>
            <a:r>
              <a:rPr lang="en-US" sz="3200" b="1" i="1" dirty="0" err="1">
                <a:solidFill>
                  <a:srgbClr val="002060"/>
                </a:solidFill>
                <a:latin typeface="+mn-lt"/>
                <a:ea typeface="+mn-ea"/>
                <a:cs typeface="+mn-cs"/>
              </a:rPr>
              <a:t>Realising</a:t>
            </a:r>
            <a:r>
              <a:rPr lang="en-US" sz="3200" b="1" i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the Potential of Statistical and Geospatial Data</a:t>
            </a:r>
            <a:endParaRPr lang="ru-RU" sz="3200" b="1" i="1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 descr="logo NS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969" y="228433"/>
            <a:ext cx="997034" cy="983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Stynchtykbekova\Desktop\Аза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684" y="101173"/>
            <a:ext cx="1633141" cy="729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55685" y="887114"/>
            <a:ext cx="1633140" cy="751129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413892" y="101173"/>
            <a:ext cx="9753600" cy="21839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545454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872608" y="239174"/>
            <a:ext cx="9429824" cy="71549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the NATIONAL STATISTICAL COMMITTEE of the KYRGYZ REPUBLIC</a:t>
            </a:r>
            <a:endParaRPr lang="ru-RU" sz="2400" dirty="0">
              <a:solidFill>
                <a:srgbClr val="545454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433803" y="3068960"/>
            <a:ext cx="57550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en-US" sz="2400" dirty="0"/>
              <a:t>	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402224" y="5768478"/>
            <a:ext cx="3384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  <a:defRPr/>
            </a:pPr>
            <a:r>
              <a:rPr lang="en-US" sz="2400" dirty="0"/>
              <a:t>	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02224" y="5583812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Belgrade, </a:t>
            </a:r>
            <a:r>
              <a:rPr lang="en-US" dirty="0" smtClean="0"/>
              <a:t>Serbia 21-23 </a:t>
            </a:r>
            <a:r>
              <a:rPr lang="en-US" dirty="0"/>
              <a:t>May 2019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501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logo NS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481" y="6074299"/>
            <a:ext cx="676127" cy="667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Users\Stynchtykbekova\Desktop\Аза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684" y="48423"/>
            <a:ext cx="1633141" cy="687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96063" y="815121"/>
            <a:ext cx="1352381" cy="476545"/>
          </a:xfrm>
          <a:prstGeom prst="rect">
            <a:avLst/>
          </a:prstGeom>
        </p:spPr>
      </p:pic>
      <p:pic>
        <p:nvPicPr>
          <p:cNvPr id="13" name="Picture 8" descr="ÐÐ°ÑÑÐ¸Ð½ÐºÐ¸ Ð¿Ð¾ Ð·Ð°Ð¿ÑÐ¾ÑÑ Ð¸Ð½ÑÐ¾Ð³ÑÐ°ÑÐ¸ÐºÐ° Ð¿Ð¾ Ð¼Ð¸Ð³ÑÐ°ÑÐ¸Ð¸ ÐºÑ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33" y="1125641"/>
            <a:ext cx="4076311" cy="1863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341884" y="2396883"/>
            <a:ext cx="3672408" cy="2014827"/>
          </a:xfrm>
          <a:prstGeom prst="rect">
            <a:avLst/>
          </a:prstGeom>
        </p:spPr>
      </p:pic>
      <p:pic>
        <p:nvPicPr>
          <p:cNvPr id="15" name="Picture 10" descr="ÐÐ°ÑÑÐ¸Ð½ÐºÐ¸ Ð¿Ð¾ Ð·Ð°Ð¿ÑÐ¾ÑÑ Ð¸Ð½ÑÐ¾Ð³ÑÐ°ÑÐ¸ÐºÐ° Ð³Ð¸Ñ ÐºÐ°ÑÑÐ° ÐºÑ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6498" y="3907333"/>
            <a:ext cx="4004982" cy="213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5302324" y="1146375"/>
            <a:ext cx="53017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1200"/>
              </a:spcAft>
              <a:defRPr/>
            </a:pPr>
            <a:r>
              <a:rPr lang="en-US" sz="2400" dirty="0">
                <a:solidFill>
                  <a:srgbClr val="002060"/>
                </a:solidFill>
              </a:rPr>
              <a:t>Model block of questions on labor migration of the member states of the EAEU and the CIS</a:t>
            </a:r>
            <a:endParaRPr lang="ky-KG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872114" y="2564904"/>
            <a:ext cx="48442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en-US" sz="2400" dirty="0">
                <a:solidFill>
                  <a:srgbClr val="002060"/>
                </a:solidFill>
              </a:rPr>
              <a:t>Sustainable Development Goals Indicators (SDGs) – integration of disability questions</a:t>
            </a:r>
            <a:endParaRPr lang="ky-KG" sz="2400" dirty="0">
              <a:solidFill>
                <a:srgbClr val="00206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54452" y="4188031"/>
            <a:ext cx="55340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Utilization of administrative data of the SRA within the preparatory period (databases: address register, real estate register and GIS)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415055" y="6452436"/>
            <a:ext cx="648072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/>
              <a:t>2</a:t>
            </a:r>
            <a:endParaRPr lang="ru-RU" sz="1400" dirty="0"/>
          </a:p>
        </p:txBody>
      </p:sp>
      <p:sp>
        <p:nvSpPr>
          <p:cNvPr id="20" name="Овал 19"/>
          <p:cNvSpPr/>
          <p:nvPr/>
        </p:nvSpPr>
        <p:spPr>
          <a:xfrm>
            <a:off x="850608" y="3844426"/>
            <a:ext cx="11137919" cy="22731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1053852" y="6326985"/>
            <a:ext cx="6005464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ru-RU" sz="1400" b="1" dirty="0">
                <a:solidFill>
                  <a:srgbClr val="663300"/>
                </a:solidFill>
                <a:latin typeface="Times New Roman" pitchFamily="18" charset="0"/>
                <a:cs typeface="Arial" charset="0"/>
              </a:rPr>
              <a:t>National Statistical Committee of the Kyrgyz Republic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405781" y="48423"/>
            <a:ext cx="1001765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+mj-lt"/>
                <a:cs typeface="Arial" panose="020B0604020202020204" pitchFamily="34" charset="0"/>
              </a:rPr>
              <a:t>Features of the population and housing census of </a:t>
            </a:r>
          </a:p>
          <a:p>
            <a:pPr algn="ctr"/>
            <a:r>
              <a:rPr lang="en-US" sz="3200" b="1" dirty="0">
                <a:latin typeface="+mj-lt"/>
                <a:cs typeface="Arial" panose="020B0604020202020204" pitchFamily="34" charset="0"/>
              </a:rPr>
              <a:t>the Kyrgyz Republic in 2020</a:t>
            </a:r>
          </a:p>
        </p:txBody>
      </p:sp>
    </p:spTree>
    <p:extLst>
      <p:ext uri="{BB962C8B-B14F-4D97-AF65-F5344CB8AC3E}">
        <p14:creationId xmlns:p14="http://schemas.microsoft.com/office/powerpoint/2010/main" val="3844434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51008" y="1092053"/>
            <a:ext cx="2999366" cy="4120690"/>
          </a:xfrm>
          <a:prstGeom prst="rect">
            <a:avLst/>
          </a:prstGeom>
        </p:spPr>
      </p:pic>
      <p:pic>
        <p:nvPicPr>
          <p:cNvPr id="10" name="Picture 1" descr="logo NSC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57" y="6082662"/>
            <a:ext cx="761120" cy="650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358108" y="272282"/>
            <a:ext cx="592378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dirty="0">
                <a:latin typeface="+mj-lt"/>
                <a:cs typeface="Arial" panose="020B0604020202020204" pitchFamily="34" charset="0"/>
              </a:rPr>
              <a:t>Inter-agency collaboration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50876" y="857232"/>
            <a:ext cx="34016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The inter-agency order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594346" y="1285860"/>
            <a:ext cx="6308727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The inter-agency working group has been established to prepare and conduct the census:</a:t>
            </a:r>
          </a:p>
          <a:p>
            <a:pPr marL="342900" indent="-342900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National Statistical Committee </a:t>
            </a:r>
          </a:p>
          <a:p>
            <a:pPr marL="342900" indent="-342900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State Registration Service </a:t>
            </a:r>
          </a:p>
          <a:p>
            <a:pPr marL="342900" indent="-342900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State Agency of Local Government and Inter-Ethnic Relations  </a:t>
            </a:r>
          </a:p>
          <a:p>
            <a:pPr marL="342900" indent="-342900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State Committee of Information Technologies and Communications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flipH="1">
            <a:off x="11372254" y="6379528"/>
            <a:ext cx="51933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/>
              <a:t>3</a:t>
            </a:r>
            <a:endParaRPr lang="ru-RU" sz="1400" dirty="0"/>
          </a:p>
        </p:txBody>
      </p:sp>
      <p:pic>
        <p:nvPicPr>
          <p:cNvPr id="16" name="Picture 2" descr="C:\Users\Stynchtykbekova\Desktop\Аза\logo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684" y="6411"/>
            <a:ext cx="1633141" cy="590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02925" y="596923"/>
            <a:ext cx="1474944" cy="45581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7772" y="1844824"/>
            <a:ext cx="3370275" cy="4051843"/>
          </a:xfrm>
          <a:prstGeom prst="rect">
            <a:avLst/>
          </a:prstGeom>
        </p:spPr>
      </p:pic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1197868" y="6326985"/>
            <a:ext cx="6521489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ru-RU" sz="1400" b="1" dirty="0">
                <a:solidFill>
                  <a:srgbClr val="663300"/>
                </a:solidFill>
                <a:latin typeface="Times New Roman" pitchFamily="18" charset="0"/>
                <a:cs typeface="Arial" charset="0"/>
              </a:rPr>
              <a:t>National Statistical Committee of the Kyrgyz Republic</a:t>
            </a:r>
          </a:p>
        </p:txBody>
      </p:sp>
    </p:spTree>
    <p:extLst>
      <p:ext uri="{BB962C8B-B14F-4D97-AF65-F5344CB8AC3E}">
        <p14:creationId xmlns:p14="http://schemas.microsoft.com/office/powerpoint/2010/main" val="2171527606"/>
      </p:ext>
    </p:extLst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logo NS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748" y="6200594"/>
            <a:ext cx="720080" cy="629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Stynchtykbekova\Desktop\Аза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684" y="6411"/>
            <a:ext cx="1633141" cy="590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324881" y="1700808"/>
            <a:ext cx="532859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Portal www.darek.kg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- a single source of addressing information for all state bodies, as well as legal entities and individuals of the Kyrgyz Republic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382444" y="3593370"/>
            <a:ext cx="56669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The portal specifies the names of the streets, which will determine and clarify the addresses. 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55685" y="628132"/>
            <a:ext cx="1633140" cy="5649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02124" y="205861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Portal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www.darek.kg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329436" y="6309320"/>
            <a:ext cx="648072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/>
              <a:t>4</a:t>
            </a:r>
            <a:endParaRPr lang="ru-RU" sz="1400" dirty="0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1197868" y="6326985"/>
            <a:ext cx="6521489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ru-RU" sz="1400" b="1" dirty="0">
                <a:solidFill>
                  <a:srgbClr val="663300"/>
                </a:solidFill>
                <a:latin typeface="Times New Roman" pitchFamily="18" charset="0"/>
                <a:cs typeface="Arial" charset="0"/>
              </a:rPr>
              <a:t>National Statistical Committee of the Kyrgyz Republic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0635"/>
            <a:ext cx="6324881" cy="5409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00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9" name="Picture 4" descr="logo NS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49" y="6237311"/>
            <a:ext cx="750283" cy="529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C:\Users\Stynchtykbekova\Desktop\Аза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2342" y="164039"/>
            <a:ext cx="1633141" cy="44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02342" y="622696"/>
            <a:ext cx="1633140" cy="42385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74482" y="5589804"/>
            <a:ext cx="648073" cy="237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ky-KG" sz="1050" dirty="0"/>
              <a:t>8</a:t>
            </a:r>
            <a:endParaRPr lang="ru-RU" sz="105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70776" y="249849"/>
            <a:ext cx="91601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New layer “</a:t>
            </a:r>
            <a:r>
              <a:rPr lang="ru-RU" sz="3200" b="1" dirty="0" err="1"/>
              <a:t>Нацстатком</a:t>
            </a:r>
            <a:r>
              <a:rPr lang="en-US" sz="3200" b="1" dirty="0"/>
              <a:t>”</a:t>
            </a:r>
            <a:r>
              <a:rPr lang="ru-RU" sz="3200" b="1" dirty="0"/>
              <a:t> </a:t>
            </a:r>
            <a:r>
              <a:rPr lang="en-US" sz="3200" b="1" dirty="0"/>
              <a:t>of the portal www.darek.kg </a:t>
            </a:r>
          </a:p>
        </p:txBody>
      </p:sp>
      <p:pic>
        <p:nvPicPr>
          <p:cNvPr id="16" name="Picture 12"/>
          <p:cNvPicPr/>
          <p:nvPr/>
        </p:nvPicPr>
        <p:blipFill>
          <a:blip r:embed="rId6"/>
          <a:stretch>
            <a:fillRect/>
          </a:stretch>
        </p:blipFill>
        <p:spPr>
          <a:xfrm>
            <a:off x="6526460" y="3889078"/>
            <a:ext cx="3534243" cy="215721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22"/>
          <p:cNvPicPr/>
          <p:nvPr/>
        </p:nvPicPr>
        <p:blipFill>
          <a:blip r:embed="rId7"/>
          <a:stretch>
            <a:fillRect/>
          </a:stretch>
        </p:blipFill>
        <p:spPr>
          <a:xfrm>
            <a:off x="4705812" y="998049"/>
            <a:ext cx="6665764" cy="361950"/>
          </a:xfrm>
          <a:prstGeom prst="rect">
            <a:avLst/>
          </a:prstGeom>
        </p:spPr>
      </p:pic>
      <p:pic>
        <p:nvPicPr>
          <p:cNvPr id="20" name="Picture 20"/>
          <p:cNvPicPr/>
          <p:nvPr/>
        </p:nvPicPr>
        <p:blipFill>
          <a:blip r:embed="rId8"/>
          <a:stretch>
            <a:fillRect/>
          </a:stretch>
        </p:blipFill>
        <p:spPr>
          <a:xfrm>
            <a:off x="4705812" y="1359999"/>
            <a:ext cx="7286162" cy="2529079"/>
          </a:xfrm>
          <a:prstGeom prst="rect">
            <a:avLst/>
          </a:prstGeom>
        </p:spPr>
      </p:pic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1197868" y="6326985"/>
            <a:ext cx="6521489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ru-RU" sz="1400" b="1" dirty="0">
                <a:solidFill>
                  <a:srgbClr val="663300"/>
                </a:solidFill>
                <a:latin typeface="Times New Roman" pitchFamily="18" charset="0"/>
                <a:cs typeface="Arial" charset="0"/>
              </a:rPr>
              <a:t>National Statistical Committee of the Kyrgyz Republic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329436" y="6309320"/>
            <a:ext cx="648072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/>
              <a:t>5</a:t>
            </a:r>
            <a:endParaRPr lang="ru-RU" sz="1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4705812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00307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logo NS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756" y="6093296"/>
            <a:ext cx="74856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48" y="853152"/>
            <a:ext cx="9183431" cy="4923941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>
          <a:blip r:embed="rId5"/>
          <a:stretch>
            <a:fillRect/>
          </a:stretch>
        </p:blipFill>
        <p:spPr>
          <a:xfrm>
            <a:off x="6055478" y="927585"/>
            <a:ext cx="5848594" cy="5051878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3286101" y="190297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  <a:cs typeface="Arial" panose="020B0604020202020204" pitchFamily="34" charset="0"/>
              </a:rPr>
              <a:t>Formation of registrar sites</a:t>
            </a: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1197868" y="6326985"/>
            <a:ext cx="6521489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ru-RU" sz="1400" b="1" dirty="0">
                <a:solidFill>
                  <a:srgbClr val="663300"/>
                </a:solidFill>
                <a:latin typeface="Times New Roman" pitchFamily="18" charset="0"/>
                <a:cs typeface="Arial" charset="0"/>
              </a:rPr>
              <a:t>National Statistical Committee of the Kyrgyz Republic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329436" y="6309320"/>
            <a:ext cx="648072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/>
              <a:t>6</a:t>
            </a:r>
            <a:endParaRPr lang="ru-RU" sz="1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5477" y="775073"/>
            <a:ext cx="5824411" cy="3157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250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11653472" cy="720080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ea typeface="+mn-ea"/>
                <a:cs typeface="Arial" panose="020B0604020202020204" pitchFamily="34" charset="0"/>
              </a:rPr>
              <a:t>Formation of census departments, instructor and counting areas</a:t>
            </a:r>
            <a:endParaRPr lang="ru-RU" sz="3600" b="1" dirty="0"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53" y="951089"/>
            <a:ext cx="4116975" cy="5104568"/>
          </a:xfrm>
        </p:spPr>
      </p:pic>
      <p:sp>
        <p:nvSpPr>
          <p:cNvPr id="9" name="Text Box 63"/>
          <p:cNvSpPr txBox="1">
            <a:spLocks noChangeArrowheads="1"/>
          </p:cNvSpPr>
          <p:nvPr/>
        </p:nvSpPr>
        <p:spPr bwMode="auto">
          <a:xfrm>
            <a:off x="5924867" y="1093046"/>
            <a:ext cx="33156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dirty="0">
                <a:cs typeface="Arial" panose="020B0604020202020204" pitchFamily="34" charset="0"/>
              </a:rPr>
              <a:t>Census departments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Box 64"/>
          <p:cNvSpPr txBox="1">
            <a:spLocks noChangeArrowheads="1"/>
          </p:cNvSpPr>
          <p:nvPr/>
        </p:nvSpPr>
        <p:spPr bwMode="auto">
          <a:xfrm>
            <a:off x="5924867" y="1608990"/>
            <a:ext cx="342291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dirty="0">
                <a:cs typeface="Arial" panose="020B0604020202020204" pitchFamily="34" charset="0"/>
              </a:rPr>
              <a:t>Instructor areas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utoShape 47"/>
          <p:cNvSpPr>
            <a:spLocks noChangeArrowheads="1"/>
          </p:cNvSpPr>
          <p:nvPr/>
        </p:nvSpPr>
        <p:spPr bwMode="auto">
          <a:xfrm>
            <a:off x="5578327" y="1685644"/>
            <a:ext cx="173067" cy="216024"/>
          </a:xfrm>
          <a:prstGeom prst="flowChartExtract">
            <a:avLst/>
          </a:prstGeom>
          <a:noFill/>
          <a:ln w="25400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ru-RU" dirty="0"/>
          </a:p>
        </p:txBody>
      </p:sp>
      <p:sp>
        <p:nvSpPr>
          <p:cNvPr id="13" name="Oval 79"/>
          <p:cNvSpPr>
            <a:spLocks noChangeArrowheads="1"/>
          </p:cNvSpPr>
          <p:nvPr/>
        </p:nvSpPr>
        <p:spPr bwMode="auto">
          <a:xfrm>
            <a:off x="5550590" y="2182822"/>
            <a:ext cx="228540" cy="2286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ru-RU" sz="1600" dirty="0"/>
          </a:p>
        </p:txBody>
      </p:sp>
      <p:sp>
        <p:nvSpPr>
          <p:cNvPr id="14" name="AutoShape 47"/>
          <p:cNvSpPr>
            <a:spLocks noChangeArrowheads="1"/>
          </p:cNvSpPr>
          <p:nvPr/>
        </p:nvSpPr>
        <p:spPr bwMode="auto">
          <a:xfrm>
            <a:off x="5588292" y="1191464"/>
            <a:ext cx="163102" cy="172495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/>
          <p:cNvPicPr/>
          <p:nvPr/>
        </p:nvPicPr>
        <p:blipFill>
          <a:blip r:embed="rId4"/>
          <a:stretch>
            <a:fillRect/>
          </a:stretch>
        </p:blipFill>
        <p:spPr>
          <a:xfrm>
            <a:off x="4790379" y="2524800"/>
            <a:ext cx="6992665" cy="34964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1197868" y="6326985"/>
            <a:ext cx="6521489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ru-RU" sz="1400" b="1" dirty="0">
                <a:solidFill>
                  <a:srgbClr val="663300"/>
                </a:solidFill>
                <a:latin typeface="Times New Roman" pitchFamily="18" charset="0"/>
                <a:cs typeface="Arial" charset="0"/>
              </a:rPr>
              <a:t>National Statistical Committee of the Kyrgyz Republic</a:t>
            </a:r>
          </a:p>
        </p:txBody>
      </p:sp>
      <p:pic>
        <p:nvPicPr>
          <p:cNvPr id="16" name="Picture 4" descr="logo NS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9756" y="6093296"/>
            <a:ext cx="74856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11329436" y="6309320"/>
            <a:ext cx="648072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/>
              <a:t>7</a:t>
            </a:r>
            <a:endParaRPr lang="ru-RU" sz="1400" dirty="0"/>
          </a:p>
        </p:txBody>
      </p:sp>
      <p:sp>
        <p:nvSpPr>
          <p:cNvPr id="11" name="Text Box 65"/>
          <p:cNvSpPr txBox="1">
            <a:spLocks noChangeArrowheads="1"/>
          </p:cNvSpPr>
          <p:nvPr/>
        </p:nvSpPr>
        <p:spPr bwMode="auto">
          <a:xfrm>
            <a:off x="5913281" y="2101117"/>
            <a:ext cx="27355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dirty="0">
                <a:cs typeface="Arial" panose="020B0604020202020204" pitchFamily="34" charset="0"/>
              </a:rPr>
              <a:t>Enumeration areas</a:t>
            </a:r>
            <a:endParaRPr lang="ru-RU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644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 animBg="1"/>
      <p:bldP spid="13" grpId="0" animBg="1"/>
      <p:bldP spid="14" grpId="0" animBg="1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logo NS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540" y="5990699"/>
            <a:ext cx="822554" cy="811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72370" y="350243"/>
            <a:ext cx="93140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+mj-lt"/>
                <a:cs typeface="Arial" panose="020B0604020202020204" pitchFamily="34" charset="0"/>
              </a:rPr>
              <a:t>Key points  </a:t>
            </a:r>
            <a:endParaRPr lang="ru-RU" sz="36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372254" y="6396467"/>
            <a:ext cx="648072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/>
              <a:t>8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72370" y="1218785"/>
            <a:ext cx="100374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Tx/>
              <a:buChar char="-"/>
            </a:pPr>
            <a:r>
              <a:rPr lang="en-US" sz="2800" dirty="0">
                <a:solidFill>
                  <a:srgbClr val="002060"/>
                </a:solidFill>
              </a:rPr>
              <a:t>The feature of the upcoming population and housing census in 2020 is the use of administrative data and geographic information systems</a:t>
            </a:r>
          </a:p>
          <a:p>
            <a:pPr marL="342900" indent="-342900">
              <a:spcBef>
                <a:spcPts val="1200"/>
              </a:spcBef>
              <a:buFontTx/>
              <a:buChar char="-"/>
            </a:pPr>
            <a:r>
              <a:rPr lang="en-US" sz="2800" dirty="0">
                <a:solidFill>
                  <a:srgbClr val="002060"/>
                </a:solidFill>
              </a:rPr>
              <a:t>For the pilot census of the population electronic registrar plots were created, the formation of the Registration Form “List of living premises and non-residential premises where people can live” was automated </a:t>
            </a:r>
          </a:p>
          <a:p>
            <a:pPr marL="342900" indent="-342900">
              <a:spcBef>
                <a:spcPts val="1200"/>
              </a:spcBef>
              <a:buFontTx/>
              <a:buChar char="-"/>
            </a:pPr>
            <a:r>
              <a:rPr lang="en-US" sz="2800" dirty="0">
                <a:solidFill>
                  <a:srgbClr val="002060"/>
                </a:solidFill>
              </a:rPr>
              <a:t>This helps update administrative data during the preparation for the PHC 2020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 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1197868" y="6326985"/>
            <a:ext cx="6521489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ru-RU" sz="1400" b="1" dirty="0">
                <a:solidFill>
                  <a:srgbClr val="663300"/>
                </a:solidFill>
                <a:latin typeface="Times New Roman" pitchFamily="18" charset="0"/>
                <a:cs typeface="Arial" charset="0"/>
              </a:rPr>
              <a:t>National Statistical Committee of the Kyrgyz Republic</a:t>
            </a:r>
          </a:p>
        </p:txBody>
      </p:sp>
    </p:spTree>
    <p:extLst>
      <p:ext uri="{BB962C8B-B14F-4D97-AF65-F5344CB8AC3E}">
        <p14:creationId xmlns:p14="http://schemas.microsoft.com/office/powerpoint/2010/main" val="84289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logo NS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772" y="5639993"/>
            <a:ext cx="936104" cy="923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Stynchtykbekova\Desktop\Аза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684" y="75862"/>
            <a:ext cx="1633141" cy="590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89956" y="2060848"/>
            <a:ext cx="8709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4000" b="1" i="1" dirty="0">
                <a:solidFill>
                  <a:schemeClr val="accent1">
                    <a:lumMod val="50000"/>
                  </a:schemeClr>
                </a:solidFill>
              </a:rPr>
              <a:t>Thank you for your attention!</a:t>
            </a:r>
            <a:endParaRPr lang="ru-RU" sz="4000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55685" y="666373"/>
            <a:ext cx="1633140" cy="564994"/>
          </a:xfrm>
          <a:prstGeom prst="rect">
            <a:avLst/>
          </a:prstGeom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701924" y="5949280"/>
            <a:ext cx="66943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ru-RU" sz="1400" b="1" dirty="0">
                <a:solidFill>
                  <a:srgbClr val="663300"/>
                </a:solidFill>
                <a:latin typeface="Times New Roman" pitchFamily="18" charset="0"/>
                <a:cs typeface="Arial" charset="0"/>
              </a:rPr>
              <a:t>National Statistical Committee of the Kyrgyz Republic</a:t>
            </a:r>
          </a:p>
        </p:txBody>
      </p:sp>
    </p:spTree>
    <p:extLst>
      <p:ext uri="{BB962C8B-B14F-4D97-AF65-F5344CB8AC3E}">
        <p14:creationId xmlns:p14="http://schemas.microsoft.com/office/powerpoint/2010/main" val="383316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ontinental_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ontinental_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B143668-7DF7-4E5F-A706-427C1D48DDC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479</Words>
  <Application>Microsoft Office PowerPoint</Application>
  <PresentationFormat>Произвольный</PresentationFormat>
  <Paragraphs>72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Тема Office</vt:lpstr>
      <vt:lpstr>Workshop on Data Integration: Realising the Potential of Statistical and Geospatial Data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Formation of census departments, instructor and counting areas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2018-09-25T02:47:43Z</dcterms:created>
  <dcterms:modified xsi:type="dcterms:W3CDTF">2019-05-18T06:05:58Z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TC028048919991</vt:lpwstr>
  </property>
</Properties>
</file>