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2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721" r:id="rId2"/>
  </p:sldMasterIdLst>
  <p:notesMasterIdLst>
    <p:notesMasterId r:id="rId21"/>
  </p:notesMasterIdLst>
  <p:handoutMasterIdLst>
    <p:handoutMasterId r:id="rId22"/>
  </p:handoutMasterIdLst>
  <p:sldIdLst>
    <p:sldId id="506" r:id="rId3"/>
    <p:sldId id="483" r:id="rId4"/>
    <p:sldId id="484" r:id="rId5"/>
    <p:sldId id="485" r:id="rId6"/>
    <p:sldId id="508" r:id="rId7"/>
    <p:sldId id="489" r:id="rId8"/>
    <p:sldId id="488" r:id="rId9"/>
    <p:sldId id="501" r:id="rId10"/>
    <p:sldId id="511" r:id="rId11"/>
    <p:sldId id="517" r:id="rId12"/>
    <p:sldId id="516" r:id="rId13"/>
    <p:sldId id="522" r:id="rId14"/>
    <p:sldId id="525" r:id="rId15"/>
    <p:sldId id="520" r:id="rId16"/>
    <p:sldId id="521" r:id="rId17"/>
    <p:sldId id="486" r:id="rId18"/>
    <p:sldId id="498" r:id="rId19"/>
    <p:sldId id="481" r:id="rId20"/>
  </p:sldIdLst>
  <p:sldSz cx="9144000" cy="6858000" type="screen4x3"/>
  <p:notesSz cx="9926638" cy="67976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etz, Jeanette" initials="KJ" lastIdx="1" clrIdx="0">
    <p:extLst>
      <p:ext uri="{19B8F6BF-5375-455C-9EA6-DF929625EA0E}">
        <p15:presenceInfo xmlns:p15="http://schemas.microsoft.com/office/powerpoint/2012/main" userId="S-1-5-21-2811907985-2111791270-526560350-144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071"/>
    <a:srgbClr val="0000FF"/>
    <a:srgbClr val="ECE8EB"/>
    <a:srgbClr val="D0CECE"/>
    <a:srgbClr val="D6DCE4"/>
    <a:srgbClr val="D6E2DA"/>
    <a:srgbClr val="FFEE00"/>
    <a:srgbClr val="FF3399"/>
    <a:srgbClr val="00CCFF"/>
    <a:srgbClr val="2C38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87968" autoAdjust="0"/>
  </p:normalViewPr>
  <p:slideViewPr>
    <p:cSldViewPr>
      <p:cViewPr varScale="1">
        <p:scale>
          <a:sx n="102" d="100"/>
          <a:sy n="102" d="100"/>
        </p:scale>
        <p:origin x="187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-Arbeitsblat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-Arbeitsblatt6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-Arbeitsblatt7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-Arbeitsblatt8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-Arbeitsblatt9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bkg\Daten\Organisation\GI\GI1\841220_VN\2_UNGGIM-Europe\14_WG-B_Data%20Integration\Task1_policy-paper\Questionnaire\2018-08-31_AuswertungQuestionnaire_DataIntegration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bkg\Daten\Organisation\GI\GI1\841220_VN\2_UNGGIM-Europe\14_WG-B_Data%20Integration\Task1_policy-paper\Questionnaire\2018-08-31_AuswertungQuestionnaire_DataIntegratio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bkg\Daten\Organisation\GI\GI1\841220_VN\2_UNGGIM-Europe\14_WG-B_Data%20Integration\Task1_policy-paper\Questionnaire\2018-08-31_AuswertungQuestionnaire_DataIntegration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bkg\Daten\Organisation\GI\GI1\841220_VN\2_UNGGIM-Europe\14_WG-B_Data%20Integration\Task1_policy-paper\Questionnaire\2018-08-31_AuswertungQuestionnaire_DataIntegratio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-Arbeitsblatt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-Arbeitsblatt4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-Arbeitsblatt5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nter\Desktop\2_UNGGIM-Europe\14_WG-B_Data%20Integration\Task1_policy-paper\Questionnaire\2018-08-31_AuswertungQuestionnaire_DataIntegration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narHorz">
                <a:fgClr>
                  <a:srgbClr val="EC9089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EC908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val>
            <c:numRef>
              <c:f>'1 GOVERNANCE AND POLICY'!$BJ$6:$BM$6</c:f>
              <c:numCache>
                <c:formatCode>0%</c:formatCode>
                <c:ptCount val="4"/>
                <c:pt idx="0">
                  <c:v>0.47058823529411764</c:v>
                </c:pt>
                <c:pt idx="1">
                  <c:v>0.23529411764705882</c:v>
                </c:pt>
                <c:pt idx="2">
                  <c:v>0.17647058823529413</c:v>
                </c:pt>
                <c:pt idx="3">
                  <c:v>0.11764705882352941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smtClean="0"/>
              <a:t>1.7.4 </a:t>
            </a:r>
            <a:endParaRPr lang="de-DE" dirty="0"/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243519901216382"/>
          <c:y val="0.19001947422008225"/>
          <c:w val="0.70648321265405256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'1 GOVERNANCE AND POLICY'!$AZ$46:$BE$46</c15:sqref>
                  </c15:fullRef>
                </c:ext>
              </c:extLst>
              <c:f>('1 GOVERNANCE AND POLICY'!$AZ$46,'1 GOVERNANCE AND POLICY'!$BB$46:$BE$46)</c:f>
              <c:numCache>
                <c:formatCode>0%</c:formatCode>
                <c:ptCount val="5"/>
                <c:pt idx="0">
                  <c:v>0.58823529411764708</c:v>
                </c:pt>
                <c:pt idx="1">
                  <c:v>0.20588235294117646</c:v>
                </c:pt>
                <c:pt idx="2">
                  <c:v>5.8823529411764705E-2</c:v>
                </c:pt>
                <c:pt idx="3">
                  <c:v>0.14705882352941177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8775104"/>
        <c:axId val="308776224"/>
      </c:barChart>
      <c:catAx>
        <c:axId val="308775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76224"/>
        <c:crosses val="autoZero"/>
        <c:auto val="1"/>
        <c:lblAlgn val="ctr"/>
        <c:lblOffset val="100"/>
        <c:noMultiLvlLbl val="0"/>
      </c:catAx>
      <c:valAx>
        <c:axId val="30877622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7510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5.1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7818419558985252"/>
          <c:y val="0.19001947422008225"/>
          <c:w val="0.67073432274027689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'5 USER ENGAGEMENT'!$AZ$4:$BE$4</c15:sqref>
                  </c15:fullRef>
                </c:ext>
              </c:extLst>
              <c:f>('5 USER ENGAGEMENT'!$AZ$4,'5 USER ENGAGEMENT'!$BB$4:$BE$4)</c:f>
              <c:numCache>
                <c:formatCode>0%</c:formatCode>
                <c:ptCount val="5"/>
                <c:pt idx="0">
                  <c:v>0.35294117647058826</c:v>
                </c:pt>
                <c:pt idx="1">
                  <c:v>0.23529411764705882</c:v>
                </c:pt>
                <c:pt idx="2">
                  <c:v>0.26470588235294118</c:v>
                </c:pt>
                <c:pt idx="3">
                  <c:v>0.14705882352941177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7260752"/>
        <c:axId val="308635792"/>
      </c:barChart>
      <c:catAx>
        <c:axId val="307260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635792"/>
        <c:crosses val="autoZero"/>
        <c:auto val="1"/>
        <c:lblAlgn val="ctr"/>
        <c:lblOffset val="100"/>
        <c:noMultiLvlLbl val="0"/>
      </c:catAx>
      <c:valAx>
        <c:axId val="30863579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7260752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1.2.3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1097701240385339"/>
          <c:y val="0.19905903287512788"/>
          <c:w val="0.65812468549160441"/>
          <c:h val="0.6583865174747893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POLICY'!$B$27:$B$32</c:f>
              <c:strCache>
                <c:ptCount val="6"/>
                <c:pt idx="0">
                  <c:v>Once a week</c:v>
                </c:pt>
                <c:pt idx="1">
                  <c:v>Every 2-3 weeks</c:v>
                </c:pt>
                <c:pt idx="2">
                  <c:v>Once a month</c:v>
                </c:pt>
                <c:pt idx="3">
                  <c:v>Every 2-3 months</c:v>
                </c:pt>
                <c:pt idx="4">
                  <c:v>Less than 3 month</c:v>
                </c:pt>
                <c:pt idx="5">
                  <c:v>According to demand</c:v>
                </c:pt>
              </c:strCache>
            </c:strRef>
          </c:cat>
          <c:val>
            <c:numRef>
              <c:f>'1 GOVERNANCE AND POLICY'!$AL$27:$AL$32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0</c:v>
                </c:pt>
                <c:pt idx="5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26979296"/>
        <c:axId val="426976496"/>
      </c:barChart>
      <c:catAx>
        <c:axId val="426979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976496"/>
        <c:crosses val="autoZero"/>
        <c:auto val="1"/>
        <c:lblAlgn val="ctr"/>
        <c:lblOffset val="100"/>
        <c:noMultiLvlLbl val="0"/>
      </c:catAx>
      <c:valAx>
        <c:axId val="426976496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979296"/>
        <c:crosses val="autoZero"/>
        <c:crossBetween val="between"/>
        <c:majorUnit val="4"/>
        <c:minorUnit val="1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1.4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7576940097965816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POLICY'!$AY$3:$BD$3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Not applicable</c:v>
                </c:pt>
                <c:pt idx="3">
                  <c:v>No Answer</c:v>
                </c:pt>
              </c:strCache>
            </c:strRef>
          </c:cat>
          <c:val>
            <c:numRef>
              <c:f>'1 GOVERNANCE AND POLICY'!$AY$38:$BD$38</c:f>
              <c:numCache>
                <c:formatCode>0%</c:formatCode>
                <c:ptCount val="4"/>
                <c:pt idx="0">
                  <c:v>0.87878787878787878</c:v>
                </c:pt>
                <c:pt idx="1">
                  <c:v>6.0606060606060608E-2</c:v>
                </c:pt>
                <c:pt idx="2">
                  <c:v>6.0606060606060608E-2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6026128"/>
        <c:axId val="306026688"/>
      </c:barChart>
      <c:catAx>
        <c:axId val="306026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26688"/>
        <c:crosses val="autoZero"/>
        <c:auto val="1"/>
        <c:lblAlgn val="ctr"/>
        <c:lblOffset val="100"/>
        <c:noMultiLvlLbl val="0"/>
      </c:catAx>
      <c:valAx>
        <c:axId val="30602668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26128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1.5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6751993489193024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POLICY'!$AY$3:$BD$3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Not applicable</c:v>
                </c:pt>
                <c:pt idx="3">
                  <c:v>No Answer</c:v>
                </c:pt>
              </c:strCache>
            </c:strRef>
          </c:cat>
          <c:val>
            <c:numRef>
              <c:f>'1 GOVERNANCE AND POLICY'!$AY$39:$BD$39</c:f>
              <c:numCache>
                <c:formatCode>0%</c:formatCode>
                <c:ptCount val="4"/>
                <c:pt idx="0">
                  <c:v>0.93939393939393945</c:v>
                </c:pt>
                <c:pt idx="1">
                  <c:v>3.0303030303030304E-2</c:v>
                </c:pt>
                <c:pt idx="2">
                  <c:v>3.0303030303030304E-2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6028928"/>
        <c:axId val="306181584"/>
      </c:barChart>
      <c:catAx>
        <c:axId val="306028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181584"/>
        <c:crosses val="autoZero"/>
        <c:auto val="1"/>
        <c:lblAlgn val="ctr"/>
        <c:lblOffset val="100"/>
        <c:noMultiLvlLbl val="0"/>
      </c:catAx>
      <c:valAx>
        <c:axId val="30618158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28928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1.1 </a:t>
            </a:r>
          </a:p>
        </c:rich>
      </c:tx>
      <c:layout>
        <c:manualLayout>
          <c:xMode val="edge"/>
          <c:yMode val="edge"/>
          <c:x val="0.41393680093246366"/>
          <c:y val="3.94028773078245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7576940097965816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POLICY'!$AY$3:$BD$3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Not applicable</c:v>
                </c:pt>
                <c:pt idx="3">
                  <c:v>No Answer</c:v>
                </c:pt>
              </c:strCache>
            </c:strRef>
          </c:cat>
          <c:val>
            <c:numRef>
              <c:f>'1 GOVERNANCE AND POLICY'!$AY$5:$BD$5</c:f>
              <c:numCache>
                <c:formatCode>0%</c:formatCode>
                <c:ptCount val="4"/>
                <c:pt idx="0">
                  <c:v>3.0303030303030304E-2</c:v>
                </c:pt>
                <c:pt idx="1">
                  <c:v>0.93939393939393945</c:v>
                </c:pt>
                <c:pt idx="2">
                  <c:v>3.0303030303030304E-2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4947424"/>
        <c:axId val="304947984"/>
      </c:barChart>
      <c:catAx>
        <c:axId val="30494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47984"/>
        <c:crosses val="autoZero"/>
        <c:auto val="1"/>
        <c:lblAlgn val="ctr"/>
        <c:lblOffset val="100"/>
        <c:noMultiLvlLbl val="0"/>
      </c:catAx>
      <c:valAx>
        <c:axId val="30494798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4742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1.2 a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262928891325371"/>
          <c:y val="0.19001947422008225"/>
          <c:w val="0.6909437202788032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POLICY'!$AY$3:$BD$3</c:f>
              <c:strCache>
                <c:ptCount val="6"/>
                <c:pt idx="0">
                  <c:v>Yes</c:v>
                </c:pt>
                <c:pt idx="1">
                  <c:v>No</c:v>
                </c:pt>
                <c:pt idx="2">
                  <c:v>No, but planning</c:v>
                </c:pt>
                <c:pt idx="3">
                  <c:v>No, not planning</c:v>
                </c:pt>
                <c:pt idx="4">
                  <c:v>Not applicable</c:v>
                </c:pt>
                <c:pt idx="5">
                  <c:v>No Answer</c:v>
                </c:pt>
              </c:strCache>
            </c:strRef>
          </c:cat>
          <c:val>
            <c:numRef>
              <c:f>'1 GOVERNANCE AND POLICY'!$AY$14:$BD$14</c:f>
              <c:numCache>
                <c:formatCode>0%</c:formatCode>
                <c:ptCount val="6"/>
                <c:pt idx="0">
                  <c:v>0.74193548387096775</c:v>
                </c:pt>
                <c:pt idx="1">
                  <c:v>0</c:v>
                </c:pt>
                <c:pt idx="2">
                  <c:v>6.4516129032258063E-2</c:v>
                </c:pt>
                <c:pt idx="3">
                  <c:v>3.2258064516129031E-2</c:v>
                </c:pt>
                <c:pt idx="4">
                  <c:v>0.12903225806451613</c:v>
                </c:pt>
                <c:pt idx="5">
                  <c:v>3.2258064516129031E-2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4950224"/>
        <c:axId val="304950784"/>
      </c:barChart>
      <c:catAx>
        <c:axId val="304950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50784"/>
        <c:crosses val="autoZero"/>
        <c:auto val="1"/>
        <c:lblAlgn val="ctr"/>
        <c:lblOffset val="100"/>
        <c:noMultiLvlLbl val="0"/>
      </c:catAx>
      <c:valAx>
        <c:axId val="30495078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5022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1.2</a:t>
            </a:r>
            <a:r>
              <a:rPr lang="de-DE" baseline="0"/>
              <a:t> b</a:t>
            </a:r>
            <a:r>
              <a:rPr lang="de-DE"/>
              <a:t> </a:t>
            </a:r>
          </a:p>
        </c:rich>
      </c:tx>
      <c:layout>
        <c:manualLayout>
          <c:xMode val="edge"/>
          <c:yMode val="edge"/>
          <c:x val="0.41370612908838222"/>
          <c:y val="3.121458918814203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7576940097965816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064A2">
                  <a:lumMod val="20000"/>
                  <a:lumOff val="80000"/>
                </a:srgb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8064A2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POLICY'!$B$16:$B$18</c:f>
              <c:strCache>
                <c:ptCount val="3"/>
                <c:pt idx="0">
                  <c:v>Legislation</c:v>
                </c:pt>
                <c:pt idx="1">
                  <c:v>Memorandum of Understanding</c:v>
                </c:pt>
                <c:pt idx="2">
                  <c:v>Other</c:v>
                </c:pt>
              </c:strCache>
            </c:strRef>
          </c:cat>
          <c:val>
            <c:numRef>
              <c:f>'1 GOVERNANCE AND POLICY'!$AY$16:$AY$18</c:f>
              <c:numCache>
                <c:formatCode>0%</c:formatCode>
                <c:ptCount val="3"/>
                <c:pt idx="0">
                  <c:v>0.21875</c:v>
                </c:pt>
                <c:pt idx="1">
                  <c:v>0.34375</c:v>
                </c:pt>
                <c:pt idx="2">
                  <c:v>0.45454545454545453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7"/>
        <c:axId val="306023328"/>
        <c:axId val="306023888"/>
      </c:barChart>
      <c:catAx>
        <c:axId val="306023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23888"/>
        <c:crosses val="autoZero"/>
        <c:auto val="1"/>
        <c:lblAlgn val="ctr"/>
        <c:lblOffset val="100"/>
        <c:noMultiLvlLbl val="0"/>
      </c:catAx>
      <c:valAx>
        <c:axId val="30602388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023328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1.2 a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262928891325371"/>
          <c:y val="0.19001947422008225"/>
          <c:w val="0.6909437202788032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 GOVERNANCE AND POLICY'!$AY$3:$BD$3</c:f>
              <c:strCache>
                <c:ptCount val="6"/>
                <c:pt idx="0">
                  <c:v>Sum</c:v>
                </c:pt>
                <c:pt idx="1">
                  <c:v>Yes</c:v>
                </c:pt>
                <c:pt idx="2">
                  <c:v>No</c:v>
                </c:pt>
                <c:pt idx="3">
                  <c:v>No, but planning</c:v>
                </c:pt>
                <c:pt idx="4">
                  <c:v>No, not planning</c:v>
                </c:pt>
                <c:pt idx="5">
                  <c:v>Not applicable</c:v>
                </c:pt>
              </c:strCache>
            </c:strRef>
          </c:cat>
          <c:val>
            <c:numRef>
              <c:f>'1 GOVERNANCE AND POLICY'!$AY$14:$BD$14</c:f>
              <c:numCache>
                <c:formatCode>0%</c:formatCode>
                <c:ptCount val="6"/>
                <c:pt idx="0">
                  <c:v>0.97058823529411775</c:v>
                </c:pt>
                <c:pt idx="1">
                  <c:v>0.75757575757575757</c:v>
                </c:pt>
                <c:pt idx="2">
                  <c:v>0</c:v>
                </c:pt>
                <c:pt idx="3">
                  <c:v>6.0606060606060608E-2</c:v>
                </c:pt>
                <c:pt idx="4">
                  <c:v>3.0303030303030304E-2</c:v>
                </c:pt>
                <c:pt idx="5">
                  <c:v>0.12121212121212122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4944624"/>
        <c:axId val="304945184"/>
      </c:barChart>
      <c:catAx>
        <c:axId val="304944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45184"/>
        <c:crosses val="autoZero"/>
        <c:auto val="1"/>
        <c:lblAlgn val="ctr"/>
        <c:lblOffset val="100"/>
        <c:noMultiLvlLbl val="0"/>
      </c:catAx>
      <c:valAx>
        <c:axId val="30494518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4462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1.6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582650876294286"/>
          <c:y val="0.19001947422008225"/>
          <c:w val="0.65309188214921177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'1 GOVERNANCE AND POLICY'!$AZ$40:$BE$40</c15:sqref>
                  </c15:fullRef>
                </c:ext>
              </c:extLst>
              <c:f>('1 GOVERNANCE AND POLICY'!$AZ$40,'1 GOVERNANCE AND POLICY'!$BB$40:$BE$40)</c:f>
              <c:numCache>
                <c:formatCode>0%</c:formatCode>
                <c:ptCount val="5"/>
                <c:pt idx="0">
                  <c:v>0.35294117647058826</c:v>
                </c:pt>
                <c:pt idx="1">
                  <c:v>0.26470588235294118</c:v>
                </c:pt>
                <c:pt idx="2">
                  <c:v>0.23529411764705882</c:v>
                </c:pt>
                <c:pt idx="3">
                  <c:v>0.11764705882352941</c:v>
                </c:pt>
                <c:pt idx="4">
                  <c:v>2.9411764705882353E-2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8638592"/>
        <c:axId val="308639152"/>
      </c:barChart>
      <c:catAx>
        <c:axId val="308638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639152"/>
        <c:crosses val="autoZero"/>
        <c:auto val="1"/>
        <c:lblAlgn val="ctr"/>
        <c:lblOffset val="100"/>
        <c:noMultiLvlLbl val="0"/>
      </c:catAx>
      <c:valAx>
        <c:axId val="30863915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638592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1.7.1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09525286095362"/>
          <c:y val="0.19001947422008225"/>
          <c:w val="0.64882310424395706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'1 GOVERNANCE AND POLICY'!$AZ$42:$BE$42</c15:sqref>
                  </c15:fullRef>
                </c:ext>
              </c:extLst>
              <c:f>('1 GOVERNANCE AND POLICY'!$AZ$42,'1 GOVERNANCE AND POLICY'!$BB$42:$BE$42)</c:f>
              <c:numCache>
                <c:formatCode>0%</c:formatCode>
                <c:ptCount val="5"/>
                <c:pt idx="0">
                  <c:v>0.52941176470588236</c:v>
                </c:pt>
                <c:pt idx="1">
                  <c:v>0.38235294117647056</c:v>
                </c:pt>
                <c:pt idx="2">
                  <c:v>2.9411764705882353E-2</c:v>
                </c:pt>
                <c:pt idx="3">
                  <c:v>5.8823529411764705E-2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88908048"/>
        <c:axId val="308936928"/>
      </c:barChart>
      <c:catAx>
        <c:axId val="388908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936928"/>
        <c:crosses val="autoZero"/>
        <c:auto val="1"/>
        <c:lblAlgn val="ctr"/>
        <c:lblOffset val="100"/>
        <c:noMultiLvlLbl val="0"/>
      </c:catAx>
      <c:valAx>
        <c:axId val="3089369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908048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1.7.3 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7576940097965816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'1 GOVERNANCE AND POLICY'!$AZ$45:$BE$45</c15:sqref>
                  </c15:fullRef>
                </c:ext>
              </c:extLst>
              <c:f>('1 GOVERNANCE AND POLICY'!$AZ$45,'1 GOVERNANCE AND POLICY'!$BB$45:$BE$45)</c:f>
              <c:numCache>
                <c:formatCode>0%</c:formatCode>
                <c:ptCount val="5"/>
                <c:pt idx="0">
                  <c:v>0.52941176470588236</c:v>
                </c:pt>
                <c:pt idx="1">
                  <c:v>0.20588235294117646</c:v>
                </c:pt>
                <c:pt idx="2">
                  <c:v>2.9411764705882353E-2</c:v>
                </c:pt>
                <c:pt idx="3">
                  <c:v>0.23529411764705882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94493824"/>
        <c:axId val="309111712"/>
      </c:barChart>
      <c:catAx>
        <c:axId val="394493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111712"/>
        <c:crosses val="autoZero"/>
        <c:auto val="1"/>
        <c:lblAlgn val="ctr"/>
        <c:lblOffset val="100"/>
        <c:noMultiLvlLbl val="0"/>
      </c:catAx>
      <c:valAx>
        <c:axId val="309111712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49382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Question 4.1</a:t>
            </a:r>
          </a:p>
        </c:rich>
      </c:tx>
      <c:layout>
        <c:manualLayout>
          <c:xMode val="edge"/>
          <c:yMode val="edge"/>
          <c:x val="0.41037834466946421"/>
          <c:y val="6.2100456621004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122443647140672"/>
          <c:y val="0.19001947422008225"/>
          <c:w val="0.75769400979658164"/>
          <c:h val="0.6477411619843814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'1 GOVERNANCE AND POLICY'!$AZ$3:$BE$3</c15:sqref>
                  </c15:fullRef>
                </c:ext>
              </c:extLst>
              <c:f>('1 GOVERNANCE AND POLICY'!$AZ$3,'1 GOVERNANCE AND POLICY'!$BB$3:$BE$3)</c:f>
              <c:strCache>
                <c:ptCount val="5"/>
                <c:pt idx="0">
                  <c:v>Yes</c:v>
                </c:pt>
                <c:pt idx="1">
                  <c:v>No, but planning</c:v>
                </c:pt>
                <c:pt idx="2">
                  <c:v>No, not planning</c:v>
                </c:pt>
                <c:pt idx="3">
                  <c:v>Not applicable</c:v>
                </c:pt>
                <c:pt idx="4">
                  <c:v>No Answer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'4 METHODS AND TECHNOLOGIES'!$AZ$4:$BE$4</c15:sqref>
                  </c15:fullRef>
                </c:ext>
              </c:extLst>
              <c:f>('4 METHODS AND TECHNOLOGIES'!$AZ$4,'4 METHODS AND TECHNOLOGIES'!$BB$4:$BE$4)</c:f>
              <c:numCache>
                <c:formatCode>0%</c:formatCode>
                <c:ptCount val="5"/>
                <c:pt idx="0">
                  <c:v>0.67647058823529416</c:v>
                </c:pt>
                <c:pt idx="1">
                  <c:v>0.23529411764705882</c:v>
                </c:pt>
                <c:pt idx="2">
                  <c:v>5.8823529411764705E-2</c:v>
                </c:pt>
                <c:pt idx="3">
                  <c:v>2.9411764705882353E-2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96511344"/>
        <c:axId val="396507984"/>
      </c:barChart>
      <c:catAx>
        <c:axId val="396511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507984"/>
        <c:crosses val="autoZero"/>
        <c:auto val="1"/>
        <c:lblAlgn val="ctr"/>
        <c:lblOffset val="100"/>
        <c:noMultiLvlLbl val="0"/>
      </c:catAx>
      <c:valAx>
        <c:axId val="39650798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511344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1543" cy="34106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799" y="2"/>
            <a:ext cx="4301543" cy="34106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42B1FA6B-4C5D-49E6-BF32-17D02A7AD310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3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5AEB19C9-791C-4ADC-88D5-54AB8A79E8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58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1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35EE187E-DCD9-4C58-B71F-979178337FA3}" type="datetimeFigureOut">
              <a:rPr lang="sk-SK" smtClean="0"/>
              <a:t>20. 5. 2019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7"/>
            <a:ext cx="7941310" cy="305895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3"/>
            <a:ext cx="4301543" cy="33988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CD179A52-778F-4BA6-BA72-C6002415550F}" type="slidenum">
              <a:rPr lang="sk-SK" smtClean="0"/>
              <a:t>‹Nr.›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4477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4663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Communication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users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not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properly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even</a:t>
            </a:r>
            <a:r>
              <a:rPr lang="de-DE" baseline="0" dirty="0" smtClean="0"/>
              <a:t> in Germany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don‘t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engagement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strategy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users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place</a:t>
            </a:r>
            <a:r>
              <a:rPr lang="de-DE" baseline="0" dirty="0" smtClean="0"/>
              <a:t>. Also, </a:t>
            </a:r>
            <a:r>
              <a:rPr lang="de-DE" baseline="0" dirty="0" err="1" smtClean="0"/>
              <a:t>if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communicate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think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quality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improve</a:t>
            </a:r>
            <a:r>
              <a:rPr lang="de-DE" baseline="0" dirty="0" smtClean="0"/>
              <a:t>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10961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exchanges</a:t>
            </a:r>
            <a:r>
              <a:rPr lang="de-DE" dirty="0" smtClean="0"/>
              <a:t> on </a:t>
            </a:r>
            <a:r>
              <a:rPr lang="de-DE" dirty="0" err="1" smtClean="0"/>
              <a:t>demand</a:t>
            </a:r>
            <a:r>
              <a:rPr lang="de-DE" dirty="0" smtClean="0"/>
              <a:t>.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regular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meeting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issues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implemented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because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regular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open </a:t>
            </a:r>
            <a:r>
              <a:rPr lang="de-DE" baseline="0" dirty="0" err="1" smtClean="0"/>
              <a:t>communication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key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success</a:t>
            </a:r>
            <a:r>
              <a:rPr lang="de-DE" baseline="0" dirty="0" smtClean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31896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Overall,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questionnaire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helped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lot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understand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issues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challenges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integration</a:t>
            </a:r>
            <a:r>
              <a:rPr lang="de-DE" baseline="0" dirty="0" smtClean="0"/>
              <a:t>. But </a:t>
            </a:r>
            <a:r>
              <a:rPr lang="de-DE" baseline="0" dirty="0" err="1" smtClean="0"/>
              <a:t>overall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situation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might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seem</a:t>
            </a:r>
            <a:r>
              <a:rPr lang="de-DE" baseline="0" dirty="0" smtClean="0"/>
              <a:t>. 88% </a:t>
            </a:r>
            <a:r>
              <a:rPr lang="de-DE" baseline="0" dirty="0" err="1" smtClean="0"/>
              <a:t>think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making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cooperation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effective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efficient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94% </a:t>
            </a:r>
            <a:r>
              <a:rPr lang="de-DE" baseline="0" dirty="0" err="1" smtClean="0"/>
              <a:t>believe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also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quality</a:t>
            </a:r>
            <a:r>
              <a:rPr lang="de-DE" baseline="0" dirty="0" smtClean="0"/>
              <a:t> will </a:t>
            </a:r>
            <a:r>
              <a:rPr lang="de-DE" baseline="0" dirty="0" err="1" smtClean="0"/>
              <a:t>improve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integration</a:t>
            </a:r>
            <a:r>
              <a:rPr lang="de-DE" baseline="0" dirty="0" smtClean="0"/>
              <a:t>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6776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3682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</a:t>
            </a:r>
            <a:r>
              <a:rPr lang="de-DE" baseline="0" dirty="0" smtClean="0"/>
              <a:t> erfolgreiches Beispiel aus dem </a:t>
            </a:r>
            <a:r>
              <a:rPr lang="de-DE" baseline="0" dirty="0" err="1" smtClean="0"/>
              <a:t>Leaflet</a:t>
            </a:r>
            <a:r>
              <a:rPr lang="de-DE" baseline="0" dirty="0" smtClean="0"/>
              <a:t>, damit sich das die Zuhörer besser vorstellen können.</a:t>
            </a:r>
          </a:p>
          <a:p>
            <a:r>
              <a:rPr lang="de-DE" baseline="0" dirty="0" err="1" smtClean="0"/>
              <a:t>When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Hurricane</a:t>
            </a:r>
            <a:r>
              <a:rPr lang="de-DE" baseline="0" dirty="0" smtClean="0"/>
              <a:t> Irma </a:t>
            </a:r>
            <a:r>
              <a:rPr lang="de-DE" baseline="0" dirty="0" err="1" smtClean="0"/>
              <a:t>striked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help</a:t>
            </a:r>
            <a:r>
              <a:rPr lang="de-DE" baseline="0" dirty="0" smtClean="0"/>
              <a:t> was </a:t>
            </a:r>
            <a:r>
              <a:rPr lang="de-DE" baseline="0" dirty="0" err="1" smtClean="0"/>
              <a:t>needed</a:t>
            </a:r>
            <a:r>
              <a:rPr lang="de-DE" baseline="0" dirty="0" smtClean="0"/>
              <a:t> fast. NMCA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NSI </a:t>
            </a:r>
            <a:r>
              <a:rPr lang="de-DE" baseline="0" dirty="0" err="1" smtClean="0"/>
              <a:t>worked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together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create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satellite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images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population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statistics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help</a:t>
            </a:r>
            <a:r>
              <a:rPr lang="de-DE" baseline="0" dirty="0" smtClean="0"/>
              <a:t> was </a:t>
            </a:r>
            <a:r>
              <a:rPr lang="de-DE" baseline="0" dirty="0" err="1" smtClean="0"/>
              <a:t>needed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6953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53 </a:t>
            </a:r>
            <a:r>
              <a:rPr lang="de-DE" dirty="0" err="1" smtClean="0"/>
              <a:t>questions</a:t>
            </a:r>
            <a:r>
              <a:rPr lang="de-DE" baseline="0" dirty="0" smtClean="0"/>
              <a:t> on </a:t>
            </a:r>
          </a:p>
          <a:p>
            <a:pPr marL="228600" indent="-228600">
              <a:buAutoNum type="arabicPeriod"/>
            </a:pPr>
            <a:r>
              <a:rPr lang="de-DE" baseline="0" dirty="0" err="1" smtClean="0"/>
              <a:t>Governance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policy</a:t>
            </a:r>
            <a:endParaRPr lang="de-DE" baseline="0" dirty="0" smtClean="0"/>
          </a:p>
          <a:p>
            <a:pPr marL="228600" indent="-228600">
              <a:buAutoNum type="arabicPeriod"/>
            </a:pPr>
            <a:r>
              <a:rPr lang="de-DE" baseline="0" dirty="0" smtClean="0"/>
              <a:t>Data </a:t>
            </a:r>
            <a:r>
              <a:rPr lang="de-DE" baseline="0" dirty="0" err="1" smtClean="0"/>
              <a:t>sources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standards</a:t>
            </a:r>
            <a:endParaRPr lang="de-DE" baseline="0" dirty="0" smtClean="0"/>
          </a:p>
          <a:p>
            <a:pPr marL="228600" indent="-228600">
              <a:buAutoNum type="arabicPeriod"/>
            </a:pPr>
            <a:r>
              <a:rPr lang="de-DE" baseline="0" dirty="0" smtClean="0"/>
              <a:t>2030 Agenda – SDGs</a:t>
            </a:r>
          </a:p>
          <a:p>
            <a:pPr marL="228600" indent="-228600">
              <a:buAutoNum type="arabicPeriod"/>
            </a:pPr>
            <a:r>
              <a:rPr lang="de-DE" baseline="0" dirty="0" err="1" smtClean="0"/>
              <a:t>Methods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technology</a:t>
            </a:r>
            <a:endParaRPr lang="de-DE" baseline="0" dirty="0" smtClean="0"/>
          </a:p>
          <a:p>
            <a:pPr marL="228600" indent="-228600">
              <a:buAutoNum type="arabicPeriod"/>
            </a:pPr>
            <a:r>
              <a:rPr lang="de-DE" baseline="0" dirty="0" smtClean="0"/>
              <a:t>User </a:t>
            </a:r>
            <a:r>
              <a:rPr lang="de-DE" baseline="0" dirty="0" err="1" smtClean="0"/>
              <a:t>engagement</a:t>
            </a:r>
            <a:r>
              <a:rPr lang="de-DE" baseline="0" dirty="0" smtClean="0"/>
              <a:t>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5600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47% </a:t>
            </a:r>
            <a:r>
              <a:rPr lang="de-DE" dirty="0" err="1" smtClean="0"/>
              <a:t>Coordinated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response</a:t>
            </a:r>
            <a:endParaRPr lang="de-DE" baseline="0" dirty="0" smtClean="0"/>
          </a:p>
          <a:p>
            <a:r>
              <a:rPr lang="de-DE" baseline="0" dirty="0" smtClean="0"/>
              <a:t>24% </a:t>
            </a:r>
            <a:r>
              <a:rPr lang="de-DE" baseline="0" dirty="0" err="1" smtClean="0"/>
              <a:t>seperate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response</a:t>
            </a:r>
            <a:endParaRPr lang="de-DE" baseline="0" dirty="0" smtClean="0"/>
          </a:p>
          <a:p>
            <a:r>
              <a:rPr lang="de-DE" baseline="0" dirty="0" smtClean="0"/>
              <a:t>18%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NMCA</a:t>
            </a:r>
          </a:p>
          <a:p>
            <a:r>
              <a:rPr lang="de-DE" baseline="0" dirty="0" smtClean="0"/>
              <a:t>12%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NSi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9877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asked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questionnaire</a:t>
            </a:r>
            <a:r>
              <a:rPr lang="de-DE" baseline="0" dirty="0" smtClean="0"/>
              <a:t>. The </a:t>
            </a:r>
            <a:r>
              <a:rPr lang="de-DE" baseline="0" dirty="0" err="1" smtClean="0"/>
              <a:t>first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was „Are </a:t>
            </a:r>
            <a:r>
              <a:rPr lang="de-DE" baseline="0" dirty="0" err="1" smtClean="0"/>
              <a:t>statisitcs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geospatial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information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same </a:t>
            </a:r>
            <a:r>
              <a:rPr lang="de-DE" baseline="0" dirty="0" err="1" smtClean="0"/>
              <a:t>ministry</a:t>
            </a:r>
            <a:r>
              <a:rPr lang="de-DE" baseline="0" dirty="0" smtClean="0"/>
              <a:t>?“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suprisngly</a:t>
            </a:r>
            <a:r>
              <a:rPr lang="de-DE" baseline="0" dirty="0" smtClean="0"/>
              <a:t> 94% </a:t>
            </a:r>
            <a:r>
              <a:rPr lang="de-DE" baseline="0" dirty="0" err="1" smtClean="0"/>
              <a:t>answered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„</a:t>
            </a:r>
            <a:r>
              <a:rPr lang="de-DE" baseline="0" dirty="0" err="1" smtClean="0"/>
              <a:t>No</a:t>
            </a:r>
            <a:r>
              <a:rPr lang="de-DE" baseline="0" dirty="0" smtClean="0"/>
              <a:t>“.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1418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</a:t>
            </a:r>
            <a:r>
              <a:rPr lang="de-DE" baseline="0" dirty="0" smtClean="0"/>
              <a:t> hier Bezug zum Thema der Session 3: </a:t>
            </a:r>
            <a:r>
              <a:rPr lang="de-DE" baseline="0" dirty="0" err="1" smtClean="0"/>
              <a:t>Challenges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solutions</a:t>
            </a:r>
            <a:r>
              <a:rPr lang="de-DE" baseline="0" dirty="0" smtClean="0"/>
              <a:t>. Ich habe Fragen aus dem </a:t>
            </a:r>
            <a:r>
              <a:rPr lang="de-DE" baseline="0" dirty="0" err="1" smtClean="0"/>
              <a:t>Questionnaire</a:t>
            </a:r>
            <a:r>
              <a:rPr lang="de-DE" baseline="0" dirty="0" smtClean="0"/>
              <a:t> rausgesucht und dazu die passenden </a:t>
            </a:r>
            <a:r>
              <a:rPr lang="de-DE" baseline="0" dirty="0" err="1" smtClean="0"/>
              <a:t>Challenges</a:t>
            </a:r>
            <a:r>
              <a:rPr lang="de-DE" baseline="0" dirty="0" smtClean="0"/>
              <a:t> und </a:t>
            </a:r>
            <a:r>
              <a:rPr lang="de-DE" baseline="0" dirty="0" err="1" smtClean="0"/>
              <a:t>Recommendations</a:t>
            </a:r>
            <a:r>
              <a:rPr lang="de-DE" baseline="0" dirty="0" smtClean="0"/>
              <a:t> aus dem </a:t>
            </a:r>
            <a:r>
              <a:rPr lang="de-DE" baseline="0" dirty="0" err="1" smtClean="0"/>
              <a:t>Policy</a:t>
            </a:r>
            <a:r>
              <a:rPr lang="de-DE" baseline="0" dirty="0" smtClean="0"/>
              <a:t> Paper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0168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Eventuell kann diese Folie raus. Nicht ganz sicher, ob die Frage zur Challenge</a:t>
            </a:r>
            <a:r>
              <a:rPr lang="de-DE" baseline="0" dirty="0" smtClean="0"/>
              <a:t> und Solution passt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9537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7056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Geocoding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important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starting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point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course</a:t>
            </a:r>
            <a:r>
              <a:rPr lang="de-DE" baseline="0" dirty="0" smtClean="0"/>
              <a:t>. 68%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agreed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method</a:t>
            </a:r>
            <a:r>
              <a:rPr lang="de-DE" baseline="0" dirty="0" smtClean="0"/>
              <a:t>, but 30% </a:t>
            </a:r>
            <a:r>
              <a:rPr lang="de-DE" baseline="0" dirty="0" err="1" smtClean="0"/>
              <a:t>don‘t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it.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think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geocoding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help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decrease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lack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ready-to-use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according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international </a:t>
            </a:r>
            <a:r>
              <a:rPr lang="de-DE" baseline="0" dirty="0" err="1" smtClean="0"/>
              <a:t>standards</a:t>
            </a:r>
            <a:r>
              <a:rPr lang="de-DE" baseline="0" dirty="0" smtClean="0"/>
              <a:t>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79A52-778F-4BA6-BA72-C6002415550F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660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-108520" y="-99392"/>
            <a:ext cx="9649072" cy="7128792"/>
          </a:xfrm>
          <a:prstGeom prst="rect">
            <a:avLst/>
          </a:prstGeom>
          <a:solidFill>
            <a:srgbClr val="3E7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350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16217" y="6453336"/>
            <a:ext cx="22322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600" dirty="0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Copyright ©2013 </a:t>
            </a:r>
            <a:r>
              <a:rPr lang="sk-SK" sz="600" dirty="0" err="1" smtClean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EuroGeographics</a:t>
            </a:r>
            <a:endParaRPr lang="sk-SK" sz="6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91581" y="1556792"/>
            <a:ext cx="7308812" cy="1228998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sk-SK" dirty="0" smtClean="0"/>
              <a:t>TITLE/HEADLINE</a:t>
            </a:r>
            <a:endParaRPr lang="sk-SK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91581" y="3932288"/>
            <a:ext cx="7308812" cy="504825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sk-SK" dirty="0" err="1" smtClean="0"/>
              <a:t>Subtitle</a:t>
            </a:r>
            <a:endParaRPr lang="sk-SK" dirty="0"/>
          </a:p>
        </p:txBody>
      </p:sp>
      <p:sp>
        <p:nvSpPr>
          <p:cNvPr id="15" name="Text Placeholder 1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827089" y="4581899"/>
            <a:ext cx="2376487" cy="359271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err="1" smtClean="0"/>
              <a:t>Month</a:t>
            </a:r>
            <a:r>
              <a:rPr lang="sk-SK" dirty="0" smtClean="0"/>
              <a:t> 2013</a:t>
            </a:r>
            <a:endParaRPr lang="sk-SK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91581" y="2780929"/>
            <a:ext cx="7308812" cy="108012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TITLE/HEADLINE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8394" y="-171400"/>
            <a:ext cx="14688804" cy="7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F9AFFF0-A3F3-4812-8E18-7FA50CA951C6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45164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83B4F68-37A8-424E-BF4C-FF8C7516E5F2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3415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823FE9-7E7C-47B0-9833-FD208395B20A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19916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9875" y="101600"/>
            <a:ext cx="8626475" cy="385763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F12B723-83EB-4284-8656-02604303F293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31830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40525" y="101600"/>
            <a:ext cx="2155825" cy="6024563"/>
          </a:xfrm>
          <a:prstGeom prst="rect">
            <a:avLst/>
          </a:prstGeo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269875" y="101600"/>
            <a:ext cx="6318250" cy="6024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821F07A-C243-4582-81B1-D99D2092CADB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60667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Otsikko ja kaav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9875" y="101600"/>
            <a:ext cx="8626475" cy="385763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aavion paikkamerkki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28EB5D6-8198-4E8C-AB11-4005C9317DF9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7498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5742"/>
            <a:ext cx="9144000" cy="4572258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6950"/>
          </a:xfrm>
        </p:spPr>
        <p:txBody>
          <a:bodyPr/>
          <a:lstStyle>
            <a:lvl1pPr algn="l">
              <a:defRPr/>
            </a:lvl1pPr>
          </a:lstStyle>
          <a:p>
            <a:endParaRPr lang="sk-SK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67544" y="1340770"/>
            <a:ext cx="8229600" cy="4464495"/>
          </a:xfrm>
        </p:spPr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65121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2360615"/>
            <a:ext cx="160338" cy="4497387"/>
          </a:xfrm>
          <a:prstGeom prst="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350"/>
          </a:p>
        </p:txBody>
      </p:sp>
      <p:sp>
        <p:nvSpPr>
          <p:cNvPr id="5" name="Rechteck 4"/>
          <p:cNvSpPr/>
          <p:nvPr/>
        </p:nvSpPr>
        <p:spPr>
          <a:xfrm>
            <a:off x="8658226" y="-19050"/>
            <a:ext cx="485775" cy="1293813"/>
          </a:xfrm>
          <a:prstGeom prst="rect">
            <a:avLst/>
          </a:prstGeom>
          <a:solidFill>
            <a:srgbClr val="00704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35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04000" y="482398"/>
            <a:ext cx="5122800" cy="92577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ts val="2475"/>
              </a:lnSpc>
              <a:defRPr sz="21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7311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5732463"/>
            <a:ext cx="9144000" cy="1125537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endParaRPr lang="fi-FI" altLang="de-DE" smtClean="0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749925"/>
            <a:ext cx="9144000" cy="110807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endParaRPr lang="fi-FI" altLang="de-DE" smtClean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4216400"/>
          </a:xfrm>
          <a:prstGeom prst="rect">
            <a:avLst/>
          </a:prstGeom>
          <a:gradFill rotWithShape="1">
            <a:gsLst>
              <a:gs pos="0">
                <a:srgbClr val="D0D0D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177800" indent="-177800" defTabSz="801688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688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688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688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688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Aft>
                <a:spcPct val="0"/>
              </a:spcAft>
              <a:defRPr/>
            </a:pPr>
            <a:endParaRPr lang="en-GB" altLang="de-DE" smtClean="0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 flipV="1">
            <a:off x="0" y="5734050"/>
            <a:ext cx="9144000" cy="13017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96969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endParaRPr lang="fi-FI" altLang="de-DE" smtClean="0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5864225"/>
            <a:ext cx="9144000" cy="9842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endParaRPr lang="fi-FI" altLang="de-DE" smtClean="0">
              <a:solidFill>
                <a:srgbClr val="FFFFFF"/>
              </a:solidFill>
            </a:endParaRPr>
          </a:p>
        </p:txBody>
      </p:sp>
      <p:sp>
        <p:nvSpPr>
          <p:cNvPr id="6225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19075" y="5610225"/>
            <a:ext cx="8702675" cy="504825"/>
          </a:xfrm>
          <a:prstGeom prst="rect">
            <a:avLst/>
          </a:prstGeom>
          <a:ln w="9525"/>
        </p:spPr>
        <p:txBody>
          <a:bodyPr lIns="91440" tIns="45720" rIns="91440" bIns="45720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622597" name="Rectangle 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231775" y="6134100"/>
            <a:ext cx="8689975" cy="431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000" b="1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9543158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9875" y="101600"/>
            <a:ext cx="8626475" cy="385763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98DD69-769B-486B-A1D3-58E2E7F24FBA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065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262B2CB-E435-46D6-9970-150FCC5A0B09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635331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9875" y="101600"/>
            <a:ext cx="8626475" cy="385763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4B97489-7175-441C-81CB-E090352E57AE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8450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8E2476-97CE-4E82-B427-7DC8F40E60E6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6300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9875" y="101600"/>
            <a:ext cx="8626475" cy="385763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6327775"/>
            <a:ext cx="550863" cy="307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572B59D-F212-42E8-9B8E-E5634716D27D}" type="slidenum">
              <a:rPr lang="en-GB" altLang="de-DE" sz="120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GB" altLang="de-DE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5312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4935" y="1226348"/>
            <a:ext cx="8004175" cy="73110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nb-NO" dirty="0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4934" y="2286002"/>
            <a:ext cx="8101866" cy="3840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en-US" dirty="0"/>
          </a:p>
        </p:txBody>
      </p:sp>
      <p:sp>
        <p:nvSpPr>
          <p:cNvPr id="9" name="Tekstiruutu 3"/>
          <p:cNvSpPr txBox="1">
            <a:spLocks noChangeArrowheads="1"/>
          </p:cNvSpPr>
          <p:nvPr/>
        </p:nvSpPr>
        <p:spPr bwMode="auto">
          <a:xfrm>
            <a:off x="2989462" y="6479965"/>
            <a:ext cx="32816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342900"/>
            <a:r>
              <a:rPr lang="en-GB" sz="600" dirty="0">
                <a:solidFill>
                  <a:prstClr val="white"/>
                </a:solidFill>
              </a:rPr>
              <a:t>the Competitiveness and Innovation framework Programme (CIP)</a:t>
            </a:r>
          </a:p>
          <a:p>
            <a:pPr defTabSz="342900"/>
            <a:r>
              <a:rPr lang="fi-FI" sz="600" dirty="0">
                <a:solidFill>
                  <a:prstClr val="white"/>
                </a:solidFill>
              </a:rPr>
              <a:t>ICT Policy Support Programme (PSP) Call 6 Grant 325140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1357" y="6542364"/>
            <a:ext cx="209308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GB" sz="750" dirty="0">
                <a:solidFill>
                  <a:srgbClr val="FFFFFF"/>
                </a:solidFill>
              </a:rPr>
              <a:t>EUROPEAN LOCATION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304003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342900" rtl="0" eaLnBrk="1" latinLnBrk="0" hangingPunct="1">
        <a:spcBef>
          <a:spcPct val="0"/>
        </a:spcBef>
        <a:buNone/>
        <a:defRPr sz="2400" b="1" kern="1200">
          <a:solidFill>
            <a:srgbClr val="183071"/>
          </a:solidFill>
          <a:latin typeface="+mj-lt"/>
          <a:ea typeface="+mj-ea"/>
          <a:cs typeface="+mj-cs"/>
        </a:defRPr>
      </a:lvl1pPr>
    </p:titleStyle>
    <p:bodyStyle>
      <a:lvl1pPr marL="132160" indent="-132160" algn="l" defTabSz="3429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rgbClr val="183071"/>
          </a:solidFill>
          <a:latin typeface="+mn-lt"/>
          <a:ea typeface="+mn-ea"/>
          <a:cs typeface="+mn-cs"/>
        </a:defRPr>
      </a:lvl1pPr>
      <a:lvl2pPr marL="265510" indent="-133350" algn="l" defTabSz="342900" rtl="0" eaLnBrk="1" latinLnBrk="0" hangingPunct="1">
        <a:spcBef>
          <a:spcPct val="20000"/>
        </a:spcBef>
        <a:buClr>
          <a:srgbClr val="FFDC00"/>
        </a:buClr>
        <a:buSzPct val="115000"/>
        <a:buFont typeface="Wingdings" charset="2"/>
        <a:buChar char=""/>
        <a:defRPr sz="1500" b="1" kern="1200">
          <a:solidFill>
            <a:srgbClr val="183071"/>
          </a:solidFill>
          <a:latin typeface="+mn-lt"/>
          <a:ea typeface="+mn-ea"/>
          <a:cs typeface="+mn-cs"/>
        </a:defRPr>
      </a:lvl2pPr>
      <a:lvl3pPr marL="475060" indent="-142875" algn="l" defTabSz="342900" rtl="0" eaLnBrk="1" latinLnBrk="0" hangingPunct="1">
        <a:spcBef>
          <a:spcPct val="20000"/>
        </a:spcBef>
        <a:buClr>
          <a:srgbClr val="2370BC"/>
        </a:buClr>
        <a:buSzPct val="90000"/>
        <a:buFont typeface="Wingdings" charset="2"/>
        <a:buChar char=""/>
        <a:tabLst/>
        <a:defRPr sz="1350" b="1" kern="1200">
          <a:solidFill>
            <a:srgbClr val="183071"/>
          </a:solidFill>
          <a:latin typeface="+mn-lt"/>
          <a:ea typeface="+mn-ea"/>
          <a:cs typeface="+mn-cs"/>
        </a:defRPr>
      </a:lvl3pPr>
      <a:lvl4pPr marL="608410" indent="-133350" algn="l" defTabSz="265510" rtl="0" eaLnBrk="1" latinLnBrk="0" hangingPunct="1">
        <a:spcBef>
          <a:spcPct val="20000"/>
        </a:spcBef>
        <a:buClr>
          <a:srgbClr val="FFDC00"/>
        </a:buClr>
        <a:buSzPct val="115000"/>
        <a:buFont typeface="Wingdings" charset="2"/>
        <a:buChar char="§"/>
        <a:defRPr sz="1200" b="1" kern="1200">
          <a:solidFill>
            <a:srgbClr val="183071"/>
          </a:solidFill>
          <a:latin typeface="+mn-lt"/>
          <a:ea typeface="+mn-ea"/>
          <a:cs typeface="+mn-cs"/>
        </a:defRPr>
      </a:lvl4pPr>
      <a:lvl5pPr marL="608410" indent="0" algn="l" defTabSz="342900" rtl="0" eaLnBrk="1" latinLnBrk="0" hangingPunct="1">
        <a:spcBef>
          <a:spcPct val="20000"/>
        </a:spcBef>
        <a:buFont typeface="Arial"/>
        <a:buNone/>
        <a:tabLst/>
        <a:defRPr sz="1050" b="1" kern="1200">
          <a:solidFill>
            <a:srgbClr val="289ADC"/>
          </a:solidFill>
          <a:latin typeface="+mn-lt"/>
          <a:ea typeface="+mn-ea"/>
          <a:cs typeface="+mn-cs"/>
        </a:defRPr>
      </a:lvl5pPr>
      <a:lvl6pPr marL="810000" indent="-171450" algn="l" defTabSz="3429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 userDrawn="1"/>
        </p:nvSpPr>
        <p:spPr bwMode="auto">
          <a:xfrm flipV="1">
            <a:off x="0" y="6267450"/>
            <a:ext cx="9144000" cy="590550"/>
          </a:xfrm>
          <a:prstGeom prst="rect">
            <a:avLst/>
          </a:prstGeom>
          <a:solidFill>
            <a:srgbClr val="E8E8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endParaRPr lang="fi-FI" altLang="de-DE" smtClean="0">
              <a:solidFill>
                <a:srgbClr val="FFFFFF"/>
              </a:solidFill>
            </a:endParaRPr>
          </a:p>
        </p:txBody>
      </p:sp>
      <p:pic>
        <p:nvPicPr>
          <p:cNvPr id="1027" name="Obrázek 5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38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ransition spd="med">
    <p:fade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un-ggim-europe.org/wp-content/uploads/2019/03/2019-02-06_UNGGIM-Europe_ReportQuestionnaire_v2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pier-giorgio.zaccheddu@bkg.bund.d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franka.kunz@bkg.bund.d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687" y="548680"/>
            <a:ext cx="9217024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600" b="0" dirty="0" smtClean="0"/>
              <a:t>Session 3: Challenges and solutions for integrating statistical and geospatial data</a:t>
            </a:r>
            <a:r>
              <a:rPr lang="de-DE" sz="1600" b="0" dirty="0" smtClean="0"/>
              <a:t/>
            </a:r>
            <a:br>
              <a:rPr lang="de-DE" sz="1600" b="0" dirty="0" smtClean="0"/>
            </a:br>
            <a:r>
              <a:rPr lang="de-DE" sz="3100" b="0" dirty="0" smtClean="0"/>
              <a:t/>
            </a:r>
            <a:br>
              <a:rPr lang="de-DE" sz="3100" b="0" dirty="0" smtClean="0"/>
            </a:br>
            <a:r>
              <a:rPr lang="de-DE" dirty="0" smtClean="0"/>
              <a:t>U</a:t>
            </a:r>
            <a:r>
              <a:rPr lang="en-US" dirty="0" smtClean="0"/>
              <a:t>N-GGIM: Europe</a:t>
            </a:r>
            <a:br>
              <a:rPr lang="en-US" dirty="0" smtClean="0"/>
            </a:br>
            <a:r>
              <a:rPr lang="en-US" dirty="0" smtClean="0"/>
              <a:t>- </a:t>
            </a:r>
            <a:br>
              <a:rPr lang="en-US" dirty="0" smtClean="0"/>
            </a:br>
            <a:r>
              <a:rPr lang="en-US" dirty="0" smtClean="0"/>
              <a:t>Enhancement </a:t>
            </a:r>
            <a:r>
              <a:rPr lang="en-US" dirty="0"/>
              <a:t>of cooperation by using a questionnaire poll to promote data integration for policy outreach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83568" y="5229200"/>
            <a:ext cx="4464496" cy="558247"/>
          </a:xfrm>
        </p:spPr>
        <p:txBody>
          <a:bodyPr/>
          <a:lstStyle/>
          <a:p>
            <a:r>
              <a:rPr lang="de-DE" dirty="0" smtClean="0"/>
              <a:t>Franka </a:t>
            </a:r>
            <a:r>
              <a:rPr lang="de-DE" dirty="0" smtClean="0"/>
              <a:t>Kunz &amp; Pier-Giorgio Zaccheddu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691867" y="5661629"/>
            <a:ext cx="2160239" cy="341461"/>
          </a:xfrm>
        </p:spPr>
        <p:txBody>
          <a:bodyPr>
            <a:normAutofit/>
          </a:bodyPr>
          <a:lstStyle/>
          <a:p>
            <a:r>
              <a:rPr lang="de-DE" dirty="0" smtClean="0"/>
              <a:t>21</a:t>
            </a:r>
            <a:r>
              <a:rPr lang="de-DE" baseline="30000" dirty="0" smtClean="0"/>
              <a:t>st</a:t>
            </a:r>
            <a:r>
              <a:rPr lang="de-DE" dirty="0" smtClean="0"/>
              <a:t> – 23</a:t>
            </a:r>
            <a:r>
              <a:rPr lang="de-DE" baseline="30000" dirty="0" smtClean="0"/>
              <a:t>rd</a:t>
            </a:r>
            <a:r>
              <a:rPr lang="de-DE" dirty="0" smtClean="0"/>
              <a:t> May 2019</a:t>
            </a:r>
            <a:endParaRPr lang="de-DE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683568" y="5877272"/>
            <a:ext cx="4032448" cy="893356"/>
          </a:xfrm>
        </p:spPr>
        <p:txBody>
          <a:bodyPr>
            <a:normAutofit/>
          </a:bodyPr>
          <a:lstStyle/>
          <a:p>
            <a:r>
              <a:rPr lang="de-DE" dirty="0" smtClean="0"/>
              <a:t>Workshop on Data Integration: </a:t>
            </a:r>
            <a:r>
              <a:rPr lang="de-DE" dirty="0" err="1" smtClean="0"/>
              <a:t>Realising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Potential </a:t>
            </a:r>
            <a:r>
              <a:rPr lang="de-DE" dirty="0" err="1" smtClean="0"/>
              <a:t>of</a:t>
            </a:r>
            <a:r>
              <a:rPr lang="de-DE" dirty="0" smtClean="0"/>
              <a:t> Statistical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err="1" smtClean="0"/>
              <a:t>Geospatial</a:t>
            </a:r>
            <a:r>
              <a:rPr lang="de-DE" dirty="0" smtClean="0"/>
              <a:t> Data, </a:t>
            </a:r>
            <a:r>
              <a:rPr lang="de-DE" dirty="0" err="1" smtClean="0"/>
              <a:t>Belgrade</a:t>
            </a:r>
            <a:r>
              <a:rPr lang="de-DE" dirty="0" smtClean="0"/>
              <a:t>, </a:t>
            </a:r>
            <a:r>
              <a:rPr lang="de-DE" dirty="0" err="1" smtClean="0"/>
              <a:t>Serbia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59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4824536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Strengthen institutions and governance is crucial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760684"/>
              </p:ext>
            </p:extLst>
          </p:nvPr>
        </p:nvGraphicFramePr>
        <p:xfrm>
          <a:off x="891016" y="4578628"/>
          <a:ext cx="7146352" cy="136164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Lack of binding agreements and support</a:t>
                      </a:r>
                      <a:r>
                        <a:rPr lang="en-US" sz="1800" baseline="0" noProof="0" dirty="0" smtClean="0">
                          <a:solidFill>
                            <a:srgbClr val="183071"/>
                          </a:solidFill>
                        </a:rPr>
                        <a:t> from the government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noProof="0" dirty="0" err="1" smtClean="0">
                          <a:solidFill>
                            <a:srgbClr val="183071"/>
                          </a:solidFill>
                        </a:rPr>
                        <a:t>Ensure</a:t>
                      </a:r>
                      <a:r>
                        <a:rPr lang="de-DE" sz="180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noProof="0" dirty="0" err="1" smtClean="0">
                          <a:solidFill>
                            <a:srgbClr val="183071"/>
                          </a:solidFill>
                        </a:rPr>
                        <a:t>governance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with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legislation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and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sign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a national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data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integration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charter</a:t>
                      </a:r>
                      <a:endParaRPr lang="en-US" sz="1800" noProof="0" dirty="0" smtClean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Inhaltsplatzhalter 2"/>
          <p:cNvSpPr txBox="1">
            <a:spLocks/>
          </p:cNvSpPr>
          <p:nvPr/>
        </p:nvSpPr>
        <p:spPr>
          <a:xfrm>
            <a:off x="897829" y="2342121"/>
            <a:ext cx="2808312" cy="12351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0"/>
              </a:spcBef>
              <a:buNone/>
            </a:pPr>
            <a:r>
              <a:rPr lang="en-US" sz="1800" b="0" dirty="0" smtClean="0"/>
              <a:t>1.6 Do </a:t>
            </a:r>
            <a:r>
              <a:rPr lang="en-US" sz="1800" b="0" dirty="0"/>
              <a:t>you have a national action plan for your cooperation?</a:t>
            </a:r>
            <a:r>
              <a:rPr lang="en-US" sz="1800" dirty="0"/>
              <a:t> </a:t>
            </a:r>
            <a:endParaRPr lang="en-US" sz="1800" b="0" dirty="0"/>
          </a:p>
        </p:txBody>
      </p:sp>
      <p:sp>
        <p:nvSpPr>
          <p:cNvPr id="2" name="Textfeld 1"/>
          <p:cNvSpPr txBox="1"/>
          <p:nvPr/>
        </p:nvSpPr>
        <p:spPr>
          <a:xfrm>
            <a:off x="789817" y="4265786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  <p:graphicFrame>
        <p:nvGraphicFramePr>
          <p:cNvPr id="10" name="Diagramm 9"/>
          <p:cNvGraphicFramePr>
            <a:graphicFrameLocks/>
          </p:cNvGraphicFramePr>
          <p:nvPr/>
        </p:nvGraphicFramePr>
        <p:xfrm>
          <a:off x="4067944" y="1956971"/>
          <a:ext cx="4370849" cy="204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1847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4824536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Strengthen institutions and governance is crucial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58189"/>
              </p:ext>
            </p:extLst>
          </p:nvPr>
        </p:nvGraphicFramePr>
        <p:xfrm>
          <a:off x="914214" y="4744052"/>
          <a:ext cx="7146352" cy="10873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de-DE" sz="1800" noProof="0" dirty="0" smtClean="0">
                          <a:solidFill>
                            <a:srgbClr val="183071"/>
                          </a:solidFill>
                        </a:rPr>
                        <a:t>Absence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of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legislations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,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frameworks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and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policies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noProof="0" dirty="0" err="1" smtClean="0">
                          <a:solidFill>
                            <a:srgbClr val="183071"/>
                          </a:solidFill>
                        </a:rPr>
                        <a:t>Enhance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national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policies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and</a:t>
                      </a:r>
                      <a:r>
                        <a:rPr lang="de-DE" sz="1800" baseline="0" noProof="0" dirty="0" smtClean="0">
                          <a:solidFill>
                            <a:srgbClr val="183071"/>
                          </a:solidFill>
                        </a:rPr>
                        <a:t> </a:t>
                      </a:r>
                      <a:r>
                        <a:rPr lang="de-DE" sz="1800" baseline="0" noProof="0" dirty="0" err="1" smtClean="0">
                          <a:solidFill>
                            <a:srgbClr val="183071"/>
                          </a:solidFill>
                        </a:rPr>
                        <a:t>strategies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Inhaltsplatzhalter 2"/>
          <p:cNvSpPr txBox="1">
            <a:spLocks/>
          </p:cNvSpPr>
          <p:nvPr/>
        </p:nvSpPr>
        <p:spPr>
          <a:xfrm>
            <a:off x="1187624" y="1858024"/>
            <a:ext cx="2808312" cy="12351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0"/>
              </a:spcBef>
              <a:buNone/>
            </a:pPr>
            <a:r>
              <a:rPr lang="en-US" sz="1800" b="0" dirty="0" smtClean="0"/>
              <a:t>1.7.1 </a:t>
            </a:r>
            <a:r>
              <a:rPr lang="en-US" sz="1800" b="0" dirty="0" smtClean="0"/>
              <a:t>Does </a:t>
            </a:r>
            <a:r>
              <a:rPr lang="en-US" sz="1800" b="0" dirty="0"/>
              <a:t>a National Geospatial Information Management Policy (or strategy) exist?</a:t>
            </a:r>
            <a:r>
              <a:rPr lang="en-US" sz="1800" dirty="0"/>
              <a:t> </a:t>
            </a:r>
            <a:endParaRPr lang="en-US" sz="1800" b="0" dirty="0" smtClean="0"/>
          </a:p>
          <a:p>
            <a:pPr marL="0" lvl="2" indent="0">
              <a:spcBef>
                <a:spcPts val="0"/>
              </a:spcBef>
              <a:buFont typeface="Wingdings" charset="2"/>
              <a:buNone/>
            </a:pPr>
            <a:endParaRPr lang="en-US" sz="1800" b="0" dirty="0"/>
          </a:p>
        </p:txBody>
      </p:sp>
      <p:sp>
        <p:nvSpPr>
          <p:cNvPr id="2" name="Textfeld 1"/>
          <p:cNvSpPr txBox="1"/>
          <p:nvPr/>
        </p:nvSpPr>
        <p:spPr>
          <a:xfrm>
            <a:off x="789817" y="4392737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187624" y="3139795"/>
            <a:ext cx="2808312" cy="12351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0"/>
              </a:spcBef>
              <a:buNone/>
            </a:pPr>
            <a:r>
              <a:rPr lang="en-US" sz="1800" b="0" dirty="0" smtClean="0"/>
              <a:t>1.7.3 </a:t>
            </a:r>
            <a:r>
              <a:rPr lang="en-US" sz="1800" b="0" dirty="0" smtClean="0"/>
              <a:t>Has </a:t>
            </a:r>
            <a:r>
              <a:rPr lang="en-US" sz="1800" b="0" dirty="0"/>
              <a:t>this Policy been endorsed by the government?</a:t>
            </a:r>
            <a:r>
              <a:rPr lang="en-US" sz="1800" dirty="0"/>
              <a:t> </a:t>
            </a:r>
            <a:endParaRPr lang="en-US" sz="1800" b="0" dirty="0" smtClean="0"/>
          </a:p>
          <a:p>
            <a:pPr marL="0" lvl="2" indent="0">
              <a:spcBef>
                <a:spcPts val="0"/>
              </a:spcBef>
              <a:buFont typeface="Wingdings" charset="2"/>
              <a:buNone/>
            </a:pPr>
            <a:endParaRPr lang="en-US" sz="1800" b="0" dirty="0"/>
          </a:p>
        </p:txBody>
      </p:sp>
      <p:graphicFrame>
        <p:nvGraphicFramePr>
          <p:cNvPr id="11" name="Diagram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215488"/>
              </p:ext>
            </p:extLst>
          </p:nvPr>
        </p:nvGraphicFramePr>
        <p:xfrm>
          <a:off x="4487390" y="1473777"/>
          <a:ext cx="4082817" cy="1805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695021"/>
              </p:ext>
            </p:extLst>
          </p:nvPr>
        </p:nvGraphicFramePr>
        <p:xfrm>
          <a:off x="4716016" y="3049020"/>
          <a:ext cx="3854191" cy="1666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722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6408712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dirty="0"/>
              <a:t>Standards, quality and accessibility are fundamental prerequisites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23339"/>
              </p:ext>
            </p:extLst>
          </p:nvPr>
        </p:nvGraphicFramePr>
        <p:xfrm>
          <a:off x="746796" y="3933056"/>
          <a:ext cx="7146352" cy="191028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rgbClr val="18307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Lack of ready-to-use data and insufficient data quality</a:t>
                      </a:r>
                      <a:endParaRPr lang="en-US" sz="1800" kern="1200" dirty="0" smtClean="0">
                        <a:solidFill>
                          <a:srgbClr val="18307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smtClean="0">
                          <a:solidFill>
                            <a:srgbClr val="18307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quality and availability of geospatial data by evaluating, implementing and supporting international, European and national agreed standards</a:t>
                      </a:r>
                      <a:endParaRPr lang="en-US" sz="1800" b="1" kern="1200" dirty="0" smtClean="0">
                        <a:solidFill>
                          <a:srgbClr val="18307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932999" y="2300486"/>
            <a:ext cx="27749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83071"/>
                </a:solidFill>
                <a:latin typeface="Calibri" panose="020F0502020204030204" pitchFamily="34" charset="0"/>
              </a:rPr>
              <a:t>4.1 Do </a:t>
            </a:r>
            <a:r>
              <a:rPr lang="en-US" dirty="0">
                <a:solidFill>
                  <a:srgbClr val="183071"/>
                </a:solidFill>
                <a:latin typeface="Calibri" panose="020F0502020204030204" pitchFamily="34" charset="0"/>
              </a:rPr>
              <a:t>you have an agreed method for geocoding? </a:t>
            </a:r>
            <a:endParaRPr lang="en-US" dirty="0">
              <a:solidFill>
                <a:srgbClr val="183071"/>
              </a:solidFill>
            </a:endParaRPr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655733"/>
              </p:ext>
            </p:extLst>
          </p:nvPr>
        </p:nvGraphicFramePr>
        <p:xfrm>
          <a:off x="3923928" y="1755250"/>
          <a:ext cx="3729211" cy="2125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83568" y="3625279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6408712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dirty="0"/>
              <a:t>Standards, quality and accessibility are fundamental prerequisites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609136"/>
              </p:ext>
            </p:extLst>
          </p:nvPr>
        </p:nvGraphicFramePr>
        <p:xfrm>
          <a:off x="932999" y="4541521"/>
          <a:ext cx="7146352" cy="10873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rgbClr val="18307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 laws restrict the sharing of data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rgbClr val="18307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legal restrictions and barriers to free users and producers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932999" y="2578984"/>
            <a:ext cx="279189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83071"/>
                </a:solidFill>
                <a:latin typeface="Calibri" panose="020F0502020204030204" pitchFamily="34" charset="0"/>
              </a:rPr>
              <a:t>1.7.4 </a:t>
            </a:r>
            <a:r>
              <a:rPr lang="en-US" dirty="0">
                <a:solidFill>
                  <a:srgbClr val="183071"/>
                </a:solidFill>
              </a:rPr>
              <a:t>Does a data licensing law or regulation exists? </a:t>
            </a:r>
            <a:endParaRPr lang="en-US" dirty="0">
              <a:solidFill>
                <a:srgbClr val="183071"/>
              </a:solidFill>
            </a:endParaRPr>
          </a:p>
        </p:txBody>
      </p:sp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654220"/>
              </p:ext>
            </p:extLst>
          </p:nvPr>
        </p:nvGraphicFramePr>
        <p:xfrm>
          <a:off x="3923928" y="2005041"/>
          <a:ext cx="4463898" cy="2304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789817" y="4265786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4464496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Communication is the key for improvement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976601"/>
              </p:ext>
            </p:extLst>
          </p:nvPr>
        </p:nvGraphicFramePr>
        <p:xfrm>
          <a:off x="932999" y="4573563"/>
          <a:ext cx="7146352" cy="10537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Lack of structured communication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Make</a:t>
                      </a:r>
                      <a:r>
                        <a:rPr lang="en-US" sz="1800" baseline="0" noProof="0" dirty="0" smtClean="0">
                          <a:solidFill>
                            <a:srgbClr val="183071"/>
                          </a:solidFill>
                        </a:rPr>
                        <a:t> Communication a priority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89817" y="4265786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46152" y="2418967"/>
            <a:ext cx="2934072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83071"/>
                </a:solidFill>
                <a:latin typeface="Calibri" panose="020F0502020204030204" pitchFamily="34" charset="0"/>
              </a:rPr>
              <a:t>5.1 Is </a:t>
            </a:r>
            <a:r>
              <a:rPr lang="en-US" dirty="0">
                <a:solidFill>
                  <a:srgbClr val="183071"/>
                </a:solidFill>
                <a:latin typeface="Calibri" panose="020F0502020204030204" pitchFamily="34" charset="0"/>
              </a:rPr>
              <a:t>there an engagement strategy with users or a communication plan on data integration issues? </a:t>
            </a:r>
            <a:endParaRPr lang="en-US" dirty="0">
              <a:solidFill>
                <a:srgbClr val="183071"/>
              </a:solidFill>
            </a:endParaRPr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5708640"/>
              </p:ext>
            </p:extLst>
          </p:nvPr>
        </p:nvGraphicFramePr>
        <p:xfrm>
          <a:off x="4067944" y="1804759"/>
          <a:ext cx="4449291" cy="2404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29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4464496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Communication is the key for improvement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577075"/>
              </p:ext>
            </p:extLst>
          </p:nvPr>
        </p:nvGraphicFramePr>
        <p:xfrm>
          <a:off x="932999" y="4573563"/>
          <a:ext cx="7146352" cy="10873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Lack of regular meetings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Organize regular meetings and conferences</a:t>
                      </a:r>
                      <a:r>
                        <a:rPr lang="en-US" sz="1800" baseline="0" noProof="0" dirty="0" smtClean="0">
                          <a:solidFill>
                            <a:srgbClr val="183071"/>
                          </a:solidFill>
                        </a:rPr>
                        <a:t> between stakeholder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89817" y="4265786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32999" y="2254537"/>
            <a:ext cx="3278961" cy="12464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83071"/>
                </a:solidFill>
                <a:latin typeface="Calibri" panose="020F0502020204030204" pitchFamily="34" charset="0"/>
              </a:rPr>
              <a:t>1.2.3 How </a:t>
            </a:r>
            <a:r>
              <a:rPr lang="en-US" dirty="0">
                <a:solidFill>
                  <a:srgbClr val="183071"/>
                </a:solidFill>
                <a:latin typeface="Calibri" panose="020F0502020204030204" pitchFamily="34" charset="0"/>
              </a:rPr>
              <a:t>often do you exchange ideas with colleagues from the NSI/NMCA on data integration topics?</a:t>
            </a:r>
            <a:r>
              <a:rPr lang="en-US" dirty="0">
                <a:solidFill>
                  <a:srgbClr val="183071"/>
                </a:solidFill>
              </a:rPr>
              <a:t> </a:t>
            </a:r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796761"/>
              </p:ext>
            </p:extLst>
          </p:nvPr>
        </p:nvGraphicFramePr>
        <p:xfrm>
          <a:off x="4211960" y="1936811"/>
          <a:ext cx="4612357" cy="201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184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7544" y="1340770"/>
            <a:ext cx="3888432" cy="4464495"/>
          </a:xfrm>
        </p:spPr>
        <p:txBody>
          <a:bodyPr anchor="t"/>
          <a:lstStyle/>
          <a:p>
            <a:pPr marL="0" lvl="2" indent="0">
              <a:spcBef>
                <a:spcPts val="0"/>
              </a:spcBef>
              <a:buNone/>
            </a:pPr>
            <a:r>
              <a:rPr lang="de-DE" sz="2000" dirty="0" err="1" smtClean="0"/>
              <a:t>Good</a:t>
            </a:r>
            <a:r>
              <a:rPr lang="de-DE" sz="2000" dirty="0" smtClean="0"/>
              <a:t> News…</a:t>
            </a:r>
            <a:endParaRPr lang="en-US" sz="200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dirty="0"/>
          </a:p>
          <a:p>
            <a:pPr marL="0" lvl="2" indent="0">
              <a:spcBef>
                <a:spcPts val="0"/>
              </a:spcBef>
              <a:buNone/>
            </a:pPr>
            <a:r>
              <a:rPr lang="en-US" sz="2000" b="0" dirty="0" smtClean="0"/>
              <a:t>1.4 Do </a:t>
            </a:r>
            <a:r>
              <a:rPr lang="en-US" sz="2000" b="0" dirty="0"/>
              <a:t>you think data integration is making your cooperation more effective and </a:t>
            </a:r>
            <a:r>
              <a:rPr lang="en-US" sz="2000" b="0" dirty="0" smtClean="0"/>
              <a:t>efficient?</a:t>
            </a:r>
            <a:r>
              <a:rPr lang="en-US" sz="2000" dirty="0" smtClean="0"/>
              <a:t> 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/>
          </a:p>
          <a:p>
            <a:pPr marL="0" lvl="2" indent="0">
              <a:spcBef>
                <a:spcPts val="0"/>
              </a:spcBef>
              <a:buNone/>
            </a:pPr>
            <a:r>
              <a:rPr lang="en-US" sz="2000" b="0" dirty="0" smtClean="0"/>
              <a:t>1.5 </a:t>
            </a:r>
            <a:r>
              <a:rPr lang="en-US" sz="2000" b="0" dirty="0"/>
              <a:t>Do you think your data quality will improve using data integration?</a:t>
            </a:r>
            <a:endParaRPr lang="en-US" sz="1600" b="0" dirty="0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749656"/>
              </p:ext>
            </p:extLst>
          </p:nvPr>
        </p:nvGraphicFramePr>
        <p:xfrm>
          <a:off x="4788024" y="1340099"/>
          <a:ext cx="3521625" cy="190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885869"/>
              </p:ext>
            </p:extLst>
          </p:nvPr>
        </p:nvGraphicFramePr>
        <p:xfrm>
          <a:off x="4870376" y="3386534"/>
          <a:ext cx="3816424" cy="1985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hteck 7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47664" y="404278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23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404663"/>
            <a:ext cx="7139136" cy="1387751"/>
          </a:xfrm>
        </p:spPr>
        <p:txBody>
          <a:bodyPr anchor="ctr"/>
          <a:lstStyle/>
          <a:p>
            <a:r>
              <a:rPr lang="de-DE" sz="2800" dirty="0"/>
              <a:t>UN-GGIM: Europe 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b="0" dirty="0" smtClean="0"/>
              <a:t>Working </a:t>
            </a:r>
            <a:r>
              <a:rPr lang="de-DE" sz="2800" b="0" dirty="0"/>
              <a:t>Group </a:t>
            </a:r>
            <a:r>
              <a:rPr lang="de-DE" sz="2800" b="0" dirty="0" smtClean="0"/>
              <a:t>on </a:t>
            </a:r>
            <a:r>
              <a:rPr lang="de-DE" sz="2800" b="0" dirty="0"/>
              <a:t>Data Integration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7122" y="2924944"/>
            <a:ext cx="2530078" cy="288032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12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de-DE" sz="2400" b="0" dirty="0" smtClean="0"/>
              <a:t> </a:t>
            </a:r>
            <a:r>
              <a:rPr lang="en-US" sz="2400" b="0" dirty="0" smtClean="0"/>
              <a:t>provided information on data integration</a:t>
            </a:r>
          </a:p>
          <a:p>
            <a:pPr marL="0" indent="0">
              <a:spcAft>
                <a:spcPts val="1200"/>
              </a:spcAft>
              <a:buNone/>
            </a:pPr>
            <a:endParaRPr lang="de-DE" sz="1100" b="0" dirty="0" smtClean="0">
              <a:hlinkClick r:id="rId2"/>
            </a:endParaRPr>
          </a:p>
          <a:p>
            <a:pPr marL="0" indent="0">
              <a:spcAft>
                <a:spcPts val="1200"/>
              </a:spcAft>
              <a:buNone/>
            </a:pPr>
            <a:endParaRPr lang="de-DE" sz="1100" b="0" dirty="0" smtClean="0">
              <a:hlinkClick r:id="rId2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de-DE" sz="1100" b="0" dirty="0" smtClean="0">
                <a:hlinkClick r:id="rId2"/>
              </a:rPr>
              <a:t>https</a:t>
            </a:r>
            <a:r>
              <a:rPr lang="de-DE" sz="1100" b="0" dirty="0">
                <a:hlinkClick r:id="rId2"/>
              </a:rPr>
              <a:t>://</a:t>
            </a:r>
            <a:r>
              <a:rPr lang="de-DE" sz="1100" b="0" dirty="0" smtClean="0">
                <a:hlinkClick r:id="rId2"/>
              </a:rPr>
              <a:t>un-ggim-europe.org/wp-content/uploads/2019/03/2019-02-06_UNGGIM-Europe_ReportQuestionnaire_v2.pdf</a:t>
            </a:r>
            <a:endParaRPr lang="de-DE" sz="1100" b="0" dirty="0" smtClean="0"/>
          </a:p>
        </p:txBody>
      </p:sp>
      <p:sp>
        <p:nvSpPr>
          <p:cNvPr id="4" name="Rechteck 3"/>
          <p:cNvSpPr/>
          <p:nvPr/>
        </p:nvSpPr>
        <p:spPr>
          <a:xfrm>
            <a:off x="466812" y="404664"/>
            <a:ext cx="915439" cy="13877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7200" y="1987759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162532" y="1987759"/>
            <a:ext cx="2736304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Policy Outreach Paper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84168" y="1987759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Leaflet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173865" y="2922532"/>
            <a:ext cx="2736304" cy="28827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b="0" dirty="0" smtClean="0"/>
              <a:t>Promotes the benefit</a:t>
            </a:r>
            <a:r>
              <a:rPr lang="en-US" sz="2400" b="0" dirty="0" smtClean="0"/>
              <a:t>s of data integration</a:t>
            </a:r>
          </a:p>
          <a:p>
            <a:pPr>
              <a:spcAft>
                <a:spcPts val="12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b="0" dirty="0" smtClean="0"/>
              <a:t>Recommendati</a:t>
            </a:r>
            <a:r>
              <a:rPr lang="en-US" sz="2400" b="0" dirty="0" smtClean="0"/>
              <a:t>o</a:t>
            </a:r>
            <a:r>
              <a:rPr lang="en-US" sz="2400" b="0" dirty="0" smtClean="0"/>
              <a:t>ns on data </a:t>
            </a:r>
            <a:r>
              <a:rPr lang="en-US" sz="2400" b="0" dirty="0" err="1" smtClean="0"/>
              <a:t>integratio</a:t>
            </a:r>
            <a:r>
              <a:rPr lang="de-DE" sz="2400" b="0" dirty="0" smtClean="0"/>
              <a:t>n</a:t>
            </a:r>
            <a:endParaRPr lang="en-US" sz="1600" b="0" u="sng" dirty="0" smtClean="0">
              <a:solidFill>
                <a:srgbClr val="0000FF"/>
              </a:solidFill>
            </a:endParaRPr>
          </a:p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en-US" sz="1600" b="0" u="sng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1600" b="0" u="sng" dirty="0" smtClean="0">
                <a:solidFill>
                  <a:srgbClr val="0000FF"/>
                </a:solidFill>
              </a:rPr>
              <a:t>To </a:t>
            </a:r>
            <a:r>
              <a:rPr lang="en-US" sz="1600" b="0" u="sng" dirty="0" smtClean="0">
                <a:solidFill>
                  <a:srgbClr val="0000FF"/>
                </a:solidFill>
              </a:rPr>
              <a:t>be published soon</a:t>
            </a:r>
            <a:endParaRPr lang="en-US" sz="1600" b="0" u="sng" dirty="0">
              <a:solidFill>
                <a:srgbClr val="0000FF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6106835" y="2922532"/>
            <a:ext cx="2530078" cy="28827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b="0" dirty="0" smtClean="0"/>
              <a:t>Strengthen information</a:t>
            </a:r>
          </a:p>
          <a:p>
            <a:pPr>
              <a:spcAft>
                <a:spcPts val="12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b="0" dirty="0" smtClean="0"/>
              <a:t>Effective examples of data </a:t>
            </a:r>
            <a:r>
              <a:rPr lang="en-US" sz="2400" b="0" dirty="0" err="1" smtClean="0"/>
              <a:t>integratio</a:t>
            </a:r>
            <a:r>
              <a:rPr lang="de-DE" sz="2400" b="0" dirty="0" smtClean="0"/>
              <a:t>n</a:t>
            </a:r>
            <a:endParaRPr lang="en-US" sz="1600" b="0" u="sng" dirty="0" smtClean="0">
              <a:solidFill>
                <a:srgbClr val="0000FF"/>
              </a:solidFill>
            </a:endParaRPr>
          </a:p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en-US" sz="1600" b="0" u="sng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1600" b="0" u="sng" dirty="0" smtClean="0">
                <a:solidFill>
                  <a:srgbClr val="0000FF"/>
                </a:solidFill>
              </a:rPr>
              <a:t>To </a:t>
            </a:r>
            <a:r>
              <a:rPr lang="en-US" sz="1600" b="0" u="sng" dirty="0" smtClean="0">
                <a:solidFill>
                  <a:srgbClr val="0000FF"/>
                </a:solidFill>
              </a:rPr>
              <a:t>be published soon </a:t>
            </a:r>
            <a:endParaRPr lang="en-US" sz="1600" b="0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58" y="2132856"/>
            <a:ext cx="8229600" cy="1084982"/>
          </a:xfrm>
        </p:spPr>
        <p:txBody>
          <a:bodyPr/>
          <a:lstStyle/>
          <a:p>
            <a:pPr algn="ctr"/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619672" y="1988840"/>
            <a:ext cx="6172200" cy="37984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sz="1350" dirty="0"/>
          </a:p>
          <a:p>
            <a:pPr marL="0" indent="0" algn="ctr">
              <a:buNone/>
            </a:pPr>
            <a:endParaRPr lang="de-DE" sz="1500" dirty="0" smtClean="0"/>
          </a:p>
          <a:p>
            <a:pPr marL="0" indent="0" algn="ctr">
              <a:buNone/>
            </a:pPr>
            <a:endParaRPr lang="de-DE" sz="1500" dirty="0" smtClean="0"/>
          </a:p>
          <a:p>
            <a:pPr marL="0" indent="0" algn="ctr">
              <a:buNone/>
            </a:pPr>
            <a:endParaRPr lang="de-DE" sz="1500" dirty="0"/>
          </a:p>
          <a:p>
            <a:pPr marL="0" indent="0" algn="ctr">
              <a:buNone/>
            </a:pPr>
            <a:r>
              <a:rPr lang="en-US" sz="2000" b="0" dirty="0" smtClean="0"/>
              <a:t>Chair</a:t>
            </a:r>
            <a:r>
              <a:rPr lang="de-DE" sz="2000" b="0" dirty="0" smtClean="0"/>
              <a:t>: Pier-Giorgio Zaccheddu</a:t>
            </a:r>
            <a:endParaRPr lang="de-DE" sz="2000" b="0" dirty="0"/>
          </a:p>
          <a:p>
            <a:pPr marL="0" indent="0" algn="ctr">
              <a:buNone/>
            </a:pPr>
            <a:r>
              <a:rPr lang="en-US" sz="2000" b="0" dirty="0" smtClean="0"/>
              <a:t>Contact</a:t>
            </a:r>
            <a:r>
              <a:rPr lang="de-DE" sz="2000" b="0" dirty="0" smtClean="0"/>
              <a:t>: </a:t>
            </a:r>
            <a:r>
              <a:rPr lang="de-DE" sz="2000" b="0" dirty="0"/>
              <a:t>UN-GGIM: Europe, WG </a:t>
            </a:r>
            <a:r>
              <a:rPr lang="de-DE" sz="2000" b="0" dirty="0" smtClean="0"/>
              <a:t>on </a:t>
            </a:r>
            <a:r>
              <a:rPr lang="de-DE" sz="2000" b="0" dirty="0"/>
              <a:t>„Data Integration</a:t>
            </a:r>
            <a:r>
              <a:rPr lang="de-DE" sz="2000" b="0" dirty="0" smtClean="0"/>
              <a:t>“:</a:t>
            </a:r>
            <a:endParaRPr lang="de-DE" sz="2000" b="0" dirty="0"/>
          </a:p>
          <a:p>
            <a:pPr marL="0" indent="0" algn="ctr">
              <a:buNone/>
            </a:pPr>
            <a:r>
              <a:rPr lang="de-DE" sz="2000" b="0" dirty="0" smtClean="0">
                <a:hlinkClick r:id="rId3"/>
              </a:rPr>
              <a:t>pier-giorgio.zaccheddu@bkg.bund.de</a:t>
            </a:r>
            <a:r>
              <a:rPr lang="de-DE" sz="2000" b="0" dirty="0" smtClean="0"/>
              <a:t> </a:t>
            </a:r>
          </a:p>
          <a:p>
            <a:pPr marL="0" indent="0" algn="ctr">
              <a:buNone/>
            </a:pPr>
            <a:endParaRPr lang="de-DE" sz="2000" b="0" dirty="0" smtClean="0"/>
          </a:p>
          <a:p>
            <a:pPr marL="0" indent="0" algn="ctr">
              <a:buNone/>
            </a:pPr>
            <a:r>
              <a:rPr lang="de-DE" sz="2000" b="0" dirty="0" smtClean="0"/>
              <a:t>Franka Kunz </a:t>
            </a:r>
            <a:r>
              <a:rPr lang="de-DE" sz="2000" b="0" dirty="0" smtClean="0">
                <a:hlinkClick r:id="rId4"/>
              </a:rPr>
              <a:t>franka.kunz@bkg.bund.de</a:t>
            </a:r>
            <a:endParaRPr lang="de-DE" sz="2000" b="0" dirty="0" smtClean="0"/>
          </a:p>
          <a:p>
            <a:pPr marL="0" indent="0" algn="ctr">
              <a:buNone/>
            </a:pPr>
            <a:endParaRPr lang="de-DE" sz="2000" b="0" dirty="0"/>
          </a:p>
        </p:txBody>
      </p:sp>
    </p:spTree>
    <p:extLst>
      <p:ext uri="{BB962C8B-B14F-4D97-AF65-F5344CB8AC3E}">
        <p14:creationId xmlns:p14="http://schemas.microsoft.com/office/powerpoint/2010/main" val="653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sz="2800" dirty="0" smtClean="0"/>
              <a:t>UN-GGIM: Europe </a:t>
            </a:r>
            <a:r>
              <a:rPr lang="de-DE" sz="2800" b="0" dirty="0" smtClean="0"/>
              <a:t>Working Group on Data Integration</a:t>
            </a:r>
            <a:endParaRPr lang="de-DE" sz="2800" b="0" dirty="0"/>
          </a:p>
        </p:txBody>
      </p:sp>
      <p:sp>
        <p:nvSpPr>
          <p:cNvPr id="8" name="Textfeld 7"/>
          <p:cNvSpPr txBox="1"/>
          <p:nvPr/>
        </p:nvSpPr>
        <p:spPr>
          <a:xfrm>
            <a:off x="405880" y="4293096"/>
            <a:ext cx="8280920" cy="1323439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183071"/>
                </a:solidFill>
              </a:rPr>
              <a:t>Promote </a:t>
            </a:r>
            <a:r>
              <a:rPr lang="en-US" sz="2000" dirty="0">
                <a:solidFill>
                  <a:srgbClr val="183071"/>
                </a:solidFill>
              </a:rPr>
              <a:t>the benefits of the integration of statistical and geospatial </a:t>
            </a:r>
            <a:r>
              <a:rPr lang="en-US" sz="2000" dirty="0" smtClean="0">
                <a:solidFill>
                  <a:srgbClr val="183071"/>
                </a:solidFill>
              </a:rPr>
              <a:t>data</a:t>
            </a:r>
          </a:p>
          <a:p>
            <a:pPr marL="342900" indent="-3429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183071"/>
                </a:solidFill>
              </a:rPr>
              <a:t>Make </a:t>
            </a:r>
            <a:r>
              <a:rPr lang="en-US" sz="2000" dirty="0">
                <a:solidFill>
                  <a:srgbClr val="183071"/>
                </a:solidFill>
              </a:rPr>
              <a:t>use of recommendations from deliverables on priority user needs, interoperability frameworks, cooperation and methods for data integration and side effects</a:t>
            </a:r>
            <a:endParaRPr lang="en-US" sz="2000" dirty="0" smtClean="0">
              <a:solidFill>
                <a:srgbClr val="183071"/>
              </a:solidFill>
            </a:endParaRPr>
          </a:p>
        </p:txBody>
      </p:sp>
      <p:sp>
        <p:nvSpPr>
          <p:cNvPr id="6" name="Textfeld 5"/>
          <p:cNvSpPr txBox="1">
            <a:spLocks noChangeAspect="1"/>
          </p:cNvSpPr>
          <p:nvPr/>
        </p:nvSpPr>
        <p:spPr>
          <a:xfrm>
            <a:off x="1479628" y="1201614"/>
            <a:ext cx="725849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183071"/>
                </a:solidFill>
              </a:rPr>
              <a:t>Work plan 2017 – 2019</a:t>
            </a:r>
            <a:endParaRPr lang="en-US" dirty="0" smtClean="0">
              <a:solidFill>
                <a:srgbClr val="183071"/>
              </a:solidFill>
            </a:endParaRPr>
          </a:p>
          <a:p>
            <a:pPr marL="342900" indent="-3429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183071"/>
                </a:solidFill>
              </a:rPr>
              <a:t>Task 1: Draft a policy outreach paper on data integration</a:t>
            </a:r>
          </a:p>
          <a:p>
            <a:pPr marL="342900" indent="-3429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183071"/>
                </a:solidFill>
              </a:rPr>
              <a:t>Task 2: Analyse</a:t>
            </a:r>
            <a:r>
              <a:rPr lang="en-US" sz="2000" dirty="0" smtClean="0">
                <a:solidFill>
                  <a:srgbClr val="183071"/>
                </a:solidFill>
              </a:rPr>
              <a:t> four SDG indicators at a global, regional and national level </a:t>
            </a:r>
            <a:endParaRPr lang="en-US" sz="2000" dirty="0">
              <a:solidFill>
                <a:srgbClr val="18307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66812" y="1198857"/>
            <a:ext cx="915439" cy="13877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66812" y="2679122"/>
            <a:ext cx="91543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Task 1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66812" y="3287536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316806" y="3287536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Policy Outreach Paper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166800" y="3287536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Leaflet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7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891" y="2980837"/>
            <a:ext cx="2297541" cy="2839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4947" y="1700808"/>
            <a:ext cx="7776864" cy="3888433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b="0" dirty="0" smtClean="0"/>
              <a:t>Develop a outreach document 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guide and recommend on how to improve data integration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address the challenges </a:t>
            </a:r>
            <a:r>
              <a:rPr lang="en-US" sz="2000" b="0" dirty="0"/>
              <a:t>and obstacles for full integration of </a:t>
            </a:r>
            <a:r>
              <a:rPr lang="en-US" sz="2000" b="0" dirty="0" smtClean="0"/>
              <a:t>data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provide facts for evidence based policy making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achieve the UN Sustainable Development Goals</a:t>
            </a:r>
          </a:p>
          <a:p>
            <a:pPr marL="0" indent="0">
              <a:buNone/>
            </a:pPr>
            <a:endParaRPr lang="en-US" sz="2400" b="0" dirty="0" smtClean="0"/>
          </a:p>
          <a:p>
            <a:pPr marL="0" indent="0">
              <a:buNone/>
            </a:pPr>
            <a:r>
              <a:rPr lang="en-US" sz="2000" b="0" dirty="0" smtClean="0">
                <a:sym typeface="Wingdings" panose="05000000000000000000" pitchFamily="2" charset="2"/>
              </a:rPr>
              <a:t> </a:t>
            </a:r>
            <a:r>
              <a:rPr lang="en-US" sz="2000" b="0" dirty="0" smtClean="0"/>
              <a:t>Main users: </a:t>
            </a:r>
          </a:p>
          <a:p>
            <a:pPr marL="0" indent="0">
              <a:buNone/>
            </a:pPr>
            <a:r>
              <a:rPr lang="en-US" sz="2000" b="0" dirty="0" smtClean="0"/>
              <a:t>Senior manager in NSIs, NMCA and ministries</a:t>
            </a:r>
            <a:endParaRPr lang="en-US" sz="2000" b="0" dirty="0"/>
          </a:p>
        </p:txBody>
      </p:sp>
      <p:sp>
        <p:nvSpPr>
          <p:cNvPr id="8" name="Rechteck 7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547664" y="406014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Policy Outreach Paper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582456"/>
            <a:ext cx="4825050" cy="3996701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b="0" dirty="0" smtClean="0"/>
              <a:t>Develop a leaflet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 smtClean="0"/>
              <a:t>to present examples for effective data 	integration (several examples from NL, SE, FR, IT, UK &amp; DE)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 smtClean="0"/>
              <a:t>to strengthen the information from the policy outreach paper</a:t>
            </a:r>
          </a:p>
          <a:p>
            <a:pPr indent="-3240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endParaRPr lang="en-US" sz="2000" b="0" dirty="0"/>
          </a:p>
          <a:p>
            <a:pPr marL="0" indent="0">
              <a:buClr>
                <a:srgbClr val="00B050"/>
              </a:buClr>
              <a:buSzPct val="120000"/>
              <a:buNone/>
            </a:pPr>
            <a:r>
              <a:rPr lang="en-US" sz="2000" b="0" dirty="0">
                <a:sym typeface="Wingdings" panose="05000000000000000000" pitchFamily="2" charset="2"/>
              </a:rPr>
              <a:t> </a:t>
            </a:r>
            <a:r>
              <a:rPr lang="en-US" sz="2000" b="0" dirty="0"/>
              <a:t>Main users: </a:t>
            </a:r>
          </a:p>
          <a:p>
            <a:pPr marL="0" indent="0">
              <a:buClr>
                <a:srgbClr val="00B050"/>
              </a:buClr>
              <a:buSzPct val="120000"/>
              <a:buNone/>
            </a:pPr>
            <a:r>
              <a:rPr lang="en-US" sz="2000" b="0" dirty="0"/>
              <a:t>P</a:t>
            </a:r>
            <a:r>
              <a:rPr lang="en-US" sz="2000" b="0" dirty="0" smtClean="0"/>
              <a:t>olicy makers who are not “geospatially related”</a:t>
            </a:r>
          </a:p>
          <a:p>
            <a:pPr marL="0" indent="0">
              <a:buClr>
                <a:srgbClr val="00B050"/>
              </a:buClr>
              <a:buSzPct val="120000"/>
              <a:buNone/>
            </a:pPr>
            <a:endParaRPr lang="en-US" sz="2000" b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484784"/>
            <a:ext cx="3096344" cy="3936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8384" y="1266035"/>
            <a:ext cx="731935" cy="63284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7664" y="406014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Leaflet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5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44208" y="1556792"/>
            <a:ext cx="2160240" cy="3962400"/>
          </a:xfrm>
        </p:spPr>
        <p:txBody>
          <a:bodyPr/>
          <a:lstStyle/>
          <a:p>
            <a:pPr marL="0" indent="0">
              <a:buClr>
                <a:srgbClr val="00B050"/>
              </a:buClr>
              <a:buSzPct val="120000"/>
              <a:buNone/>
            </a:pPr>
            <a:r>
              <a:rPr lang="de-DE" sz="2000" b="0" dirty="0" err="1" smtClean="0"/>
              <a:t>Example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from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the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Netherlands</a:t>
            </a:r>
            <a:endParaRPr lang="de-DE" sz="2000" b="0" dirty="0" smtClean="0"/>
          </a:p>
          <a:p>
            <a:pPr marL="0" indent="0">
              <a:buClr>
                <a:srgbClr val="00B050"/>
              </a:buClr>
              <a:buSzPct val="120000"/>
              <a:buNone/>
            </a:pPr>
            <a:endParaRPr lang="de-DE" sz="2000" b="0" dirty="0" smtClean="0"/>
          </a:p>
          <a:p>
            <a:pPr marL="0" indent="0">
              <a:buClr>
                <a:srgbClr val="00B050"/>
              </a:buClr>
              <a:buSzPct val="120000"/>
              <a:buNone/>
            </a:pPr>
            <a:r>
              <a:rPr lang="de-DE" sz="2000" b="0" dirty="0" err="1" smtClean="0"/>
              <a:t>Hurricane</a:t>
            </a:r>
            <a:r>
              <a:rPr lang="de-DE" sz="2000" b="0" dirty="0" smtClean="0"/>
              <a:t> </a:t>
            </a:r>
            <a:r>
              <a:rPr lang="de-DE" sz="2000" b="0" dirty="0" smtClean="0"/>
              <a:t>Irma in 2017</a:t>
            </a:r>
          </a:p>
          <a:p>
            <a:pPr marL="0" indent="0">
              <a:buClr>
                <a:srgbClr val="00B050"/>
              </a:buClr>
              <a:buSzPct val="120000"/>
              <a:buNone/>
            </a:pPr>
            <a:endParaRPr lang="en-US" sz="2000" b="0" dirty="0" smtClean="0"/>
          </a:p>
          <a:p>
            <a:pPr marL="0" indent="0">
              <a:buClr>
                <a:srgbClr val="00B050"/>
              </a:buClr>
              <a:buSzPct val="120000"/>
              <a:buNone/>
            </a:pPr>
            <a:r>
              <a:rPr lang="en-US" sz="2000" b="0" dirty="0" smtClean="0"/>
              <a:t>National </a:t>
            </a:r>
            <a:r>
              <a:rPr lang="en-US" sz="2000" b="0" dirty="0"/>
              <a:t>mapping and </a:t>
            </a:r>
            <a:r>
              <a:rPr lang="en-US" sz="2000" b="0" dirty="0" err="1"/>
              <a:t>cadastre</a:t>
            </a:r>
            <a:r>
              <a:rPr lang="en-US" sz="2000" b="0" dirty="0"/>
              <a:t> agencies and statistical offices </a:t>
            </a:r>
            <a:r>
              <a:rPr lang="en-US" sz="2000" b="0" dirty="0" smtClean="0"/>
              <a:t>worked together to build reliable maps</a:t>
            </a:r>
            <a:endParaRPr lang="de-DE" sz="2000" b="0" dirty="0" smtClean="0"/>
          </a:p>
        </p:txBody>
      </p:sp>
      <p:sp>
        <p:nvSpPr>
          <p:cNvPr id="8" name="Rechteck 7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7664" y="406014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Leaflet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8451" r="9913"/>
          <a:stretch/>
        </p:blipFill>
        <p:spPr>
          <a:xfrm>
            <a:off x="484226" y="1556792"/>
            <a:ext cx="5800757" cy="39624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708412" y="5519192"/>
            <a:ext cx="1656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St. Maarten, Caribbean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801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539552" y="1363230"/>
            <a:ext cx="8352928" cy="1489706"/>
          </a:xfrm>
        </p:spPr>
        <p:txBody>
          <a:bodyPr anchor="t"/>
          <a:lstStyle/>
          <a:p>
            <a:pPr marL="342900" lvl="2" indent="-342900"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endParaRPr lang="en-US" sz="2000" b="0" dirty="0" smtClean="0"/>
          </a:p>
          <a:p>
            <a:pPr marL="342900" lvl="2" indent="-342900"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 smtClean="0"/>
              <a:t>to </a:t>
            </a:r>
            <a:r>
              <a:rPr lang="en-US" sz="2000" b="0" dirty="0"/>
              <a:t>p</a:t>
            </a:r>
            <a:r>
              <a:rPr lang="en-US" sz="2000" b="0" dirty="0" smtClean="0"/>
              <a:t>rovide information for the policy paper</a:t>
            </a:r>
          </a:p>
          <a:p>
            <a:pPr marL="342900" lvl="2" indent="-342900"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identify and understand the important issues concerning data integration</a:t>
            </a:r>
          </a:p>
          <a:p>
            <a:pPr marL="342900" lvl="2" indent="-342900">
              <a:spcBef>
                <a:spcPts val="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000" b="0" dirty="0"/>
              <a:t>t</a:t>
            </a:r>
            <a:r>
              <a:rPr lang="en-US" sz="2000" b="0" dirty="0" smtClean="0"/>
              <a:t>o propose measures to improve the situation</a:t>
            </a:r>
            <a:endParaRPr lang="en-US" sz="2000" b="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" r="4968"/>
          <a:stretch/>
        </p:blipFill>
        <p:spPr>
          <a:xfrm>
            <a:off x="1151620" y="3014552"/>
            <a:ext cx="4248472" cy="2756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8"/>
          <p:cNvSpPr txBox="1"/>
          <p:nvPr/>
        </p:nvSpPr>
        <p:spPr>
          <a:xfrm>
            <a:off x="6012160" y="2984811"/>
            <a:ext cx="2530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83071"/>
                </a:solidFill>
              </a:rPr>
              <a:t>Addressees:</a:t>
            </a:r>
          </a:p>
          <a:p>
            <a:r>
              <a:rPr lang="en-US" sz="2000" dirty="0" smtClean="0">
                <a:solidFill>
                  <a:srgbClr val="183071"/>
                </a:solidFill>
              </a:rPr>
              <a:t>180 UN-GGIM: Europe and UNECE contacts in 55 countries</a:t>
            </a:r>
          </a:p>
          <a:p>
            <a:endParaRPr lang="en-US" sz="2000" dirty="0" smtClean="0">
              <a:solidFill>
                <a:srgbClr val="183071"/>
              </a:solidFill>
            </a:endParaRPr>
          </a:p>
          <a:p>
            <a:r>
              <a:rPr lang="en-US" sz="2000" dirty="0" smtClean="0">
                <a:solidFill>
                  <a:srgbClr val="183071"/>
                </a:solidFill>
              </a:rPr>
              <a:t>Deadline: </a:t>
            </a:r>
            <a:br>
              <a:rPr lang="en-US" sz="2000" dirty="0" smtClean="0">
                <a:solidFill>
                  <a:srgbClr val="183071"/>
                </a:solidFill>
              </a:rPr>
            </a:br>
            <a:r>
              <a:rPr lang="en-US" sz="2000" dirty="0" smtClean="0">
                <a:solidFill>
                  <a:srgbClr val="183071"/>
                </a:solidFill>
              </a:rPr>
              <a:t>31 August 2018</a:t>
            </a:r>
            <a:endParaRPr lang="en-US" sz="2000" dirty="0">
              <a:solidFill>
                <a:srgbClr val="18307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47664" y="404278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6240925" y="1895259"/>
            <a:ext cx="2232248" cy="1159743"/>
            <a:chOff x="6808788" y="1125538"/>
            <a:chExt cx="2344737" cy="1427590"/>
          </a:xfrm>
        </p:grpSpPr>
        <p:sp>
          <p:nvSpPr>
            <p:cNvPr id="19" name="Textfeld 2"/>
            <p:cNvSpPr txBox="1">
              <a:spLocks noChangeArrowheads="1"/>
            </p:cNvSpPr>
            <p:nvPr/>
          </p:nvSpPr>
          <p:spPr bwMode="auto">
            <a:xfrm>
              <a:off x="7172325" y="1125538"/>
              <a:ext cx="198120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Response from NMCA</a:t>
              </a:r>
            </a:p>
          </p:txBody>
        </p:sp>
        <p:sp>
          <p:nvSpPr>
            <p:cNvPr id="20" name="Textfeld 108"/>
            <p:cNvSpPr txBox="1">
              <a:spLocks noChangeArrowheads="1"/>
            </p:cNvSpPr>
            <p:nvPr/>
          </p:nvSpPr>
          <p:spPr bwMode="auto">
            <a:xfrm>
              <a:off x="7172325" y="1447800"/>
              <a:ext cx="19558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Response from NSI</a:t>
              </a:r>
            </a:p>
          </p:txBody>
        </p:sp>
        <p:sp>
          <p:nvSpPr>
            <p:cNvPr id="21" name="Textfeld 109"/>
            <p:cNvSpPr txBox="1">
              <a:spLocks noChangeArrowheads="1"/>
            </p:cNvSpPr>
            <p:nvPr/>
          </p:nvSpPr>
          <p:spPr bwMode="auto">
            <a:xfrm>
              <a:off x="7172325" y="1793875"/>
              <a:ext cx="17875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Coordinated response from NMCA and NSI</a:t>
              </a: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6808788" y="1135063"/>
              <a:ext cx="314325" cy="250825"/>
            </a:xfrm>
            <a:prstGeom prst="rect">
              <a:avLst/>
            </a:prstGeom>
            <a:solidFill>
              <a:srgbClr val="902017">
                <a:lumMod val="40000"/>
                <a:lumOff val="60000"/>
              </a:srgbClr>
            </a:solid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90000" rIns="72000" bIns="90000"/>
            <a:lstStyle/>
            <a:p>
              <a:pPr marL="177800" marR="0" lvl="0" indent="-177800" defTabSz="801688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6808788" y="1492250"/>
              <a:ext cx="315912" cy="242888"/>
            </a:xfrm>
            <a:prstGeom prst="rect">
              <a:avLst/>
            </a:prstGeom>
            <a:solidFill>
              <a:srgbClr val="DF9B13">
                <a:lumMod val="40000"/>
                <a:lumOff val="60000"/>
              </a:srgbClr>
            </a:solid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90000" rIns="72000" bIns="90000"/>
            <a:lstStyle/>
            <a:p>
              <a:pPr marL="177800" marR="0" lvl="0" indent="-177800" defTabSz="801688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6808788" y="1839913"/>
              <a:ext cx="314325" cy="242887"/>
            </a:xfrm>
            <a:prstGeom prst="rect">
              <a:avLst/>
            </a:prstGeom>
            <a:pattFill prst="narHorz">
              <a:fgClr>
                <a:srgbClr val="902017">
                  <a:lumMod val="40000"/>
                  <a:lumOff val="60000"/>
                </a:srgbClr>
              </a:fgClr>
              <a:bgClr>
                <a:srgbClr val="DF9B13">
                  <a:lumMod val="40000"/>
                  <a:lumOff val="60000"/>
                </a:srgbClr>
              </a:bgClr>
            </a:patt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90000" rIns="72000" bIns="90000"/>
            <a:lstStyle/>
            <a:p>
              <a:pPr marL="177800" marR="0" lvl="0" indent="-177800" defTabSz="801688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25" name="Textfeld 95"/>
            <p:cNvSpPr txBox="1">
              <a:spLocks noChangeArrowheads="1"/>
            </p:cNvSpPr>
            <p:nvPr/>
          </p:nvSpPr>
          <p:spPr bwMode="auto">
            <a:xfrm>
              <a:off x="7172325" y="2176463"/>
              <a:ext cx="1637313" cy="37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Separated response from NMCA and NSI</a:t>
              </a: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6808788" y="2222500"/>
              <a:ext cx="314325" cy="242888"/>
            </a:xfrm>
            <a:prstGeom prst="rect">
              <a:avLst/>
            </a:prstGeom>
            <a:pattFill prst="narHorz">
              <a:fgClr>
                <a:srgbClr val="DF9B13">
                  <a:lumMod val="40000"/>
                  <a:lumOff val="60000"/>
                </a:srgbClr>
              </a:fgClr>
              <a:bgClr>
                <a:srgbClr val="FFFFFF"/>
              </a:bgClr>
            </a:pattFill>
            <a:ln w="12700" cap="flat" cmpd="sng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827584" y="1272404"/>
            <a:ext cx="525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2400" noProof="1" smtClean="0">
                <a:solidFill>
                  <a:srgbClr val="183071"/>
                </a:solidFill>
              </a:rPr>
              <a:t>34 questionnaires from 25 Countries</a:t>
            </a:r>
            <a:endParaRPr lang="en-US" sz="2400" noProof="1">
              <a:solidFill>
                <a:srgbClr val="18307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t="2441" r="11036" b="1134"/>
          <a:stretch/>
        </p:blipFill>
        <p:spPr>
          <a:xfrm>
            <a:off x="1152559" y="1734069"/>
            <a:ext cx="4608512" cy="40713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06" name="Diagramm 2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5327029"/>
              </p:ext>
            </p:extLst>
          </p:nvPr>
        </p:nvGraphicFramePr>
        <p:xfrm>
          <a:off x="5676727" y="3169124"/>
          <a:ext cx="3379350" cy="2721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chteck 15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7664" y="404278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11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7544" y="1340770"/>
            <a:ext cx="3888432" cy="4464495"/>
          </a:xfrm>
        </p:spPr>
        <p:txBody>
          <a:bodyPr anchor="t"/>
          <a:lstStyle/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r>
              <a:rPr lang="en-US" sz="2000" b="0" dirty="0" smtClean="0"/>
              <a:t>1.1 Are statistics and geospatial information under the same ministry?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/>
          </a:p>
          <a:p>
            <a:pPr marL="0" lvl="2" indent="0">
              <a:spcBef>
                <a:spcPts val="0"/>
              </a:spcBef>
              <a:buNone/>
            </a:pPr>
            <a:r>
              <a:rPr lang="en-US" sz="2000" b="0" dirty="0" smtClean="0"/>
              <a:t>1.2 </a:t>
            </a:r>
            <a:r>
              <a:rPr lang="en-US" sz="2000" b="0" dirty="0"/>
              <a:t>Do you have an agreement on cooperation between the NSI and NMCA in your country</a:t>
            </a:r>
            <a:r>
              <a:rPr lang="en-US" sz="2000" b="0" dirty="0" smtClean="0"/>
              <a:t>?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/>
          </a:p>
          <a:p>
            <a:pPr marL="0" lvl="2" indent="0">
              <a:spcBef>
                <a:spcPts val="0"/>
              </a:spcBef>
              <a:buNone/>
            </a:pPr>
            <a:r>
              <a:rPr lang="en-US" sz="2000" b="0" dirty="0" smtClean="0"/>
              <a:t>Which one?</a:t>
            </a:r>
            <a:r>
              <a:rPr lang="en-US" sz="2000" dirty="0" smtClean="0"/>
              <a:t> </a:t>
            </a:r>
            <a:endParaRPr lang="en-US" sz="2000" dirty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sz="2000" b="0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353231"/>
              </p:ext>
            </p:extLst>
          </p:nvPr>
        </p:nvGraphicFramePr>
        <p:xfrm>
          <a:off x="4675368" y="958329"/>
          <a:ext cx="3569040" cy="1678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348893"/>
              </p:ext>
            </p:extLst>
          </p:nvPr>
        </p:nvGraphicFramePr>
        <p:xfrm>
          <a:off x="4540639" y="2564905"/>
          <a:ext cx="3703769" cy="180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0964918"/>
              </p:ext>
            </p:extLst>
          </p:nvPr>
        </p:nvGraphicFramePr>
        <p:xfrm>
          <a:off x="4427984" y="4365104"/>
          <a:ext cx="3816424" cy="1507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hteck 10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47664" y="404278"/>
            <a:ext cx="2520000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Questionnaire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7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71"/>
            <a:ext cx="4824536" cy="43204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Strengthen institutions and governance is crucial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464947" y="404664"/>
            <a:ext cx="936104" cy="7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4000" b="1" dirty="0" smtClean="0">
                <a:solidFill>
                  <a:srgbClr val="183071"/>
                </a:solidFill>
              </a:rPr>
              <a:t>2</a:t>
            </a:r>
            <a:endParaRPr lang="en-US" sz="4000" b="1" dirty="0">
              <a:solidFill>
                <a:srgbClr val="18307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47664" y="402666"/>
            <a:ext cx="3384376" cy="795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Challenges and Solutions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3099"/>
              </p:ext>
            </p:extLst>
          </p:nvPr>
        </p:nvGraphicFramePr>
        <p:xfrm>
          <a:off x="891016" y="4578628"/>
          <a:ext cx="7146352" cy="10873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573176"/>
                <a:gridCol w="3573176"/>
              </a:tblGrid>
              <a:tr h="447244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Challenge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Solution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/>
                </a:tc>
              </a:tr>
              <a:tr h="606536"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Non-existent or moderate cooperation between authorities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>
                          <a:solidFill>
                            <a:srgbClr val="183071"/>
                          </a:solidFill>
                        </a:rPr>
                        <a:t>Institutionalize cooperation between agencies</a:t>
                      </a:r>
                      <a:endParaRPr lang="en-US" sz="1800" noProof="0" dirty="0">
                        <a:solidFill>
                          <a:srgbClr val="18307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9701212"/>
              </p:ext>
            </p:extLst>
          </p:nvPr>
        </p:nvGraphicFramePr>
        <p:xfrm>
          <a:off x="3799311" y="1772817"/>
          <a:ext cx="4373089" cy="2373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Inhaltsplatzhalter 2"/>
          <p:cNvSpPr txBox="1">
            <a:spLocks/>
          </p:cNvSpPr>
          <p:nvPr/>
        </p:nvSpPr>
        <p:spPr>
          <a:xfrm>
            <a:off x="897829" y="2342121"/>
            <a:ext cx="2808312" cy="12351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132160" indent="-132160" algn="l" defTabSz="3429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1pPr>
            <a:lvl2pPr marL="265510" indent="-133350" algn="l" defTabSz="34290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"/>
              <a:defRPr sz="15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2pPr>
            <a:lvl3pPr marL="475060" indent="-142875" algn="l" defTabSz="342900" rtl="0" eaLnBrk="1" latinLnBrk="0" hangingPunct="1">
              <a:spcBef>
                <a:spcPct val="20000"/>
              </a:spcBef>
              <a:buClr>
                <a:srgbClr val="2370BC"/>
              </a:buClr>
              <a:buSzPct val="90000"/>
              <a:buFont typeface="Wingdings" charset="2"/>
              <a:buChar char=""/>
              <a:tabLst/>
              <a:defRPr sz="135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3pPr>
            <a:lvl4pPr marL="608410" indent="-133350" algn="l" defTabSz="265510" rtl="0" eaLnBrk="1" latinLnBrk="0" hangingPunct="1">
              <a:spcBef>
                <a:spcPct val="20000"/>
              </a:spcBef>
              <a:buClr>
                <a:srgbClr val="FFDC00"/>
              </a:buClr>
              <a:buSzPct val="115000"/>
              <a:buFont typeface="Wingdings" charset="2"/>
              <a:buChar char="§"/>
              <a:defRPr sz="1200" b="1" kern="1200">
                <a:solidFill>
                  <a:srgbClr val="183071"/>
                </a:solidFill>
                <a:latin typeface="+mn-lt"/>
                <a:ea typeface="+mn-ea"/>
                <a:cs typeface="+mn-cs"/>
              </a:defRPr>
            </a:lvl4pPr>
            <a:lvl5pPr marL="608410" indent="0" algn="l" defTabSz="342900" rtl="0" eaLnBrk="1" latinLnBrk="0" hangingPunct="1">
              <a:spcBef>
                <a:spcPct val="20000"/>
              </a:spcBef>
              <a:buFont typeface="Arial"/>
              <a:buNone/>
              <a:tabLst/>
              <a:defRPr sz="1050" b="1" kern="1200">
                <a:solidFill>
                  <a:srgbClr val="289ADC"/>
                </a:solidFill>
                <a:latin typeface="+mn-lt"/>
                <a:ea typeface="+mn-ea"/>
                <a:cs typeface="+mn-cs"/>
              </a:defRPr>
            </a:lvl5pPr>
            <a:lvl6pPr marL="81000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spcBef>
                <a:spcPts val="0"/>
              </a:spcBef>
              <a:buFont typeface="Wingdings" charset="2"/>
              <a:buNone/>
            </a:pPr>
            <a:r>
              <a:rPr lang="en-US" sz="1800" b="0" dirty="0" smtClean="0"/>
              <a:t>1.2 Do you have an agreement on cooperation between the NSI and NMCA in your country?</a:t>
            </a:r>
          </a:p>
          <a:p>
            <a:pPr marL="0" lvl="2" indent="0">
              <a:spcBef>
                <a:spcPts val="0"/>
              </a:spcBef>
              <a:buFont typeface="Wingdings" charset="2"/>
              <a:buNone/>
            </a:pPr>
            <a:endParaRPr lang="en-US" sz="1800" b="0" dirty="0"/>
          </a:p>
        </p:txBody>
      </p:sp>
      <p:sp>
        <p:nvSpPr>
          <p:cNvPr id="2" name="Textfeld 1"/>
          <p:cNvSpPr txBox="1"/>
          <p:nvPr/>
        </p:nvSpPr>
        <p:spPr>
          <a:xfrm>
            <a:off x="789817" y="4265786"/>
            <a:ext cx="4142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183071"/>
                </a:solidFill>
              </a:rPr>
              <a:t>Tab.: </a:t>
            </a:r>
            <a:r>
              <a:rPr lang="de-DE" sz="1400" dirty="0" err="1" smtClean="0">
                <a:solidFill>
                  <a:srgbClr val="183071"/>
                </a:solidFill>
              </a:rPr>
              <a:t>Recommendations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from</a:t>
            </a:r>
            <a:r>
              <a:rPr lang="de-DE" sz="1400" dirty="0" smtClean="0">
                <a:solidFill>
                  <a:srgbClr val="183071"/>
                </a:solidFill>
              </a:rPr>
              <a:t> </a:t>
            </a:r>
            <a:r>
              <a:rPr lang="de-DE" sz="1400" dirty="0" err="1" smtClean="0">
                <a:solidFill>
                  <a:srgbClr val="183071"/>
                </a:solidFill>
              </a:rPr>
              <a:t>Policy</a:t>
            </a:r>
            <a:r>
              <a:rPr lang="de-DE" sz="1400" dirty="0" smtClean="0">
                <a:solidFill>
                  <a:srgbClr val="183071"/>
                </a:solidFill>
              </a:rPr>
              <a:t> Paper</a:t>
            </a:r>
            <a:endParaRPr lang="en-US" sz="1400" dirty="0">
              <a:solidFill>
                <a:srgbClr val="1830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yWJ9ETUkCUqKYRtL0Evw"/>
</p:tagLst>
</file>

<file path=ppt/theme/theme1.xml><?xml version="1.0" encoding="utf-8"?>
<a:theme xmlns:a="http://schemas.openxmlformats.org/drawingml/2006/main" name="ELF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DF9B13"/>
      </a:dk2>
      <a:lt2>
        <a:srgbClr val="902017"/>
      </a:lt2>
      <a:accent1>
        <a:srgbClr val="383838"/>
      </a:accent1>
      <a:accent2>
        <a:srgbClr val="565656"/>
      </a:accent2>
      <a:accent3>
        <a:srgbClr val="FFFFFF"/>
      </a:accent3>
      <a:accent4>
        <a:srgbClr val="000000"/>
      </a:accent4>
      <a:accent5>
        <a:srgbClr val="AEAEAE"/>
      </a:accent5>
      <a:accent6>
        <a:srgbClr val="4D4D4D"/>
      </a:accent6>
      <a:hlink>
        <a:srgbClr val="828282"/>
      </a:hlink>
      <a:folHlink>
        <a:srgbClr val="D0D0D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3175" cap="flat" cmpd="sng">
          <a:solidFill>
            <a:schemeClr val="bg1"/>
          </a:solidFill>
          <a:prstDash val="solid"/>
          <a:round/>
          <a:headEnd type="none" w="med" len="med"/>
          <a:tailEnd type="none" w="med" len="med"/>
        </a:ln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90000" rIns="72000" bIns="90000" numCol="1" anchor="t" anchorCtr="0" compatLnSpc="1">
        <a:prstTxWarp prst="textNoShape">
          <a:avLst/>
        </a:prstTxWarp>
      </a:bodyPr>
      <a:lstStyle>
        <a:defPPr marL="177800" marR="0" indent="-177800" algn="l" defTabSz="8016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DF9B13"/>
        </a:dk2>
        <a:lt2>
          <a:srgbClr val="902017"/>
        </a:lt2>
        <a:accent1>
          <a:srgbClr val="0C3C64"/>
        </a:accent1>
        <a:accent2>
          <a:srgbClr val="285783"/>
        </a:accent2>
        <a:accent3>
          <a:srgbClr val="FFFFFF"/>
        </a:accent3>
        <a:accent4>
          <a:srgbClr val="000000"/>
        </a:accent4>
        <a:accent5>
          <a:srgbClr val="AAAFB8"/>
        </a:accent5>
        <a:accent6>
          <a:srgbClr val="234E76"/>
        </a:accent6>
        <a:hlink>
          <a:srgbClr val="5584AE"/>
        </a:hlink>
        <a:folHlink>
          <a:srgbClr val="B8D1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DF9B13"/>
        </a:dk2>
        <a:lt2>
          <a:srgbClr val="902017"/>
        </a:lt2>
        <a:accent1>
          <a:srgbClr val="383838"/>
        </a:accent1>
        <a:accent2>
          <a:srgbClr val="565656"/>
        </a:accent2>
        <a:accent3>
          <a:srgbClr val="FFFFFF"/>
        </a:accent3>
        <a:accent4>
          <a:srgbClr val="000000"/>
        </a:accent4>
        <a:accent5>
          <a:srgbClr val="AEAEAE"/>
        </a:accent5>
        <a:accent6>
          <a:srgbClr val="4D4D4D"/>
        </a:accent6>
        <a:hlink>
          <a:srgbClr val="828282"/>
        </a:hlink>
        <a:folHlink>
          <a:srgbClr val="D0D0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1152</Words>
  <Application>Microsoft Office PowerPoint</Application>
  <PresentationFormat>Bildschirmpräsentation (4:3)</PresentationFormat>
  <Paragraphs>212</Paragraphs>
  <Slides>18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Verdana</vt:lpstr>
      <vt:lpstr>Wingdings</vt:lpstr>
      <vt:lpstr>ELF Template</vt:lpstr>
      <vt:lpstr>Default Design</vt:lpstr>
      <vt:lpstr>Session 3: Challenges and solutions for integrating statistical and geospatial data  UN-GGIM: Europe -  Enhancement of cooperation by using a questionnaire poll to promote data integration for policy outreach</vt:lpstr>
      <vt:lpstr>UN-GGIM: Europe Working Group on Data Integration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UN-GGIM: Europe  Working Group on Data Integration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Kretz, Jeanette</dc:creator>
  <cp:lastModifiedBy>Ginter, Franka</cp:lastModifiedBy>
  <cp:revision>546</cp:revision>
  <cp:lastPrinted>2018-09-07T12:40:41Z</cp:lastPrinted>
  <dcterms:created xsi:type="dcterms:W3CDTF">2013-04-09T10:35:19Z</dcterms:created>
  <dcterms:modified xsi:type="dcterms:W3CDTF">2019-05-20T13:14:42Z</dcterms:modified>
</cp:coreProperties>
</file>