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266" r:id="rId3"/>
    <p:sldId id="298" r:id="rId4"/>
    <p:sldId id="299" r:id="rId5"/>
    <p:sldId id="300" r:id="rId6"/>
    <p:sldId id="302" r:id="rId7"/>
    <p:sldId id="303" r:id="rId8"/>
    <p:sldId id="305" r:id="rId9"/>
    <p:sldId id="306" r:id="rId10"/>
    <p:sldId id="313" r:id="rId11"/>
    <p:sldId id="280" r:id="rId12"/>
    <p:sldId id="279" r:id="rId13"/>
    <p:sldId id="288" r:id="rId14"/>
    <p:sldId id="314" r:id="rId15"/>
    <p:sldId id="315" r:id="rId16"/>
    <p:sldId id="273" r:id="rId17"/>
    <p:sldId id="316" r:id="rId18"/>
    <p:sldId id="308" r:id="rId19"/>
    <p:sldId id="310" r:id="rId20"/>
    <p:sldId id="291" r:id="rId21"/>
    <p:sldId id="317" r:id="rId22"/>
    <p:sldId id="318" r:id="rId23"/>
    <p:sldId id="295" r:id="rId24"/>
    <p:sldId id="312" r:id="rId25"/>
    <p:sldId id="309" r:id="rId26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8F5E"/>
    <a:srgbClr val="0F5494"/>
    <a:srgbClr val="3166CF"/>
    <a:srgbClr val="2D5EC1"/>
    <a:srgbClr val="FFD624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9" autoAdjust="0"/>
    <p:restoredTop sz="93190" autoAdjust="0"/>
  </p:normalViewPr>
  <p:slideViewPr>
    <p:cSldViewPr>
      <p:cViewPr>
        <p:scale>
          <a:sx n="80" d="100"/>
          <a:sy n="80" d="100"/>
        </p:scale>
        <p:origin x="-2076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AF81192-6C7A-4666-9B08-20DDF04B17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20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0ADB409-A5DC-4EE9-BEAC-CEB15E41EF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288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FC0423-990F-4799-84E5-1F7E6123AF90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" y="1117154"/>
            <a:ext cx="9141578" cy="5753100"/>
          </a:xfrm>
          <a:prstGeom prst="rect">
            <a:avLst/>
          </a:prstGeom>
        </p:spPr>
      </p:pic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7FD7F0-CFEA-4A15-9A8E-D2743B837F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70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A72F7-ED0A-4751-B5E1-2B77369B41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50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6C47B-F81D-4FAD-942D-F971A81745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87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52000"/>
            <a:ext cx="8229600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08512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3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8313" y="6297613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49B1C030-A1CD-46C6-AB8B-23E7774D26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314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18724-507D-4C09-968F-B9E4234615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39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6CD07-8366-41DD-8286-44159B6072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1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8AD3A-051F-46FE-B84E-B0D71A375D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18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E16C9-4E7D-4E76-8963-22B37BB8C6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08512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252000"/>
            <a:ext cx="8229600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56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F126-C236-4D5E-8A85-93AA426E5A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51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9AE10-DA06-4486-A285-1D27A77028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004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FB23-B346-4C8B-BE88-656825C14C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5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0E27499-381A-457C-805C-2740FA4763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5147866" cy="3313112"/>
          </a:xfrm>
        </p:spPr>
        <p:txBody>
          <a:bodyPr/>
          <a:lstStyle/>
          <a:p>
            <a:pPr eaLnBrk="1" hangingPunct="1"/>
            <a:r>
              <a:rPr lang="en-GB" altLang="en-US" sz="3200" dirty="0" smtClean="0">
                <a:solidFill>
                  <a:srgbClr val="358F5E"/>
                </a:solidFill>
              </a:rPr>
              <a:t>Measuring accessibility and transport performance by road and rail in Europe's regions and territories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1520" y="5166519"/>
            <a:ext cx="6337300" cy="1511300"/>
          </a:xfrm>
        </p:spPr>
        <p:txBody>
          <a:bodyPr/>
          <a:lstStyle/>
          <a:p>
            <a:pPr eaLnBrk="1" hangingPunct="1"/>
            <a:r>
              <a:rPr lang="en-GB" altLang="en-US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Hugo Poelman</a:t>
            </a:r>
          </a:p>
          <a:p>
            <a:pPr eaLnBrk="1" hangingPunct="1"/>
            <a:r>
              <a:rPr lang="en-GB" altLang="en-US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DG Regional and Urban Policy</a:t>
            </a:r>
          </a:p>
          <a:p>
            <a:pPr eaLnBrk="1" hangingPunct="1"/>
            <a:r>
              <a:rPr lang="en-GB" altLang="en-US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Analysis and Policy Conception Unit</a:t>
            </a:r>
          </a:p>
          <a:p>
            <a:pPr eaLnBrk="1" hangingPunct="1"/>
            <a:r>
              <a:rPr lang="en-GB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</a:t>
            </a:r>
            <a:r>
              <a:rPr lang="en-GB" altLang="en-US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ugo.poelman@ec.europa.eu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148263" y="6508750"/>
            <a:ext cx="3744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600" b="0" i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Beograd, 22 May 2019</a:t>
            </a:r>
            <a:endParaRPr lang="en-GB" altLang="en-US" sz="1600" b="0" i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data\public_transport\Documents\WP_daily_accessibility\road\road_map_01_sample_luxembourg_acc_1h5_120k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188640"/>
            <a:ext cx="8424936" cy="58468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415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7805" y="332656"/>
            <a:ext cx="4467888" cy="62278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00" y="332656"/>
            <a:ext cx="4467888" cy="62278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Spatial aggregations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GB" altLang="en-US" i="0" dirty="0" smtClean="0"/>
              <a:t>From grid cells to </a:t>
            </a:r>
          </a:p>
          <a:p>
            <a:pPr lvl="1"/>
            <a:r>
              <a:rPr lang="en-GB" altLang="en-US" b="0" dirty="0" smtClean="0"/>
              <a:t>Cities, urban centres, functional urban areas,…</a:t>
            </a:r>
          </a:p>
          <a:p>
            <a:pPr lvl="1"/>
            <a:r>
              <a:rPr lang="en-GB" altLang="en-US" b="0" dirty="0" smtClean="0"/>
              <a:t>NUTS regions</a:t>
            </a:r>
          </a:p>
          <a:p>
            <a:pPr lvl="1"/>
            <a:r>
              <a:rPr lang="en-GB" altLang="en-US" b="0" dirty="0" smtClean="0"/>
              <a:t>Degree of urbanisation</a:t>
            </a:r>
          </a:p>
          <a:p>
            <a:pPr>
              <a:buFontTx/>
              <a:buChar char="•"/>
            </a:pPr>
            <a:r>
              <a:rPr lang="en-GB" altLang="en-US" i="0" dirty="0" smtClean="0"/>
              <a:t>Population-weighted average </a:t>
            </a:r>
            <a:r>
              <a:rPr lang="en-GB" altLang="en-US" i="0" dirty="0" smtClean="0"/>
              <a:t>accessibility and transport performance:</a:t>
            </a:r>
            <a:endParaRPr lang="en-GB" altLang="en-US" i="0" dirty="0" smtClean="0"/>
          </a:p>
          <a:p>
            <a:pPr lvl="1"/>
            <a:r>
              <a:rPr lang="en-GB" altLang="en-US" b="0" dirty="0" smtClean="0"/>
              <a:t>Average </a:t>
            </a:r>
            <a:r>
              <a:rPr lang="en-GB" altLang="en-US" b="0" dirty="0" smtClean="0"/>
              <a:t>accessibility or transport performance, </a:t>
            </a:r>
            <a:r>
              <a:rPr lang="en-GB" altLang="en-US" b="0" dirty="0" smtClean="0"/>
              <a:t>starting from </a:t>
            </a:r>
            <a:r>
              <a:rPr lang="en-GB" altLang="en-US" b="0" dirty="0" smtClean="0"/>
              <a:t>all populated grid </a:t>
            </a:r>
            <a:r>
              <a:rPr lang="en-GB" altLang="en-US" b="0" dirty="0" smtClean="0"/>
              <a:t>cells located in the city / region / territory</a:t>
            </a:r>
          </a:p>
          <a:p>
            <a:pPr lvl="1"/>
            <a:r>
              <a:rPr lang="en-GB" altLang="en-US" b="0" dirty="0" smtClean="0"/>
              <a:t>Weighted by the population of the grid cell of origin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0" y="2276475"/>
            <a:ext cx="8229600" cy="3633788"/>
          </a:xfrm>
        </p:spPr>
        <p:txBody>
          <a:bodyPr/>
          <a:lstStyle/>
          <a:p>
            <a:pPr lvl="2" eaLnBrk="1" hangingPunct="1"/>
            <a:endParaRPr lang="en-GB" altLang="en-US" sz="1800" dirty="0" smtClean="0"/>
          </a:p>
          <a:p>
            <a:endParaRPr lang="en-GB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047" y="204609"/>
            <a:ext cx="9141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 smtClean="0">
                <a:solidFill>
                  <a:srgbClr val="0F5494"/>
                </a:solidFill>
              </a:rPr>
              <a:t>Transport performance by car by refined* degree of urbanisation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654307" y="5617269"/>
            <a:ext cx="2235540" cy="1089660"/>
            <a:chOff x="2881291" y="5589240"/>
            <a:chExt cx="2235540" cy="1089660"/>
          </a:xfrm>
        </p:grpSpPr>
        <p:pic>
          <p:nvPicPr>
            <p:cNvPr id="11" name="Picture 3" descr="I:\poelmhu\presentation\images\logo_ca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266" y="5589240"/>
              <a:ext cx="1091565" cy="1089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I:\poelmhu\presentation\images\logo_populatio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91" y="5589240"/>
              <a:ext cx="1089660" cy="1089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23528" y="5617269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1" dirty="0" smtClean="0">
                <a:solidFill>
                  <a:srgbClr val="0F5494"/>
                </a:solidFill>
              </a:rPr>
              <a:t>* distinguishing</a:t>
            </a:r>
          </a:p>
          <a:p>
            <a:r>
              <a:rPr lang="en-GB" sz="1400" b="0" i="1" dirty="0" smtClean="0">
                <a:solidFill>
                  <a:srgbClr val="0F5494"/>
                </a:solidFill>
              </a:rPr>
              <a:t>   - towns and suburbs</a:t>
            </a:r>
          </a:p>
          <a:p>
            <a:r>
              <a:rPr lang="en-GB" sz="1400" b="0" i="1" dirty="0">
                <a:solidFill>
                  <a:srgbClr val="0F5494"/>
                </a:solidFill>
              </a:rPr>
              <a:t> </a:t>
            </a:r>
            <a:r>
              <a:rPr lang="en-GB" sz="1400" b="0" i="1" dirty="0" smtClean="0">
                <a:solidFill>
                  <a:srgbClr val="0F5494"/>
                </a:solidFill>
              </a:rPr>
              <a:t>  - villages, dispersed rural areas and mostly </a:t>
            </a:r>
          </a:p>
          <a:p>
            <a:r>
              <a:rPr lang="en-GB" sz="1400" b="0" i="1" dirty="0" smtClean="0">
                <a:solidFill>
                  <a:srgbClr val="0F5494"/>
                </a:solidFill>
              </a:rPr>
              <a:t>     uninhabited areas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764704"/>
            <a:ext cx="8424936" cy="4727209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235" y="188640"/>
            <a:ext cx="4097261" cy="388409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J:\data\public_transport\Documents\WP_daily_accessibility\road\HDC2011_TRAN_1H5_ROAD_A4P20_MW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700552" cy="65527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226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Rail accessibility: problem statement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GB" altLang="en-US" i="0" dirty="0" smtClean="0"/>
              <a:t>Accessibility varies according to the day and time of travel</a:t>
            </a:r>
          </a:p>
          <a:p>
            <a:pPr>
              <a:buFontTx/>
              <a:buChar char="•"/>
            </a:pPr>
            <a:r>
              <a:rPr lang="en-GB" altLang="en-US" i="0" dirty="0" smtClean="0"/>
              <a:t>Comprehensive timetables and location of stations needed</a:t>
            </a:r>
          </a:p>
          <a:p>
            <a:pPr>
              <a:buFontTx/>
              <a:buChar char="•"/>
            </a:pPr>
            <a:r>
              <a:rPr lang="en-GB" altLang="en-US" dirty="0" smtClean="0"/>
              <a:t>Daily accessibility: focus on services at peak hours of an ordinary weekday</a:t>
            </a:r>
          </a:p>
          <a:p>
            <a:pPr>
              <a:buFontTx/>
              <a:buChar char="•"/>
            </a:pPr>
            <a:r>
              <a:rPr lang="en-GB" altLang="en-US" i="0" dirty="0" smtClean="0"/>
              <a:t>Manage vast amount of travel time calculations</a:t>
            </a:r>
          </a:p>
          <a:p>
            <a:pPr>
              <a:buFontTx/>
              <a:buChar char="•"/>
            </a:pPr>
            <a:r>
              <a:rPr lang="en-GB" altLang="en-US" dirty="0" smtClean="0"/>
              <a:t>Model the relationship between: </a:t>
            </a:r>
          </a:p>
          <a:p>
            <a:pPr lvl="1"/>
            <a:r>
              <a:rPr lang="en-GB" altLang="en-US" dirty="0" smtClean="0"/>
              <a:t>travel time from station to station and </a:t>
            </a:r>
          </a:p>
          <a:p>
            <a:pPr lvl="1"/>
            <a:r>
              <a:rPr lang="en-GB" altLang="en-US" dirty="0" smtClean="0"/>
              <a:t>the distribution of (grid) population</a:t>
            </a:r>
            <a:endParaRPr lang="en-GB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36736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79512" y="252000"/>
            <a:ext cx="8856984" cy="936625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Rail accessibility: computing travel time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-468560" y="1146285"/>
            <a:ext cx="4151678" cy="4464050"/>
          </a:xfrm>
        </p:spPr>
        <p:txBody>
          <a:bodyPr/>
          <a:lstStyle/>
          <a:p>
            <a:pPr lvl="1" eaLnBrk="1" hangingPunct="1"/>
            <a:r>
              <a:rPr lang="en-GB" altLang="en-US" b="0" dirty="0" smtClean="0"/>
              <a:t>Travel times during peak hours</a:t>
            </a:r>
          </a:p>
          <a:p>
            <a:pPr marL="1200150" lvl="2" indent="-285750" eaLnBrk="1" hangingPunct="1">
              <a:buFontTx/>
              <a:buChar char="•"/>
            </a:pPr>
            <a:r>
              <a:rPr lang="en-GB" altLang="en-US" dirty="0" smtClean="0"/>
              <a:t>Morning and evening peak periods on a weekday in 2014, each period 2 hours long</a:t>
            </a:r>
          </a:p>
          <a:p>
            <a:pPr marL="1200150" lvl="2" indent="-285750" eaLnBrk="1" hangingPunct="1">
              <a:buFontTx/>
              <a:buChar char="•"/>
            </a:pPr>
            <a:r>
              <a:rPr lang="en-GB" altLang="en-US" dirty="0" smtClean="0"/>
              <a:t>We request travel times for each quarter of an hour; i.e. in total we run 18 requests for each pair of origin/destination stations</a:t>
            </a:r>
          </a:p>
          <a:p>
            <a:pPr marL="800100" lvl="1" indent="-285750" eaLnBrk="1" hangingPunct="1">
              <a:buFontTx/>
              <a:buChar char="•"/>
            </a:pPr>
            <a:r>
              <a:rPr lang="en-GB" altLang="en-US" b="0" dirty="0" smtClean="0"/>
              <a:t>For each pair of stations:</a:t>
            </a:r>
          </a:p>
          <a:p>
            <a:pPr marL="1200150" lvl="2" indent="-285750" eaLnBrk="1" hangingPunct="1">
              <a:buFontTx/>
              <a:buChar char="•"/>
            </a:pPr>
            <a:r>
              <a:rPr lang="en-GB" altLang="en-US" dirty="0" smtClean="0"/>
              <a:t>The </a:t>
            </a:r>
            <a:r>
              <a:rPr lang="en-GB" altLang="en-US" b="1" dirty="0" smtClean="0"/>
              <a:t>optimal t</a:t>
            </a:r>
            <a:r>
              <a:rPr lang="en-GB" altLang="en-US" b="1" baseline="0" dirty="0" smtClean="0"/>
              <a:t>ravel time</a:t>
            </a:r>
            <a:r>
              <a:rPr lang="en-GB" altLang="en-US" baseline="0" dirty="0" smtClean="0"/>
              <a:t>: the shortest</a:t>
            </a:r>
            <a:r>
              <a:rPr lang="en-GB" altLang="en-US" dirty="0" smtClean="0"/>
              <a:t> travel time available, without any waiting </a:t>
            </a:r>
          </a:p>
          <a:p>
            <a:pPr marL="1200150" lvl="2" indent="-285750" eaLnBrk="1" hangingPunct="1">
              <a:buFontTx/>
              <a:buChar char="•"/>
            </a:pPr>
            <a:r>
              <a:rPr lang="en-GB" altLang="en-US" dirty="0" smtClean="0"/>
              <a:t>The </a:t>
            </a:r>
            <a:r>
              <a:rPr lang="en-GB" altLang="en-US" b="1" dirty="0" smtClean="0"/>
              <a:t>average total travel time</a:t>
            </a:r>
            <a:r>
              <a:rPr lang="en-GB" altLang="en-US" dirty="0" smtClean="0"/>
              <a:t>: including the initial waiting time before first boarding; reflects the frequency of the available services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454231" y="5589240"/>
            <a:ext cx="2235539" cy="1089660"/>
            <a:chOff x="3454230" y="5589240"/>
            <a:chExt cx="2235539" cy="108966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98205" y="5589240"/>
              <a:ext cx="1091564" cy="1089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I:\poelmhu\presentation\images\logo_populatio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4230" y="5589240"/>
              <a:ext cx="1089660" cy="1089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18" y="1233630"/>
            <a:ext cx="5467659" cy="4067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169" y="188640"/>
            <a:ext cx="8423661" cy="58468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0461" y="6227539"/>
            <a:ext cx="6113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smtClean="0">
                <a:solidFill>
                  <a:srgbClr val="0F5494"/>
                </a:solidFill>
              </a:rPr>
              <a:t>Accessible stations = reachable within 1h30</a:t>
            </a:r>
          </a:p>
        </p:txBody>
      </p:sp>
    </p:spTree>
    <p:extLst>
      <p:ext uri="{BB962C8B-B14F-4D97-AF65-F5344CB8AC3E}">
        <p14:creationId xmlns:p14="http://schemas.microsoft.com/office/powerpoint/2010/main" val="2517836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648" y="1196752"/>
            <a:ext cx="8229600" cy="2592288"/>
          </a:xfrm>
        </p:spPr>
        <p:txBody>
          <a:bodyPr/>
          <a:lstStyle/>
          <a:p>
            <a:r>
              <a:rPr lang="en-GB" dirty="0" smtClean="0"/>
              <a:t>All travel times are capped to 1h30</a:t>
            </a:r>
          </a:p>
          <a:p>
            <a:r>
              <a:rPr lang="en-GB" dirty="0" smtClean="0"/>
              <a:t>For each grid cell close to a departure station we compute the population of all grid cells close</a:t>
            </a:r>
            <a:r>
              <a:rPr lang="en-GB" baseline="0" dirty="0" smtClean="0"/>
              <a:t> to all stations that can be reached within 1h30</a:t>
            </a:r>
          </a:p>
          <a:p>
            <a:r>
              <a:rPr lang="en-GB" baseline="0" dirty="0" smtClean="0"/>
              <a:t>"Close to a station" = within short walking or cycling distance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stations to grid cells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33023" y="3789040"/>
            <a:ext cx="8077954" cy="2866776"/>
            <a:chOff x="611560" y="3789040"/>
            <a:chExt cx="8077954" cy="28667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3789040"/>
              <a:ext cx="3943888" cy="286677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5626" y="3789040"/>
              <a:ext cx="3943888" cy="286677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256489" y="3911629"/>
              <a:ext cx="1161600" cy="70788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2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rail +</a:t>
              </a:r>
            </a:p>
            <a:p>
              <a:pPr algn="r"/>
              <a:r>
                <a:rPr lang="en-GB" sz="2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walking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477838" y="3911629"/>
              <a:ext cx="1064074" cy="707886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2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rail +</a:t>
              </a:r>
            </a:p>
            <a:p>
              <a:pPr algn="r"/>
              <a:r>
                <a:rPr lang="en-GB" sz="2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cycling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47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904231"/>
            <a:ext cx="4406684" cy="46919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8" y="904231"/>
            <a:ext cx="4406684" cy="46919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236" y="5745450"/>
            <a:ext cx="3352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solidFill>
                  <a:srgbClr val="0F5494"/>
                </a:solidFill>
              </a:rPr>
              <a:t>Average travel time, combined</a:t>
            </a:r>
          </a:p>
          <a:p>
            <a:r>
              <a:rPr lang="en-GB" sz="1600" b="0" dirty="0" smtClean="0">
                <a:solidFill>
                  <a:srgbClr val="0F5494"/>
                </a:solidFill>
              </a:rPr>
              <a:t>with a short walk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1419" y="5745450"/>
            <a:ext cx="3322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solidFill>
                  <a:srgbClr val="0F5494"/>
                </a:solidFill>
              </a:rPr>
              <a:t>Optimal travel time, combined</a:t>
            </a:r>
          </a:p>
          <a:p>
            <a:r>
              <a:rPr lang="en-GB" sz="1600" b="0" dirty="0" smtClean="0">
                <a:solidFill>
                  <a:srgbClr val="0F5494"/>
                </a:solidFill>
              </a:rPr>
              <a:t>with a short bike ride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404664"/>
            <a:ext cx="8889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 smtClean="0">
                <a:solidFill>
                  <a:srgbClr val="0F5494"/>
                </a:solidFill>
              </a:rPr>
              <a:t>Transport performance by rail plus a short walk (or bike ride)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61" y="5798995"/>
            <a:ext cx="727619" cy="7263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57" y="5798995"/>
            <a:ext cx="727619" cy="72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altLang="en-US" sz="2800" dirty="0" smtClean="0"/>
              <a:t>Policy</a:t>
            </a:r>
            <a:r>
              <a:rPr lang="fr-BE" altLang="en-US" sz="2800" baseline="0" dirty="0" smtClean="0"/>
              <a:t> </a:t>
            </a:r>
            <a:r>
              <a:rPr lang="fr-BE" altLang="en-US" sz="2800" baseline="0" dirty="0" err="1" smtClean="0"/>
              <a:t>context</a:t>
            </a:r>
            <a:endParaRPr lang="en-GB" altLang="en-US" sz="28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  <a:buFontTx/>
              <a:buChar char="•"/>
            </a:pPr>
            <a:r>
              <a:rPr lang="fr-BE" altLang="en-US" i="0" dirty="0" smtClean="0"/>
              <a:t>EU </a:t>
            </a:r>
            <a:r>
              <a:rPr lang="fr-BE" altLang="en-US" i="0" dirty="0" err="1" smtClean="0"/>
              <a:t>Cohesion</a:t>
            </a:r>
            <a:r>
              <a:rPr lang="fr-BE" altLang="en-US" i="0" dirty="0" smtClean="0"/>
              <a:t> Policy</a:t>
            </a:r>
          </a:p>
          <a:p>
            <a:pPr lvl="1" eaLnBrk="1" hangingPunct="1">
              <a:spcAft>
                <a:spcPts val="600"/>
              </a:spcAft>
              <a:buFontTx/>
              <a:buChar char="•"/>
            </a:pPr>
            <a:r>
              <a:rPr lang="fr-BE" altLang="en-US" i="0" dirty="0" smtClean="0"/>
              <a:t>The </a:t>
            </a:r>
            <a:r>
              <a:rPr lang="fr-BE" altLang="en-US" i="0" dirty="0" err="1" smtClean="0"/>
              <a:t>EU's</a:t>
            </a:r>
            <a:r>
              <a:rPr lang="fr-BE" altLang="en-US" i="0" dirty="0" smtClean="0"/>
              <a:t> main </a:t>
            </a:r>
            <a:r>
              <a:rPr lang="fr-BE" altLang="en-US" i="0" dirty="0" err="1" smtClean="0"/>
              <a:t>investment</a:t>
            </a:r>
            <a:r>
              <a:rPr lang="fr-BE" altLang="en-US" i="0" dirty="0" smtClean="0"/>
              <a:t> </a:t>
            </a:r>
            <a:r>
              <a:rPr lang="fr-BE" altLang="en-US" i="0" dirty="0" err="1" smtClean="0"/>
              <a:t>policy</a:t>
            </a:r>
            <a:endParaRPr lang="fr-BE" altLang="en-US" i="0" dirty="0" smtClean="0"/>
          </a:p>
          <a:p>
            <a:pPr lvl="1" eaLnBrk="1" hangingPunct="1">
              <a:spcAft>
                <a:spcPts val="600"/>
              </a:spcAft>
              <a:buFontTx/>
              <a:buChar char="•"/>
            </a:pPr>
            <a:r>
              <a:rPr lang="fr-BE" altLang="en-US" i="0" dirty="0" err="1" smtClean="0"/>
              <a:t>Targets</a:t>
            </a:r>
            <a:r>
              <a:rPr lang="fr-BE" altLang="en-US" i="0" baseline="0" dirty="0" smtClean="0"/>
              <a:t> all </a:t>
            </a:r>
            <a:r>
              <a:rPr lang="fr-BE" altLang="en-US" i="0" baseline="0" dirty="0" err="1" smtClean="0"/>
              <a:t>regions</a:t>
            </a:r>
            <a:r>
              <a:rPr lang="fr-BE" altLang="en-US" i="0" baseline="0" dirty="0" smtClean="0"/>
              <a:t> and </a:t>
            </a:r>
            <a:r>
              <a:rPr lang="fr-BE" altLang="en-US" i="0" baseline="0" dirty="0" err="1" smtClean="0"/>
              <a:t>cities</a:t>
            </a:r>
            <a:endParaRPr lang="fr-BE" altLang="en-US" i="0" baseline="0" dirty="0" smtClean="0"/>
          </a:p>
          <a:p>
            <a:pPr lvl="1" eaLnBrk="1" hangingPunct="1">
              <a:spcAft>
                <a:spcPts val="600"/>
              </a:spcAft>
              <a:buFontTx/>
              <a:buChar char="•"/>
            </a:pPr>
            <a:r>
              <a:rPr lang="fr-BE" altLang="en-US" i="0" baseline="0" dirty="0" err="1" smtClean="0"/>
              <a:t>Supporting</a:t>
            </a:r>
            <a:r>
              <a:rPr lang="fr-BE" altLang="en-US" i="0" baseline="0" dirty="0" smtClean="0"/>
              <a:t> job </a:t>
            </a:r>
            <a:r>
              <a:rPr lang="fr-BE" altLang="en-US" i="0" baseline="0" dirty="0" err="1" smtClean="0"/>
              <a:t>creation</a:t>
            </a:r>
            <a:r>
              <a:rPr lang="fr-BE" altLang="en-US" i="0" baseline="0" dirty="0" smtClean="0"/>
              <a:t>, business </a:t>
            </a:r>
            <a:r>
              <a:rPr lang="fr-BE" altLang="en-US" i="0" baseline="0" dirty="0" err="1" smtClean="0"/>
              <a:t>competitiveness</a:t>
            </a:r>
            <a:r>
              <a:rPr lang="fr-BE" altLang="en-US" i="0" baseline="0" dirty="0" smtClean="0"/>
              <a:t>, </a:t>
            </a:r>
            <a:r>
              <a:rPr lang="fr-BE" altLang="en-US" i="0" baseline="0" dirty="0" err="1" smtClean="0"/>
              <a:t>economic</a:t>
            </a:r>
            <a:r>
              <a:rPr lang="fr-BE" altLang="en-US" i="0" baseline="0" dirty="0" smtClean="0"/>
              <a:t> </a:t>
            </a:r>
            <a:r>
              <a:rPr lang="fr-BE" altLang="en-US" i="0" baseline="0" dirty="0" err="1" smtClean="0"/>
              <a:t>growth</a:t>
            </a:r>
            <a:r>
              <a:rPr lang="fr-BE" altLang="en-US" i="0" baseline="0" dirty="0" smtClean="0"/>
              <a:t>, </a:t>
            </a:r>
            <a:r>
              <a:rPr lang="fr-BE" altLang="en-US" i="0" baseline="0" dirty="0" err="1" smtClean="0"/>
              <a:t>sustainable</a:t>
            </a:r>
            <a:r>
              <a:rPr lang="fr-BE" altLang="en-US" i="0" baseline="0" dirty="0" smtClean="0"/>
              <a:t> </a:t>
            </a:r>
            <a:r>
              <a:rPr lang="fr-BE" altLang="en-US" i="0" baseline="0" dirty="0" err="1" smtClean="0"/>
              <a:t>development</a:t>
            </a:r>
            <a:r>
              <a:rPr lang="fr-BE" altLang="en-US" i="0" baseline="0" dirty="0" smtClean="0"/>
              <a:t> and the </a:t>
            </a:r>
            <a:r>
              <a:rPr lang="fr-BE" altLang="en-US" i="0" baseline="0" dirty="0" err="1" smtClean="0"/>
              <a:t>improvement</a:t>
            </a:r>
            <a:r>
              <a:rPr lang="fr-BE" altLang="en-US" i="0" baseline="0" dirty="0" smtClean="0"/>
              <a:t> of </a:t>
            </a:r>
            <a:r>
              <a:rPr lang="fr-BE" altLang="en-US" i="0" baseline="0" dirty="0" err="1" smtClean="0"/>
              <a:t>citizens</a:t>
            </a:r>
            <a:r>
              <a:rPr lang="fr-BE" altLang="en-US" i="0" baseline="0" dirty="0" smtClean="0"/>
              <a:t>' </a:t>
            </a:r>
            <a:r>
              <a:rPr lang="fr-BE" altLang="en-US" i="0" baseline="0" dirty="0" err="1" smtClean="0"/>
              <a:t>quality</a:t>
            </a:r>
            <a:r>
              <a:rPr lang="fr-BE" altLang="en-US" i="0" baseline="0" dirty="0" smtClean="0"/>
              <a:t> of life</a:t>
            </a:r>
          </a:p>
          <a:p>
            <a:pPr lvl="1" eaLnBrk="1" hangingPunct="1">
              <a:spcAft>
                <a:spcPts val="600"/>
              </a:spcAft>
              <a:buFontTx/>
              <a:buChar char="•"/>
            </a:pPr>
            <a:r>
              <a:rPr lang="fr-BE" altLang="en-US" i="0" baseline="0" dirty="0" err="1" smtClean="0"/>
              <a:t>Covers</a:t>
            </a:r>
            <a:r>
              <a:rPr lang="fr-BE" altLang="en-US" i="0" baseline="0" dirty="0" smtClean="0"/>
              <a:t> 1/3 of the EU budget</a:t>
            </a:r>
          </a:p>
          <a:p>
            <a:pPr lvl="0" eaLnBrk="1" hangingPunct="1">
              <a:spcAft>
                <a:spcPts val="600"/>
              </a:spcAft>
              <a:buFontTx/>
              <a:buChar char="•"/>
            </a:pPr>
            <a:r>
              <a:rPr lang="fr-BE" altLang="en-US" i="0" baseline="0" dirty="0" err="1" smtClean="0"/>
              <a:t>Cohesion</a:t>
            </a:r>
            <a:r>
              <a:rPr lang="fr-BE" altLang="en-US" i="0" baseline="0" dirty="0" smtClean="0"/>
              <a:t> </a:t>
            </a:r>
            <a:r>
              <a:rPr lang="fr-BE" altLang="en-US" i="0" baseline="0" dirty="0" err="1" smtClean="0"/>
              <a:t>policy</a:t>
            </a:r>
            <a:r>
              <a:rPr lang="fr-BE" altLang="en-US" i="0" baseline="0" dirty="0" smtClean="0"/>
              <a:t> </a:t>
            </a:r>
            <a:r>
              <a:rPr lang="fr-BE" altLang="en-US" i="0" baseline="0" dirty="0" err="1" smtClean="0"/>
              <a:t>helps</a:t>
            </a:r>
            <a:r>
              <a:rPr lang="fr-BE" altLang="en-US" i="0" baseline="0" dirty="0" smtClean="0"/>
              <a:t> </a:t>
            </a:r>
            <a:r>
              <a:rPr lang="fr-BE" altLang="en-US" i="0" baseline="0" dirty="0" err="1" smtClean="0"/>
              <a:t>improving</a:t>
            </a:r>
            <a:r>
              <a:rPr lang="fr-BE" altLang="en-US" i="0" baseline="0" dirty="0" smtClean="0"/>
              <a:t> the </a:t>
            </a:r>
            <a:r>
              <a:rPr lang="fr-BE" altLang="en-US" i="0" baseline="0" dirty="0" err="1" smtClean="0"/>
              <a:t>regions</a:t>
            </a:r>
            <a:r>
              <a:rPr lang="fr-BE" altLang="en-US" i="0" baseline="0" dirty="0" smtClean="0"/>
              <a:t>' infrastructure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0" y="2276475"/>
            <a:ext cx="8229600" cy="3633788"/>
          </a:xfrm>
        </p:spPr>
        <p:txBody>
          <a:bodyPr/>
          <a:lstStyle/>
          <a:p>
            <a:pPr lvl="2" eaLnBrk="1" hangingPunct="1"/>
            <a:endParaRPr lang="en-GB" altLang="en-US" sz="1800" smtClean="0"/>
          </a:p>
          <a:p>
            <a:endParaRPr lang="en-GB" altLang="en-US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876" y="82681"/>
            <a:ext cx="8220588" cy="694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3216" y="5892081"/>
            <a:ext cx="728471" cy="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:\poelmhu\presentation\images\logo_popul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216" y="5085959"/>
            <a:ext cx="727200" cy="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304" y="5884244"/>
            <a:ext cx="727619" cy="72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303" y="5086810"/>
            <a:ext cx="727619" cy="726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99" y="188640"/>
            <a:ext cx="8445624" cy="440696"/>
          </a:xfrm>
        </p:spPr>
        <p:txBody>
          <a:bodyPr/>
          <a:lstStyle/>
          <a:p>
            <a:r>
              <a:rPr lang="en-GB" sz="2000" b="0" dirty="0" smtClean="0"/>
              <a:t>Transport performance and infrastructure endowment</a:t>
            </a:r>
            <a:endParaRPr lang="en-GB" sz="20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736553"/>
            <a:ext cx="8712968" cy="5288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243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99" y="188640"/>
            <a:ext cx="8445624" cy="440696"/>
          </a:xfrm>
        </p:spPr>
        <p:txBody>
          <a:bodyPr/>
          <a:lstStyle/>
          <a:p>
            <a:r>
              <a:rPr lang="en-GB" sz="2000" b="0" dirty="0" smtClean="0"/>
              <a:t>Transport performance and population concentration</a:t>
            </a:r>
            <a:endParaRPr lang="en-GB" sz="2000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07" y="692695"/>
            <a:ext cx="8713587" cy="5288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896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Results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608512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altLang="en-US" i="0" dirty="0" smtClean="0"/>
              <a:t>Grid level combined with comprehensive road and rail data ensures maximum flexibility of output</a:t>
            </a:r>
          </a:p>
          <a:p>
            <a:pPr>
              <a:buFontTx/>
              <a:buChar char="•"/>
            </a:pPr>
            <a:r>
              <a:rPr lang="en-GB" altLang="en-US" dirty="0" smtClean="0"/>
              <a:t>Variety of regional and territorial accessibility patterns helps characterising different challenges the regions are facing</a:t>
            </a:r>
          </a:p>
          <a:p>
            <a:pPr lvl="1"/>
            <a:r>
              <a:rPr lang="en-GB" altLang="en-US" i="0" dirty="0" smtClean="0"/>
              <a:t>Infrastructure needs (bottlenecks, missing links,…)</a:t>
            </a:r>
          </a:p>
          <a:p>
            <a:pPr lvl="1"/>
            <a:r>
              <a:rPr lang="en-GB" altLang="en-US" dirty="0" smtClean="0"/>
              <a:t>Spatial distribution of population; urban sprawl challenge</a:t>
            </a:r>
          </a:p>
          <a:p>
            <a:pPr lvl="1"/>
            <a:r>
              <a:rPr lang="en-GB" altLang="en-US" dirty="0" smtClean="0"/>
              <a:t>Adequate provision of public transport services</a:t>
            </a:r>
          </a:p>
          <a:p>
            <a:pPr lvl="1"/>
            <a:r>
              <a:rPr lang="en-GB" altLang="en-US" i="0" dirty="0" smtClean="0"/>
              <a:t>Improving opportunities for active mobility modes</a:t>
            </a:r>
          </a:p>
          <a:p>
            <a:pPr>
              <a:buFontTx/>
              <a:buChar char="•"/>
            </a:pPr>
            <a:r>
              <a:rPr lang="en-GB" altLang="en-US" dirty="0" smtClean="0"/>
              <a:t>All results will be described in a forthcoming Working Paper</a:t>
            </a:r>
            <a:r>
              <a:rPr lang="en-GB" altLang="en-US" i="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Future opportunities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GB" altLang="en-US" i="0" dirty="0" smtClean="0"/>
              <a:t>Opportunities (and challenges…)</a:t>
            </a:r>
          </a:p>
          <a:p>
            <a:pPr lvl="1" indent="-342900"/>
            <a:r>
              <a:rPr lang="en-GB" altLang="en-US" b="0" dirty="0" smtClean="0"/>
              <a:t>More frequent grid data</a:t>
            </a:r>
          </a:p>
          <a:p>
            <a:pPr lvl="1" indent="-342900"/>
            <a:r>
              <a:rPr lang="en-GB" altLang="en-US" b="0" dirty="0" smtClean="0"/>
              <a:t>Towards grid of daytime population; employment??</a:t>
            </a:r>
            <a:endParaRPr lang="en-GB" altLang="en-US" b="0" dirty="0"/>
          </a:p>
          <a:p>
            <a:pPr lvl="1" indent="-342900"/>
            <a:r>
              <a:rPr lang="en-GB" altLang="en-US" b="0" dirty="0" smtClean="0"/>
              <a:t>Future use of complete and authoritative road and rail networks?</a:t>
            </a:r>
          </a:p>
          <a:p>
            <a:pPr lvl="1" indent="-342900"/>
            <a:r>
              <a:rPr lang="en-GB" altLang="en-US" b="0" dirty="0" smtClean="0"/>
              <a:t>Open and standardised up-to-date rail timetable data</a:t>
            </a:r>
          </a:p>
          <a:p>
            <a:pPr lvl="1" indent="-342900"/>
            <a:r>
              <a:rPr lang="en-GB" altLang="en-US" b="0" dirty="0" smtClean="0"/>
              <a:t>Ongoing development of routing software to enhance the computational possibilities (e.g. increase temporal resolution)</a:t>
            </a:r>
          </a:p>
        </p:txBody>
      </p:sp>
    </p:spTree>
    <p:extLst>
      <p:ext uri="{BB962C8B-B14F-4D97-AF65-F5344CB8AC3E}">
        <p14:creationId xmlns:p14="http://schemas.microsoft.com/office/powerpoint/2010/main" val="274796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Combinations of currently available geospatial data provide very interesting opportunities for indicator development, thanks to the efforts of many stakeholders</a:t>
            </a:r>
          </a:p>
          <a:p>
            <a:r>
              <a:rPr lang="en-GB" dirty="0" smtClean="0"/>
              <a:t>Further developments and mainstreaming will require</a:t>
            </a:r>
          </a:p>
          <a:p>
            <a:pPr lvl="1"/>
            <a:r>
              <a:rPr lang="en-GB" dirty="0" smtClean="0"/>
              <a:t>Better harmonisation of (open) data from authoritative sources</a:t>
            </a:r>
          </a:p>
          <a:p>
            <a:pPr lvl="1"/>
            <a:r>
              <a:rPr lang="en-GB" dirty="0" smtClean="0"/>
              <a:t>More data on the location of (public) services</a:t>
            </a:r>
          </a:p>
          <a:p>
            <a:pPr lvl="1"/>
            <a:r>
              <a:rPr lang="en-GB" dirty="0" smtClean="0"/>
              <a:t>Improved completeness and timeliness</a:t>
            </a:r>
          </a:p>
          <a:p>
            <a:pPr lvl="1"/>
            <a:r>
              <a:rPr lang="en-GB" dirty="0" smtClean="0"/>
              <a:t>Data fit for analytical purposes (e.g. routing)</a:t>
            </a:r>
          </a:p>
          <a:p>
            <a:pPr lvl="1"/>
            <a:r>
              <a:rPr lang="en-GB" dirty="0" smtClean="0"/>
              <a:t>Future development of grid-based statistics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54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policy objectives</a:t>
            </a:r>
            <a:r>
              <a:rPr lang="en-GB" baseline="0" dirty="0" smtClean="0"/>
              <a:t> (2021-2027)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AutoNum type="arabicParenR"/>
            </a:pPr>
            <a:r>
              <a:rPr lang="fr-BE" altLang="en-US" sz="2200" i="0" dirty="0" smtClean="0"/>
              <a:t>A </a:t>
            </a:r>
            <a:r>
              <a:rPr lang="fr-BE" altLang="en-US" sz="2200" b="1" i="0" dirty="0" err="1" smtClean="0"/>
              <a:t>smarter</a:t>
            </a:r>
            <a:r>
              <a:rPr lang="fr-BE" altLang="en-US" sz="2200" i="0" dirty="0" smtClean="0"/>
              <a:t> Europe: </a:t>
            </a:r>
            <a:r>
              <a:rPr lang="fr-BE" altLang="en-US" sz="2200" i="0" dirty="0" err="1" smtClean="0"/>
              <a:t>innovative</a:t>
            </a:r>
            <a:r>
              <a:rPr lang="fr-BE" altLang="en-US" sz="2200" i="0" dirty="0" smtClean="0"/>
              <a:t> and smart </a:t>
            </a:r>
            <a:r>
              <a:rPr lang="fr-BE" altLang="en-US" sz="2200" i="0" dirty="0" err="1" smtClean="0"/>
              <a:t>economic</a:t>
            </a:r>
            <a:r>
              <a:rPr lang="fr-BE" altLang="en-US" sz="2200" i="0" dirty="0" smtClean="0"/>
              <a:t> transformation</a:t>
            </a:r>
          </a:p>
          <a:p>
            <a:pPr marL="457200" lvl="0" indent="-457200">
              <a:buAutoNum type="arabicParenR"/>
            </a:pPr>
            <a:r>
              <a:rPr lang="fr-BE" altLang="en-US" sz="2200" i="0" dirty="0" smtClean="0"/>
              <a:t>A </a:t>
            </a:r>
            <a:r>
              <a:rPr lang="fr-BE" altLang="en-US" sz="2200" b="1" i="0" dirty="0" err="1" smtClean="0"/>
              <a:t>greener</a:t>
            </a:r>
            <a:r>
              <a:rPr lang="fr-BE" altLang="en-US" sz="2200" b="1" i="0" dirty="0" smtClean="0"/>
              <a:t>, </a:t>
            </a:r>
            <a:r>
              <a:rPr lang="fr-BE" altLang="en-US" sz="2200" b="1" i="0" dirty="0" err="1" smtClean="0"/>
              <a:t>low-carbon</a:t>
            </a:r>
            <a:r>
              <a:rPr lang="fr-BE" altLang="en-US" sz="2200" b="1" i="0" dirty="0" smtClean="0"/>
              <a:t> </a:t>
            </a:r>
            <a:r>
              <a:rPr lang="fr-BE" altLang="en-US" sz="2200" i="0" dirty="0" smtClean="0"/>
              <a:t>Europe:</a:t>
            </a:r>
            <a:r>
              <a:rPr lang="fr-BE" altLang="en-US" sz="2200" i="0" baseline="0" dirty="0" smtClean="0"/>
              <a:t> </a:t>
            </a:r>
            <a:r>
              <a:rPr lang="fr-BE" altLang="en-US" sz="2200" i="0" baseline="0" dirty="0" err="1" smtClean="0"/>
              <a:t>energy</a:t>
            </a:r>
            <a:r>
              <a:rPr lang="fr-BE" altLang="en-US" sz="2200" i="0" baseline="0" dirty="0" smtClean="0"/>
              <a:t> transition, </a:t>
            </a:r>
            <a:r>
              <a:rPr lang="fr-BE" altLang="en-US" sz="2200" i="0" baseline="0" dirty="0" err="1" smtClean="0"/>
              <a:t>circular</a:t>
            </a:r>
            <a:r>
              <a:rPr lang="fr-BE" altLang="en-US" sz="2200" i="0" baseline="0" dirty="0" smtClean="0"/>
              <a:t> </a:t>
            </a:r>
            <a:r>
              <a:rPr lang="fr-BE" altLang="en-US" sz="2200" i="0" baseline="0" dirty="0" err="1" smtClean="0"/>
              <a:t>economy</a:t>
            </a:r>
            <a:r>
              <a:rPr lang="fr-BE" altLang="en-US" sz="2200" i="0" baseline="0" dirty="0" smtClean="0"/>
              <a:t>, </a:t>
            </a:r>
            <a:r>
              <a:rPr lang="fr-BE" altLang="en-US" sz="2200" i="0" baseline="0" dirty="0" err="1" smtClean="0"/>
              <a:t>climate</a:t>
            </a:r>
            <a:r>
              <a:rPr lang="fr-BE" altLang="en-US" sz="2200" i="0" baseline="0" dirty="0" smtClean="0"/>
              <a:t> change adaptation and </a:t>
            </a:r>
            <a:r>
              <a:rPr lang="fr-BE" altLang="en-US" sz="2200" i="0" baseline="0" dirty="0" err="1" smtClean="0"/>
              <a:t>risk</a:t>
            </a:r>
            <a:r>
              <a:rPr lang="fr-BE" altLang="en-US" sz="2200" i="0" baseline="0" dirty="0" smtClean="0"/>
              <a:t> management</a:t>
            </a:r>
          </a:p>
          <a:p>
            <a:pPr marL="457200" lvl="0" indent="-457200">
              <a:buAutoNum type="arabicParenR"/>
            </a:pPr>
            <a:r>
              <a:rPr lang="fr-BE" altLang="en-US" sz="2200" i="0" baseline="0" dirty="0" smtClean="0"/>
              <a:t>A </a:t>
            </a:r>
            <a:r>
              <a:rPr lang="fr-BE" altLang="en-US" sz="2200" b="1" i="0" baseline="0" dirty="0" smtClean="0"/>
              <a:t>more </a:t>
            </a:r>
            <a:r>
              <a:rPr lang="fr-BE" altLang="en-US" sz="2200" b="1" i="0" baseline="0" dirty="0" err="1" smtClean="0"/>
              <a:t>connected</a:t>
            </a:r>
            <a:r>
              <a:rPr lang="fr-BE" altLang="en-US" sz="2200" b="1" i="0" baseline="0" dirty="0" smtClean="0"/>
              <a:t> </a:t>
            </a:r>
            <a:r>
              <a:rPr lang="fr-BE" altLang="en-US" sz="2200" i="0" baseline="0" dirty="0" smtClean="0"/>
              <a:t>Europe: </a:t>
            </a:r>
            <a:r>
              <a:rPr lang="fr-BE" altLang="en-US" sz="2200" i="0" baseline="0" dirty="0" err="1" smtClean="0"/>
              <a:t>mobility</a:t>
            </a:r>
            <a:r>
              <a:rPr lang="fr-BE" altLang="en-US" sz="2200" i="0" baseline="0" dirty="0" smtClean="0"/>
              <a:t> and ICT </a:t>
            </a:r>
            <a:r>
              <a:rPr lang="fr-BE" altLang="en-US" sz="2200" i="0" baseline="0" dirty="0" err="1" smtClean="0"/>
              <a:t>connectivity</a:t>
            </a:r>
            <a:endParaRPr lang="fr-BE" altLang="en-US" sz="2200" i="0" baseline="0" dirty="0" smtClean="0"/>
          </a:p>
          <a:p>
            <a:pPr marL="457200" lvl="0" indent="-457200">
              <a:buAutoNum type="arabicParenR"/>
            </a:pPr>
            <a:r>
              <a:rPr lang="fr-BE" altLang="en-US" sz="2200" i="0" baseline="0" dirty="0" smtClean="0"/>
              <a:t>A </a:t>
            </a:r>
            <a:r>
              <a:rPr lang="fr-BE" altLang="en-US" sz="2200" b="1" i="0" baseline="0" dirty="0" smtClean="0"/>
              <a:t>more social </a:t>
            </a:r>
            <a:r>
              <a:rPr lang="fr-BE" altLang="en-US" sz="2200" i="0" baseline="0" dirty="0" smtClean="0"/>
              <a:t>Europe: </a:t>
            </a:r>
            <a:r>
              <a:rPr lang="fr-BE" altLang="en-US" sz="2200" i="0" baseline="0" dirty="0" err="1" smtClean="0"/>
              <a:t>quality</a:t>
            </a:r>
            <a:r>
              <a:rPr lang="fr-BE" altLang="en-US" sz="2200" i="0" baseline="0" dirty="0" smtClean="0"/>
              <a:t> </a:t>
            </a:r>
            <a:r>
              <a:rPr lang="fr-BE" altLang="en-US" sz="2200" i="0" baseline="0" dirty="0" err="1" smtClean="0"/>
              <a:t>employment</a:t>
            </a:r>
            <a:r>
              <a:rPr lang="fr-BE" altLang="en-US" sz="2200" i="0" baseline="0" dirty="0" smtClean="0"/>
              <a:t>, </a:t>
            </a:r>
            <a:r>
              <a:rPr lang="fr-BE" altLang="en-US" sz="2200" i="0" baseline="0" dirty="0" err="1" smtClean="0"/>
              <a:t>education</a:t>
            </a:r>
            <a:r>
              <a:rPr lang="fr-BE" altLang="en-US" sz="2200" i="0" baseline="0" dirty="0" smtClean="0"/>
              <a:t>, </a:t>
            </a:r>
            <a:r>
              <a:rPr lang="fr-BE" altLang="en-US" sz="2200" i="0" baseline="0" dirty="0" err="1" smtClean="0"/>
              <a:t>skills</a:t>
            </a:r>
            <a:r>
              <a:rPr lang="fr-BE" altLang="en-US" sz="2200" i="0" baseline="0" dirty="0" smtClean="0"/>
              <a:t>, social inclusion and </a:t>
            </a:r>
            <a:r>
              <a:rPr lang="fr-BE" altLang="en-US" sz="2200" i="0" baseline="0" dirty="0" err="1" smtClean="0"/>
              <a:t>equal</a:t>
            </a:r>
            <a:r>
              <a:rPr lang="fr-BE" altLang="en-US" sz="2200" i="0" baseline="0" dirty="0" smtClean="0"/>
              <a:t> </a:t>
            </a:r>
            <a:r>
              <a:rPr lang="fr-BE" altLang="en-US" sz="2200" i="0" baseline="0" dirty="0" err="1" smtClean="0"/>
              <a:t>access</a:t>
            </a:r>
            <a:r>
              <a:rPr lang="fr-BE" altLang="en-US" sz="2200" i="0" baseline="0" dirty="0" smtClean="0"/>
              <a:t> to </a:t>
            </a:r>
            <a:r>
              <a:rPr lang="fr-BE" altLang="en-US" sz="2200" i="0" baseline="0" dirty="0" err="1" smtClean="0"/>
              <a:t>healthcare</a:t>
            </a:r>
            <a:endParaRPr lang="fr-BE" altLang="en-US" sz="2200" i="0" baseline="0" dirty="0" smtClean="0"/>
          </a:p>
          <a:p>
            <a:pPr marL="457200" lvl="0" indent="-457200">
              <a:buAutoNum type="arabicParenR"/>
            </a:pPr>
            <a:r>
              <a:rPr lang="fr-BE" altLang="en-US" sz="2200" i="0" baseline="0" dirty="0" smtClean="0"/>
              <a:t>A Europe </a:t>
            </a:r>
            <a:r>
              <a:rPr lang="fr-BE" altLang="en-US" sz="2200" b="1" i="0" baseline="0" dirty="0" err="1" smtClean="0"/>
              <a:t>closer</a:t>
            </a:r>
            <a:r>
              <a:rPr lang="fr-BE" altLang="en-US" sz="2200" b="1" i="0" baseline="0" dirty="0" smtClean="0"/>
              <a:t> to </a:t>
            </a:r>
            <a:r>
              <a:rPr lang="fr-BE" altLang="en-US" sz="2200" b="1" i="0" baseline="0" dirty="0" err="1" smtClean="0"/>
              <a:t>citizens</a:t>
            </a:r>
            <a:r>
              <a:rPr lang="fr-BE" altLang="en-US" sz="2200" i="0" baseline="0" dirty="0" smtClean="0"/>
              <a:t>: </a:t>
            </a:r>
            <a:r>
              <a:rPr lang="fr-BE" altLang="en-US" sz="2200" i="0" baseline="0" dirty="0" err="1" smtClean="0"/>
              <a:t>sustainable</a:t>
            </a:r>
            <a:r>
              <a:rPr lang="fr-BE" altLang="en-US" sz="2200" i="0" baseline="0" dirty="0" smtClean="0"/>
              <a:t> </a:t>
            </a:r>
            <a:r>
              <a:rPr lang="fr-BE" altLang="en-US" sz="2200" i="0" baseline="0" dirty="0" err="1" smtClean="0"/>
              <a:t>development</a:t>
            </a:r>
            <a:r>
              <a:rPr lang="fr-BE" altLang="en-US" sz="2200" i="0" baseline="0" dirty="0" smtClean="0"/>
              <a:t> of </a:t>
            </a:r>
            <a:r>
              <a:rPr lang="fr-BE" altLang="en-US" sz="2200" i="0" baseline="0" dirty="0" err="1" smtClean="0"/>
              <a:t>urban</a:t>
            </a:r>
            <a:r>
              <a:rPr lang="fr-BE" altLang="en-US" sz="2200" i="0" baseline="0" dirty="0" smtClean="0"/>
              <a:t> areas and </a:t>
            </a:r>
            <a:r>
              <a:rPr lang="fr-BE" altLang="en-US" sz="2200" i="0" baseline="0" dirty="0" err="1" smtClean="0"/>
              <a:t>other</a:t>
            </a:r>
            <a:r>
              <a:rPr lang="fr-BE" altLang="en-US" sz="2200" i="0" baseline="0" dirty="0" smtClean="0"/>
              <a:t> </a:t>
            </a:r>
            <a:r>
              <a:rPr lang="fr-BE" altLang="en-US" sz="2200" i="0" baseline="0" dirty="0" err="1" smtClean="0"/>
              <a:t>territories</a:t>
            </a:r>
            <a:endParaRPr lang="fr-BE" altLang="en-US" sz="2200" i="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825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role of the Funds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European</a:t>
            </a:r>
            <a:r>
              <a:rPr lang="en-GB" baseline="0" dirty="0" smtClean="0"/>
              <a:t> Regional Development Fund (ERDF)</a:t>
            </a:r>
          </a:p>
          <a:p>
            <a:pPr lvl="1"/>
            <a:r>
              <a:rPr lang="en-GB" dirty="0" smtClean="0"/>
              <a:t>Focus of spending</a:t>
            </a:r>
            <a:r>
              <a:rPr lang="en-GB" baseline="0" dirty="0" smtClean="0"/>
              <a:t> in areas crucial for jobs and growth: smarter Europe and greener, low-carbon Europe</a:t>
            </a:r>
          </a:p>
          <a:p>
            <a:pPr lvl="0"/>
            <a:r>
              <a:rPr lang="en-GB" dirty="0" smtClean="0"/>
              <a:t>Cohesion Fund</a:t>
            </a:r>
          </a:p>
          <a:p>
            <a:pPr lvl="1"/>
            <a:r>
              <a:rPr lang="en-GB" dirty="0" smtClean="0"/>
              <a:t>Investment in areas of environment, low-carbon economy and mobility</a:t>
            </a:r>
          </a:p>
          <a:p>
            <a:r>
              <a:rPr lang="en-GB" dirty="0" smtClean="0"/>
              <a:t>Special focus on (local) urban development (proposal: 6% of ERDF budget)</a:t>
            </a:r>
          </a:p>
        </p:txBody>
      </p:sp>
    </p:spTree>
    <p:extLst>
      <p:ext uri="{BB962C8B-B14F-4D97-AF65-F5344CB8AC3E}">
        <p14:creationId xmlns:p14="http://schemas.microsoft.com/office/powerpoint/2010/main" val="372760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Assessing </a:t>
            </a:r>
            <a:r>
              <a:rPr lang="en-GB" baseline="0" dirty="0" smtClean="0"/>
              <a:t>investment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of the objectives translates in regional/territorial investment needs, to be monitored by comparable statistics</a:t>
            </a:r>
          </a:p>
          <a:p>
            <a:pPr lvl="0"/>
            <a:r>
              <a:rPr lang="en-GB" dirty="0" smtClean="0"/>
              <a:t>European statistical system delivers adequate sub-national data in various domains</a:t>
            </a:r>
          </a:p>
          <a:p>
            <a:pPr lvl="0"/>
            <a:r>
              <a:rPr lang="en-GB" dirty="0" smtClean="0"/>
              <a:t>Environmental reporting adds sub-national information</a:t>
            </a:r>
          </a:p>
          <a:p>
            <a:pPr lvl="0"/>
            <a:r>
              <a:rPr lang="en-GB" dirty="0" smtClean="0"/>
              <a:t>Geospatial data and analysis helps filling the data gaps, for instance in areas like mobility, access to health care or education</a:t>
            </a:r>
          </a:p>
        </p:txBody>
      </p:sp>
    </p:spTree>
    <p:extLst>
      <p:ext uri="{BB962C8B-B14F-4D97-AF65-F5344CB8AC3E}">
        <p14:creationId xmlns:p14="http://schemas.microsoft.com/office/powerpoint/2010/main" val="27749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52000"/>
            <a:ext cx="8352928" cy="936103"/>
          </a:xfrm>
        </p:spPr>
        <p:txBody>
          <a:bodyPr/>
          <a:lstStyle/>
          <a:p>
            <a:r>
              <a:rPr lang="en-GB" dirty="0" smtClean="0"/>
              <a:t>The role of geospatial data and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Identify thematic areas where data can be</a:t>
            </a:r>
            <a:r>
              <a:rPr lang="en-GB" baseline="0" dirty="0" smtClean="0"/>
              <a:t> enhanced</a:t>
            </a:r>
          </a:p>
          <a:p>
            <a:r>
              <a:rPr lang="en-GB" baseline="0" dirty="0" smtClean="0"/>
              <a:t>Develop methodologies producing indicators</a:t>
            </a:r>
          </a:p>
          <a:p>
            <a:r>
              <a:rPr lang="en-GB" baseline="0" dirty="0" smtClean="0"/>
              <a:t>Demonstrate the feasibility of indicator production by using the available geospatial data</a:t>
            </a:r>
          </a:p>
          <a:p>
            <a:r>
              <a:rPr lang="en-GB" baseline="0" dirty="0" smtClean="0"/>
              <a:t>Identify gaps in data availability and promote a strategy</a:t>
            </a:r>
            <a:r>
              <a:rPr lang="en-GB" dirty="0" smtClean="0"/>
              <a:t> towards a better provision of the required </a:t>
            </a:r>
            <a:r>
              <a:rPr lang="en-GB" dirty="0" err="1" smtClean="0"/>
              <a:t>geodata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1879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Towards a framework of indicators on transport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92488"/>
          </a:xfrm>
        </p:spPr>
        <p:txBody>
          <a:bodyPr/>
          <a:lstStyle/>
          <a:p>
            <a:r>
              <a:rPr lang="en-GB" dirty="0" smtClean="0"/>
              <a:t>Accessibility and performant transport networks and services are key factors for regional and territorial competitiveness</a:t>
            </a:r>
          </a:p>
          <a:p>
            <a:r>
              <a:rPr lang="en-GB" dirty="0" smtClean="0"/>
              <a:t>Indicator framework informing about:</a:t>
            </a:r>
          </a:p>
          <a:p>
            <a:pPr lvl="1"/>
            <a:r>
              <a:rPr lang="en-GB" dirty="0" smtClean="0"/>
              <a:t>Infrastructure endowment</a:t>
            </a:r>
          </a:p>
          <a:p>
            <a:pPr lvl="1"/>
            <a:r>
              <a:rPr lang="en-GB" dirty="0" smtClean="0"/>
              <a:t>Network characteristics</a:t>
            </a:r>
          </a:p>
          <a:p>
            <a:pPr lvl="1"/>
            <a:r>
              <a:rPr lang="en-GB" dirty="0" smtClean="0"/>
              <a:t>Availability of transport services</a:t>
            </a:r>
          </a:p>
          <a:p>
            <a:pPr lvl="1"/>
            <a:r>
              <a:rPr lang="en-GB" dirty="0" smtClean="0"/>
              <a:t>Accessibility provided by network and services</a:t>
            </a:r>
          </a:p>
          <a:p>
            <a:pPr lvl="1"/>
            <a:r>
              <a:rPr lang="en-GB" dirty="0" smtClean="0"/>
              <a:t>Performance of the network and the services</a:t>
            </a:r>
          </a:p>
          <a:p>
            <a:r>
              <a:rPr lang="en-GB" dirty="0" smtClean="0"/>
              <a:t>Framework usable at various territorial levels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4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Accessibility by road and by rail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do</a:t>
            </a:r>
            <a:r>
              <a:rPr lang="en-GB" baseline="0" dirty="0" smtClean="0"/>
              <a:t> regions/territories/cities perform in terms of road and rail accessibility?</a:t>
            </a:r>
          </a:p>
          <a:p>
            <a:r>
              <a:rPr lang="en-GB" baseline="0" dirty="0" smtClean="0"/>
              <a:t>Assess daily accessibility to (residential)</a:t>
            </a:r>
            <a:r>
              <a:rPr lang="en-GB" dirty="0" smtClean="0"/>
              <a:t> population</a:t>
            </a:r>
            <a:endParaRPr lang="en-GB" baseline="0" dirty="0" smtClean="0"/>
          </a:p>
          <a:p>
            <a:r>
              <a:rPr lang="en-GB" baseline="0" dirty="0" smtClean="0"/>
              <a:t>Using a method designed to produce indicators at a wide variety of territorial levels</a:t>
            </a:r>
          </a:p>
          <a:p>
            <a:r>
              <a:rPr lang="en-GB" dirty="0" smtClean="0"/>
              <a:t>Basic units of analysis: 1 km² grid cells</a:t>
            </a:r>
          </a:p>
          <a:p>
            <a:r>
              <a:rPr lang="en-GB" dirty="0" smtClean="0"/>
              <a:t>Combination of GEOSTAT population grid, a complete road network and passenger rail timetables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81291" y="5589240"/>
            <a:ext cx="3381419" cy="1089660"/>
            <a:chOff x="-2844824" y="857250"/>
            <a:chExt cx="16907097" cy="5448300"/>
          </a:xfrm>
        </p:grpSpPr>
        <p:pic>
          <p:nvPicPr>
            <p:cNvPr id="4098" name="Picture 2" descr="I:\poelmhu\presentation\images\logo_trai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4448" y="857250"/>
              <a:ext cx="5457825" cy="544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9" name="Picture 3" descr="I:\poelmhu\presentation\images\logo_ca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050" y="857250"/>
              <a:ext cx="5457825" cy="544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I:\poelmhu\presentation\images\logo_populati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44824" y="857250"/>
              <a:ext cx="5448300" cy="544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34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Road accessibility and transport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Creation of an accessibility area of 1h30 around each of the 2 million populated grid cells</a:t>
            </a:r>
          </a:p>
          <a:p>
            <a:r>
              <a:rPr lang="en-GB" dirty="0" smtClean="0"/>
              <a:t>Accessible population = sum of population living in that area</a:t>
            </a:r>
          </a:p>
          <a:p>
            <a:r>
              <a:rPr lang="en-GB" dirty="0" smtClean="0"/>
              <a:t>Transport performance: accessible population divided by population living in an area of 120 km radius around the departure grid cell x 100</a:t>
            </a:r>
          </a:p>
          <a:p>
            <a:pPr lvl="1"/>
            <a:r>
              <a:rPr lang="en-GB" dirty="0" smtClean="0"/>
              <a:t>Accessibility taking into account the population distribution in the surroundings of the place of departure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54230" y="5589240"/>
            <a:ext cx="2235540" cy="1089660"/>
            <a:chOff x="2881291" y="5589240"/>
            <a:chExt cx="2235540" cy="1089660"/>
          </a:xfrm>
        </p:grpSpPr>
        <p:pic>
          <p:nvPicPr>
            <p:cNvPr id="6" name="Picture 3" descr="I:\poelmhu\presentation\images\logo_ca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266" y="5589240"/>
              <a:ext cx="1091565" cy="1089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I:\poelmhu\presentation\images\logo_populatio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291" y="5589240"/>
              <a:ext cx="1089660" cy="1089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427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2927</TotalTime>
  <Words>1045</Words>
  <Application>Microsoft Office PowerPoint</Application>
  <PresentationFormat>On-screen Show (4:3)</PresentationFormat>
  <Paragraphs>123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Blank</vt:lpstr>
      <vt:lpstr>Measuring accessibility and transport performance by road and rail in Europe's regions and territories</vt:lpstr>
      <vt:lpstr>Policy context</vt:lpstr>
      <vt:lpstr>Future policy objectives (2021-2027)</vt:lpstr>
      <vt:lpstr>Specific role of the Funds</vt:lpstr>
      <vt:lpstr>Assessing investment needs</vt:lpstr>
      <vt:lpstr>The role of geospatial data and analysis</vt:lpstr>
      <vt:lpstr>Towards a framework of indicators on transport performance</vt:lpstr>
      <vt:lpstr>Accessibility by road and by rail</vt:lpstr>
      <vt:lpstr>Road accessibility and transport performance</vt:lpstr>
      <vt:lpstr>PowerPoint Presentation</vt:lpstr>
      <vt:lpstr>PowerPoint Presentation</vt:lpstr>
      <vt:lpstr>Spatial aggregations</vt:lpstr>
      <vt:lpstr>PowerPoint Presentation</vt:lpstr>
      <vt:lpstr>PowerPoint Presentation</vt:lpstr>
      <vt:lpstr>Rail accessibility: problem statement</vt:lpstr>
      <vt:lpstr>Rail accessibility: computing travel time</vt:lpstr>
      <vt:lpstr>PowerPoint Presentation</vt:lpstr>
      <vt:lpstr>From stations to grid cells</vt:lpstr>
      <vt:lpstr>PowerPoint Presentation</vt:lpstr>
      <vt:lpstr>PowerPoint Presentation</vt:lpstr>
      <vt:lpstr>Transport performance and infrastructure endowment</vt:lpstr>
      <vt:lpstr>Transport performance and population concentration</vt:lpstr>
      <vt:lpstr>Results</vt:lpstr>
      <vt:lpstr>Future opportunities</vt:lpstr>
      <vt:lpstr>Conclusion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Cohesion Policy and accessibility analysis: opportunities and challenges</dc:title>
  <dc:creator>Hugo Poelman</dc:creator>
  <cp:lastModifiedBy>Hugo Poelman</cp:lastModifiedBy>
  <cp:revision>134</cp:revision>
  <cp:lastPrinted>2018-04-10T08:39:43Z</cp:lastPrinted>
  <dcterms:created xsi:type="dcterms:W3CDTF">2018-04-10T07:36:27Z</dcterms:created>
  <dcterms:modified xsi:type="dcterms:W3CDTF">2019-05-14T11:34:44Z</dcterms:modified>
</cp:coreProperties>
</file>