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handoutMasterIdLst>
    <p:handoutMasterId r:id="rId34"/>
  </p:handoutMasterIdLst>
  <p:sldIdLst>
    <p:sldId id="302" r:id="rId2"/>
    <p:sldId id="303" r:id="rId3"/>
    <p:sldId id="304" r:id="rId4"/>
    <p:sldId id="279" r:id="rId5"/>
    <p:sldId id="307" r:id="rId6"/>
    <p:sldId id="289" r:id="rId7"/>
    <p:sldId id="286" r:id="rId8"/>
    <p:sldId id="287" r:id="rId9"/>
    <p:sldId id="285" r:id="rId10"/>
    <p:sldId id="280" r:id="rId11"/>
    <p:sldId id="290" r:id="rId12"/>
    <p:sldId id="291" r:id="rId13"/>
    <p:sldId id="298" r:id="rId14"/>
    <p:sldId id="320" r:id="rId15"/>
    <p:sldId id="295" r:id="rId16"/>
    <p:sldId id="306" r:id="rId17"/>
    <p:sldId id="296" r:id="rId18"/>
    <p:sldId id="297" r:id="rId19"/>
    <p:sldId id="299" r:id="rId20"/>
    <p:sldId id="300" r:id="rId21"/>
    <p:sldId id="308" r:id="rId22"/>
    <p:sldId id="311" r:id="rId23"/>
    <p:sldId id="312" r:id="rId24"/>
    <p:sldId id="309" r:id="rId25"/>
    <p:sldId id="313" r:id="rId26"/>
    <p:sldId id="314" r:id="rId27"/>
    <p:sldId id="315" r:id="rId28"/>
    <p:sldId id="316" r:id="rId29"/>
    <p:sldId id="317" r:id="rId30"/>
    <p:sldId id="318" r:id="rId31"/>
    <p:sldId id="319" r:id="rId32"/>
  </p:sldIdLst>
  <p:sldSz cx="12192000" cy="6858000"/>
  <p:notesSz cx="6811963" cy="9942513"/>
  <p:defaultTextStyle>
    <a:defPPr>
      <a:defRPr lang="en-US"/>
    </a:defPPr>
    <a:lvl1pPr marL="0" algn="l" defTabSz="228600" rtl="0" eaLnBrk="1" latinLnBrk="0" hangingPunct="1">
      <a:defRPr sz="900" kern="1200">
        <a:solidFill>
          <a:schemeClr val="tx1"/>
        </a:solidFill>
        <a:latin typeface="+mn-lt"/>
        <a:ea typeface="+mn-ea"/>
        <a:cs typeface="+mn-cs"/>
      </a:defRPr>
    </a:lvl1pPr>
    <a:lvl2pPr marL="228600" algn="l" defTabSz="228600" rtl="0" eaLnBrk="1" latinLnBrk="0" hangingPunct="1">
      <a:defRPr sz="900" kern="1200">
        <a:solidFill>
          <a:schemeClr val="tx1"/>
        </a:solidFill>
        <a:latin typeface="+mn-lt"/>
        <a:ea typeface="+mn-ea"/>
        <a:cs typeface="+mn-cs"/>
      </a:defRPr>
    </a:lvl2pPr>
    <a:lvl3pPr marL="457200" algn="l" defTabSz="228600" rtl="0" eaLnBrk="1" latinLnBrk="0" hangingPunct="1">
      <a:defRPr sz="900" kern="1200">
        <a:solidFill>
          <a:schemeClr val="tx1"/>
        </a:solidFill>
        <a:latin typeface="+mn-lt"/>
        <a:ea typeface="+mn-ea"/>
        <a:cs typeface="+mn-cs"/>
      </a:defRPr>
    </a:lvl3pPr>
    <a:lvl4pPr marL="685800" algn="l" defTabSz="228600" rtl="0" eaLnBrk="1" latinLnBrk="0" hangingPunct="1">
      <a:defRPr sz="900" kern="1200">
        <a:solidFill>
          <a:schemeClr val="tx1"/>
        </a:solidFill>
        <a:latin typeface="+mn-lt"/>
        <a:ea typeface="+mn-ea"/>
        <a:cs typeface="+mn-cs"/>
      </a:defRPr>
    </a:lvl4pPr>
    <a:lvl5pPr marL="914400" algn="l" defTabSz="228600" rtl="0" eaLnBrk="1" latinLnBrk="0" hangingPunct="1">
      <a:defRPr sz="900" kern="1200">
        <a:solidFill>
          <a:schemeClr val="tx1"/>
        </a:solidFill>
        <a:latin typeface="+mn-lt"/>
        <a:ea typeface="+mn-ea"/>
        <a:cs typeface="+mn-cs"/>
      </a:defRPr>
    </a:lvl5pPr>
    <a:lvl6pPr marL="1143000" algn="l" defTabSz="228600" rtl="0" eaLnBrk="1" latinLnBrk="0" hangingPunct="1">
      <a:defRPr sz="900" kern="1200">
        <a:solidFill>
          <a:schemeClr val="tx1"/>
        </a:solidFill>
        <a:latin typeface="+mn-lt"/>
        <a:ea typeface="+mn-ea"/>
        <a:cs typeface="+mn-cs"/>
      </a:defRPr>
    </a:lvl6pPr>
    <a:lvl7pPr marL="1371600" algn="l" defTabSz="228600" rtl="0" eaLnBrk="1" latinLnBrk="0" hangingPunct="1">
      <a:defRPr sz="900" kern="1200">
        <a:solidFill>
          <a:schemeClr val="tx1"/>
        </a:solidFill>
        <a:latin typeface="+mn-lt"/>
        <a:ea typeface="+mn-ea"/>
        <a:cs typeface="+mn-cs"/>
      </a:defRPr>
    </a:lvl7pPr>
    <a:lvl8pPr marL="1600200" algn="l" defTabSz="228600" rtl="0" eaLnBrk="1" latinLnBrk="0" hangingPunct="1">
      <a:defRPr sz="900" kern="1200">
        <a:solidFill>
          <a:schemeClr val="tx1"/>
        </a:solidFill>
        <a:latin typeface="+mn-lt"/>
        <a:ea typeface="+mn-ea"/>
        <a:cs typeface="+mn-cs"/>
      </a:defRPr>
    </a:lvl8pPr>
    <a:lvl9pPr marL="1828800" algn="l" defTabSz="228600" rtl="0" eaLnBrk="1" latinLnBrk="0" hangingPunct="1">
      <a:defRPr sz="9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 inndeling" id="{19485DE5-FB6D-4D28-85C3-9CAA5D429F52}">
          <p14:sldIdLst>
            <p14:sldId id="302"/>
            <p14:sldId id="303"/>
            <p14:sldId id="304"/>
            <p14:sldId id="279"/>
            <p14:sldId id="307"/>
            <p14:sldId id="289"/>
            <p14:sldId id="286"/>
            <p14:sldId id="287"/>
            <p14:sldId id="285"/>
            <p14:sldId id="280"/>
            <p14:sldId id="290"/>
            <p14:sldId id="291"/>
            <p14:sldId id="298"/>
            <p14:sldId id="320"/>
            <p14:sldId id="295"/>
            <p14:sldId id="306"/>
            <p14:sldId id="296"/>
            <p14:sldId id="297"/>
            <p14:sldId id="299"/>
            <p14:sldId id="300"/>
            <p14:sldId id="308"/>
            <p14:sldId id="311"/>
            <p14:sldId id="312"/>
            <p14:sldId id="309"/>
            <p14:sldId id="313"/>
            <p14:sldId id="314"/>
            <p14:sldId id="315"/>
            <p14:sldId id="316"/>
            <p14:sldId id="317"/>
            <p14:sldId id="318"/>
            <p14:sldId id="31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274247"/>
    <a:srgbClr val="5B7F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Ingen stil, tabellrutenett">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62" autoAdjust="0"/>
    <p:restoredTop sz="89272" autoAdjust="0"/>
  </p:normalViewPr>
  <p:slideViewPr>
    <p:cSldViewPr snapToGrid="0">
      <p:cViewPr varScale="1">
        <p:scale>
          <a:sx n="102" d="100"/>
          <a:sy n="102" d="100"/>
        </p:scale>
        <p:origin x="1158" y="72"/>
      </p:cViewPr>
      <p:guideLst>
        <p:guide orient="horz" pos="2160"/>
        <p:guide pos="3840"/>
      </p:guideLst>
    </p:cSldViewPr>
  </p:slideViewPr>
  <p:notesTextViewPr>
    <p:cViewPr>
      <p:scale>
        <a:sx n="3" d="2"/>
        <a:sy n="3" d="2"/>
      </p:scale>
      <p:origin x="0" y="0"/>
    </p:cViewPr>
  </p:notesTextViewPr>
  <p:sorterViewPr>
    <p:cViewPr varScale="1">
      <p:scale>
        <a:sx n="1" d="1"/>
        <a:sy n="1" d="1"/>
      </p:scale>
      <p:origin x="0" y="-489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12E43C23-1D62-4782-826A-5C0F0866377A}"/>
              </a:ext>
            </a:extLst>
          </p:cNvPr>
          <p:cNvSpPr>
            <a:spLocks noGrp="1"/>
          </p:cNvSpPr>
          <p:nvPr>
            <p:ph type="hdr" sz="quarter"/>
          </p:nvPr>
        </p:nvSpPr>
        <p:spPr>
          <a:xfrm>
            <a:off x="0" y="2"/>
            <a:ext cx="2951850" cy="498852"/>
          </a:xfrm>
          <a:prstGeom prst="rect">
            <a:avLst/>
          </a:prstGeom>
        </p:spPr>
        <p:txBody>
          <a:bodyPr vert="horz" lIns="91440" tIns="45720" rIns="91440" bIns="45720" rtlCol="0"/>
          <a:lstStyle>
            <a:lvl1pPr algn="l">
              <a:defRPr sz="1200"/>
            </a:lvl1pPr>
          </a:lstStyle>
          <a:p>
            <a:endParaRPr lang="nb-NO"/>
          </a:p>
        </p:txBody>
      </p:sp>
      <p:sp>
        <p:nvSpPr>
          <p:cNvPr id="3" name="Plassholder for dato 2">
            <a:extLst>
              <a:ext uri="{FF2B5EF4-FFF2-40B4-BE49-F238E27FC236}">
                <a16:creationId xmlns:a16="http://schemas.microsoft.com/office/drawing/2014/main" id="{A26FC1CD-8577-4474-928D-DB22F72ED554}"/>
              </a:ext>
            </a:extLst>
          </p:cNvPr>
          <p:cNvSpPr>
            <a:spLocks noGrp="1"/>
          </p:cNvSpPr>
          <p:nvPr>
            <p:ph type="dt" sz="quarter" idx="1"/>
          </p:nvPr>
        </p:nvSpPr>
        <p:spPr>
          <a:xfrm>
            <a:off x="3858536" y="2"/>
            <a:ext cx="2951850" cy="498852"/>
          </a:xfrm>
          <a:prstGeom prst="rect">
            <a:avLst/>
          </a:prstGeom>
        </p:spPr>
        <p:txBody>
          <a:bodyPr vert="horz" lIns="91440" tIns="45720" rIns="91440" bIns="45720" rtlCol="0"/>
          <a:lstStyle>
            <a:lvl1pPr algn="r">
              <a:defRPr sz="1200"/>
            </a:lvl1pPr>
          </a:lstStyle>
          <a:p>
            <a:fld id="{AF6F8F18-66DE-41FE-845E-3B3277F77FFD}" type="datetimeFigureOut">
              <a:rPr lang="nb-NO" smtClean="0"/>
              <a:pPr/>
              <a:t>20.05.2019</a:t>
            </a:fld>
            <a:endParaRPr lang="nb-NO"/>
          </a:p>
        </p:txBody>
      </p:sp>
      <p:sp>
        <p:nvSpPr>
          <p:cNvPr id="4" name="Plassholder for bunntekst 3">
            <a:extLst>
              <a:ext uri="{FF2B5EF4-FFF2-40B4-BE49-F238E27FC236}">
                <a16:creationId xmlns:a16="http://schemas.microsoft.com/office/drawing/2014/main" id="{BB302878-96AA-4D7E-B2E1-412E808DB041}"/>
              </a:ext>
            </a:extLst>
          </p:cNvPr>
          <p:cNvSpPr>
            <a:spLocks noGrp="1"/>
          </p:cNvSpPr>
          <p:nvPr>
            <p:ph type="ftr" sz="quarter" idx="2"/>
          </p:nvPr>
        </p:nvSpPr>
        <p:spPr>
          <a:xfrm>
            <a:off x="0" y="9443662"/>
            <a:ext cx="2951850" cy="498851"/>
          </a:xfrm>
          <a:prstGeom prst="rect">
            <a:avLst/>
          </a:prstGeom>
        </p:spPr>
        <p:txBody>
          <a:bodyPr vert="horz" lIns="91440" tIns="45720" rIns="91440" bIns="45720" rtlCol="0" anchor="b"/>
          <a:lstStyle>
            <a:lvl1pPr algn="l">
              <a:defRPr sz="1200"/>
            </a:lvl1pPr>
          </a:lstStyle>
          <a:p>
            <a:endParaRPr lang="nb-NO"/>
          </a:p>
        </p:txBody>
      </p:sp>
      <p:sp>
        <p:nvSpPr>
          <p:cNvPr id="5" name="Plassholder for lysbildenummer 4">
            <a:extLst>
              <a:ext uri="{FF2B5EF4-FFF2-40B4-BE49-F238E27FC236}">
                <a16:creationId xmlns:a16="http://schemas.microsoft.com/office/drawing/2014/main" id="{29B72200-657E-46A3-9D75-70DDB4322D03}"/>
              </a:ext>
            </a:extLst>
          </p:cNvPr>
          <p:cNvSpPr>
            <a:spLocks noGrp="1"/>
          </p:cNvSpPr>
          <p:nvPr>
            <p:ph type="sldNum" sz="quarter" idx="3"/>
          </p:nvPr>
        </p:nvSpPr>
        <p:spPr>
          <a:xfrm>
            <a:off x="3858536" y="9443662"/>
            <a:ext cx="2951850" cy="498851"/>
          </a:xfrm>
          <a:prstGeom prst="rect">
            <a:avLst/>
          </a:prstGeom>
        </p:spPr>
        <p:txBody>
          <a:bodyPr vert="horz" lIns="91440" tIns="45720" rIns="91440" bIns="45720" rtlCol="0" anchor="b"/>
          <a:lstStyle>
            <a:lvl1pPr algn="r">
              <a:defRPr sz="1200"/>
            </a:lvl1pPr>
          </a:lstStyle>
          <a:p>
            <a:fld id="{B04E9F69-4E38-4C86-8C24-E7B08591D9E7}" type="slidenum">
              <a:rPr lang="nb-NO" smtClean="0"/>
              <a:pPr/>
              <a:t>‹#›</a:t>
            </a:fld>
            <a:endParaRPr lang="nb-NO"/>
          </a:p>
        </p:txBody>
      </p:sp>
    </p:spTree>
    <p:extLst>
      <p:ext uri="{BB962C8B-B14F-4D97-AF65-F5344CB8AC3E}">
        <p14:creationId xmlns:p14="http://schemas.microsoft.com/office/powerpoint/2010/main" val="11019865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2"/>
            <a:ext cx="2951850" cy="498852"/>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58536" y="2"/>
            <a:ext cx="2951850" cy="498852"/>
          </a:xfrm>
          <a:prstGeom prst="rect">
            <a:avLst/>
          </a:prstGeom>
        </p:spPr>
        <p:txBody>
          <a:bodyPr vert="horz" lIns="91440" tIns="45720" rIns="91440" bIns="45720" rtlCol="0"/>
          <a:lstStyle>
            <a:lvl1pPr algn="r">
              <a:defRPr sz="1200"/>
            </a:lvl1pPr>
          </a:lstStyle>
          <a:p>
            <a:fld id="{FFE19C53-8E54-47A5-8FDF-7DADE1A58A3F}" type="datetimeFigureOut">
              <a:rPr lang="nb-NO" smtClean="0"/>
              <a:pPr/>
              <a:t>20.05.2019</a:t>
            </a:fld>
            <a:endParaRPr lang="nb-NO"/>
          </a:p>
        </p:txBody>
      </p:sp>
      <p:sp>
        <p:nvSpPr>
          <p:cNvPr id="4" name="Plassholder for lysbilde 3"/>
          <p:cNvSpPr>
            <a:spLocks noGrp="1" noRot="1" noChangeAspect="1"/>
          </p:cNvSpPr>
          <p:nvPr>
            <p:ph type="sldImg" idx="2"/>
          </p:nvPr>
        </p:nvSpPr>
        <p:spPr>
          <a:xfrm>
            <a:off x="422275" y="1241425"/>
            <a:ext cx="5967413" cy="3357563"/>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1197" y="4784835"/>
            <a:ext cx="5449570" cy="3914865"/>
          </a:xfrm>
          <a:prstGeom prst="rect">
            <a:avLst/>
          </a:prstGeom>
        </p:spPr>
        <p:txBody>
          <a:bodyPr vert="horz" lIns="91440" tIns="45720" rIns="91440" bIns="45720" rtlCol="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9443662"/>
            <a:ext cx="2951850" cy="498851"/>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58536" y="9443662"/>
            <a:ext cx="2951850" cy="498851"/>
          </a:xfrm>
          <a:prstGeom prst="rect">
            <a:avLst/>
          </a:prstGeom>
        </p:spPr>
        <p:txBody>
          <a:bodyPr vert="horz" lIns="91440" tIns="45720" rIns="91440" bIns="45720" rtlCol="0" anchor="b"/>
          <a:lstStyle>
            <a:lvl1pPr algn="r">
              <a:defRPr sz="1200"/>
            </a:lvl1pPr>
          </a:lstStyle>
          <a:p>
            <a:fld id="{717D40FE-B83F-4258-B68D-974973198234}" type="slidenum">
              <a:rPr lang="nb-NO" smtClean="0"/>
              <a:pPr/>
              <a:t>‹#›</a:t>
            </a:fld>
            <a:endParaRPr lang="nb-NO"/>
          </a:p>
        </p:txBody>
      </p:sp>
    </p:spTree>
    <p:extLst>
      <p:ext uri="{BB962C8B-B14F-4D97-AF65-F5344CB8AC3E}">
        <p14:creationId xmlns:p14="http://schemas.microsoft.com/office/powerpoint/2010/main" val="27571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200" kern="1200" dirty="0">
                <a:solidFill>
                  <a:schemeClr val="tx1"/>
                </a:solidFill>
                <a:effectLst/>
                <a:latin typeface="+mn-lt"/>
                <a:ea typeface="+mn-ea"/>
                <a:cs typeface="+mn-cs"/>
              </a:rPr>
              <a:t>The OGC grid system requirements can be seen upon as an equivalent to a standard for with of railroad tracks. Above is a picture of different with of railroad tracks.</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Imagine you had to jump off and on trains at every border, just because the width of railroad tracks differs. Quite irritating, right? Well, that is what is happening today with geographic grid information. Each country having one or more grid systems, or none. Same goes for regional and global levels, and this is where the OGC DGGS fits in.</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Today we have an ever-increasing global flow of information. This makes the need for a discrete global grid system even more pressured. A DGGS is needed not only for easier flow of information, but for easier cooperation and work sharing, transparency, lower costs, faster data capture, less data exchange friction.</a:t>
            </a:r>
            <a:endParaRPr lang="nb-NO" sz="1200" kern="1200" dirty="0">
              <a:solidFill>
                <a:schemeClr val="tx1"/>
              </a:solidFill>
              <a:effectLst/>
              <a:latin typeface="+mn-lt"/>
              <a:ea typeface="+mn-ea"/>
              <a:cs typeface="+mn-cs"/>
            </a:endParaRPr>
          </a:p>
          <a:p>
            <a:endParaRPr lang="nb-NO" dirty="0"/>
          </a:p>
        </p:txBody>
      </p:sp>
      <p:sp>
        <p:nvSpPr>
          <p:cNvPr id="4" name="Plassholder for lysbildenummer 3"/>
          <p:cNvSpPr>
            <a:spLocks noGrp="1"/>
          </p:cNvSpPr>
          <p:nvPr>
            <p:ph type="sldNum" sz="quarter" idx="10"/>
          </p:nvPr>
        </p:nvSpPr>
        <p:spPr/>
        <p:txBody>
          <a:bodyPr/>
          <a:lstStyle/>
          <a:p>
            <a:fld id="{717D40FE-B83F-4258-B68D-974973198234}" type="slidenum">
              <a:rPr lang="nb-NO" smtClean="0"/>
              <a:pPr/>
              <a:t>6</a:t>
            </a:fld>
            <a:endParaRPr lang="nb-NO"/>
          </a:p>
        </p:txBody>
      </p:sp>
    </p:spTree>
    <p:extLst>
      <p:ext uri="{BB962C8B-B14F-4D97-AF65-F5344CB8AC3E}">
        <p14:creationId xmlns:p14="http://schemas.microsoft.com/office/powerpoint/2010/main" val="1966879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dirty="0">
                <a:solidFill>
                  <a:srgbClr val="C00000"/>
                </a:solidFill>
              </a:rPr>
              <a:t>Numa célula </a:t>
            </a:r>
            <a:r>
              <a:rPr lang="pt-PT" sz="1200" dirty="0" err="1">
                <a:solidFill>
                  <a:srgbClr val="C00000"/>
                </a:solidFill>
              </a:rPr>
              <a:t>square</a:t>
            </a:r>
            <a:r>
              <a:rPr lang="pt-PT" sz="1200" dirty="0">
                <a:solidFill>
                  <a:srgbClr val="C00000"/>
                </a:solidFill>
              </a:rPr>
              <a:t>, o valor máximo de população é de 12206 (CONT) </a:t>
            </a:r>
            <a:r>
              <a:rPr lang="pt-PT" sz="1200" dirty="0"/>
              <a:t>/ Alentejo/Algarve é de 494; o valor mínimo de população é 0</a:t>
            </a:r>
          </a:p>
          <a:p>
            <a:r>
              <a:rPr lang="pt-PT" sz="1200" dirty="0"/>
              <a:t>Numa célula hexagonal, o valor máximo de população é de 15171 (CONT) / Alentejo/Algarve é de 391; o valor mínimo de população é 0</a:t>
            </a:r>
          </a:p>
          <a:p>
            <a:endParaRPr lang="en-GB" sz="1200" dirty="0"/>
          </a:p>
          <a:p>
            <a:endParaRPr lang="en-GB" dirty="0"/>
          </a:p>
        </p:txBody>
      </p:sp>
      <p:sp>
        <p:nvSpPr>
          <p:cNvPr id="4" name="Slide Number Placeholder 3"/>
          <p:cNvSpPr>
            <a:spLocks noGrp="1"/>
          </p:cNvSpPr>
          <p:nvPr>
            <p:ph type="sldNum" sz="quarter" idx="10"/>
          </p:nvPr>
        </p:nvSpPr>
        <p:spPr/>
        <p:txBody>
          <a:bodyPr/>
          <a:lstStyle/>
          <a:p>
            <a:fld id="{717D40FE-B83F-4258-B68D-974973198234}" type="slidenum">
              <a:rPr lang="nb-NO" smtClean="0"/>
              <a:pPr/>
              <a:t>25</a:t>
            </a:fld>
            <a:endParaRPr lang="nb-NO"/>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Para</a:t>
            </a:r>
            <a:r>
              <a:rPr lang="en-GB" baseline="0" dirty="0"/>
              <a:t> </a:t>
            </a:r>
            <a:r>
              <a:rPr lang="en-GB" baseline="0" dirty="0" err="1"/>
              <a:t>calcular</a:t>
            </a:r>
            <a:r>
              <a:rPr lang="en-GB" baseline="0" dirty="0"/>
              <a:t> </a:t>
            </a:r>
            <a:r>
              <a:rPr lang="en-GB" baseline="0" dirty="0" err="1"/>
              <a:t>distancias</a:t>
            </a:r>
            <a:r>
              <a:rPr lang="en-GB" baseline="0" dirty="0"/>
              <a:t> </a:t>
            </a:r>
            <a:r>
              <a:rPr lang="en-GB" baseline="0" dirty="0" err="1"/>
              <a:t>temos</a:t>
            </a:r>
            <a:r>
              <a:rPr lang="en-GB" baseline="0" dirty="0"/>
              <a:t> de </a:t>
            </a:r>
            <a:r>
              <a:rPr lang="en-GB" baseline="0" dirty="0" err="1"/>
              <a:t>ter</a:t>
            </a:r>
            <a:r>
              <a:rPr lang="en-GB" baseline="0" dirty="0"/>
              <a:t> um </a:t>
            </a:r>
            <a:r>
              <a:rPr lang="en-GB" baseline="0" dirty="0" err="1"/>
              <a:t>sistema</a:t>
            </a:r>
            <a:r>
              <a:rPr lang="en-GB" baseline="0" dirty="0"/>
              <a:t> de </a:t>
            </a:r>
            <a:r>
              <a:rPr lang="en-GB" baseline="0" dirty="0" err="1"/>
              <a:t>coordenadas</a:t>
            </a:r>
            <a:r>
              <a:rPr lang="en-GB" baseline="0" dirty="0"/>
              <a:t> </a:t>
            </a:r>
            <a:r>
              <a:rPr lang="en-GB" baseline="0" dirty="0" err="1"/>
              <a:t>metrico</a:t>
            </a:r>
            <a:endParaRPr lang="en-GB" dirty="0"/>
          </a:p>
        </p:txBody>
      </p:sp>
      <p:sp>
        <p:nvSpPr>
          <p:cNvPr id="4" name="Slide Number Placeholder 3"/>
          <p:cNvSpPr>
            <a:spLocks noGrp="1"/>
          </p:cNvSpPr>
          <p:nvPr>
            <p:ph type="sldNum" sz="quarter" idx="10"/>
          </p:nvPr>
        </p:nvSpPr>
        <p:spPr/>
        <p:txBody>
          <a:bodyPr/>
          <a:lstStyle/>
          <a:p>
            <a:fld id="{717D40FE-B83F-4258-B68D-974973198234}" type="slidenum">
              <a:rPr lang="nb-NO" smtClean="0"/>
              <a:pPr/>
              <a:t>28</a:t>
            </a:fld>
            <a:endParaRPr lang="nb-NO"/>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err="1"/>
              <a:t>Distancia</a:t>
            </a:r>
            <a:r>
              <a:rPr lang="en-GB" baseline="0" dirty="0"/>
              <a:t> </a:t>
            </a:r>
            <a:r>
              <a:rPr lang="en-GB" baseline="0" dirty="0" err="1"/>
              <a:t>máxima</a:t>
            </a:r>
            <a:r>
              <a:rPr lang="en-GB" baseline="0" dirty="0"/>
              <a:t> e minima dos </a:t>
            </a:r>
            <a:r>
              <a:rPr lang="en-GB" baseline="0" dirty="0" err="1"/>
              <a:t>centroides</a:t>
            </a:r>
            <a:r>
              <a:rPr lang="en-GB" baseline="0" dirty="0"/>
              <a:t> de </a:t>
            </a:r>
            <a:r>
              <a:rPr lang="en-GB" baseline="0" dirty="0" err="1"/>
              <a:t>cada</a:t>
            </a:r>
            <a:r>
              <a:rPr lang="en-GB" baseline="0" dirty="0"/>
              <a:t> </a:t>
            </a:r>
            <a:r>
              <a:rPr lang="en-GB" baseline="0" dirty="0" err="1"/>
              <a:t>celula</a:t>
            </a:r>
            <a:r>
              <a:rPr lang="en-GB" baseline="0" dirty="0"/>
              <a:t> à </a:t>
            </a:r>
            <a:r>
              <a:rPr lang="en-GB" baseline="0" dirty="0" err="1"/>
              <a:t>linha</a:t>
            </a:r>
            <a:endParaRPr lang="en-GB" dirty="0"/>
          </a:p>
        </p:txBody>
      </p:sp>
      <p:sp>
        <p:nvSpPr>
          <p:cNvPr id="4" name="Slide Number Placeholder 3"/>
          <p:cNvSpPr>
            <a:spLocks noGrp="1"/>
          </p:cNvSpPr>
          <p:nvPr>
            <p:ph type="sldNum" sz="quarter" idx="10"/>
          </p:nvPr>
        </p:nvSpPr>
        <p:spPr/>
        <p:txBody>
          <a:bodyPr/>
          <a:lstStyle/>
          <a:p>
            <a:fld id="{717D40FE-B83F-4258-B68D-974973198234}" type="slidenum">
              <a:rPr lang="nb-NO" smtClean="0"/>
              <a:pPr/>
              <a:t>30</a:t>
            </a:fld>
            <a:endParaRPr 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200" kern="1200" dirty="0">
                <a:solidFill>
                  <a:schemeClr val="tx1"/>
                </a:solidFill>
                <a:effectLst/>
                <a:latin typeface="+mn-lt"/>
                <a:ea typeface="+mn-ea"/>
                <a:cs typeface="+mn-cs"/>
              </a:rPr>
              <a:t>The first fourteen OGC requirements are about how we define our World for statistical purposes; the building blocks, their shape and colors. National and regional grid systems often look like they have been built up by squares. </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however a misconception. When features on the globe are to be projected to a plane one must choose between different ways of doing this. One often used way is to curve the plane so that it touches or parallels a line from the North Pole to the South Pole (meridians). This gives a good picture of Earth close to the tangent line/corridor.</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larger area you want pictured of Earth on a plane, the more biased the shapes will be. Hence, there are rules for which projection plane at different location/zones. However, these projection rules are often broken. Using different projection when handling geographic data for same data might be demanding. Hence, geodata might be stored and processed in areas their coordinate system was not meant for.</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cover the whole Earth, one must use a reference frame that applies. In other words, national and regional coordinate systems cannot be used.</a:t>
            </a:r>
            <a:endParaRPr lang="nb-NO" dirty="0"/>
          </a:p>
        </p:txBody>
      </p:sp>
      <p:sp>
        <p:nvSpPr>
          <p:cNvPr id="4" name="Plassholder for lysbildenummer 3"/>
          <p:cNvSpPr>
            <a:spLocks noGrp="1"/>
          </p:cNvSpPr>
          <p:nvPr>
            <p:ph type="sldNum" sz="quarter" idx="10"/>
          </p:nvPr>
        </p:nvSpPr>
        <p:spPr/>
        <p:txBody>
          <a:bodyPr/>
          <a:lstStyle/>
          <a:p>
            <a:fld id="{717D40FE-B83F-4258-B68D-974973198234}" type="slidenum">
              <a:rPr lang="nb-NO" smtClean="0"/>
              <a:pPr/>
              <a:t>7</a:t>
            </a:fld>
            <a:endParaRPr lang="nb-NO"/>
          </a:p>
        </p:txBody>
      </p:sp>
    </p:spTree>
    <p:extLst>
      <p:ext uri="{BB962C8B-B14F-4D97-AF65-F5344CB8AC3E}">
        <p14:creationId xmlns:p14="http://schemas.microsoft.com/office/powerpoint/2010/main" val="2483743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200" kern="1200" dirty="0">
                <a:solidFill>
                  <a:schemeClr val="tx1"/>
                </a:solidFill>
                <a:effectLst/>
                <a:latin typeface="+mn-lt"/>
                <a:ea typeface="+mn-ea"/>
                <a:cs typeface="+mn-cs"/>
              </a:rPr>
              <a:t>The next two OGC requirements (15 &amp; 16) may be called the Pokémon rules. These requirements are about how the grid system shall enable us to do different operations, like spatial analysis and navigation. Like Pokémon Go, you do not need to know how the system has been built to use it.</a:t>
            </a:r>
            <a:endParaRPr lang="nb-NO"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Doing spatial analysis and navigation in the usual vector and raster formats are intuitive. Having hierarchical grids covering the whole World is a bit trickier. The usual simple aggregation methods used in regional square grids cannot be used.</a:t>
            </a:r>
            <a:endParaRPr lang="nb-NO" sz="1200" kern="1200" dirty="0">
              <a:solidFill>
                <a:schemeClr val="tx1"/>
              </a:solidFill>
              <a:effectLst/>
              <a:latin typeface="+mn-lt"/>
              <a:ea typeface="+mn-ea"/>
              <a:cs typeface="+mn-cs"/>
            </a:endParaRPr>
          </a:p>
          <a:p>
            <a:endParaRPr lang="nb-NO" dirty="0"/>
          </a:p>
        </p:txBody>
      </p:sp>
      <p:sp>
        <p:nvSpPr>
          <p:cNvPr id="4" name="Plassholder for lysbildenummer 3"/>
          <p:cNvSpPr>
            <a:spLocks noGrp="1"/>
          </p:cNvSpPr>
          <p:nvPr>
            <p:ph type="sldNum" sz="quarter" idx="10"/>
          </p:nvPr>
        </p:nvSpPr>
        <p:spPr/>
        <p:txBody>
          <a:bodyPr/>
          <a:lstStyle/>
          <a:p>
            <a:fld id="{717D40FE-B83F-4258-B68D-974973198234}" type="slidenum">
              <a:rPr lang="nb-NO" smtClean="0"/>
              <a:pPr/>
              <a:t>8</a:t>
            </a:fld>
            <a:endParaRPr lang="nb-NO"/>
          </a:p>
        </p:txBody>
      </p:sp>
    </p:spTree>
    <p:extLst>
      <p:ext uri="{BB962C8B-B14F-4D97-AF65-F5344CB8AC3E}">
        <p14:creationId xmlns:p14="http://schemas.microsoft.com/office/powerpoint/2010/main" val="4113437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sz="1200" b="1" kern="1200" dirty="0">
                <a:solidFill>
                  <a:schemeClr val="tx1"/>
                </a:solidFill>
                <a:effectLst/>
                <a:latin typeface="+mn-lt"/>
                <a:ea typeface="+mn-ea"/>
                <a:cs typeface="+mn-cs"/>
              </a:rPr>
              <a:t>Description of the indexing chosen for the initial experiments:</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cell is assigned an integer index from 1 to 430,467,212 (the number of cells in ISEA3H resolution 16). The index ordering is based on the internal coordinate system used by </a:t>
            </a:r>
            <a:r>
              <a:rPr lang="en-US" sz="1200" b="1" kern="1200" dirty="0">
                <a:solidFill>
                  <a:schemeClr val="tx1"/>
                </a:solidFill>
                <a:effectLst/>
                <a:latin typeface="+mn-lt"/>
                <a:ea typeface="+mn-ea"/>
                <a:cs typeface="+mn-cs"/>
              </a:rPr>
              <a:t>DGGRID</a:t>
            </a:r>
            <a:r>
              <a:rPr lang="en-US" sz="1200" kern="1200" dirty="0">
                <a:solidFill>
                  <a:schemeClr val="tx1"/>
                </a:solidFill>
                <a:effectLst/>
                <a:latin typeface="+mn-lt"/>
                <a:ea typeface="+mn-ea"/>
                <a:cs typeface="+mn-cs"/>
              </a:rPr>
              <a:t>. The icosahedron is divided into 10 2D quadrilateral-shaped hex coordinate systems, plus two singleton cells (see Figures 1 and 2). Each cell is assigned an address of the form</a:t>
            </a:r>
            <a:r>
              <a:rPr lang="en-US" sz="1200" i="1" kern="1200" dirty="0">
                <a:solidFill>
                  <a:schemeClr val="tx1"/>
                </a:solidFill>
                <a:effectLst/>
                <a:latin typeface="+mn-lt"/>
                <a:ea typeface="+mn-ea"/>
                <a:cs typeface="+mn-cs"/>
              </a:rPr>
              <a:t> {q, (i, j)}</a:t>
            </a:r>
            <a:r>
              <a:rPr lang="en-US" sz="1200" kern="1200" dirty="0">
                <a:solidFill>
                  <a:schemeClr val="tx1"/>
                </a:solidFill>
                <a:effectLst/>
                <a:latin typeface="+mn-lt"/>
                <a:ea typeface="+mn-ea"/>
                <a:cs typeface="+mn-cs"/>
              </a:rPr>
              <a:t>, where </a:t>
            </a:r>
            <a:r>
              <a:rPr lang="en-US" sz="1200" i="1" kern="1200" dirty="0">
                <a:solidFill>
                  <a:schemeClr val="tx1"/>
                </a:solidFill>
                <a:effectLst/>
                <a:latin typeface="+mn-lt"/>
                <a:ea typeface="+mn-ea"/>
                <a:cs typeface="+mn-cs"/>
              </a:rPr>
              <a:t>q</a:t>
            </a:r>
            <a:r>
              <a:rPr lang="en-US" sz="1200" kern="1200" dirty="0">
                <a:solidFill>
                  <a:schemeClr val="tx1"/>
                </a:solidFill>
                <a:effectLst/>
                <a:latin typeface="+mn-lt"/>
                <a:ea typeface="+mn-ea"/>
                <a:cs typeface="+mn-cs"/>
              </a:rPr>
              <a:t> is the quadrilateral coordinate system that contains the cell, and</a:t>
            </a:r>
            <a:r>
              <a:rPr lang="en-US" sz="1200" i="1" kern="1200" dirty="0">
                <a:solidFill>
                  <a:schemeClr val="tx1"/>
                </a:solidFill>
                <a:effectLst/>
                <a:latin typeface="+mn-lt"/>
                <a:ea typeface="+mn-ea"/>
                <a:cs typeface="+mn-cs"/>
              </a:rPr>
              <a:t> (i, j)</a:t>
            </a:r>
            <a:r>
              <a:rPr lang="en-US" sz="1200" kern="1200" dirty="0">
                <a:solidFill>
                  <a:schemeClr val="tx1"/>
                </a:solidFill>
                <a:effectLst/>
                <a:latin typeface="+mn-lt"/>
                <a:ea typeface="+mn-ea"/>
                <a:cs typeface="+mn-cs"/>
              </a:rPr>
              <a:t> are the cell’s 2D hex coordinates in that coordinate system. The cells are ordered first by quadrant number, and then in row major order within each quadrant.</a:t>
            </a:r>
            <a:endParaRPr lang="nb-NO"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nb-NO" sz="1200" kern="1200" dirty="0">
              <a:solidFill>
                <a:schemeClr val="tx1"/>
              </a:solidFill>
              <a:effectLst/>
              <a:latin typeface="+mn-lt"/>
              <a:ea typeface="+mn-ea"/>
              <a:cs typeface="+mn-cs"/>
            </a:endParaRPr>
          </a:p>
          <a:p>
            <a:endParaRPr lang="nb-NO" dirty="0"/>
          </a:p>
        </p:txBody>
      </p:sp>
      <p:sp>
        <p:nvSpPr>
          <p:cNvPr id="4" name="Plassholder for lysbildenummer 3"/>
          <p:cNvSpPr>
            <a:spLocks noGrp="1"/>
          </p:cNvSpPr>
          <p:nvPr>
            <p:ph type="sldNum" sz="quarter" idx="10"/>
          </p:nvPr>
        </p:nvSpPr>
        <p:spPr/>
        <p:txBody>
          <a:bodyPr/>
          <a:lstStyle/>
          <a:p>
            <a:fld id="{717D40FE-B83F-4258-B68D-974973198234}" type="slidenum">
              <a:rPr lang="nb-NO" smtClean="0"/>
              <a:pPr/>
              <a:t>9</a:t>
            </a:fld>
            <a:endParaRPr lang="nb-NO"/>
          </a:p>
        </p:txBody>
      </p:sp>
    </p:spTree>
    <p:extLst>
      <p:ext uri="{BB962C8B-B14F-4D97-AF65-F5344CB8AC3E}">
        <p14:creationId xmlns:p14="http://schemas.microsoft.com/office/powerpoint/2010/main" val="351645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717D40FE-B83F-4258-B68D-974973198234}" type="slidenum">
              <a:rPr lang="nb-NO" smtClean="0"/>
              <a:pPr/>
              <a:t>17</a:t>
            </a:fld>
            <a:endParaRPr lang="nb-NO"/>
          </a:p>
        </p:txBody>
      </p:sp>
    </p:spTree>
    <p:extLst>
      <p:ext uri="{BB962C8B-B14F-4D97-AF65-F5344CB8AC3E}">
        <p14:creationId xmlns:p14="http://schemas.microsoft.com/office/powerpoint/2010/main" val="905293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err="1"/>
              <a:t>Hex</a:t>
            </a:r>
            <a:r>
              <a:rPr lang="nb-NO" dirty="0"/>
              <a:t> and </a:t>
            </a:r>
            <a:r>
              <a:rPr lang="nb-NO" dirty="0" err="1"/>
              <a:t>square</a:t>
            </a:r>
            <a:r>
              <a:rPr lang="nb-NO" dirty="0"/>
              <a:t> grid show </a:t>
            </a:r>
            <a:r>
              <a:rPr lang="nb-NO" dirty="0" err="1"/>
              <a:t>the</a:t>
            </a:r>
            <a:r>
              <a:rPr lang="nb-NO" dirty="0"/>
              <a:t> same </a:t>
            </a:r>
            <a:r>
              <a:rPr lang="nb-NO" dirty="0" err="1"/>
              <a:t>pattern</a:t>
            </a:r>
            <a:r>
              <a:rPr lang="nb-NO" dirty="0"/>
              <a:t>. </a:t>
            </a:r>
            <a:r>
              <a:rPr lang="nb-NO" dirty="0" err="1"/>
              <a:t>However</a:t>
            </a:r>
            <a:r>
              <a:rPr lang="nb-NO" dirty="0"/>
              <a:t>, </a:t>
            </a:r>
            <a:r>
              <a:rPr lang="nb-NO" dirty="0" err="1"/>
              <a:t>coast</a:t>
            </a:r>
            <a:r>
              <a:rPr lang="nb-NO" dirty="0"/>
              <a:t> line to </a:t>
            </a:r>
            <a:r>
              <a:rPr lang="nb-NO" dirty="0" err="1"/>
              <a:t>crued</a:t>
            </a:r>
            <a:r>
              <a:rPr lang="nb-NO" dirty="0"/>
              <a:t> to </a:t>
            </a:r>
            <a:r>
              <a:rPr lang="nb-NO" dirty="0" err="1"/>
              <a:t>determine</a:t>
            </a:r>
            <a:r>
              <a:rPr lang="nb-NO" dirty="0"/>
              <a:t> </a:t>
            </a:r>
            <a:r>
              <a:rPr lang="nb-NO" dirty="0" err="1"/>
              <a:t>wich</a:t>
            </a:r>
            <a:r>
              <a:rPr lang="nb-NO" dirty="0"/>
              <a:t> </a:t>
            </a:r>
            <a:r>
              <a:rPr lang="nb-NO" dirty="0" err="1"/>
              <a:t>follow</a:t>
            </a:r>
            <a:r>
              <a:rPr lang="nb-NO" dirty="0"/>
              <a:t> </a:t>
            </a:r>
            <a:r>
              <a:rPr lang="nb-NO" dirty="0" err="1"/>
              <a:t>physical</a:t>
            </a:r>
            <a:r>
              <a:rPr lang="nb-NO" dirty="0"/>
              <a:t> </a:t>
            </a:r>
            <a:r>
              <a:rPr lang="nb-NO" dirty="0" err="1"/>
              <a:t>features</a:t>
            </a:r>
            <a:r>
              <a:rPr lang="nb-NO" dirty="0"/>
              <a:t> best.</a:t>
            </a:r>
          </a:p>
        </p:txBody>
      </p:sp>
      <p:sp>
        <p:nvSpPr>
          <p:cNvPr id="4" name="Plassholder for lysbildenummer 3"/>
          <p:cNvSpPr>
            <a:spLocks noGrp="1"/>
          </p:cNvSpPr>
          <p:nvPr>
            <p:ph type="sldNum" sz="quarter" idx="5"/>
          </p:nvPr>
        </p:nvSpPr>
        <p:spPr/>
        <p:txBody>
          <a:bodyPr/>
          <a:lstStyle/>
          <a:p>
            <a:fld id="{717D40FE-B83F-4258-B68D-974973198234}" type="slidenum">
              <a:rPr lang="nb-NO" smtClean="0"/>
              <a:pPr/>
              <a:t>18</a:t>
            </a:fld>
            <a:endParaRPr lang="nb-NO"/>
          </a:p>
        </p:txBody>
      </p:sp>
    </p:spTree>
    <p:extLst>
      <p:ext uri="{BB962C8B-B14F-4D97-AF65-F5344CB8AC3E}">
        <p14:creationId xmlns:p14="http://schemas.microsoft.com/office/powerpoint/2010/main" val="3253999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Connectivity </a:t>
            </a:r>
            <a:r>
              <a:rPr lang="nb-NO" dirty="0" err="1"/>
              <a:t>point</a:t>
            </a:r>
            <a:r>
              <a:rPr lang="nb-NO" dirty="0"/>
              <a:t> a </a:t>
            </a:r>
            <a:r>
              <a:rPr lang="nb-NO" dirty="0" err="1"/>
              <a:t>common</a:t>
            </a:r>
            <a:r>
              <a:rPr lang="nb-NO" dirty="0"/>
              <a:t> data </a:t>
            </a:r>
            <a:r>
              <a:rPr lang="nb-NO" dirty="0" err="1"/>
              <a:t>set</a:t>
            </a:r>
            <a:r>
              <a:rPr lang="nb-NO" dirty="0"/>
              <a:t> </a:t>
            </a:r>
            <a:r>
              <a:rPr lang="nb-NO" dirty="0" err="1"/>
              <a:t>between</a:t>
            </a:r>
            <a:r>
              <a:rPr lang="nb-NO" dirty="0"/>
              <a:t> </a:t>
            </a:r>
            <a:r>
              <a:rPr lang="nb-NO" dirty="0" err="1"/>
              <a:t>Sweden</a:t>
            </a:r>
            <a:r>
              <a:rPr lang="nb-NO" dirty="0"/>
              <a:t> and Norway. High </a:t>
            </a:r>
            <a:r>
              <a:rPr lang="nb-NO" dirty="0" err="1"/>
              <a:t>geographic</a:t>
            </a:r>
            <a:r>
              <a:rPr lang="nb-NO" dirty="0"/>
              <a:t> </a:t>
            </a:r>
            <a:r>
              <a:rPr lang="nb-NO" dirty="0" err="1"/>
              <a:t>accuracy</a:t>
            </a:r>
            <a:r>
              <a:rPr lang="nb-NO" dirty="0"/>
              <a:t>.</a:t>
            </a:r>
          </a:p>
        </p:txBody>
      </p:sp>
      <p:sp>
        <p:nvSpPr>
          <p:cNvPr id="4" name="Plassholder for lysbildenummer 3"/>
          <p:cNvSpPr>
            <a:spLocks noGrp="1"/>
          </p:cNvSpPr>
          <p:nvPr>
            <p:ph type="sldNum" sz="quarter" idx="5"/>
          </p:nvPr>
        </p:nvSpPr>
        <p:spPr/>
        <p:txBody>
          <a:bodyPr/>
          <a:lstStyle/>
          <a:p>
            <a:fld id="{717D40FE-B83F-4258-B68D-974973198234}" type="slidenum">
              <a:rPr lang="nb-NO" smtClean="0"/>
              <a:pPr/>
              <a:t>19</a:t>
            </a:fld>
            <a:endParaRPr lang="nb-NO"/>
          </a:p>
        </p:txBody>
      </p:sp>
    </p:spTree>
    <p:extLst>
      <p:ext uri="{BB962C8B-B14F-4D97-AF65-F5344CB8AC3E}">
        <p14:creationId xmlns:p14="http://schemas.microsoft.com/office/powerpoint/2010/main" val="2221285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717D40FE-B83F-4258-B68D-974973198234}" type="slidenum">
              <a:rPr lang="nb-NO" smtClean="0"/>
              <a:pPr/>
              <a:t>20</a:t>
            </a:fld>
            <a:endParaRPr lang="nb-NO"/>
          </a:p>
        </p:txBody>
      </p:sp>
    </p:spTree>
    <p:extLst>
      <p:ext uri="{BB962C8B-B14F-4D97-AF65-F5344CB8AC3E}">
        <p14:creationId xmlns:p14="http://schemas.microsoft.com/office/powerpoint/2010/main" val="284597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717D40FE-B83F-4258-B68D-974973198234}" type="slidenum">
              <a:rPr lang="nb-NO" smtClean="0"/>
              <a:pPr/>
              <a:t>23</a:t>
            </a:fld>
            <a:endParaRPr lang="nb-NO"/>
          </a:p>
        </p:txBody>
      </p:sp>
    </p:spTree>
    <p:extLst>
      <p:ext uri="{BB962C8B-B14F-4D97-AF65-F5344CB8AC3E}">
        <p14:creationId xmlns:p14="http://schemas.microsoft.com/office/powerpoint/2010/main" val="22212857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tellysbilde">
    <p:spTree>
      <p:nvGrpSpPr>
        <p:cNvPr id="1" name=""/>
        <p:cNvGrpSpPr/>
        <p:nvPr/>
      </p:nvGrpSpPr>
      <p:grpSpPr>
        <a:xfrm>
          <a:off x="0" y="0"/>
          <a:ext cx="0" cy="0"/>
          <a:chOff x="0" y="0"/>
          <a:chExt cx="0" cy="0"/>
        </a:xfrm>
      </p:grpSpPr>
      <p:pic>
        <p:nvPicPr>
          <p:cNvPr id="5" name="Bilde 4" descr="Et bilde som inneholder skjermbilde&#10;&#10;Beskrivelse som er generert med svært høy visshet">
            <a:extLst>
              <a:ext uri="{FF2B5EF4-FFF2-40B4-BE49-F238E27FC236}">
                <a16:creationId xmlns:a16="http://schemas.microsoft.com/office/drawing/2014/main" id="{47F2A11D-5491-478B-9E74-10A8C407A8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
            <a:ext cx="12192000" cy="6857900"/>
          </a:xfrm>
          <a:prstGeom prst="rect">
            <a:avLst/>
          </a:prstGeom>
        </p:spPr>
      </p:pic>
      <p:sp>
        <p:nvSpPr>
          <p:cNvPr id="2" name="Title 1"/>
          <p:cNvSpPr>
            <a:spLocks noGrp="1"/>
          </p:cNvSpPr>
          <p:nvPr>
            <p:ph type="ctrTitle"/>
          </p:nvPr>
        </p:nvSpPr>
        <p:spPr>
          <a:xfrm>
            <a:off x="1400991" y="2722288"/>
            <a:ext cx="9390018" cy="1015791"/>
          </a:xfrm>
          <a:ln>
            <a:noFill/>
          </a:ln>
        </p:spPr>
        <p:txBody>
          <a:bodyPr anchor="b"/>
          <a:lstStyle>
            <a:lvl1pPr algn="ctr">
              <a:lnSpc>
                <a:spcPct val="100000"/>
              </a:lnSpc>
              <a:defRPr lang="nb-NO" sz="6001" b="1" i="0" u="none" strike="noStrike" baseline="0" smtClean="0">
                <a:latin typeface="Roboto Condensed" panose="02000000000000000000" pitchFamily="2" charset="0"/>
                <a:ea typeface="Roboto Condensed" panose="02000000000000000000" pitchFamily="2" charset="0"/>
              </a:defRPr>
            </a:lvl1pPr>
          </a:lstStyle>
          <a:p>
            <a:r>
              <a:rPr lang="nb-NO" noProof="0"/>
              <a:t>Klikk for å redigere tittelstil</a:t>
            </a:r>
            <a:endParaRPr lang="nb-NO" noProof="0" dirty="0"/>
          </a:p>
        </p:txBody>
      </p:sp>
      <p:sp>
        <p:nvSpPr>
          <p:cNvPr id="3" name="Subtitle 2"/>
          <p:cNvSpPr>
            <a:spLocks noGrp="1"/>
          </p:cNvSpPr>
          <p:nvPr>
            <p:ph type="subTitle" idx="1" hasCustomPrompt="1"/>
          </p:nvPr>
        </p:nvSpPr>
        <p:spPr>
          <a:xfrm>
            <a:off x="1400991" y="3909549"/>
            <a:ext cx="9390018" cy="401648"/>
          </a:xfrm>
        </p:spPr>
        <p:txBody>
          <a:bodyPr>
            <a:spAutoFit/>
          </a:bodyPr>
          <a:lstStyle>
            <a:lvl1pPr marL="0" indent="0" algn="ctr">
              <a:buNone/>
              <a:defRPr sz="1500" cap="all" spc="75" baseline="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nb-NO" noProof="0" dirty="0"/>
              <a:t>UNDERTITTEL SKAL INN HER</a:t>
            </a:r>
          </a:p>
        </p:txBody>
      </p:sp>
      <p:pic>
        <p:nvPicPr>
          <p:cNvPr id="7" name="Bilde 6">
            <a:extLst>
              <a:ext uri="{FF2B5EF4-FFF2-40B4-BE49-F238E27FC236}">
                <a16:creationId xmlns:a16="http://schemas.microsoft.com/office/drawing/2014/main" id="{5524F468-AFDE-4FA7-A336-BF521DA62E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321606" cy="1886934"/>
          </a:xfrm>
          <a:prstGeom prst="rect">
            <a:avLst/>
          </a:prstGeom>
        </p:spPr>
      </p:pic>
    </p:spTree>
    <p:extLst>
      <p:ext uri="{BB962C8B-B14F-4D97-AF65-F5344CB8AC3E}">
        <p14:creationId xmlns:p14="http://schemas.microsoft.com/office/powerpoint/2010/main" val="4170780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lde (stort)">
    <p:spTree>
      <p:nvGrpSpPr>
        <p:cNvPr id="1" name=""/>
        <p:cNvGrpSpPr/>
        <p:nvPr/>
      </p:nvGrpSpPr>
      <p:grpSpPr>
        <a:xfrm>
          <a:off x="0" y="0"/>
          <a:ext cx="0" cy="0"/>
          <a:chOff x="0" y="0"/>
          <a:chExt cx="0" cy="0"/>
        </a:xfrm>
      </p:grpSpPr>
      <p:sp>
        <p:nvSpPr>
          <p:cNvPr id="10" name="Plassholder for bilde 5">
            <a:extLst>
              <a:ext uri="{FF2B5EF4-FFF2-40B4-BE49-F238E27FC236}">
                <a16:creationId xmlns:a16="http://schemas.microsoft.com/office/drawing/2014/main" id="{9C0BB095-47FF-4294-9915-4ED142AC0371}"/>
              </a:ext>
            </a:extLst>
          </p:cNvPr>
          <p:cNvSpPr>
            <a:spLocks noGrp="1"/>
          </p:cNvSpPr>
          <p:nvPr>
            <p:ph type="pic" sz="quarter" idx="12"/>
          </p:nvPr>
        </p:nvSpPr>
        <p:spPr>
          <a:xfrm>
            <a:off x="657154" y="619504"/>
            <a:ext cx="10903891" cy="5293824"/>
          </a:xfrm>
          <a:solidFill>
            <a:schemeClr val="bg1">
              <a:lumMod val="85000"/>
            </a:schemeClr>
          </a:solidFill>
        </p:spPr>
        <p:txBody>
          <a:bodyPr/>
          <a:lstStyle/>
          <a:p>
            <a:r>
              <a:rPr lang="nb-NO"/>
              <a:t>Klikk på ikonet for å legge til et bilde</a:t>
            </a:r>
            <a:endParaRPr lang="nb-NO" dirty="0"/>
          </a:p>
        </p:txBody>
      </p:sp>
      <p:sp>
        <p:nvSpPr>
          <p:cNvPr id="7" name="Plassholder for tekst 6">
            <a:extLst>
              <a:ext uri="{FF2B5EF4-FFF2-40B4-BE49-F238E27FC236}">
                <a16:creationId xmlns:a16="http://schemas.microsoft.com/office/drawing/2014/main" id="{09D88CB4-C128-4C0D-85AC-05363983D89D}"/>
              </a:ext>
            </a:extLst>
          </p:cNvPr>
          <p:cNvSpPr>
            <a:spLocks noGrp="1"/>
          </p:cNvSpPr>
          <p:nvPr>
            <p:ph type="body" sz="quarter" idx="13" hasCustomPrompt="1"/>
          </p:nvPr>
        </p:nvSpPr>
        <p:spPr>
          <a:xfrm>
            <a:off x="600153" y="6349153"/>
            <a:ext cx="7230416" cy="298543"/>
          </a:xfrm>
        </p:spPr>
        <p:txBody>
          <a:bodyPr>
            <a:spAutoFit/>
          </a:bodyPr>
          <a:lstStyle>
            <a:lvl1pPr marL="0" indent="0">
              <a:buNone/>
              <a:defRPr sz="1000" spc="50" baseline="0">
                <a:latin typeface="+mn-lt"/>
              </a:defRPr>
            </a:lvl1pPr>
          </a:lstStyle>
          <a:p>
            <a:pPr lvl="0"/>
            <a:r>
              <a:rPr lang="nb-NO" dirty="0"/>
              <a:t>Fotokreditering</a:t>
            </a:r>
          </a:p>
        </p:txBody>
      </p:sp>
      <p:sp>
        <p:nvSpPr>
          <p:cNvPr id="3" name="Plassholder for tekst 2">
            <a:extLst>
              <a:ext uri="{FF2B5EF4-FFF2-40B4-BE49-F238E27FC236}">
                <a16:creationId xmlns:a16="http://schemas.microsoft.com/office/drawing/2014/main" id="{BFD3FCA3-4503-49E6-83F2-4DF49013A49B}"/>
              </a:ext>
            </a:extLst>
          </p:cNvPr>
          <p:cNvSpPr>
            <a:spLocks noGrp="1"/>
          </p:cNvSpPr>
          <p:nvPr>
            <p:ph type="body" sz="quarter" idx="14"/>
          </p:nvPr>
        </p:nvSpPr>
        <p:spPr>
          <a:xfrm>
            <a:off x="988991" y="3781605"/>
            <a:ext cx="4856516" cy="1816654"/>
          </a:xfrm>
          <a:solidFill>
            <a:schemeClr val="bg1">
              <a:alpha val="90000"/>
            </a:schemeClr>
          </a:solidFill>
        </p:spPr>
        <p:txBody>
          <a:bodyPr lIns="648000" rIns="648000" anchor="ctr" anchorCtr="0"/>
          <a:lstStyle>
            <a:lvl1pPr marL="0" indent="0" algn="ctr">
              <a:buNone/>
              <a:defRPr/>
            </a:lvl1pPr>
          </a:lstStyle>
          <a:p>
            <a:pPr lvl="0"/>
            <a:r>
              <a:rPr lang="nb-NO"/>
              <a:t>Rediger tekststiler i malen</a:t>
            </a:r>
          </a:p>
        </p:txBody>
      </p:sp>
    </p:spTree>
    <p:extLst>
      <p:ext uri="{BB962C8B-B14F-4D97-AF65-F5344CB8AC3E}">
        <p14:creationId xmlns:p14="http://schemas.microsoft.com/office/powerpoint/2010/main" val="1592550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Tree>
    <p:extLst>
      <p:ext uri="{BB962C8B-B14F-4D97-AF65-F5344CB8AC3E}">
        <p14:creationId xmlns:p14="http://schemas.microsoft.com/office/powerpoint/2010/main" val="1869399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27465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nb-NO"/>
              <a:t>Agenda</a:t>
            </a:r>
            <a:endParaRPr lang="en-US" dirty="0"/>
          </a:p>
        </p:txBody>
      </p:sp>
      <p:sp>
        <p:nvSpPr>
          <p:cNvPr id="8" name="Content Placeholder 2">
            <a:extLst>
              <a:ext uri="{FF2B5EF4-FFF2-40B4-BE49-F238E27FC236}">
                <a16:creationId xmlns:a16="http://schemas.microsoft.com/office/drawing/2014/main" id="{771B50D6-0810-4E43-928C-534B46A7A4EC}"/>
              </a:ext>
            </a:extLst>
          </p:cNvPr>
          <p:cNvSpPr>
            <a:spLocks noGrp="1"/>
          </p:cNvSpPr>
          <p:nvPr>
            <p:ph sz="quarter" idx="11" hasCustomPrompt="1"/>
          </p:nvPr>
        </p:nvSpPr>
        <p:spPr>
          <a:xfrm>
            <a:off x="1219359" y="1862176"/>
            <a:ext cx="9651619" cy="3978862"/>
          </a:xfrm>
          <a:prstGeom prst="rect">
            <a:avLst/>
          </a:prstGeom>
        </p:spPr>
        <p:txBody>
          <a:bodyPr lIns="91440" tIns="45720" rIns="91440" bIns="45720"/>
          <a:lstStyle>
            <a:lvl1pPr marL="0" marR="0" indent="0" algn="l" defTabSz="914446" rtl="0" eaLnBrk="1" fontAlgn="auto" latinLnBrk="0" hangingPunct="1">
              <a:lnSpc>
                <a:spcPct val="150000"/>
              </a:lnSpc>
              <a:spcBef>
                <a:spcPts val="0"/>
              </a:spcBef>
              <a:spcAft>
                <a:spcPts val="900"/>
              </a:spcAft>
              <a:buClrTx/>
              <a:buSzTx/>
              <a:buFontTx/>
              <a:buNone/>
              <a:tabLst/>
              <a:defRPr/>
            </a:lvl1pPr>
          </a:lstStyle>
          <a:p>
            <a:pPr lvl="0"/>
            <a:r>
              <a:rPr lang="nb-NO" noProof="0"/>
              <a:t>Punkt én på agendaen i korte trekk</a:t>
            </a:r>
          </a:p>
          <a:p>
            <a:pPr lvl="0"/>
            <a:r>
              <a:rPr lang="nb-NO" noProof="0"/>
              <a:t>Punkt to på agendaen i korte trekk</a:t>
            </a:r>
          </a:p>
          <a:p>
            <a:pPr marL="0" marR="0" lvl="0" indent="0" algn="l" defTabSz="914446" rtl="0" eaLnBrk="1" fontAlgn="auto" latinLnBrk="0" hangingPunct="1">
              <a:lnSpc>
                <a:spcPct val="150000"/>
              </a:lnSpc>
              <a:spcBef>
                <a:spcPts val="0"/>
              </a:spcBef>
              <a:spcAft>
                <a:spcPts val="900"/>
              </a:spcAft>
              <a:buClrTx/>
              <a:buSzTx/>
              <a:buFontTx/>
              <a:buNone/>
              <a:tabLst/>
              <a:defRPr/>
            </a:pPr>
            <a:r>
              <a:rPr lang="nb-NO" noProof="0"/>
              <a:t>Punkt tre på agendaen i korte trekk</a:t>
            </a:r>
          </a:p>
          <a:p>
            <a:pPr marL="0" marR="0" lvl="0" indent="0" algn="l" defTabSz="914446" rtl="0" eaLnBrk="1" fontAlgn="auto" latinLnBrk="0" hangingPunct="1">
              <a:lnSpc>
                <a:spcPct val="150000"/>
              </a:lnSpc>
              <a:spcBef>
                <a:spcPts val="0"/>
              </a:spcBef>
              <a:spcAft>
                <a:spcPts val="900"/>
              </a:spcAft>
              <a:buClrTx/>
              <a:buSzTx/>
              <a:buFontTx/>
              <a:buNone/>
              <a:tabLst/>
              <a:defRPr/>
            </a:pPr>
            <a:r>
              <a:rPr lang="nb-NO" noProof="0"/>
              <a:t>Punkt fire på agendaen i korte trekk</a:t>
            </a:r>
          </a:p>
          <a:p>
            <a:pPr marL="0" marR="0" lvl="0" indent="0" algn="l" defTabSz="914446" rtl="0" eaLnBrk="1" fontAlgn="auto" latinLnBrk="0" hangingPunct="1">
              <a:lnSpc>
                <a:spcPct val="150000"/>
              </a:lnSpc>
              <a:spcBef>
                <a:spcPts val="0"/>
              </a:spcBef>
              <a:spcAft>
                <a:spcPts val="900"/>
              </a:spcAft>
              <a:buClrTx/>
              <a:buSzTx/>
              <a:buFontTx/>
              <a:buNone/>
              <a:tabLst/>
              <a:defRPr/>
            </a:pPr>
            <a:r>
              <a:rPr lang="nb-NO" noProof="0"/>
              <a:t>Punkt fem på agendaen i korte trekk</a:t>
            </a:r>
          </a:p>
          <a:p>
            <a:pPr marL="0" marR="0" lvl="0" indent="0" algn="l" defTabSz="914446" rtl="0" eaLnBrk="1" fontAlgn="auto" latinLnBrk="0" hangingPunct="1">
              <a:lnSpc>
                <a:spcPct val="150000"/>
              </a:lnSpc>
              <a:spcBef>
                <a:spcPts val="0"/>
              </a:spcBef>
              <a:spcAft>
                <a:spcPts val="900"/>
              </a:spcAft>
              <a:buClrTx/>
              <a:buSzTx/>
              <a:buFontTx/>
              <a:buNone/>
              <a:tabLst/>
              <a:defRPr/>
            </a:pPr>
            <a:r>
              <a:rPr lang="nb-NO" noProof="0"/>
              <a:t>Punkt seks på agendaen i korte trekk</a:t>
            </a:r>
          </a:p>
          <a:p>
            <a:pPr lvl="0"/>
            <a:endParaRPr lang="nb-NO" noProof="0"/>
          </a:p>
        </p:txBody>
      </p:sp>
      <p:cxnSp>
        <p:nvCxnSpPr>
          <p:cNvPr id="10" name="Rett linje 9">
            <a:extLst>
              <a:ext uri="{FF2B5EF4-FFF2-40B4-BE49-F238E27FC236}">
                <a16:creationId xmlns:a16="http://schemas.microsoft.com/office/drawing/2014/main" id="{7E2593EF-F9EB-40ED-942A-4879FA78B594}"/>
              </a:ext>
            </a:extLst>
          </p:cNvPr>
          <p:cNvCxnSpPr/>
          <p:nvPr userDrawn="1"/>
        </p:nvCxnSpPr>
        <p:spPr>
          <a:xfrm>
            <a:off x="1219359" y="2478704"/>
            <a:ext cx="9651619" cy="0"/>
          </a:xfrm>
          <a:prstGeom prst="line">
            <a:avLst/>
          </a:prstGeom>
          <a:ln w="6350">
            <a:solidFill>
              <a:srgbClr val="5B7F82"/>
            </a:solidFill>
          </a:ln>
        </p:spPr>
        <p:style>
          <a:lnRef idx="1">
            <a:schemeClr val="dk1"/>
          </a:lnRef>
          <a:fillRef idx="0">
            <a:schemeClr val="dk1"/>
          </a:fillRef>
          <a:effectRef idx="0">
            <a:schemeClr val="dk1"/>
          </a:effectRef>
          <a:fontRef idx="minor">
            <a:schemeClr val="tx1"/>
          </a:fontRef>
        </p:style>
      </p:cxnSp>
      <p:cxnSp>
        <p:nvCxnSpPr>
          <p:cNvPr id="11" name="Rett linje 10">
            <a:extLst>
              <a:ext uri="{FF2B5EF4-FFF2-40B4-BE49-F238E27FC236}">
                <a16:creationId xmlns:a16="http://schemas.microsoft.com/office/drawing/2014/main" id="{96CA0932-605B-4E71-B8D3-C72AAAA4A91A}"/>
              </a:ext>
            </a:extLst>
          </p:cNvPr>
          <p:cNvCxnSpPr/>
          <p:nvPr userDrawn="1"/>
        </p:nvCxnSpPr>
        <p:spPr>
          <a:xfrm>
            <a:off x="1219359" y="5253391"/>
            <a:ext cx="9651619" cy="0"/>
          </a:xfrm>
          <a:prstGeom prst="line">
            <a:avLst/>
          </a:prstGeom>
          <a:ln w="6350">
            <a:solidFill>
              <a:srgbClr val="5B7F82"/>
            </a:solidFill>
          </a:ln>
        </p:spPr>
        <p:style>
          <a:lnRef idx="1">
            <a:schemeClr val="dk1"/>
          </a:lnRef>
          <a:fillRef idx="0">
            <a:schemeClr val="dk1"/>
          </a:fillRef>
          <a:effectRef idx="0">
            <a:schemeClr val="dk1"/>
          </a:effectRef>
          <a:fontRef idx="minor">
            <a:schemeClr val="tx1"/>
          </a:fontRef>
        </p:style>
      </p:cxnSp>
      <p:cxnSp>
        <p:nvCxnSpPr>
          <p:cNvPr id="12" name="Rett linje 11">
            <a:extLst>
              <a:ext uri="{FF2B5EF4-FFF2-40B4-BE49-F238E27FC236}">
                <a16:creationId xmlns:a16="http://schemas.microsoft.com/office/drawing/2014/main" id="{2DF21B92-9FD0-4B71-ACA2-7C1925BD0C2C}"/>
              </a:ext>
            </a:extLst>
          </p:cNvPr>
          <p:cNvCxnSpPr/>
          <p:nvPr userDrawn="1"/>
        </p:nvCxnSpPr>
        <p:spPr>
          <a:xfrm>
            <a:off x="1219359" y="3172376"/>
            <a:ext cx="9651619" cy="0"/>
          </a:xfrm>
          <a:prstGeom prst="line">
            <a:avLst/>
          </a:prstGeom>
          <a:ln w="6350">
            <a:solidFill>
              <a:srgbClr val="5B7F82"/>
            </a:solidFill>
          </a:ln>
        </p:spPr>
        <p:style>
          <a:lnRef idx="1">
            <a:schemeClr val="dk1"/>
          </a:lnRef>
          <a:fillRef idx="0">
            <a:schemeClr val="dk1"/>
          </a:fillRef>
          <a:effectRef idx="0">
            <a:schemeClr val="dk1"/>
          </a:effectRef>
          <a:fontRef idx="minor">
            <a:schemeClr val="tx1"/>
          </a:fontRef>
        </p:style>
      </p:cxnSp>
      <p:cxnSp>
        <p:nvCxnSpPr>
          <p:cNvPr id="13" name="Rett linje 12">
            <a:extLst>
              <a:ext uri="{FF2B5EF4-FFF2-40B4-BE49-F238E27FC236}">
                <a16:creationId xmlns:a16="http://schemas.microsoft.com/office/drawing/2014/main" id="{91D61EF0-049D-489F-9607-DBC47717D8D1}"/>
              </a:ext>
            </a:extLst>
          </p:cNvPr>
          <p:cNvCxnSpPr/>
          <p:nvPr userDrawn="1"/>
        </p:nvCxnSpPr>
        <p:spPr>
          <a:xfrm>
            <a:off x="1219359" y="3866048"/>
            <a:ext cx="9651619" cy="0"/>
          </a:xfrm>
          <a:prstGeom prst="line">
            <a:avLst/>
          </a:prstGeom>
          <a:ln w="6350">
            <a:solidFill>
              <a:srgbClr val="5B7F82"/>
            </a:solidFill>
          </a:ln>
        </p:spPr>
        <p:style>
          <a:lnRef idx="1">
            <a:schemeClr val="dk1"/>
          </a:lnRef>
          <a:fillRef idx="0">
            <a:schemeClr val="dk1"/>
          </a:fillRef>
          <a:effectRef idx="0">
            <a:schemeClr val="dk1"/>
          </a:effectRef>
          <a:fontRef idx="minor">
            <a:schemeClr val="tx1"/>
          </a:fontRef>
        </p:style>
      </p:cxnSp>
      <p:cxnSp>
        <p:nvCxnSpPr>
          <p:cNvPr id="14" name="Rett linje 13">
            <a:extLst>
              <a:ext uri="{FF2B5EF4-FFF2-40B4-BE49-F238E27FC236}">
                <a16:creationId xmlns:a16="http://schemas.microsoft.com/office/drawing/2014/main" id="{0C7BCC08-99D7-4973-9AB5-A63BAB7784DB}"/>
              </a:ext>
            </a:extLst>
          </p:cNvPr>
          <p:cNvCxnSpPr/>
          <p:nvPr userDrawn="1"/>
        </p:nvCxnSpPr>
        <p:spPr>
          <a:xfrm>
            <a:off x="1219359" y="4559720"/>
            <a:ext cx="9651619" cy="0"/>
          </a:xfrm>
          <a:prstGeom prst="line">
            <a:avLst/>
          </a:prstGeom>
          <a:ln w="6350">
            <a:solidFill>
              <a:srgbClr val="5B7F8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42913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Presentasjon">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A3732E95-11BD-4ACF-B5AD-A1CC4F0DB8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21606" cy="1886934"/>
          </a:xfrm>
          <a:prstGeom prst="rect">
            <a:avLst/>
          </a:prstGeom>
        </p:spPr>
      </p:pic>
      <p:pic>
        <p:nvPicPr>
          <p:cNvPr id="5" name="Bilde 4">
            <a:extLst>
              <a:ext uri="{FF2B5EF4-FFF2-40B4-BE49-F238E27FC236}">
                <a16:creationId xmlns:a16="http://schemas.microsoft.com/office/drawing/2014/main" id="{A57E41EB-05AD-44D6-997C-D31E1B44F1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86855" y="1883484"/>
            <a:ext cx="7418289" cy="2786200"/>
          </a:xfrm>
          <a:prstGeom prst="rect">
            <a:avLst/>
          </a:prstGeom>
        </p:spPr>
      </p:pic>
    </p:spTree>
    <p:extLst>
      <p:ext uri="{BB962C8B-B14F-4D97-AF65-F5344CB8AC3E}">
        <p14:creationId xmlns:p14="http://schemas.microsoft.com/office/powerpoint/2010/main" val="2330147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vslutning redigerbar">
    <p:bg>
      <p:bgPr>
        <a:solidFill>
          <a:schemeClr val="bg1"/>
        </a:solidFill>
        <a:effectLst/>
      </p:bgPr>
    </p:bg>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410EA91D-3B36-4F01-BD03-074913EC301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2" y="0"/>
            <a:ext cx="12190815" cy="6858000"/>
          </a:xfrm>
          <a:prstGeom prst="rect">
            <a:avLst/>
          </a:prstGeom>
        </p:spPr>
      </p:pic>
      <p:sp>
        <p:nvSpPr>
          <p:cNvPr id="31" name="Title 1"/>
          <p:cNvSpPr>
            <a:spLocks noGrp="1"/>
          </p:cNvSpPr>
          <p:nvPr>
            <p:ph type="ctrTitle" hasCustomPrompt="1"/>
          </p:nvPr>
        </p:nvSpPr>
        <p:spPr>
          <a:xfrm>
            <a:off x="1630018" y="2305881"/>
            <a:ext cx="8984972" cy="1709530"/>
          </a:xfrm>
          <a:ln>
            <a:noFill/>
          </a:ln>
        </p:spPr>
        <p:txBody>
          <a:bodyPr anchor="ctr">
            <a:noAutofit/>
          </a:bodyPr>
          <a:lstStyle>
            <a:lvl1pPr algn="ctr">
              <a:lnSpc>
                <a:spcPct val="100000"/>
              </a:lnSpc>
              <a:defRPr lang="nb-NO" sz="10000" b="1" i="0" u="none" strike="noStrike" baseline="0" smtClean="0">
                <a:latin typeface="Roboto Condensed" panose="02000000000000000000" pitchFamily="2" charset="0"/>
                <a:ea typeface="Roboto Condensed" panose="02000000000000000000" pitchFamily="2" charset="0"/>
              </a:defRPr>
            </a:lvl1pPr>
          </a:lstStyle>
          <a:p>
            <a:r>
              <a:rPr lang="nb-NO" noProof="0" dirty="0"/>
              <a:t>Takk!</a:t>
            </a:r>
          </a:p>
        </p:txBody>
      </p:sp>
    </p:spTree>
    <p:extLst>
      <p:ext uri="{BB962C8B-B14F-4D97-AF65-F5344CB8AC3E}">
        <p14:creationId xmlns:p14="http://schemas.microsoft.com/office/powerpoint/2010/main" val="235914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noProof="0"/>
              <a:t>Klikk for å redigere tittelstil</a:t>
            </a:r>
          </a:p>
        </p:txBody>
      </p:sp>
      <p:sp>
        <p:nvSpPr>
          <p:cNvPr id="3" name="Content Placeholder 2">
            <a:extLst>
              <a:ext uri="{FF2B5EF4-FFF2-40B4-BE49-F238E27FC236}">
                <a16:creationId xmlns:a16="http://schemas.microsoft.com/office/drawing/2014/main" id="{276B0DE3-8AB4-4283-AAF7-C599EB450E01}"/>
              </a:ext>
            </a:extLst>
          </p:cNvPr>
          <p:cNvSpPr>
            <a:spLocks noGrp="1"/>
          </p:cNvSpPr>
          <p:nvPr>
            <p:ph sz="quarter" idx="11"/>
          </p:nvPr>
        </p:nvSpPr>
        <p:spPr>
          <a:xfrm>
            <a:off x="1219359" y="1862176"/>
            <a:ext cx="9651619" cy="3978862"/>
          </a:xfrm>
          <a:prstGeom prst="rect">
            <a:avLst/>
          </a:prstGeom>
        </p:spPr>
        <p:txBody>
          <a:bodyPr lIns="91440" tIns="45720" rIns="91440" bIns="45720"/>
          <a:lstStyle/>
          <a:p>
            <a:pPr lvl="0"/>
            <a:r>
              <a:rPr lang="nb-NO" noProof="0"/>
              <a:t>Rediger tekststiler i malen</a:t>
            </a:r>
          </a:p>
          <a:p>
            <a:pPr lvl="1"/>
            <a:r>
              <a:rPr lang="nb-NO" noProof="0"/>
              <a:t>Andre nivå</a:t>
            </a:r>
          </a:p>
          <a:p>
            <a:pPr lvl="2"/>
            <a:r>
              <a:rPr lang="nb-NO" noProof="0"/>
              <a:t>Tredje nivå</a:t>
            </a:r>
          </a:p>
          <a:p>
            <a:pPr lvl="3"/>
            <a:r>
              <a:rPr lang="nb-NO" noProof="0"/>
              <a:t>Fjerde nivå</a:t>
            </a:r>
          </a:p>
          <a:p>
            <a:pPr lvl="4"/>
            <a:r>
              <a:rPr lang="nb-NO" noProof="0"/>
              <a:t>Femte nivå</a:t>
            </a:r>
          </a:p>
        </p:txBody>
      </p:sp>
      <p:pic>
        <p:nvPicPr>
          <p:cNvPr id="4" name="Picture 7" descr=" SECUNDÁRIA"/>
          <p:cNvPicPr>
            <a:picLocks noChangeAspect="1" noChangeArrowheads="1"/>
          </p:cNvPicPr>
          <p:nvPr userDrawn="1"/>
        </p:nvPicPr>
        <p:blipFill>
          <a:blip r:embed="rId2" cstate="print"/>
          <a:srcRect/>
          <a:stretch>
            <a:fillRect/>
          </a:stretch>
        </p:blipFill>
        <p:spPr bwMode="auto">
          <a:xfrm>
            <a:off x="335886" y="6209414"/>
            <a:ext cx="3291590" cy="383436"/>
          </a:xfrm>
          <a:prstGeom prst="rect">
            <a:avLst/>
          </a:prstGeom>
          <a:noFill/>
          <a:ln w="9525">
            <a:noFill/>
            <a:miter lim="800000"/>
            <a:headEnd/>
            <a:tailEnd/>
          </a:ln>
        </p:spPr>
      </p:pic>
    </p:spTree>
    <p:extLst>
      <p:ext uri="{BB962C8B-B14F-4D97-AF65-F5344CB8AC3E}">
        <p14:creationId xmlns:p14="http://schemas.microsoft.com/office/powerpoint/2010/main" val="1062420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apittelskille">
    <p:bg>
      <p:bgPr>
        <a:solidFill>
          <a:schemeClr val="bg1"/>
        </a:solidFill>
        <a:effectLst/>
      </p:bgPr>
    </p:bg>
    <p:spTree>
      <p:nvGrpSpPr>
        <p:cNvPr id="1" name=""/>
        <p:cNvGrpSpPr/>
        <p:nvPr/>
      </p:nvGrpSpPr>
      <p:grpSpPr>
        <a:xfrm>
          <a:off x="0" y="0"/>
          <a:ext cx="0" cy="0"/>
          <a:chOff x="0" y="0"/>
          <a:chExt cx="0" cy="0"/>
        </a:xfrm>
      </p:grpSpPr>
      <p:pic>
        <p:nvPicPr>
          <p:cNvPr id="8" name="Bilde 7" descr="Et bilde som inneholder skjermbilde&#10;&#10;Beskrivelse som er generert med høy visshet">
            <a:extLst>
              <a:ext uri="{FF2B5EF4-FFF2-40B4-BE49-F238E27FC236}">
                <a16:creationId xmlns:a16="http://schemas.microsoft.com/office/drawing/2014/main" id="{82044551-1680-47B1-A9ED-E2CF3CEB21E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
            <a:ext cx="12192000" cy="6857900"/>
          </a:xfrm>
          <a:prstGeom prst="rect">
            <a:avLst/>
          </a:prstGeom>
        </p:spPr>
      </p:pic>
      <p:sp>
        <p:nvSpPr>
          <p:cNvPr id="2" name="Title 1"/>
          <p:cNvSpPr>
            <a:spLocks noGrp="1"/>
          </p:cNvSpPr>
          <p:nvPr>
            <p:ph type="ctrTitle"/>
          </p:nvPr>
        </p:nvSpPr>
        <p:spPr>
          <a:xfrm>
            <a:off x="1400991" y="2799917"/>
            <a:ext cx="9390018" cy="1015791"/>
          </a:xfrm>
          <a:ln>
            <a:noFill/>
          </a:ln>
        </p:spPr>
        <p:txBody>
          <a:bodyPr anchor="ctr" anchorCtr="0"/>
          <a:lstStyle>
            <a:lvl1pPr algn="ctr">
              <a:lnSpc>
                <a:spcPct val="100000"/>
              </a:lnSpc>
              <a:defRPr lang="nb-NO" sz="6001" b="1" i="0" u="none" strike="noStrike" baseline="0" smtClean="0">
                <a:latin typeface="Roboto Condensed" panose="02000000000000000000" pitchFamily="2" charset="0"/>
                <a:ea typeface="Roboto Condensed" panose="02000000000000000000" pitchFamily="2" charset="0"/>
              </a:defRPr>
            </a:lvl1pPr>
          </a:lstStyle>
          <a:p>
            <a:r>
              <a:rPr lang="nb-NO"/>
              <a:t>Klikk for å redigere tittelstil</a:t>
            </a:r>
            <a:endParaRPr lang="en-US" dirty="0"/>
          </a:p>
        </p:txBody>
      </p:sp>
      <p:pic>
        <p:nvPicPr>
          <p:cNvPr id="7" name="Bilde 6">
            <a:extLst>
              <a:ext uri="{FF2B5EF4-FFF2-40B4-BE49-F238E27FC236}">
                <a16:creationId xmlns:a16="http://schemas.microsoft.com/office/drawing/2014/main" id="{5524F468-AFDE-4FA7-A336-BF521DA62E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321606" cy="1886934"/>
          </a:xfrm>
          <a:prstGeom prst="rect">
            <a:avLst/>
          </a:prstGeom>
        </p:spPr>
      </p:pic>
    </p:spTree>
    <p:extLst>
      <p:ext uri="{BB962C8B-B14F-4D97-AF65-F5344CB8AC3E}">
        <p14:creationId xmlns:p14="http://schemas.microsoft.com/office/powerpoint/2010/main" val="4100033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tel, innhold og bilde">
    <p:spTree>
      <p:nvGrpSpPr>
        <p:cNvPr id="1" name=""/>
        <p:cNvGrpSpPr/>
        <p:nvPr/>
      </p:nvGrpSpPr>
      <p:grpSpPr>
        <a:xfrm>
          <a:off x="0" y="0"/>
          <a:ext cx="0" cy="0"/>
          <a:chOff x="0" y="0"/>
          <a:chExt cx="0" cy="0"/>
        </a:xfrm>
      </p:grpSpPr>
      <p:sp>
        <p:nvSpPr>
          <p:cNvPr id="2" name="Title 1"/>
          <p:cNvSpPr>
            <a:spLocks noGrp="1"/>
          </p:cNvSpPr>
          <p:nvPr>
            <p:ph type="title"/>
          </p:nvPr>
        </p:nvSpPr>
        <p:spPr>
          <a:xfrm>
            <a:off x="575262" y="551048"/>
            <a:ext cx="5520737" cy="1477584"/>
          </a:xfrm>
        </p:spPr>
        <p:txBody>
          <a:bodyPr/>
          <a:lstStyle/>
          <a:p>
            <a:r>
              <a:rPr lang="nb-NO"/>
              <a:t>Klikk for å redigere tittelstil</a:t>
            </a:r>
            <a:endParaRPr lang="en-US" dirty="0"/>
          </a:p>
        </p:txBody>
      </p:sp>
      <p:sp>
        <p:nvSpPr>
          <p:cNvPr id="7" name="Plassholder for tekst 6">
            <a:extLst>
              <a:ext uri="{FF2B5EF4-FFF2-40B4-BE49-F238E27FC236}">
                <a16:creationId xmlns:a16="http://schemas.microsoft.com/office/drawing/2014/main" id="{31725901-1B6A-4C45-8DFA-5AEEA34F5553}"/>
              </a:ext>
            </a:extLst>
          </p:cNvPr>
          <p:cNvSpPr>
            <a:spLocks noGrp="1"/>
          </p:cNvSpPr>
          <p:nvPr>
            <p:ph type="body" sz="quarter" idx="13" hasCustomPrompt="1"/>
          </p:nvPr>
        </p:nvSpPr>
        <p:spPr>
          <a:xfrm>
            <a:off x="599553" y="6349153"/>
            <a:ext cx="7230416" cy="298543"/>
          </a:xfrm>
        </p:spPr>
        <p:txBody>
          <a:bodyPr>
            <a:spAutoFit/>
          </a:bodyPr>
          <a:lstStyle>
            <a:lvl1pPr marL="0" indent="0">
              <a:buNone/>
              <a:defRPr sz="1000" spc="50" baseline="0">
                <a:latin typeface="+mn-lt"/>
              </a:defRPr>
            </a:lvl1pPr>
          </a:lstStyle>
          <a:p>
            <a:pPr lvl="0"/>
            <a:r>
              <a:rPr lang="nb-NO" dirty="0"/>
              <a:t>Fotokreditering</a:t>
            </a:r>
          </a:p>
        </p:txBody>
      </p:sp>
      <p:sp>
        <p:nvSpPr>
          <p:cNvPr id="3" name="Content Placeholder 2">
            <a:extLst>
              <a:ext uri="{FF2B5EF4-FFF2-40B4-BE49-F238E27FC236}">
                <a16:creationId xmlns:a16="http://schemas.microsoft.com/office/drawing/2014/main" id="{D6ACC6CF-133F-4327-B59A-5E987B55A2C5}"/>
              </a:ext>
            </a:extLst>
          </p:cNvPr>
          <p:cNvSpPr>
            <a:spLocks noGrp="1"/>
          </p:cNvSpPr>
          <p:nvPr>
            <p:ph sz="quarter" idx="14"/>
          </p:nvPr>
        </p:nvSpPr>
        <p:spPr>
          <a:xfrm>
            <a:off x="6411160" y="633486"/>
            <a:ext cx="5149886" cy="5279842"/>
          </a:xfrm>
          <a:prstGeom prst="rect">
            <a:avLst/>
          </a:prstGeom>
        </p:spPr>
        <p:txBody>
          <a:bodyPr lIns="91440" tIns="45720" rIns="91440" bIns="4572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endParaRPr lang="en-GB"/>
          </a:p>
        </p:txBody>
      </p:sp>
      <p:sp>
        <p:nvSpPr>
          <p:cNvPr id="8" name="Content Placeholder 7">
            <a:extLst>
              <a:ext uri="{FF2B5EF4-FFF2-40B4-BE49-F238E27FC236}">
                <a16:creationId xmlns:a16="http://schemas.microsoft.com/office/drawing/2014/main" id="{8D7D4585-68D6-4C8C-9321-1D6936FE092C}"/>
              </a:ext>
            </a:extLst>
          </p:cNvPr>
          <p:cNvSpPr>
            <a:spLocks noGrp="1"/>
          </p:cNvSpPr>
          <p:nvPr>
            <p:ph sz="quarter" idx="15"/>
          </p:nvPr>
        </p:nvSpPr>
        <p:spPr>
          <a:xfrm>
            <a:off x="575264" y="2028632"/>
            <a:ext cx="5520737" cy="3884698"/>
          </a:xfrm>
          <a:prstGeom prst="rect">
            <a:avLst/>
          </a:prstGeom>
        </p:spPr>
        <p:txBody>
          <a:bodyPr lIns="91440" tIns="45720" rIns="91440" bIns="4572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endParaRPr lang="en-GB"/>
          </a:p>
        </p:txBody>
      </p:sp>
    </p:spTree>
    <p:extLst>
      <p:ext uri="{BB962C8B-B14F-4D97-AF65-F5344CB8AC3E}">
        <p14:creationId xmlns:p14="http://schemas.microsoft.com/office/powerpoint/2010/main" val="796950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tel, innhold og bilde">
    <p:spTree>
      <p:nvGrpSpPr>
        <p:cNvPr id="1" name=""/>
        <p:cNvGrpSpPr/>
        <p:nvPr/>
      </p:nvGrpSpPr>
      <p:grpSpPr>
        <a:xfrm>
          <a:off x="0" y="0"/>
          <a:ext cx="0" cy="0"/>
          <a:chOff x="0" y="0"/>
          <a:chExt cx="0" cy="0"/>
        </a:xfrm>
      </p:grpSpPr>
      <p:sp>
        <p:nvSpPr>
          <p:cNvPr id="2" name="Title 1"/>
          <p:cNvSpPr>
            <a:spLocks noGrp="1"/>
          </p:cNvSpPr>
          <p:nvPr>
            <p:ph type="title"/>
          </p:nvPr>
        </p:nvSpPr>
        <p:spPr>
          <a:xfrm>
            <a:off x="575262" y="551048"/>
            <a:ext cx="5520737" cy="1477584"/>
          </a:xfrm>
        </p:spPr>
        <p:txBody>
          <a:bodyPr/>
          <a:lstStyle/>
          <a:p>
            <a:r>
              <a:rPr lang="nb-NO"/>
              <a:t>Klikk for å redigere tittelstil</a:t>
            </a:r>
            <a:endParaRPr lang="en-US" dirty="0"/>
          </a:p>
        </p:txBody>
      </p:sp>
      <p:sp>
        <p:nvSpPr>
          <p:cNvPr id="4" name="Plassholder for tekst 3">
            <a:extLst>
              <a:ext uri="{FF2B5EF4-FFF2-40B4-BE49-F238E27FC236}">
                <a16:creationId xmlns:a16="http://schemas.microsoft.com/office/drawing/2014/main" id="{C1CF5FB5-3D6B-44D1-99CC-F0E11CB94948}"/>
              </a:ext>
            </a:extLst>
          </p:cNvPr>
          <p:cNvSpPr>
            <a:spLocks noGrp="1"/>
          </p:cNvSpPr>
          <p:nvPr>
            <p:ph type="body" sz="quarter" idx="10"/>
          </p:nvPr>
        </p:nvSpPr>
        <p:spPr>
          <a:xfrm>
            <a:off x="575263" y="2028632"/>
            <a:ext cx="5520737" cy="3884697"/>
          </a:xfrm>
          <a:prstGeom prst="rect">
            <a:avLst/>
          </a:prstGeom>
        </p:spPr>
        <p:txBody>
          <a:bodyPr lIns="91440" tIns="45720" rIns="91440" bIns="4572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6" name="Plassholder for bilde 5">
            <a:extLst>
              <a:ext uri="{FF2B5EF4-FFF2-40B4-BE49-F238E27FC236}">
                <a16:creationId xmlns:a16="http://schemas.microsoft.com/office/drawing/2014/main" id="{70F86513-61E2-4B24-BEA6-A699F2FC0ACA}"/>
              </a:ext>
            </a:extLst>
          </p:cNvPr>
          <p:cNvSpPr>
            <a:spLocks noGrp="1"/>
          </p:cNvSpPr>
          <p:nvPr>
            <p:ph type="pic" sz="quarter" idx="11"/>
          </p:nvPr>
        </p:nvSpPr>
        <p:spPr>
          <a:xfrm>
            <a:off x="6411160" y="633486"/>
            <a:ext cx="5149886" cy="5279842"/>
          </a:xfrm>
          <a:solidFill>
            <a:schemeClr val="bg1">
              <a:lumMod val="85000"/>
            </a:schemeClr>
          </a:solidFill>
        </p:spPr>
        <p:txBody>
          <a:bodyPr/>
          <a:lstStyle/>
          <a:p>
            <a:r>
              <a:rPr lang="nb-NO"/>
              <a:t>Klikk på ikonet for å legge til et bilde</a:t>
            </a:r>
          </a:p>
        </p:txBody>
      </p:sp>
      <p:sp>
        <p:nvSpPr>
          <p:cNvPr id="7" name="Plassholder for tekst 6">
            <a:extLst>
              <a:ext uri="{FF2B5EF4-FFF2-40B4-BE49-F238E27FC236}">
                <a16:creationId xmlns:a16="http://schemas.microsoft.com/office/drawing/2014/main" id="{31725901-1B6A-4C45-8DFA-5AEEA34F5553}"/>
              </a:ext>
            </a:extLst>
          </p:cNvPr>
          <p:cNvSpPr>
            <a:spLocks noGrp="1"/>
          </p:cNvSpPr>
          <p:nvPr>
            <p:ph type="body" sz="quarter" idx="13" hasCustomPrompt="1"/>
          </p:nvPr>
        </p:nvSpPr>
        <p:spPr>
          <a:xfrm>
            <a:off x="599553" y="6349153"/>
            <a:ext cx="7230416" cy="323165"/>
          </a:xfrm>
        </p:spPr>
        <p:txBody>
          <a:bodyPr>
            <a:spAutoFit/>
          </a:bodyPr>
          <a:lstStyle>
            <a:lvl1pPr marL="0" indent="0">
              <a:buNone/>
              <a:defRPr sz="1000" spc="50" baseline="0">
                <a:latin typeface="+mn-lt"/>
              </a:defRPr>
            </a:lvl1pPr>
          </a:lstStyle>
          <a:p>
            <a:pPr lvl="0"/>
            <a:r>
              <a:rPr lang="nb-NO" dirty="0"/>
              <a:t>Fotokreditering</a:t>
            </a:r>
          </a:p>
        </p:txBody>
      </p:sp>
    </p:spTree>
    <p:extLst>
      <p:ext uri="{BB962C8B-B14F-4D97-AF65-F5344CB8AC3E}">
        <p14:creationId xmlns:p14="http://schemas.microsoft.com/office/powerpoint/2010/main" val="4112122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tel og to valgfrie element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5262" y="551048"/>
            <a:ext cx="10985784" cy="784958"/>
          </a:xfrm>
        </p:spPr>
        <p:txBody>
          <a:bodyPr/>
          <a:lstStyle>
            <a:lvl1pPr>
              <a:defRPr/>
            </a:lvl1pPr>
          </a:lstStyle>
          <a:p>
            <a:r>
              <a:rPr lang="nb-NO"/>
              <a:t>Klikk for å redigere tittelstil</a:t>
            </a:r>
            <a:endParaRPr lang="en-US" dirty="0"/>
          </a:p>
        </p:txBody>
      </p:sp>
      <p:sp>
        <p:nvSpPr>
          <p:cNvPr id="7" name="Plassholder for tekst 6">
            <a:extLst>
              <a:ext uri="{FF2B5EF4-FFF2-40B4-BE49-F238E27FC236}">
                <a16:creationId xmlns:a16="http://schemas.microsoft.com/office/drawing/2014/main" id="{09D88CB4-C128-4C0D-85AC-05363983D89D}"/>
              </a:ext>
            </a:extLst>
          </p:cNvPr>
          <p:cNvSpPr>
            <a:spLocks noGrp="1"/>
          </p:cNvSpPr>
          <p:nvPr>
            <p:ph type="body" sz="quarter" idx="13" hasCustomPrompt="1"/>
          </p:nvPr>
        </p:nvSpPr>
        <p:spPr>
          <a:xfrm>
            <a:off x="600153" y="6349153"/>
            <a:ext cx="7230416" cy="298543"/>
          </a:xfrm>
        </p:spPr>
        <p:txBody>
          <a:bodyPr>
            <a:spAutoFit/>
          </a:bodyPr>
          <a:lstStyle>
            <a:lvl1pPr marL="0" indent="0">
              <a:buNone/>
              <a:defRPr sz="1000" spc="50" baseline="0">
                <a:latin typeface="+mn-lt"/>
              </a:defRPr>
            </a:lvl1pPr>
          </a:lstStyle>
          <a:p>
            <a:pPr lvl="0"/>
            <a:r>
              <a:rPr lang="nb-NO" dirty="0"/>
              <a:t>Fotokreditering</a:t>
            </a:r>
          </a:p>
        </p:txBody>
      </p:sp>
      <p:sp>
        <p:nvSpPr>
          <p:cNvPr id="3" name="Content Placeholder 2">
            <a:extLst>
              <a:ext uri="{FF2B5EF4-FFF2-40B4-BE49-F238E27FC236}">
                <a16:creationId xmlns:a16="http://schemas.microsoft.com/office/drawing/2014/main" id="{98C09D97-491E-4B44-B31E-075E94ECFD50}"/>
              </a:ext>
            </a:extLst>
          </p:cNvPr>
          <p:cNvSpPr>
            <a:spLocks noGrp="1"/>
          </p:cNvSpPr>
          <p:nvPr>
            <p:ph sz="quarter" idx="14"/>
          </p:nvPr>
        </p:nvSpPr>
        <p:spPr>
          <a:xfrm>
            <a:off x="657154" y="1809960"/>
            <a:ext cx="5149886" cy="4103369"/>
          </a:xfrm>
          <a:prstGeom prst="rect">
            <a:avLst/>
          </a:prstGeom>
        </p:spPr>
        <p:txBody>
          <a:bodyPr lIns="91440" tIns="45720" rIns="91440" bIns="4572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endParaRPr lang="en-GB"/>
          </a:p>
        </p:txBody>
      </p:sp>
      <p:sp>
        <p:nvSpPr>
          <p:cNvPr id="4" name="Content Placeholder 3">
            <a:extLst>
              <a:ext uri="{FF2B5EF4-FFF2-40B4-BE49-F238E27FC236}">
                <a16:creationId xmlns:a16="http://schemas.microsoft.com/office/drawing/2014/main" id="{AF3B0EA0-EE56-4BC2-9A97-1C7D7797FA56}"/>
              </a:ext>
            </a:extLst>
          </p:cNvPr>
          <p:cNvSpPr>
            <a:spLocks noGrp="1"/>
          </p:cNvSpPr>
          <p:nvPr>
            <p:ph sz="quarter" idx="15"/>
          </p:nvPr>
        </p:nvSpPr>
        <p:spPr>
          <a:xfrm>
            <a:off x="6411160" y="1809960"/>
            <a:ext cx="5149886" cy="4103369"/>
          </a:xfrm>
          <a:prstGeom prst="rect">
            <a:avLst/>
          </a:prstGeom>
        </p:spPr>
        <p:txBody>
          <a:bodyPr lIns="91440" tIns="45720" rIns="91440" bIns="4572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endParaRPr lang="en-GB"/>
          </a:p>
        </p:txBody>
      </p:sp>
    </p:spTree>
    <p:extLst>
      <p:ext uri="{BB962C8B-B14F-4D97-AF65-F5344CB8AC3E}">
        <p14:creationId xmlns:p14="http://schemas.microsoft.com/office/powerpoint/2010/main" val="3915992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tel og to bil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5262" y="551048"/>
            <a:ext cx="10985784" cy="784958"/>
          </a:xfrm>
        </p:spPr>
        <p:txBody>
          <a:bodyPr/>
          <a:lstStyle/>
          <a:p>
            <a:r>
              <a:rPr lang="nb-NO"/>
              <a:t>Klikk for å redigere tittelstil</a:t>
            </a:r>
            <a:endParaRPr lang="en-US" dirty="0"/>
          </a:p>
        </p:txBody>
      </p:sp>
      <p:sp>
        <p:nvSpPr>
          <p:cNvPr id="6" name="Plassholder for bilde 5">
            <a:extLst>
              <a:ext uri="{FF2B5EF4-FFF2-40B4-BE49-F238E27FC236}">
                <a16:creationId xmlns:a16="http://schemas.microsoft.com/office/drawing/2014/main" id="{70F86513-61E2-4B24-BEA6-A699F2FC0ACA}"/>
              </a:ext>
            </a:extLst>
          </p:cNvPr>
          <p:cNvSpPr>
            <a:spLocks noGrp="1"/>
          </p:cNvSpPr>
          <p:nvPr>
            <p:ph type="pic" sz="quarter" idx="11"/>
          </p:nvPr>
        </p:nvSpPr>
        <p:spPr>
          <a:xfrm>
            <a:off x="6411160" y="1809959"/>
            <a:ext cx="5149886" cy="4103369"/>
          </a:xfrm>
          <a:solidFill>
            <a:schemeClr val="bg1">
              <a:lumMod val="85000"/>
            </a:schemeClr>
          </a:solidFill>
        </p:spPr>
        <p:txBody>
          <a:bodyPr/>
          <a:lstStyle/>
          <a:p>
            <a:r>
              <a:rPr lang="nb-NO"/>
              <a:t>Klikk på ikonet for å legge til et bilde</a:t>
            </a:r>
          </a:p>
        </p:txBody>
      </p:sp>
      <p:sp>
        <p:nvSpPr>
          <p:cNvPr id="5" name="Plassholder for bilde 5">
            <a:extLst>
              <a:ext uri="{FF2B5EF4-FFF2-40B4-BE49-F238E27FC236}">
                <a16:creationId xmlns:a16="http://schemas.microsoft.com/office/drawing/2014/main" id="{B9099586-714C-4DE3-816E-CD6982F9B3F3}"/>
              </a:ext>
            </a:extLst>
          </p:cNvPr>
          <p:cNvSpPr>
            <a:spLocks noGrp="1"/>
          </p:cNvSpPr>
          <p:nvPr>
            <p:ph type="pic" sz="quarter" idx="12"/>
          </p:nvPr>
        </p:nvSpPr>
        <p:spPr>
          <a:xfrm>
            <a:off x="657154" y="1809959"/>
            <a:ext cx="5149886" cy="4103369"/>
          </a:xfrm>
          <a:solidFill>
            <a:schemeClr val="bg1">
              <a:lumMod val="85000"/>
            </a:schemeClr>
          </a:solidFill>
        </p:spPr>
        <p:txBody>
          <a:bodyPr/>
          <a:lstStyle/>
          <a:p>
            <a:r>
              <a:rPr lang="nb-NO"/>
              <a:t>Klikk på ikonet for å legge til et bilde</a:t>
            </a:r>
          </a:p>
        </p:txBody>
      </p:sp>
      <p:sp>
        <p:nvSpPr>
          <p:cNvPr id="7" name="Plassholder for tekst 6">
            <a:extLst>
              <a:ext uri="{FF2B5EF4-FFF2-40B4-BE49-F238E27FC236}">
                <a16:creationId xmlns:a16="http://schemas.microsoft.com/office/drawing/2014/main" id="{09D88CB4-C128-4C0D-85AC-05363983D89D}"/>
              </a:ext>
            </a:extLst>
          </p:cNvPr>
          <p:cNvSpPr>
            <a:spLocks noGrp="1"/>
          </p:cNvSpPr>
          <p:nvPr>
            <p:ph type="body" sz="quarter" idx="13" hasCustomPrompt="1"/>
          </p:nvPr>
        </p:nvSpPr>
        <p:spPr>
          <a:xfrm>
            <a:off x="600153" y="6349153"/>
            <a:ext cx="7230416" cy="323165"/>
          </a:xfrm>
        </p:spPr>
        <p:txBody>
          <a:bodyPr>
            <a:spAutoFit/>
          </a:bodyPr>
          <a:lstStyle>
            <a:lvl1pPr marL="0" indent="0">
              <a:buNone/>
              <a:defRPr sz="1000" spc="50" baseline="0">
                <a:latin typeface="+mn-lt"/>
              </a:defRPr>
            </a:lvl1pPr>
          </a:lstStyle>
          <a:p>
            <a:pPr lvl="0"/>
            <a:r>
              <a:rPr lang="nb-NO" dirty="0"/>
              <a:t>Fotokreditering</a:t>
            </a:r>
          </a:p>
        </p:txBody>
      </p:sp>
    </p:spTree>
    <p:extLst>
      <p:ext uri="{BB962C8B-B14F-4D97-AF65-F5344CB8AC3E}">
        <p14:creationId xmlns:p14="http://schemas.microsoft.com/office/powerpoint/2010/main" val="641741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o valgfrie elementer">
    <p:bg>
      <p:bgPr>
        <a:solidFill>
          <a:schemeClr val="bg1"/>
        </a:solidFill>
        <a:effectLst/>
      </p:bgPr>
    </p:bg>
    <p:spTree>
      <p:nvGrpSpPr>
        <p:cNvPr id="1" name=""/>
        <p:cNvGrpSpPr/>
        <p:nvPr/>
      </p:nvGrpSpPr>
      <p:grpSpPr>
        <a:xfrm>
          <a:off x="0" y="0"/>
          <a:ext cx="0" cy="0"/>
          <a:chOff x="0" y="0"/>
          <a:chExt cx="0" cy="0"/>
        </a:xfrm>
      </p:grpSpPr>
      <p:sp>
        <p:nvSpPr>
          <p:cNvPr id="7" name="Plassholder for tekst 6">
            <a:extLst>
              <a:ext uri="{FF2B5EF4-FFF2-40B4-BE49-F238E27FC236}">
                <a16:creationId xmlns:a16="http://schemas.microsoft.com/office/drawing/2014/main" id="{09D88CB4-C128-4C0D-85AC-05363983D89D}"/>
              </a:ext>
            </a:extLst>
          </p:cNvPr>
          <p:cNvSpPr>
            <a:spLocks noGrp="1"/>
          </p:cNvSpPr>
          <p:nvPr>
            <p:ph type="body" sz="quarter" idx="13" hasCustomPrompt="1"/>
          </p:nvPr>
        </p:nvSpPr>
        <p:spPr>
          <a:xfrm>
            <a:off x="600153" y="6349153"/>
            <a:ext cx="7230416" cy="298543"/>
          </a:xfrm>
        </p:spPr>
        <p:txBody>
          <a:bodyPr>
            <a:spAutoFit/>
          </a:bodyPr>
          <a:lstStyle>
            <a:lvl1pPr marL="0" indent="0">
              <a:buNone/>
              <a:defRPr sz="1000" spc="50" baseline="0">
                <a:latin typeface="+mn-lt"/>
              </a:defRPr>
            </a:lvl1pPr>
          </a:lstStyle>
          <a:p>
            <a:pPr lvl="0"/>
            <a:r>
              <a:rPr lang="nb-NO" dirty="0"/>
              <a:t>Fotokreditering</a:t>
            </a:r>
          </a:p>
        </p:txBody>
      </p:sp>
      <p:sp>
        <p:nvSpPr>
          <p:cNvPr id="2" name="Content Placeholder 1">
            <a:extLst>
              <a:ext uri="{FF2B5EF4-FFF2-40B4-BE49-F238E27FC236}">
                <a16:creationId xmlns:a16="http://schemas.microsoft.com/office/drawing/2014/main" id="{0735B047-1C6C-4BB1-9AAC-35E8860EA5ED}"/>
              </a:ext>
            </a:extLst>
          </p:cNvPr>
          <p:cNvSpPr>
            <a:spLocks noGrp="1"/>
          </p:cNvSpPr>
          <p:nvPr>
            <p:ph sz="quarter" idx="14"/>
          </p:nvPr>
        </p:nvSpPr>
        <p:spPr>
          <a:xfrm>
            <a:off x="657154" y="619504"/>
            <a:ext cx="5149886" cy="5293824"/>
          </a:xfrm>
          <a:prstGeom prst="rect">
            <a:avLst/>
          </a:prstGeom>
        </p:spPr>
        <p:txBody>
          <a:bodyPr lIns="91440" tIns="45720" rIns="91440" bIns="4572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endParaRPr lang="en-GB" dirty="0"/>
          </a:p>
        </p:txBody>
      </p:sp>
      <p:sp>
        <p:nvSpPr>
          <p:cNvPr id="3" name="Content Placeholder 2">
            <a:extLst>
              <a:ext uri="{FF2B5EF4-FFF2-40B4-BE49-F238E27FC236}">
                <a16:creationId xmlns:a16="http://schemas.microsoft.com/office/drawing/2014/main" id="{B7A7ABDC-D2D5-4A6E-B4C5-2E8F7BF4AC3F}"/>
              </a:ext>
            </a:extLst>
          </p:cNvPr>
          <p:cNvSpPr>
            <a:spLocks noGrp="1"/>
          </p:cNvSpPr>
          <p:nvPr>
            <p:ph sz="quarter" idx="15"/>
          </p:nvPr>
        </p:nvSpPr>
        <p:spPr>
          <a:xfrm>
            <a:off x="6411160" y="619504"/>
            <a:ext cx="5149886" cy="5293824"/>
          </a:xfrm>
          <a:prstGeom prst="rect">
            <a:avLst/>
          </a:prstGeom>
        </p:spPr>
        <p:txBody>
          <a:bodyPr lIns="91440" tIns="45720" rIns="91440" bIns="45720"/>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endParaRPr lang="en-GB"/>
          </a:p>
        </p:txBody>
      </p:sp>
    </p:spTree>
    <p:extLst>
      <p:ext uri="{BB962C8B-B14F-4D97-AF65-F5344CB8AC3E}">
        <p14:creationId xmlns:p14="http://schemas.microsoft.com/office/powerpoint/2010/main" val="2682093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bilder">
    <p:bg>
      <p:bgPr>
        <a:solidFill>
          <a:schemeClr val="bg1"/>
        </a:solidFill>
        <a:effectLst/>
      </p:bgPr>
    </p:bg>
    <p:spTree>
      <p:nvGrpSpPr>
        <p:cNvPr id="1" name=""/>
        <p:cNvGrpSpPr/>
        <p:nvPr/>
      </p:nvGrpSpPr>
      <p:grpSpPr>
        <a:xfrm>
          <a:off x="0" y="0"/>
          <a:ext cx="0" cy="0"/>
          <a:chOff x="0" y="0"/>
          <a:chExt cx="0" cy="0"/>
        </a:xfrm>
      </p:grpSpPr>
      <p:sp>
        <p:nvSpPr>
          <p:cNvPr id="6" name="Plassholder for bilde 5">
            <a:extLst>
              <a:ext uri="{FF2B5EF4-FFF2-40B4-BE49-F238E27FC236}">
                <a16:creationId xmlns:a16="http://schemas.microsoft.com/office/drawing/2014/main" id="{70F86513-61E2-4B24-BEA6-A699F2FC0ACA}"/>
              </a:ext>
            </a:extLst>
          </p:cNvPr>
          <p:cNvSpPr>
            <a:spLocks noGrp="1"/>
          </p:cNvSpPr>
          <p:nvPr>
            <p:ph type="pic" sz="quarter" idx="11"/>
          </p:nvPr>
        </p:nvSpPr>
        <p:spPr>
          <a:xfrm>
            <a:off x="6411160" y="619504"/>
            <a:ext cx="5149886" cy="5293824"/>
          </a:xfrm>
          <a:solidFill>
            <a:schemeClr val="bg1">
              <a:lumMod val="85000"/>
            </a:schemeClr>
          </a:solidFill>
        </p:spPr>
        <p:txBody>
          <a:bodyPr/>
          <a:lstStyle/>
          <a:p>
            <a:r>
              <a:rPr lang="nb-NO"/>
              <a:t>Klikk på ikonet for å legge til et bilde</a:t>
            </a:r>
          </a:p>
        </p:txBody>
      </p:sp>
      <p:sp>
        <p:nvSpPr>
          <p:cNvPr id="5" name="Plassholder for bilde 5">
            <a:extLst>
              <a:ext uri="{FF2B5EF4-FFF2-40B4-BE49-F238E27FC236}">
                <a16:creationId xmlns:a16="http://schemas.microsoft.com/office/drawing/2014/main" id="{B9099586-714C-4DE3-816E-CD6982F9B3F3}"/>
              </a:ext>
            </a:extLst>
          </p:cNvPr>
          <p:cNvSpPr>
            <a:spLocks noGrp="1"/>
          </p:cNvSpPr>
          <p:nvPr>
            <p:ph type="pic" sz="quarter" idx="12"/>
          </p:nvPr>
        </p:nvSpPr>
        <p:spPr>
          <a:xfrm>
            <a:off x="657154" y="619504"/>
            <a:ext cx="5149886" cy="5293824"/>
          </a:xfrm>
          <a:solidFill>
            <a:schemeClr val="bg1">
              <a:lumMod val="85000"/>
            </a:schemeClr>
          </a:solidFill>
        </p:spPr>
        <p:txBody>
          <a:bodyPr/>
          <a:lstStyle/>
          <a:p>
            <a:r>
              <a:rPr lang="nb-NO"/>
              <a:t>Klikk på ikonet for å legge til et bilde</a:t>
            </a:r>
            <a:endParaRPr lang="nb-NO" dirty="0"/>
          </a:p>
        </p:txBody>
      </p:sp>
      <p:sp>
        <p:nvSpPr>
          <p:cNvPr id="7" name="Plassholder for tekst 6">
            <a:extLst>
              <a:ext uri="{FF2B5EF4-FFF2-40B4-BE49-F238E27FC236}">
                <a16:creationId xmlns:a16="http://schemas.microsoft.com/office/drawing/2014/main" id="{09D88CB4-C128-4C0D-85AC-05363983D89D}"/>
              </a:ext>
            </a:extLst>
          </p:cNvPr>
          <p:cNvSpPr>
            <a:spLocks noGrp="1"/>
          </p:cNvSpPr>
          <p:nvPr>
            <p:ph type="body" sz="quarter" idx="13" hasCustomPrompt="1"/>
          </p:nvPr>
        </p:nvSpPr>
        <p:spPr>
          <a:xfrm>
            <a:off x="600153" y="6349153"/>
            <a:ext cx="7230416" cy="323165"/>
          </a:xfrm>
        </p:spPr>
        <p:txBody>
          <a:bodyPr>
            <a:spAutoFit/>
          </a:bodyPr>
          <a:lstStyle>
            <a:lvl1pPr marL="0" indent="0">
              <a:buNone/>
              <a:defRPr sz="1000" spc="50" baseline="0">
                <a:latin typeface="+mn-lt"/>
              </a:defRPr>
            </a:lvl1pPr>
          </a:lstStyle>
          <a:p>
            <a:pPr lvl="0"/>
            <a:r>
              <a:rPr lang="nb-NO" dirty="0"/>
              <a:t>Fotokreditering</a:t>
            </a:r>
          </a:p>
        </p:txBody>
      </p:sp>
    </p:spTree>
    <p:extLst>
      <p:ext uri="{BB962C8B-B14F-4D97-AF65-F5344CB8AC3E}">
        <p14:creationId xmlns:p14="http://schemas.microsoft.com/office/powerpoint/2010/main" val="572055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359" y="551048"/>
            <a:ext cx="9651619" cy="1311128"/>
          </a:xfrm>
          <a:prstGeom prst="rect">
            <a:avLst/>
          </a:prstGeom>
        </p:spPr>
        <p:txBody>
          <a:bodyPr vert="horz" wrap="square" lIns="91440" tIns="0" rIns="91440" bIns="45720" rtlCol="0" anchor="ctr" anchorCtr="0">
            <a:normAutofit/>
          </a:bodyPr>
          <a:lstStyle/>
          <a:p>
            <a:r>
              <a:rPr lang="nb-NO" noProof="0" dirty="0"/>
              <a:t>Klikk for å redigere tittelstil</a:t>
            </a:r>
          </a:p>
        </p:txBody>
      </p:sp>
      <p:sp>
        <p:nvSpPr>
          <p:cNvPr id="3" name="Text Placeholder 2"/>
          <p:cNvSpPr>
            <a:spLocks noGrp="1"/>
          </p:cNvSpPr>
          <p:nvPr>
            <p:ph type="body" idx="1"/>
          </p:nvPr>
        </p:nvSpPr>
        <p:spPr>
          <a:xfrm>
            <a:off x="1219358" y="1862176"/>
            <a:ext cx="9651619" cy="3978862"/>
          </a:xfrm>
          <a:prstGeom prst="rect">
            <a:avLst/>
          </a:prstGeom>
        </p:spPr>
        <p:txBody>
          <a:bodyPr vert="horz" lIns="91440" tIns="45720" rIns="91440" bIns="45720" rtlCol="0">
            <a:noAutofit/>
          </a:bodyPr>
          <a:lstStyle/>
          <a:p>
            <a:pPr lvl="0"/>
            <a:r>
              <a:rPr lang="nb-NO" noProof="0" dirty="0"/>
              <a:t>Rediger tekststiler i malen</a:t>
            </a:r>
          </a:p>
          <a:p>
            <a:pPr lvl="1"/>
            <a:r>
              <a:rPr lang="nb-NO" noProof="0" dirty="0"/>
              <a:t>Andre nivå</a:t>
            </a:r>
          </a:p>
          <a:p>
            <a:pPr lvl="2"/>
            <a:r>
              <a:rPr lang="nb-NO" noProof="0" dirty="0"/>
              <a:t>Tredje nivå</a:t>
            </a:r>
          </a:p>
          <a:p>
            <a:pPr lvl="3"/>
            <a:r>
              <a:rPr lang="nb-NO" noProof="0" dirty="0"/>
              <a:t>Fjerde nivå</a:t>
            </a:r>
          </a:p>
          <a:p>
            <a:pPr lvl="4"/>
            <a:r>
              <a:rPr lang="nb-NO" noProof="0" dirty="0"/>
              <a:t>Femte nivå</a:t>
            </a:r>
          </a:p>
        </p:txBody>
      </p:sp>
      <p:pic>
        <p:nvPicPr>
          <p:cNvPr id="8" name="Bilde 7">
            <a:extLst>
              <a:ext uri="{FF2B5EF4-FFF2-40B4-BE49-F238E27FC236}">
                <a16:creationId xmlns:a16="http://schemas.microsoft.com/office/drawing/2014/main" id="{12E8B8B0-4BD5-4668-9018-913E276A5FE9}"/>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9166461" y="6071524"/>
            <a:ext cx="3025540" cy="786476"/>
          </a:xfrm>
          <a:prstGeom prst="rect">
            <a:avLst/>
          </a:prstGeom>
        </p:spPr>
      </p:pic>
    </p:spTree>
    <p:extLst>
      <p:ext uri="{BB962C8B-B14F-4D97-AF65-F5344CB8AC3E}">
        <p14:creationId xmlns:p14="http://schemas.microsoft.com/office/powerpoint/2010/main" val="9235484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90" r:id="rId5"/>
    <p:sldLayoutId id="2147483674" r:id="rId6"/>
    <p:sldLayoutId id="2147483691" r:id="rId7"/>
    <p:sldLayoutId id="2147483675" r:id="rId8"/>
    <p:sldLayoutId id="2147483692" r:id="rId9"/>
    <p:sldLayoutId id="2147483676" r:id="rId10"/>
    <p:sldLayoutId id="2147483666" r:id="rId11"/>
    <p:sldLayoutId id="2147483667" r:id="rId12"/>
    <p:sldLayoutId id="2147483694" r:id="rId13"/>
    <p:sldLayoutId id="2147483670" r:id="rId14"/>
    <p:sldLayoutId id="2147483695" r:id="rId15"/>
  </p:sldLayoutIdLst>
  <p:txStyles>
    <p:titleStyle>
      <a:lvl1pPr algn="l" defTabSz="914446" rtl="0" eaLnBrk="1" latinLnBrk="0" hangingPunct="1">
        <a:lnSpc>
          <a:spcPct val="90000"/>
        </a:lnSpc>
        <a:spcBef>
          <a:spcPct val="0"/>
        </a:spcBef>
        <a:buNone/>
        <a:defRPr sz="4400" b="1" kern="1200">
          <a:solidFill>
            <a:srgbClr val="274247"/>
          </a:solidFill>
          <a:latin typeface="+mj-lt"/>
          <a:ea typeface="+mj-ea"/>
          <a:cs typeface="+mj-cs"/>
        </a:defRPr>
      </a:lvl1pPr>
    </p:titleStyle>
    <p:bodyStyle>
      <a:lvl1pPr marL="228611" indent="-228611" algn="l" defTabSz="914446" rtl="0" eaLnBrk="1" latinLnBrk="0" hangingPunct="1">
        <a:lnSpc>
          <a:spcPct val="150000"/>
        </a:lnSpc>
        <a:spcBef>
          <a:spcPts val="0"/>
        </a:spcBef>
        <a:spcAft>
          <a:spcPts val="900"/>
        </a:spcAft>
        <a:buFont typeface="Arial" panose="020B0604020202020204" pitchFamily="34" charset="0"/>
        <a:buChar char="•"/>
        <a:defRPr sz="2400" kern="1200">
          <a:solidFill>
            <a:srgbClr val="274247"/>
          </a:solidFill>
          <a:latin typeface="+mn-lt"/>
          <a:ea typeface="+mn-ea"/>
          <a:cs typeface="+mn-cs"/>
        </a:defRPr>
      </a:lvl1pPr>
      <a:lvl2pPr marL="396079" indent="-144029" algn="l" defTabSz="914446" rtl="0" eaLnBrk="1" latinLnBrk="0" hangingPunct="1">
        <a:lnSpc>
          <a:spcPct val="150000"/>
        </a:lnSpc>
        <a:spcBef>
          <a:spcPts val="0"/>
        </a:spcBef>
        <a:spcAft>
          <a:spcPts val="600"/>
        </a:spcAft>
        <a:buSzPct val="100000"/>
        <a:buFont typeface="Arial" panose="020B0604020202020204" pitchFamily="34" charset="0"/>
        <a:buChar char="◦"/>
        <a:defRPr sz="1800" kern="1200">
          <a:solidFill>
            <a:srgbClr val="274247"/>
          </a:solidFill>
          <a:latin typeface="+mn-lt"/>
          <a:ea typeface="+mn-ea"/>
          <a:cs typeface="+mn-cs"/>
        </a:defRPr>
      </a:lvl2pPr>
      <a:lvl3pPr marL="522104" indent="-108022" algn="l" defTabSz="914446" rtl="0" eaLnBrk="1" latinLnBrk="0" hangingPunct="1">
        <a:lnSpc>
          <a:spcPct val="150000"/>
        </a:lnSpc>
        <a:spcBef>
          <a:spcPts val="300"/>
        </a:spcBef>
        <a:spcAft>
          <a:spcPts val="400"/>
        </a:spcAft>
        <a:buFont typeface="Open Sans" panose="020B0606030504020204" pitchFamily="34" charset="0"/>
        <a:buChar char="­"/>
        <a:defRPr sz="1400" kern="1200">
          <a:solidFill>
            <a:srgbClr val="274247"/>
          </a:solidFill>
          <a:latin typeface="+mn-lt"/>
          <a:ea typeface="+mn-ea"/>
          <a:cs typeface="+mn-cs"/>
        </a:defRPr>
      </a:lvl3pPr>
      <a:lvl4pPr marL="666133" indent="-99020" algn="l" defTabSz="914446" rtl="0" eaLnBrk="1" latinLnBrk="0" hangingPunct="1">
        <a:lnSpc>
          <a:spcPct val="150000"/>
        </a:lnSpc>
        <a:spcBef>
          <a:spcPts val="250"/>
        </a:spcBef>
        <a:buFont typeface="Open Sans" panose="020B0606030504020204" pitchFamily="34" charset="0"/>
        <a:buChar char="­"/>
        <a:defRPr sz="1050" kern="1200">
          <a:solidFill>
            <a:srgbClr val="274247"/>
          </a:solidFill>
          <a:latin typeface="+mn-lt"/>
          <a:ea typeface="+mn-ea"/>
          <a:cs typeface="+mn-cs"/>
        </a:defRPr>
      </a:lvl4pPr>
      <a:lvl5pPr marL="774155" indent="-90018" algn="l" defTabSz="914446" rtl="0" eaLnBrk="1" latinLnBrk="0" hangingPunct="1">
        <a:lnSpc>
          <a:spcPct val="150000"/>
        </a:lnSpc>
        <a:spcBef>
          <a:spcPts val="250"/>
        </a:spcBef>
        <a:buFont typeface="Open Sans" panose="020B0606030504020204" pitchFamily="34" charset="0"/>
        <a:buChar char="­"/>
        <a:defRPr sz="1000" kern="1200">
          <a:solidFill>
            <a:srgbClr val="274247"/>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8"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www.google.no/url?sa=i&amp;rct=j&amp;q=&amp;esrc=s&amp;source=images&amp;cd=&amp;cad=rja&amp;uact=8&amp;ved=2ahUKEwi_tuGmydXbAhWL7xQKHTKYCSIQjRx6BAgBEAU&amp;url=https://guardian.ng/life/style/diy-thursday-3-things-you-can-make-out-of-an-old-tee/&amp;psig=AOvVaw1A7qeNStytHRd3KhO9Oa61&amp;ust=1529148772644374"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jpe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gif"/><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emf"/><Relationship Id="rId14" Type="http://schemas.openxmlformats.org/officeDocument/2006/relationships/image" Target="../media/image22.jpeg"/></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gif"/></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F8A089D-7D34-4937-9494-FDB3EAD06DBC}"/>
              </a:ext>
            </a:extLst>
          </p:cNvPr>
          <p:cNvSpPr>
            <a:spLocks noGrp="1"/>
          </p:cNvSpPr>
          <p:nvPr>
            <p:ph type="title"/>
          </p:nvPr>
        </p:nvSpPr>
        <p:spPr>
          <a:xfrm>
            <a:off x="3616036" y="551048"/>
            <a:ext cx="7254942" cy="1311128"/>
          </a:xfrm>
        </p:spPr>
        <p:txBody>
          <a:bodyPr/>
          <a:lstStyle/>
          <a:p>
            <a:r>
              <a:rPr lang="en-US" dirty="0"/>
              <a:t>GFGS project </a:t>
            </a:r>
            <a:r>
              <a:rPr lang="en-US" dirty="0" err="1"/>
              <a:t>FairHair</a:t>
            </a:r>
            <a:endParaRPr lang="nb-NO" dirty="0"/>
          </a:p>
        </p:txBody>
      </p:sp>
      <p:sp>
        <p:nvSpPr>
          <p:cNvPr id="3" name="Plassholder for innhold 2">
            <a:extLst>
              <a:ext uri="{FF2B5EF4-FFF2-40B4-BE49-F238E27FC236}">
                <a16:creationId xmlns:a16="http://schemas.microsoft.com/office/drawing/2014/main" id="{6228E5AD-7F8C-4B3B-BD14-DC796ABFA77D}"/>
              </a:ext>
            </a:extLst>
          </p:cNvPr>
          <p:cNvSpPr>
            <a:spLocks noGrp="1"/>
          </p:cNvSpPr>
          <p:nvPr>
            <p:ph sz="quarter" idx="11"/>
          </p:nvPr>
        </p:nvSpPr>
        <p:spPr>
          <a:xfrm>
            <a:off x="1219359" y="1862176"/>
            <a:ext cx="9651619" cy="1972069"/>
          </a:xfrm>
        </p:spPr>
        <p:txBody>
          <a:bodyPr/>
          <a:lstStyle/>
          <a:p>
            <a:pPr marL="0" indent="0" algn="ctr">
              <a:buNone/>
            </a:pPr>
            <a:r>
              <a:rPr lang="en-US" dirty="0"/>
              <a:t>Voluntary experiments with global grids </a:t>
            </a:r>
            <a:br>
              <a:rPr lang="en-US" dirty="0"/>
            </a:br>
            <a:r>
              <a:rPr lang="en-US" dirty="0"/>
              <a:t>and </a:t>
            </a:r>
          </a:p>
          <a:p>
            <a:pPr marL="0" indent="0" algn="ctr">
              <a:buNone/>
            </a:pPr>
            <a:r>
              <a:rPr lang="en-US" dirty="0"/>
              <a:t>comparisons with square grids</a:t>
            </a:r>
            <a:endParaRPr lang="nb-NO" dirty="0"/>
          </a:p>
        </p:txBody>
      </p:sp>
      <p:pic>
        <p:nvPicPr>
          <p:cNvPr id="7" name="Bilde 6">
            <a:extLst>
              <a:ext uri="{FF2B5EF4-FFF2-40B4-BE49-F238E27FC236}">
                <a16:creationId xmlns:a16="http://schemas.microsoft.com/office/drawing/2014/main" id="{98C6DD98-6822-44B1-A5B2-198B1C3D7E58}"/>
              </a:ext>
            </a:extLst>
          </p:cNvPr>
          <p:cNvPicPr>
            <a:picLocks noChangeAspect="1"/>
          </p:cNvPicPr>
          <p:nvPr/>
        </p:nvPicPr>
        <p:blipFill>
          <a:blip r:embed="rId2" cstate="print"/>
          <a:stretch>
            <a:fillRect/>
          </a:stretch>
        </p:blipFill>
        <p:spPr>
          <a:xfrm>
            <a:off x="293480" y="344297"/>
            <a:ext cx="2235597" cy="1485651"/>
          </a:xfrm>
          <a:prstGeom prst="rect">
            <a:avLst/>
          </a:prstGeom>
        </p:spPr>
      </p:pic>
      <p:sp>
        <p:nvSpPr>
          <p:cNvPr id="9" name="TekstSylinder 8">
            <a:extLst>
              <a:ext uri="{FF2B5EF4-FFF2-40B4-BE49-F238E27FC236}">
                <a16:creationId xmlns:a16="http://schemas.microsoft.com/office/drawing/2014/main" id="{6C56CF9B-795C-4B45-8934-E6B8E9C095EF}"/>
              </a:ext>
            </a:extLst>
          </p:cNvPr>
          <p:cNvSpPr txBox="1"/>
          <p:nvPr/>
        </p:nvSpPr>
        <p:spPr>
          <a:xfrm>
            <a:off x="3406625" y="4750052"/>
            <a:ext cx="5277086" cy="1015663"/>
          </a:xfrm>
          <a:prstGeom prst="rect">
            <a:avLst/>
          </a:prstGeom>
          <a:noFill/>
        </p:spPr>
        <p:txBody>
          <a:bodyPr wrap="none" rtlCol="0">
            <a:spAutoFit/>
          </a:bodyPr>
          <a:lstStyle/>
          <a:p>
            <a:pPr algn="ctr"/>
            <a:r>
              <a:rPr lang="nb-NO" sz="2000" dirty="0" err="1"/>
              <a:t>Presented</a:t>
            </a:r>
            <a:r>
              <a:rPr lang="nb-NO" sz="2000" dirty="0"/>
              <a:t> by</a:t>
            </a:r>
            <a:br>
              <a:rPr lang="nb-NO" sz="2000" dirty="0"/>
            </a:br>
            <a:r>
              <a:rPr lang="nb-NO" sz="2000" dirty="0"/>
              <a:t>Ana Santos – </a:t>
            </a:r>
            <a:r>
              <a:rPr lang="nb-NO" sz="2000" dirty="0" err="1"/>
              <a:t>Statistics</a:t>
            </a:r>
            <a:r>
              <a:rPr lang="nb-NO" sz="2000" dirty="0"/>
              <a:t> Portugal</a:t>
            </a:r>
          </a:p>
          <a:p>
            <a:pPr algn="ctr"/>
            <a:r>
              <a:rPr lang="nb-NO" sz="2000" dirty="0"/>
              <a:t>Vilni Verner Holst Bloch – </a:t>
            </a:r>
            <a:r>
              <a:rPr lang="nb-NO" sz="2000" dirty="0" err="1"/>
              <a:t>Statistics</a:t>
            </a:r>
            <a:r>
              <a:rPr lang="nb-NO" sz="2000" dirty="0"/>
              <a:t> Norway</a:t>
            </a:r>
          </a:p>
        </p:txBody>
      </p:sp>
      <p:pic>
        <p:nvPicPr>
          <p:cNvPr id="10" name="Bilde 11">
            <a:extLst>
              <a:ext uri="{FF2B5EF4-FFF2-40B4-BE49-F238E27FC236}">
                <a16:creationId xmlns:a16="http://schemas.microsoft.com/office/drawing/2014/main" id="{F2AB673A-EA20-4C84-81C2-E4740A7AF19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8479" y="505506"/>
            <a:ext cx="932499" cy="1325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131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29B7153-BDD2-402B-B013-8BF0E93C8A29}"/>
              </a:ext>
            </a:extLst>
          </p:cNvPr>
          <p:cNvSpPr>
            <a:spLocks noGrp="1"/>
          </p:cNvSpPr>
          <p:nvPr>
            <p:ph type="title"/>
          </p:nvPr>
        </p:nvSpPr>
        <p:spPr/>
        <p:txBody>
          <a:bodyPr/>
          <a:lstStyle/>
          <a:p>
            <a:r>
              <a:rPr lang="nb-NO" dirty="0"/>
              <a:t>DGGRID</a:t>
            </a:r>
          </a:p>
        </p:txBody>
      </p:sp>
      <p:sp>
        <p:nvSpPr>
          <p:cNvPr id="3" name="Plassholder for innhold 2">
            <a:extLst>
              <a:ext uri="{FF2B5EF4-FFF2-40B4-BE49-F238E27FC236}">
                <a16:creationId xmlns:a16="http://schemas.microsoft.com/office/drawing/2014/main" id="{B3CFA473-68CF-443F-821D-BF07EFD11097}"/>
              </a:ext>
            </a:extLst>
          </p:cNvPr>
          <p:cNvSpPr>
            <a:spLocks noGrp="1"/>
          </p:cNvSpPr>
          <p:nvPr>
            <p:ph sz="quarter" idx="11"/>
          </p:nvPr>
        </p:nvSpPr>
        <p:spPr>
          <a:xfrm>
            <a:off x="1219359" y="1611164"/>
            <a:ext cx="9651619" cy="3978862"/>
          </a:xfrm>
        </p:spPr>
        <p:txBody>
          <a:bodyPr/>
          <a:lstStyle/>
          <a:p>
            <a:r>
              <a:rPr lang="en-US" dirty="0"/>
              <a:t>open source software for generating ISEA3H and other DGGSs</a:t>
            </a:r>
            <a:endParaRPr lang="nb-NO" dirty="0"/>
          </a:p>
          <a:p>
            <a:r>
              <a:rPr lang="en-US" dirty="0"/>
              <a:t>developed by Southern Oregon University for the U.S. Environmental Protection Agency</a:t>
            </a:r>
            <a:endParaRPr lang="nb-NO" dirty="0"/>
          </a:p>
          <a:p>
            <a:r>
              <a:rPr lang="en-US" dirty="0"/>
              <a:t>first public version released in 2003</a:t>
            </a:r>
            <a:endParaRPr lang="nb-NO" dirty="0"/>
          </a:p>
          <a:p>
            <a:r>
              <a:rPr lang="en-US" dirty="0"/>
              <a:t>grid products used in over 60 scientific papers</a:t>
            </a:r>
          </a:p>
          <a:p>
            <a:r>
              <a:rPr lang="en-US" dirty="0" err="1">
                <a:solidFill>
                  <a:srgbClr val="00B0F0"/>
                </a:solidFill>
              </a:rPr>
              <a:t>Hexgrid</a:t>
            </a:r>
            <a:r>
              <a:rPr lang="en-US" dirty="0">
                <a:solidFill>
                  <a:srgbClr val="00B0F0"/>
                </a:solidFill>
              </a:rPr>
              <a:t> for this exercise kindly provided by Dr. Kevin Sahr</a:t>
            </a:r>
            <a:endParaRPr lang="nb-NO" dirty="0">
              <a:solidFill>
                <a:srgbClr val="00B0F0"/>
              </a:solidFill>
            </a:endParaRPr>
          </a:p>
          <a:p>
            <a:endParaRPr lang="nb-NO" dirty="0"/>
          </a:p>
        </p:txBody>
      </p:sp>
    </p:spTree>
    <p:extLst>
      <p:ext uri="{BB962C8B-B14F-4D97-AF65-F5344CB8AC3E}">
        <p14:creationId xmlns:p14="http://schemas.microsoft.com/office/powerpoint/2010/main" val="3860570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DA4C991-B2B8-47A0-A1D2-5E7A2FB61273}"/>
              </a:ext>
            </a:extLst>
          </p:cNvPr>
          <p:cNvSpPr>
            <a:spLocks noGrp="1"/>
          </p:cNvSpPr>
          <p:nvPr>
            <p:ph type="title"/>
          </p:nvPr>
        </p:nvSpPr>
        <p:spPr/>
        <p:txBody>
          <a:bodyPr/>
          <a:lstStyle/>
          <a:p>
            <a:r>
              <a:rPr lang="nb-NO" dirty="0"/>
              <a:t>The 2018 grid </a:t>
            </a:r>
            <a:r>
              <a:rPr lang="nb-NO" dirty="0" err="1"/>
              <a:t>challenge</a:t>
            </a:r>
            <a:endParaRPr lang="nb-NO" dirty="0"/>
          </a:p>
        </p:txBody>
      </p:sp>
      <p:sp>
        <p:nvSpPr>
          <p:cNvPr id="3" name="Plassholder for innhold 2">
            <a:extLst>
              <a:ext uri="{FF2B5EF4-FFF2-40B4-BE49-F238E27FC236}">
                <a16:creationId xmlns:a16="http://schemas.microsoft.com/office/drawing/2014/main" id="{AB42F84E-4A3B-4755-8EC3-E5F5293E5BE3}"/>
              </a:ext>
            </a:extLst>
          </p:cNvPr>
          <p:cNvSpPr>
            <a:spLocks noGrp="1"/>
          </p:cNvSpPr>
          <p:nvPr>
            <p:ph sz="quarter" idx="11"/>
          </p:nvPr>
        </p:nvSpPr>
        <p:spPr>
          <a:xfrm>
            <a:off x="1219358" y="1439569"/>
            <a:ext cx="9651619" cy="810572"/>
          </a:xfrm>
        </p:spPr>
        <p:txBody>
          <a:bodyPr/>
          <a:lstStyle/>
          <a:p>
            <a:r>
              <a:rPr lang="nb-NO" dirty="0"/>
              <a:t>Make </a:t>
            </a:r>
            <a:r>
              <a:rPr lang="nb-NO" dirty="0" err="1"/>
              <a:t>population</a:t>
            </a:r>
            <a:r>
              <a:rPr lang="nb-NO" dirty="0"/>
              <a:t> </a:t>
            </a:r>
            <a:r>
              <a:rPr lang="nb-NO" dirty="0" err="1"/>
              <a:t>on</a:t>
            </a:r>
            <a:r>
              <a:rPr lang="nb-NO" dirty="0"/>
              <a:t> </a:t>
            </a:r>
            <a:r>
              <a:rPr lang="nb-NO" dirty="0" err="1"/>
              <a:t>hexgrid</a:t>
            </a:r>
            <a:endParaRPr lang="nb-NO" dirty="0"/>
          </a:p>
          <a:p>
            <a:pPr marL="0" indent="0">
              <a:buNone/>
            </a:pPr>
            <a:r>
              <a:rPr lang="nb-NO" dirty="0"/>
              <a:t>Results after 2-3 weeks: 15 countries and </a:t>
            </a:r>
            <a:r>
              <a:rPr lang="nb-NO" dirty="0" err="1">
                <a:solidFill>
                  <a:schemeClr val="tx1"/>
                </a:solidFill>
              </a:rPr>
              <a:t>territories</a:t>
            </a:r>
            <a:r>
              <a:rPr lang="nb-NO" dirty="0">
                <a:solidFill>
                  <a:schemeClr val="tx1"/>
                </a:solidFill>
              </a:rPr>
              <a:t> </a:t>
            </a:r>
            <a:endParaRPr lang="nb-NO" dirty="0">
              <a:solidFill>
                <a:srgbClr val="FF0000"/>
              </a:solidFill>
            </a:endParaRPr>
          </a:p>
        </p:txBody>
      </p:sp>
      <p:sp>
        <p:nvSpPr>
          <p:cNvPr id="4" name="Plassholder for innhold 2">
            <a:extLst>
              <a:ext uri="{FF2B5EF4-FFF2-40B4-BE49-F238E27FC236}">
                <a16:creationId xmlns:a16="http://schemas.microsoft.com/office/drawing/2014/main" id="{6627F29A-5322-446B-911B-E79FC7846EEC}"/>
              </a:ext>
            </a:extLst>
          </p:cNvPr>
          <p:cNvSpPr txBox="1">
            <a:spLocks/>
          </p:cNvSpPr>
          <p:nvPr/>
        </p:nvSpPr>
        <p:spPr>
          <a:xfrm>
            <a:off x="1219358" y="3114112"/>
            <a:ext cx="3845700" cy="2593285"/>
          </a:xfrm>
          <a:prstGeom prst="rect">
            <a:avLst/>
          </a:prstGeom>
        </p:spPr>
        <p:txBody>
          <a:bodyPr vert="horz" lIns="91440" tIns="45720" rIns="91440" bIns="45720" rtlCol="0">
            <a:noAutofit/>
          </a:bodyPr>
          <a:lstStyle>
            <a:lvl1pPr marL="228611" indent="-228611" algn="l" defTabSz="914446" rtl="0" eaLnBrk="1" latinLnBrk="0" hangingPunct="1">
              <a:lnSpc>
                <a:spcPct val="150000"/>
              </a:lnSpc>
              <a:spcBef>
                <a:spcPts val="0"/>
              </a:spcBef>
              <a:spcAft>
                <a:spcPts val="900"/>
              </a:spcAft>
              <a:buFont typeface="Arial" panose="020B0604020202020204" pitchFamily="34" charset="0"/>
              <a:buChar char="•"/>
              <a:defRPr sz="2400" kern="1200">
                <a:solidFill>
                  <a:srgbClr val="274247"/>
                </a:solidFill>
                <a:latin typeface="+mn-lt"/>
                <a:ea typeface="+mn-ea"/>
                <a:cs typeface="+mn-cs"/>
              </a:defRPr>
            </a:lvl1pPr>
            <a:lvl2pPr marL="396079" indent="-144029" algn="l" defTabSz="914446" rtl="0" eaLnBrk="1" latinLnBrk="0" hangingPunct="1">
              <a:lnSpc>
                <a:spcPct val="150000"/>
              </a:lnSpc>
              <a:spcBef>
                <a:spcPts val="0"/>
              </a:spcBef>
              <a:spcAft>
                <a:spcPts val="600"/>
              </a:spcAft>
              <a:buSzPct val="100000"/>
              <a:buFont typeface="Arial" panose="020B0604020202020204" pitchFamily="34" charset="0"/>
              <a:buChar char="◦"/>
              <a:defRPr sz="1800" kern="1200">
                <a:solidFill>
                  <a:srgbClr val="274247"/>
                </a:solidFill>
                <a:latin typeface="+mn-lt"/>
                <a:ea typeface="+mn-ea"/>
                <a:cs typeface="+mn-cs"/>
              </a:defRPr>
            </a:lvl2pPr>
            <a:lvl3pPr marL="522104" indent="-108022" algn="l" defTabSz="914446" rtl="0" eaLnBrk="1" latinLnBrk="0" hangingPunct="1">
              <a:lnSpc>
                <a:spcPct val="150000"/>
              </a:lnSpc>
              <a:spcBef>
                <a:spcPts val="300"/>
              </a:spcBef>
              <a:spcAft>
                <a:spcPts val="400"/>
              </a:spcAft>
              <a:buFont typeface="Open Sans" panose="020B0606030504020204" pitchFamily="34" charset="0"/>
              <a:buChar char="­"/>
              <a:defRPr sz="1400" kern="1200">
                <a:solidFill>
                  <a:srgbClr val="274247"/>
                </a:solidFill>
                <a:latin typeface="+mn-lt"/>
                <a:ea typeface="+mn-ea"/>
                <a:cs typeface="+mn-cs"/>
              </a:defRPr>
            </a:lvl3pPr>
            <a:lvl4pPr marL="666133" indent="-99020" algn="l" defTabSz="914446" rtl="0" eaLnBrk="1" latinLnBrk="0" hangingPunct="1">
              <a:lnSpc>
                <a:spcPct val="150000"/>
              </a:lnSpc>
              <a:spcBef>
                <a:spcPts val="250"/>
              </a:spcBef>
              <a:buFont typeface="Open Sans" panose="020B0606030504020204" pitchFamily="34" charset="0"/>
              <a:buChar char="­"/>
              <a:defRPr sz="1050" kern="1200">
                <a:solidFill>
                  <a:srgbClr val="274247"/>
                </a:solidFill>
                <a:latin typeface="+mn-lt"/>
                <a:ea typeface="+mn-ea"/>
                <a:cs typeface="+mn-cs"/>
              </a:defRPr>
            </a:lvl4pPr>
            <a:lvl5pPr marL="774155" indent="-90018" algn="l" defTabSz="914446" rtl="0" eaLnBrk="1" latinLnBrk="0" hangingPunct="1">
              <a:lnSpc>
                <a:spcPct val="150000"/>
              </a:lnSpc>
              <a:spcBef>
                <a:spcPts val="250"/>
              </a:spcBef>
              <a:buFont typeface="Open Sans" panose="020B0606030504020204" pitchFamily="34" charset="0"/>
              <a:buChar char="­"/>
              <a:defRPr sz="1000" kern="1200">
                <a:solidFill>
                  <a:srgbClr val="274247"/>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8"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b-NO" sz="1800">
                <a:solidFill>
                  <a:schemeClr val="tx1"/>
                </a:solidFill>
              </a:rPr>
              <a:t>Albania 2011</a:t>
            </a:r>
          </a:p>
          <a:p>
            <a:r>
              <a:rPr lang="nb-NO" sz="1800">
                <a:solidFill>
                  <a:schemeClr val="tx1"/>
                </a:solidFill>
              </a:rPr>
              <a:t>Austria 2011</a:t>
            </a:r>
          </a:p>
          <a:p>
            <a:r>
              <a:rPr lang="nb-NO" sz="1800">
                <a:solidFill>
                  <a:schemeClr val="tx1"/>
                </a:solidFill>
              </a:rPr>
              <a:t>Croatia 2011</a:t>
            </a:r>
          </a:p>
          <a:p>
            <a:r>
              <a:rPr lang="nb-NO" sz="1800">
                <a:solidFill>
                  <a:schemeClr val="tx1"/>
                </a:solidFill>
              </a:rPr>
              <a:t>Estonia 2017</a:t>
            </a:r>
          </a:p>
          <a:p>
            <a:r>
              <a:rPr lang="nb-NO" sz="1800">
                <a:solidFill>
                  <a:schemeClr val="tx1"/>
                </a:solidFill>
              </a:rPr>
              <a:t>Finland 2018</a:t>
            </a:r>
            <a:endParaRPr lang="nb-NO" sz="1000" dirty="0">
              <a:solidFill>
                <a:schemeClr val="tx1"/>
              </a:solidFill>
            </a:endParaRPr>
          </a:p>
        </p:txBody>
      </p:sp>
      <p:sp>
        <p:nvSpPr>
          <p:cNvPr id="5" name="Rektangel 4">
            <a:extLst>
              <a:ext uri="{FF2B5EF4-FFF2-40B4-BE49-F238E27FC236}">
                <a16:creationId xmlns:a16="http://schemas.microsoft.com/office/drawing/2014/main" id="{6D95FA9B-FEE5-4C18-B7AB-F2343853BA48}"/>
              </a:ext>
            </a:extLst>
          </p:cNvPr>
          <p:cNvSpPr/>
          <p:nvPr/>
        </p:nvSpPr>
        <p:spPr>
          <a:xfrm>
            <a:off x="4061010" y="3103991"/>
            <a:ext cx="3980330" cy="2585323"/>
          </a:xfrm>
          <a:prstGeom prst="rect">
            <a:avLst/>
          </a:prstGeom>
        </p:spPr>
        <p:txBody>
          <a:bodyPr wrap="square">
            <a:spAutoFit/>
          </a:bodyPr>
          <a:lstStyle/>
          <a:p>
            <a:pPr marL="285750" indent="-285750">
              <a:buFont typeface="Arial" panose="020B0604020202020204" pitchFamily="34" charset="0"/>
              <a:buChar char="•"/>
            </a:pPr>
            <a:r>
              <a:rPr lang="nb-NO" sz="1800" dirty="0"/>
              <a:t>France 2011</a:t>
            </a:r>
          </a:p>
          <a:p>
            <a:pPr marL="285750" indent="-285750">
              <a:buFont typeface="Arial" panose="020B0604020202020204" pitchFamily="34" charset="0"/>
              <a:buChar char="•"/>
            </a:pPr>
            <a:endParaRPr lang="nb-NO" sz="1800" dirty="0"/>
          </a:p>
          <a:p>
            <a:pPr marL="285750" indent="-285750">
              <a:buFont typeface="Arial" panose="020B0604020202020204" pitchFamily="34" charset="0"/>
              <a:buChar char="•"/>
            </a:pPr>
            <a:r>
              <a:rPr lang="nb-NO" sz="1800" dirty="0"/>
              <a:t>Haiti, Rwanda, Pakistan 2006</a:t>
            </a:r>
          </a:p>
          <a:p>
            <a:pPr marL="285750" indent="-285750">
              <a:buFont typeface="Arial" panose="020B0604020202020204" pitchFamily="34" charset="0"/>
              <a:buChar char="•"/>
            </a:pPr>
            <a:endParaRPr lang="nb-NO" sz="1800" dirty="0"/>
          </a:p>
          <a:p>
            <a:pPr marL="285750" indent="-285750">
              <a:buFont typeface="Arial" panose="020B0604020202020204" pitchFamily="34" charset="0"/>
              <a:buChar char="•"/>
            </a:pPr>
            <a:r>
              <a:rPr lang="nb-NO" sz="1800" dirty="0" err="1"/>
              <a:t>Mozambique</a:t>
            </a:r>
            <a:r>
              <a:rPr lang="nb-NO" sz="1800" dirty="0"/>
              <a:t>, Gaza prov. 2017</a:t>
            </a:r>
          </a:p>
          <a:p>
            <a:pPr marL="285750" indent="-285750">
              <a:buFont typeface="Arial" panose="020B0604020202020204" pitchFamily="34" charset="0"/>
              <a:buChar char="•"/>
            </a:pPr>
            <a:endParaRPr lang="nb-NO" sz="1800" dirty="0"/>
          </a:p>
          <a:p>
            <a:pPr marL="285750" indent="-285750">
              <a:buFont typeface="Arial" panose="020B0604020202020204" pitchFamily="34" charset="0"/>
              <a:buChar char="•"/>
            </a:pPr>
            <a:r>
              <a:rPr lang="nb-NO" sz="1800" dirty="0"/>
              <a:t>Norway 2018</a:t>
            </a:r>
          </a:p>
          <a:p>
            <a:pPr marL="285750" indent="-285750">
              <a:buFont typeface="Arial" panose="020B0604020202020204" pitchFamily="34" charset="0"/>
              <a:buChar char="•"/>
            </a:pPr>
            <a:endParaRPr lang="nb-NO" sz="1800" dirty="0"/>
          </a:p>
          <a:p>
            <a:pPr marL="285750" indent="-285750">
              <a:buFont typeface="Arial" panose="020B0604020202020204" pitchFamily="34" charset="0"/>
              <a:buChar char="•"/>
            </a:pPr>
            <a:r>
              <a:rPr lang="nb-NO" sz="1800" dirty="0"/>
              <a:t>Portugal 2011</a:t>
            </a:r>
          </a:p>
        </p:txBody>
      </p:sp>
      <p:sp>
        <p:nvSpPr>
          <p:cNvPr id="6" name="Rektangel 5">
            <a:extLst>
              <a:ext uri="{FF2B5EF4-FFF2-40B4-BE49-F238E27FC236}">
                <a16:creationId xmlns:a16="http://schemas.microsoft.com/office/drawing/2014/main" id="{7A3D165E-73B0-4087-BF3C-8D635C8AB841}"/>
              </a:ext>
            </a:extLst>
          </p:cNvPr>
          <p:cNvSpPr/>
          <p:nvPr/>
        </p:nvSpPr>
        <p:spPr>
          <a:xfrm>
            <a:off x="8310282" y="3103991"/>
            <a:ext cx="3576918" cy="2585323"/>
          </a:xfrm>
          <a:prstGeom prst="rect">
            <a:avLst/>
          </a:prstGeom>
        </p:spPr>
        <p:txBody>
          <a:bodyPr wrap="square">
            <a:spAutoFit/>
          </a:bodyPr>
          <a:lstStyle/>
          <a:p>
            <a:pPr marL="285750" indent="-285750">
              <a:buFont typeface="Arial" panose="020B0604020202020204" pitchFamily="34" charset="0"/>
              <a:buChar char="•"/>
            </a:pPr>
            <a:r>
              <a:rPr lang="nb-NO" sz="1800" dirty="0"/>
              <a:t>Romania 2011</a:t>
            </a:r>
          </a:p>
          <a:p>
            <a:pPr marL="285750" indent="-285750">
              <a:buFont typeface="Arial" panose="020B0604020202020204" pitchFamily="34" charset="0"/>
              <a:buChar char="•"/>
            </a:pPr>
            <a:endParaRPr lang="nb-NO" sz="1800" dirty="0"/>
          </a:p>
          <a:p>
            <a:pPr marL="285750" indent="-285750">
              <a:buFont typeface="Arial" panose="020B0604020202020204" pitchFamily="34" charset="0"/>
              <a:buChar char="•"/>
            </a:pPr>
            <a:r>
              <a:rPr lang="nb-NO" sz="1800" dirty="0"/>
              <a:t>Slovenia 2018</a:t>
            </a:r>
          </a:p>
          <a:p>
            <a:pPr marL="285750" indent="-285750">
              <a:buFont typeface="Arial" panose="020B0604020202020204" pitchFamily="34" charset="0"/>
              <a:buChar char="•"/>
            </a:pPr>
            <a:endParaRPr lang="nb-NO" sz="1800" dirty="0"/>
          </a:p>
          <a:p>
            <a:pPr marL="285750" indent="-285750">
              <a:buFont typeface="Arial" panose="020B0604020202020204" pitchFamily="34" charset="0"/>
              <a:buChar char="•"/>
            </a:pPr>
            <a:r>
              <a:rPr lang="nb-NO" sz="1800" dirty="0" err="1"/>
              <a:t>Sweden</a:t>
            </a:r>
            <a:r>
              <a:rPr lang="nb-NO" sz="1800" dirty="0"/>
              <a:t> 2018</a:t>
            </a:r>
          </a:p>
          <a:p>
            <a:pPr marL="285750" indent="-285750">
              <a:buFont typeface="Arial" panose="020B0604020202020204" pitchFamily="34" charset="0"/>
              <a:buChar char="•"/>
            </a:pPr>
            <a:endParaRPr lang="nb-NO" sz="1800" dirty="0"/>
          </a:p>
          <a:p>
            <a:pPr marL="285750" indent="-285750">
              <a:buFont typeface="Arial" panose="020B0604020202020204" pitchFamily="34" charset="0"/>
              <a:buChar char="•"/>
            </a:pPr>
            <a:r>
              <a:rPr lang="nb-NO" sz="1800" dirty="0" err="1"/>
              <a:t>Turkey</a:t>
            </a:r>
            <a:r>
              <a:rPr lang="nb-NO" sz="1800" dirty="0"/>
              <a:t> 2017</a:t>
            </a:r>
          </a:p>
          <a:p>
            <a:pPr marL="285750" indent="-285750">
              <a:buFont typeface="Arial" panose="020B0604020202020204" pitchFamily="34" charset="0"/>
              <a:buChar char="•"/>
            </a:pPr>
            <a:endParaRPr lang="nb-NO" sz="1800" dirty="0"/>
          </a:p>
          <a:p>
            <a:pPr marL="285750" indent="-285750">
              <a:buFont typeface="Arial" panose="020B0604020202020204" pitchFamily="34" charset="0"/>
              <a:buChar char="•"/>
            </a:pPr>
            <a:r>
              <a:rPr lang="nb-NO" sz="1800" dirty="0"/>
              <a:t>South Korea 2017</a:t>
            </a:r>
          </a:p>
        </p:txBody>
      </p:sp>
    </p:spTree>
    <p:extLst>
      <p:ext uri="{BB962C8B-B14F-4D97-AF65-F5344CB8AC3E}">
        <p14:creationId xmlns:p14="http://schemas.microsoft.com/office/powerpoint/2010/main" val="247761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6673E7A-8771-472F-9E8B-5FD18899906D}"/>
              </a:ext>
            </a:extLst>
          </p:cNvPr>
          <p:cNvSpPr>
            <a:spLocks noGrp="1"/>
          </p:cNvSpPr>
          <p:nvPr>
            <p:ph type="title"/>
          </p:nvPr>
        </p:nvSpPr>
        <p:spPr/>
        <p:txBody>
          <a:bodyPr/>
          <a:lstStyle/>
          <a:p>
            <a:r>
              <a:rPr lang="nb-NO" dirty="0" err="1"/>
              <a:t>Conclusions</a:t>
            </a:r>
            <a:r>
              <a:rPr lang="nb-NO" dirty="0"/>
              <a:t> 2018 grid </a:t>
            </a:r>
            <a:r>
              <a:rPr lang="nb-NO" dirty="0" err="1"/>
              <a:t>challenge</a:t>
            </a:r>
            <a:endParaRPr lang="nb-NO" dirty="0"/>
          </a:p>
        </p:txBody>
      </p:sp>
      <p:sp>
        <p:nvSpPr>
          <p:cNvPr id="3" name="Plassholder for innhold 2">
            <a:extLst>
              <a:ext uri="{FF2B5EF4-FFF2-40B4-BE49-F238E27FC236}">
                <a16:creationId xmlns:a16="http://schemas.microsoft.com/office/drawing/2014/main" id="{2C55C072-82B4-4209-8FF2-159B6A580185}"/>
              </a:ext>
            </a:extLst>
          </p:cNvPr>
          <p:cNvSpPr>
            <a:spLocks noGrp="1"/>
          </p:cNvSpPr>
          <p:nvPr>
            <p:ph sz="quarter" idx="11"/>
          </p:nvPr>
        </p:nvSpPr>
        <p:spPr>
          <a:xfrm>
            <a:off x="4227225" y="1862176"/>
            <a:ext cx="7375161" cy="3978862"/>
          </a:xfrm>
        </p:spPr>
        <p:txBody>
          <a:bodyPr/>
          <a:lstStyle/>
          <a:p>
            <a:r>
              <a:rPr lang="nb-NO" dirty="0" err="1"/>
              <a:t>We</a:t>
            </a:r>
            <a:r>
              <a:rPr lang="nb-NO" dirty="0"/>
              <a:t> </a:t>
            </a:r>
            <a:r>
              <a:rPr lang="nb-NO" dirty="0" err="1"/>
              <a:t>did</a:t>
            </a:r>
            <a:r>
              <a:rPr lang="nb-NO" dirty="0"/>
              <a:t> it. It </a:t>
            </a:r>
            <a:r>
              <a:rPr lang="nb-NO" dirty="0" err="1"/>
              <a:t>can</a:t>
            </a:r>
            <a:r>
              <a:rPr lang="nb-NO" dirty="0"/>
              <a:t> be done – fast</a:t>
            </a:r>
          </a:p>
          <a:p>
            <a:r>
              <a:rPr lang="nb-NO" dirty="0"/>
              <a:t>Still </a:t>
            </a:r>
            <a:r>
              <a:rPr lang="nb-NO" dirty="0" err="1"/>
              <a:t>some</a:t>
            </a:r>
            <a:r>
              <a:rPr lang="nb-NO" dirty="0"/>
              <a:t> </a:t>
            </a:r>
            <a:r>
              <a:rPr lang="nb-NO" dirty="0" err="1"/>
              <a:t>room</a:t>
            </a:r>
            <a:r>
              <a:rPr lang="nb-NO" dirty="0"/>
              <a:t> for </a:t>
            </a:r>
            <a:r>
              <a:rPr lang="nb-NO" dirty="0" err="1"/>
              <a:t>improvements</a:t>
            </a:r>
            <a:endParaRPr lang="nb-NO" dirty="0"/>
          </a:p>
          <a:p>
            <a:r>
              <a:rPr lang="nb-NO" dirty="0" err="1"/>
              <a:t>Explore</a:t>
            </a:r>
            <a:r>
              <a:rPr lang="nb-NO" dirty="0"/>
              <a:t> different grid </a:t>
            </a:r>
            <a:r>
              <a:rPr lang="nb-NO" dirty="0" err="1"/>
              <a:t>levels</a:t>
            </a:r>
            <a:endParaRPr lang="nb-NO" dirty="0"/>
          </a:p>
          <a:p>
            <a:r>
              <a:rPr lang="nb-NO" dirty="0" err="1"/>
              <a:t>Explore</a:t>
            </a:r>
            <a:r>
              <a:rPr lang="nb-NO" dirty="0"/>
              <a:t> Global </a:t>
            </a:r>
            <a:r>
              <a:rPr lang="nb-NO" dirty="0" err="1"/>
              <a:t>Table</a:t>
            </a:r>
            <a:r>
              <a:rPr lang="nb-NO" dirty="0"/>
              <a:t> </a:t>
            </a:r>
            <a:r>
              <a:rPr lang="nb-NO" dirty="0" err="1"/>
              <a:t>Joining</a:t>
            </a:r>
            <a:r>
              <a:rPr lang="nb-NO" dirty="0"/>
              <a:t> Service</a:t>
            </a:r>
          </a:p>
          <a:p>
            <a:r>
              <a:rPr lang="nb-NO" dirty="0" err="1"/>
              <a:t>Need</a:t>
            </a:r>
            <a:r>
              <a:rPr lang="nb-NO" dirty="0"/>
              <a:t> to test </a:t>
            </a:r>
            <a:r>
              <a:rPr lang="nb-NO" dirty="0" err="1"/>
              <a:t>libraries</a:t>
            </a:r>
            <a:r>
              <a:rPr lang="nb-NO" dirty="0"/>
              <a:t> </a:t>
            </a:r>
            <a:r>
              <a:rPr lang="nb-NO" dirty="0" err="1"/>
              <a:t>of</a:t>
            </a:r>
            <a:r>
              <a:rPr lang="nb-NO" dirty="0"/>
              <a:t> grid </a:t>
            </a:r>
            <a:r>
              <a:rPr lang="nb-NO" dirty="0" err="1"/>
              <a:t>algorithms</a:t>
            </a:r>
            <a:r>
              <a:rPr lang="nb-NO" dirty="0"/>
              <a:t> </a:t>
            </a:r>
          </a:p>
          <a:p>
            <a:endParaRPr lang="nb-NO" dirty="0"/>
          </a:p>
        </p:txBody>
      </p:sp>
      <p:pic>
        <p:nvPicPr>
          <p:cNvPr id="4" name="Bilde 3" descr="Relatert bilde">
            <a:hlinkClick r:id="rId2"/>
            <a:extLst>
              <a:ext uri="{FF2B5EF4-FFF2-40B4-BE49-F238E27FC236}">
                <a16:creationId xmlns:a16="http://schemas.microsoft.com/office/drawing/2014/main" id="{1E46815D-36C3-4653-A72E-CB85B19F8DC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359" y="1862176"/>
            <a:ext cx="2033507" cy="1855385"/>
          </a:xfrm>
          <a:prstGeom prst="rect">
            <a:avLst/>
          </a:prstGeom>
          <a:noFill/>
          <a:ln>
            <a:noFill/>
          </a:ln>
        </p:spPr>
      </p:pic>
    </p:spTree>
    <p:extLst>
      <p:ext uri="{BB962C8B-B14F-4D97-AF65-F5344CB8AC3E}">
        <p14:creationId xmlns:p14="http://schemas.microsoft.com/office/powerpoint/2010/main" val="443289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F04B7D5-5A5C-4905-B692-B0CD0E4841C5}"/>
              </a:ext>
            </a:extLst>
          </p:cNvPr>
          <p:cNvSpPr>
            <a:spLocks noGrp="1"/>
          </p:cNvSpPr>
          <p:nvPr>
            <p:ph type="title"/>
          </p:nvPr>
        </p:nvSpPr>
        <p:spPr/>
        <p:txBody>
          <a:bodyPr/>
          <a:lstStyle/>
          <a:p>
            <a:r>
              <a:rPr lang="nb-NO" dirty="0" err="1"/>
              <a:t>What</a:t>
            </a:r>
            <a:r>
              <a:rPr lang="nb-NO" dirty="0"/>
              <a:t> is most </a:t>
            </a:r>
            <a:r>
              <a:rPr lang="nb-NO" dirty="0" err="1"/>
              <a:t>efficient</a:t>
            </a:r>
            <a:r>
              <a:rPr lang="nb-NO" dirty="0"/>
              <a:t>, </a:t>
            </a:r>
            <a:r>
              <a:rPr lang="nb-NO" dirty="0" err="1"/>
              <a:t>hex</a:t>
            </a:r>
            <a:r>
              <a:rPr lang="nb-NO" dirty="0"/>
              <a:t> or </a:t>
            </a:r>
            <a:r>
              <a:rPr lang="nb-NO" dirty="0" err="1"/>
              <a:t>square</a:t>
            </a:r>
            <a:r>
              <a:rPr lang="nb-NO" dirty="0"/>
              <a:t>?</a:t>
            </a:r>
          </a:p>
        </p:txBody>
      </p:sp>
      <p:sp>
        <p:nvSpPr>
          <p:cNvPr id="3" name="Plassholder for innhold 2">
            <a:extLst>
              <a:ext uri="{FF2B5EF4-FFF2-40B4-BE49-F238E27FC236}">
                <a16:creationId xmlns:a16="http://schemas.microsoft.com/office/drawing/2014/main" id="{1FFAB4AF-0FE9-4096-A175-13B02990BC15}"/>
              </a:ext>
            </a:extLst>
          </p:cNvPr>
          <p:cNvSpPr>
            <a:spLocks noGrp="1"/>
          </p:cNvSpPr>
          <p:nvPr>
            <p:ph sz="quarter" idx="11"/>
          </p:nvPr>
        </p:nvSpPr>
        <p:spPr/>
        <p:txBody>
          <a:bodyPr/>
          <a:lstStyle/>
          <a:p>
            <a:r>
              <a:rPr lang="nb-NO" dirty="0"/>
              <a:t>For </a:t>
            </a:r>
            <a:r>
              <a:rPr lang="nb-NO" dirty="0" err="1"/>
              <a:t>storage</a:t>
            </a:r>
            <a:r>
              <a:rPr lang="nb-NO" dirty="0"/>
              <a:t>, sampling or </a:t>
            </a:r>
            <a:r>
              <a:rPr lang="nb-NO" dirty="0" err="1"/>
              <a:t>representation</a:t>
            </a:r>
            <a:r>
              <a:rPr lang="nb-NO" dirty="0"/>
              <a:t> </a:t>
            </a:r>
            <a:r>
              <a:rPr lang="nb-NO" dirty="0" err="1"/>
              <a:t>of</a:t>
            </a:r>
            <a:r>
              <a:rPr lang="nb-NO" dirty="0"/>
              <a:t> </a:t>
            </a:r>
            <a:r>
              <a:rPr lang="nb-NO" dirty="0" err="1"/>
              <a:t>information</a:t>
            </a:r>
            <a:endParaRPr lang="nb-NO" dirty="0"/>
          </a:p>
          <a:p>
            <a:pPr marL="0" indent="0">
              <a:buNone/>
            </a:pPr>
            <a:r>
              <a:rPr lang="nb-NO" dirty="0"/>
              <a:t>-&gt; As </a:t>
            </a:r>
            <a:r>
              <a:rPr lang="nb-NO" dirty="0" err="1"/>
              <a:t>few</a:t>
            </a:r>
            <a:r>
              <a:rPr lang="nb-NO" dirty="0"/>
              <a:t> </a:t>
            </a:r>
            <a:r>
              <a:rPr lang="nb-NO" dirty="0" err="1"/>
              <a:t>points</a:t>
            </a:r>
            <a:r>
              <a:rPr lang="nb-NO" dirty="0"/>
              <a:t>/grid </a:t>
            </a:r>
            <a:r>
              <a:rPr lang="nb-NO" dirty="0" err="1"/>
              <a:t>cells</a:t>
            </a:r>
            <a:r>
              <a:rPr lang="nb-NO" dirty="0"/>
              <a:t> as </a:t>
            </a:r>
            <a:r>
              <a:rPr lang="nb-NO" dirty="0" err="1"/>
              <a:t>possible</a:t>
            </a:r>
            <a:endParaRPr lang="nb-NO" dirty="0"/>
          </a:p>
        </p:txBody>
      </p:sp>
    </p:spTree>
    <p:extLst>
      <p:ext uri="{BB962C8B-B14F-4D97-AF65-F5344CB8AC3E}">
        <p14:creationId xmlns:p14="http://schemas.microsoft.com/office/powerpoint/2010/main" val="3056188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D81F136-9A5C-4694-9BE3-0BC6929EF0A7}"/>
              </a:ext>
            </a:extLst>
          </p:cNvPr>
          <p:cNvSpPr>
            <a:spLocks noGrp="1"/>
          </p:cNvSpPr>
          <p:nvPr>
            <p:ph type="title"/>
          </p:nvPr>
        </p:nvSpPr>
        <p:spPr/>
        <p:txBody>
          <a:bodyPr/>
          <a:lstStyle/>
          <a:p>
            <a:r>
              <a:rPr lang="nb-NO" dirty="0" err="1"/>
              <a:t>Population</a:t>
            </a:r>
            <a:r>
              <a:rPr lang="nb-NO" dirty="0"/>
              <a:t> </a:t>
            </a:r>
            <a:r>
              <a:rPr lang="nb-NO" dirty="0" err="1"/>
              <a:t>counts</a:t>
            </a:r>
            <a:endParaRPr lang="nb-NO" dirty="0"/>
          </a:p>
        </p:txBody>
      </p:sp>
      <p:graphicFrame>
        <p:nvGraphicFramePr>
          <p:cNvPr id="4" name="Plassholder for innhold 3">
            <a:extLst>
              <a:ext uri="{FF2B5EF4-FFF2-40B4-BE49-F238E27FC236}">
                <a16:creationId xmlns:a16="http://schemas.microsoft.com/office/drawing/2014/main" id="{BAB147C0-2000-4859-8181-028FBC88A0FB}"/>
              </a:ext>
            </a:extLst>
          </p:cNvPr>
          <p:cNvGraphicFramePr>
            <a:graphicFrameLocks noGrp="1"/>
          </p:cNvGraphicFramePr>
          <p:nvPr>
            <p:ph sz="quarter" idx="11"/>
            <p:extLst>
              <p:ext uri="{D42A27DB-BD31-4B8C-83A1-F6EECF244321}">
                <p14:modId xmlns:p14="http://schemas.microsoft.com/office/powerpoint/2010/main" val="1057332811"/>
              </p:ext>
            </p:extLst>
          </p:nvPr>
        </p:nvGraphicFramePr>
        <p:xfrm>
          <a:off x="1219359" y="2838883"/>
          <a:ext cx="9652000" cy="2026920"/>
        </p:xfrm>
        <a:graphic>
          <a:graphicData uri="http://schemas.openxmlformats.org/drawingml/2006/table">
            <a:tbl>
              <a:tblPr firstRow="1" bandRow="1">
                <a:tableStyleId>{5C22544A-7EE6-4342-B048-85BDC9FD1C3A}</a:tableStyleId>
              </a:tblPr>
              <a:tblGrid>
                <a:gridCol w="1586186">
                  <a:extLst>
                    <a:ext uri="{9D8B030D-6E8A-4147-A177-3AD203B41FA5}">
                      <a16:colId xmlns:a16="http://schemas.microsoft.com/office/drawing/2014/main" val="3600966360"/>
                    </a:ext>
                  </a:extLst>
                </a:gridCol>
                <a:gridCol w="2033314">
                  <a:extLst>
                    <a:ext uri="{9D8B030D-6E8A-4147-A177-3AD203B41FA5}">
                      <a16:colId xmlns:a16="http://schemas.microsoft.com/office/drawing/2014/main" val="1734166310"/>
                    </a:ext>
                  </a:extLst>
                </a:gridCol>
                <a:gridCol w="1206500">
                  <a:extLst>
                    <a:ext uri="{9D8B030D-6E8A-4147-A177-3AD203B41FA5}">
                      <a16:colId xmlns:a16="http://schemas.microsoft.com/office/drawing/2014/main" val="2450736587"/>
                    </a:ext>
                  </a:extLst>
                </a:gridCol>
                <a:gridCol w="2413000">
                  <a:extLst>
                    <a:ext uri="{9D8B030D-6E8A-4147-A177-3AD203B41FA5}">
                      <a16:colId xmlns:a16="http://schemas.microsoft.com/office/drawing/2014/main" val="3075351600"/>
                    </a:ext>
                  </a:extLst>
                </a:gridCol>
                <a:gridCol w="2413000">
                  <a:extLst>
                    <a:ext uri="{9D8B030D-6E8A-4147-A177-3AD203B41FA5}">
                      <a16:colId xmlns:a16="http://schemas.microsoft.com/office/drawing/2014/main" val="2757807058"/>
                    </a:ext>
                  </a:extLst>
                </a:gridCol>
              </a:tblGrid>
              <a:tr h="370840">
                <a:tc>
                  <a:txBody>
                    <a:bodyPr/>
                    <a:lstStyle/>
                    <a:p>
                      <a:r>
                        <a:rPr lang="nb-NO" dirty="0"/>
                        <a:t>Country</a:t>
                      </a:r>
                    </a:p>
                  </a:txBody>
                  <a:tcPr/>
                </a:tc>
                <a:tc>
                  <a:txBody>
                    <a:bodyPr/>
                    <a:lstStyle/>
                    <a:p>
                      <a:endParaRPr lang="nb-NO"/>
                    </a:p>
                  </a:txBody>
                  <a:tcPr/>
                </a:tc>
                <a:tc>
                  <a:txBody>
                    <a:bodyPr/>
                    <a:lstStyle/>
                    <a:p>
                      <a:r>
                        <a:rPr lang="nb-NO" dirty="0"/>
                        <a:t>Global </a:t>
                      </a:r>
                      <a:br>
                        <a:rPr lang="nb-NO" dirty="0"/>
                      </a:br>
                      <a:r>
                        <a:rPr lang="nb-NO" dirty="0" err="1"/>
                        <a:t>hex</a:t>
                      </a:r>
                      <a:r>
                        <a:rPr lang="nb-NO" dirty="0"/>
                        <a:t> grid </a:t>
                      </a:r>
                      <a:r>
                        <a:rPr lang="nb-NO" dirty="0" err="1"/>
                        <a:t>cells</a:t>
                      </a:r>
                      <a:endParaRPr lang="nb-NO" dirty="0"/>
                    </a:p>
                  </a:txBody>
                  <a:tcPr/>
                </a:tc>
                <a:tc>
                  <a:txBody>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nb-NO" dirty="0"/>
                        <a:t>European</a:t>
                      </a:r>
                    </a:p>
                    <a:p>
                      <a:pPr marL="0" marR="0" lvl="0" indent="0" algn="l" defTabSz="914446" rtl="0" eaLnBrk="1" fontAlgn="auto" latinLnBrk="0" hangingPunct="1">
                        <a:lnSpc>
                          <a:spcPct val="100000"/>
                        </a:lnSpc>
                        <a:spcBef>
                          <a:spcPts val="0"/>
                        </a:spcBef>
                        <a:spcAft>
                          <a:spcPts val="0"/>
                        </a:spcAft>
                        <a:buClrTx/>
                        <a:buSzTx/>
                        <a:buFontTx/>
                        <a:buNone/>
                        <a:tabLst/>
                        <a:defRPr/>
                      </a:pPr>
                      <a:r>
                        <a:rPr lang="nb-NO" dirty="0" err="1"/>
                        <a:t>Square</a:t>
                      </a:r>
                      <a:r>
                        <a:rPr lang="nb-NO" dirty="0"/>
                        <a:t> grid </a:t>
                      </a:r>
                      <a:r>
                        <a:rPr lang="nb-NO" dirty="0" err="1"/>
                        <a:t>cells</a:t>
                      </a:r>
                      <a:endParaRPr lang="nb-NO" dirty="0"/>
                    </a:p>
                  </a:txBody>
                  <a:tcPr/>
                </a:tc>
                <a:tc>
                  <a:txBody>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nb-NO" dirty="0"/>
                        <a:t>National </a:t>
                      </a:r>
                    </a:p>
                    <a:p>
                      <a:pPr marL="0" marR="0" lvl="0" indent="0" algn="l" defTabSz="914446" rtl="0" eaLnBrk="1" fontAlgn="auto" latinLnBrk="0" hangingPunct="1">
                        <a:lnSpc>
                          <a:spcPct val="100000"/>
                        </a:lnSpc>
                        <a:spcBef>
                          <a:spcPts val="0"/>
                        </a:spcBef>
                        <a:spcAft>
                          <a:spcPts val="0"/>
                        </a:spcAft>
                        <a:buClrTx/>
                        <a:buSzTx/>
                        <a:buFontTx/>
                        <a:buNone/>
                        <a:tabLst/>
                        <a:defRPr/>
                      </a:pPr>
                      <a:r>
                        <a:rPr lang="nb-NO" dirty="0" err="1"/>
                        <a:t>square</a:t>
                      </a:r>
                      <a:r>
                        <a:rPr lang="nb-NO" dirty="0"/>
                        <a:t> grid </a:t>
                      </a:r>
                      <a:r>
                        <a:rPr lang="nb-NO" dirty="0" err="1"/>
                        <a:t>cells</a:t>
                      </a:r>
                      <a:endParaRPr lang="nb-NO" dirty="0"/>
                    </a:p>
                  </a:txBody>
                  <a:tcPr/>
                </a:tc>
                <a:extLst>
                  <a:ext uri="{0D108BD9-81ED-4DB2-BD59-A6C34878D82A}">
                    <a16:rowId xmlns:a16="http://schemas.microsoft.com/office/drawing/2014/main" val="178979067"/>
                  </a:ext>
                </a:extLst>
              </a:tr>
              <a:tr h="370840">
                <a:tc>
                  <a:txBody>
                    <a:bodyPr/>
                    <a:lstStyle/>
                    <a:p>
                      <a:r>
                        <a:rPr lang="nb-NO" dirty="0"/>
                        <a:t>Finland</a:t>
                      </a:r>
                    </a:p>
                  </a:txBody>
                  <a:tcPr/>
                </a:tc>
                <a:tc>
                  <a:txBody>
                    <a:bodyPr/>
                    <a:lstStyle/>
                    <a:p>
                      <a:r>
                        <a:rPr lang="nb-NO"/>
                        <a:t>  -</a:t>
                      </a:r>
                      <a:r>
                        <a:rPr lang="nb-NO" dirty="0"/>
                        <a:t>9 526 ( -9.6%)</a:t>
                      </a:r>
                    </a:p>
                  </a:txBody>
                  <a:tcPr/>
                </a:tc>
                <a:tc>
                  <a:txBody>
                    <a:bodyPr/>
                    <a:lstStyle/>
                    <a:p>
                      <a:pPr algn="r"/>
                      <a:r>
                        <a:rPr lang="nb-NO" dirty="0"/>
                        <a:t>89 521</a:t>
                      </a:r>
                    </a:p>
                  </a:txBody>
                  <a:tcPr/>
                </a:tc>
                <a:tc>
                  <a:txBody>
                    <a:bodyPr/>
                    <a:lstStyle/>
                    <a:p>
                      <a:pPr algn="r"/>
                      <a:r>
                        <a:rPr lang="nb-NO" dirty="0"/>
                        <a:t>99 047</a:t>
                      </a:r>
                    </a:p>
                  </a:txBody>
                  <a:tcPr/>
                </a:tc>
                <a:tc>
                  <a:txBody>
                    <a:bodyPr/>
                    <a:lstStyle/>
                    <a:p>
                      <a:pPr algn="r"/>
                      <a:r>
                        <a:rPr lang="nb-NO" dirty="0"/>
                        <a:t>99 047</a:t>
                      </a:r>
                    </a:p>
                  </a:txBody>
                  <a:tcPr/>
                </a:tc>
                <a:extLst>
                  <a:ext uri="{0D108BD9-81ED-4DB2-BD59-A6C34878D82A}">
                    <a16:rowId xmlns:a16="http://schemas.microsoft.com/office/drawing/2014/main" val="906601520"/>
                  </a:ext>
                </a:extLst>
              </a:tr>
              <a:tr h="370840">
                <a:tc>
                  <a:txBody>
                    <a:bodyPr/>
                    <a:lstStyle/>
                    <a:p>
                      <a:r>
                        <a:rPr lang="nb-NO" dirty="0"/>
                        <a:t>Norway</a:t>
                      </a:r>
                    </a:p>
                  </a:txBody>
                  <a:tcPr/>
                </a:tc>
                <a:tc>
                  <a:txBody>
                    <a:bodyPr/>
                    <a:lstStyle/>
                    <a:p>
                      <a:r>
                        <a:rPr lang="nb-NO" dirty="0"/>
                        <a:t>  -5 527 (-10.1%)</a:t>
                      </a:r>
                    </a:p>
                  </a:txBody>
                  <a:tcPr/>
                </a:tc>
                <a:tc>
                  <a:txBody>
                    <a:bodyPr/>
                    <a:lstStyle/>
                    <a:p>
                      <a:pPr algn="r"/>
                      <a:r>
                        <a:rPr lang="nb-NO" dirty="0"/>
                        <a:t>49 452</a:t>
                      </a:r>
                    </a:p>
                  </a:txBody>
                  <a:tcPr/>
                </a:tc>
                <a:tc>
                  <a:txBody>
                    <a:bodyPr/>
                    <a:lstStyle/>
                    <a:p>
                      <a:pPr algn="r"/>
                      <a:r>
                        <a:rPr lang="nb-NO" dirty="0"/>
                        <a:t>54 979</a:t>
                      </a:r>
                    </a:p>
                  </a:txBody>
                  <a:tcPr/>
                </a:tc>
                <a:tc>
                  <a:txBody>
                    <a:bodyPr/>
                    <a:lstStyle/>
                    <a:p>
                      <a:pPr algn="r"/>
                      <a:r>
                        <a:rPr lang="nb-NO" dirty="0"/>
                        <a:t>55 044</a:t>
                      </a:r>
                    </a:p>
                  </a:txBody>
                  <a:tcPr/>
                </a:tc>
                <a:extLst>
                  <a:ext uri="{0D108BD9-81ED-4DB2-BD59-A6C34878D82A}">
                    <a16:rowId xmlns:a16="http://schemas.microsoft.com/office/drawing/2014/main" val="3147978114"/>
                  </a:ext>
                </a:extLst>
              </a:tr>
              <a:tr h="370840">
                <a:tc>
                  <a:txBody>
                    <a:bodyPr/>
                    <a:lstStyle/>
                    <a:p>
                      <a:r>
                        <a:rPr lang="nb-NO" dirty="0" err="1"/>
                        <a:t>Sweden</a:t>
                      </a:r>
                      <a:endParaRPr lang="nb-NO" dirty="0"/>
                    </a:p>
                  </a:txBody>
                  <a:tcPr/>
                </a:tc>
                <a:tc>
                  <a:txBody>
                    <a:bodyPr/>
                    <a:lstStyle/>
                    <a:p>
                      <a:r>
                        <a:rPr lang="nb-NO" dirty="0"/>
                        <a:t>-24 445 (-24.5)</a:t>
                      </a:r>
                    </a:p>
                  </a:txBody>
                  <a:tcPr/>
                </a:tc>
                <a:tc>
                  <a:txBody>
                    <a:bodyPr/>
                    <a:lstStyle/>
                    <a:p>
                      <a:pPr algn="r"/>
                      <a:r>
                        <a:rPr lang="nb-NO" dirty="0"/>
                        <a:t>78 317</a:t>
                      </a:r>
                    </a:p>
                  </a:txBody>
                  <a:tcPr/>
                </a:tc>
                <a:tc>
                  <a:txBody>
                    <a:bodyPr/>
                    <a:lstStyle/>
                    <a:p>
                      <a:pPr marL="0" marR="0" lvl="0" indent="0" algn="r" defTabSz="914446" rtl="0" eaLnBrk="1" fontAlgn="auto" latinLnBrk="0" hangingPunct="1">
                        <a:lnSpc>
                          <a:spcPct val="100000"/>
                        </a:lnSpc>
                        <a:spcBef>
                          <a:spcPts val="0"/>
                        </a:spcBef>
                        <a:spcAft>
                          <a:spcPts val="0"/>
                        </a:spcAft>
                        <a:buClrTx/>
                        <a:buSzTx/>
                        <a:buFontTx/>
                        <a:buNone/>
                        <a:tabLst/>
                        <a:defRPr/>
                      </a:pPr>
                      <a:r>
                        <a:rPr lang="nb-NO" dirty="0"/>
                        <a:t>103 762</a:t>
                      </a:r>
                    </a:p>
                  </a:txBody>
                  <a:tcPr/>
                </a:tc>
                <a:tc>
                  <a:txBody>
                    <a:bodyPr/>
                    <a:lstStyle/>
                    <a:p>
                      <a:pPr algn="r"/>
                      <a:r>
                        <a:rPr lang="nb-NO" dirty="0"/>
                        <a:t>104 242</a:t>
                      </a:r>
                    </a:p>
                  </a:txBody>
                  <a:tcPr/>
                </a:tc>
                <a:extLst>
                  <a:ext uri="{0D108BD9-81ED-4DB2-BD59-A6C34878D82A}">
                    <a16:rowId xmlns:a16="http://schemas.microsoft.com/office/drawing/2014/main" val="256189128"/>
                  </a:ext>
                </a:extLst>
              </a:tr>
            </a:tbl>
          </a:graphicData>
        </a:graphic>
      </p:graphicFrame>
    </p:spTree>
    <p:extLst>
      <p:ext uri="{BB962C8B-B14F-4D97-AF65-F5344CB8AC3E}">
        <p14:creationId xmlns:p14="http://schemas.microsoft.com/office/powerpoint/2010/main" val="2536964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208BCE3-9096-45A4-A5DD-8DE2EC54DD3D}"/>
              </a:ext>
            </a:extLst>
          </p:cNvPr>
          <p:cNvSpPr>
            <a:spLocks noGrp="1"/>
          </p:cNvSpPr>
          <p:nvPr>
            <p:ph type="title"/>
          </p:nvPr>
        </p:nvSpPr>
        <p:spPr>
          <a:xfrm>
            <a:off x="497587" y="95180"/>
            <a:ext cx="11039989" cy="1311128"/>
          </a:xfrm>
        </p:spPr>
        <p:txBody>
          <a:bodyPr/>
          <a:lstStyle/>
          <a:p>
            <a:r>
              <a:rPr lang="nb-NO" dirty="0"/>
              <a:t>«The 2019 Nordic border </a:t>
            </a:r>
            <a:r>
              <a:rPr lang="nb-NO" dirty="0" err="1"/>
              <a:t>soup</a:t>
            </a:r>
            <a:r>
              <a:rPr lang="nb-NO" dirty="0"/>
              <a:t> </a:t>
            </a:r>
            <a:r>
              <a:rPr lang="nb-NO" dirty="0" err="1"/>
              <a:t>experiment</a:t>
            </a:r>
            <a:r>
              <a:rPr lang="nb-NO" dirty="0"/>
              <a:t>»</a:t>
            </a:r>
          </a:p>
        </p:txBody>
      </p:sp>
      <p:sp>
        <p:nvSpPr>
          <p:cNvPr id="3" name="Plassholder for innhold 2">
            <a:extLst>
              <a:ext uri="{FF2B5EF4-FFF2-40B4-BE49-F238E27FC236}">
                <a16:creationId xmlns:a16="http://schemas.microsoft.com/office/drawing/2014/main" id="{53FF86DF-587E-48B3-ACB4-C6D581FB82F5}"/>
              </a:ext>
            </a:extLst>
          </p:cNvPr>
          <p:cNvSpPr>
            <a:spLocks noGrp="1"/>
          </p:cNvSpPr>
          <p:nvPr>
            <p:ph sz="quarter" idx="11"/>
          </p:nvPr>
        </p:nvSpPr>
        <p:spPr>
          <a:xfrm>
            <a:off x="414027" y="1598316"/>
            <a:ext cx="4400550" cy="3978862"/>
          </a:xfrm>
        </p:spPr>
        <p:txBody>
          <a:bodyPr/>
          <a:lstStyle/>
          <a:p>
            <a:pPr marL="0" indent="0">
              <a:buNone/>
            </a:pPr>
            <a:r>
              <a:rPr lang="nb-NO" b="1" dirty="0" err="1"/>
              <a:t>Ingredients</a:t>
            </a:r>
            <a:br>
              <a:rPr lang="nb-NO" b="1" dirty="0"/>
            </a:br>
            <a:r>
              <a:rPr lang="nb-NO" dirty="0"/>
              <a:t>Administrative borders</a:t>
            </a:r>
            <a:br>
              <a:rPr lang="nb-NO" dirty="0"/>
            </a:br>
            <a:r>
              <a:rPr lang="nb-NO" dirty="0" err="1"/>
              <a:t>Population</a:t>
            </a:r>
            <a:r>
              <a:rPr lang="nb-NO" dirty="0"/>
              <a:t> at </a:t>
            </a:r>
            <a:r>
              <a:rPr lang="nb-NO" dirty="0" err="1"/>
              <a:t>adress</a:t>
            </a:r>
            <a:r>
              <a:rPr lang="nb-NO" dirty="0"/>
              <a:t> </a:t>
            </a:r>
            <a:r>
              <a:rPr lang="nb-NO" dirty="0" err="1"/>
              <a:t>level</a:t>
            </a:r>
            <a:br>
              <a:rPr lang="nb-NO" dirty="0"/>
            </a:br>
            <a:r>
              <a:rPr lang="nb-NO" dirty="0" err="1"/>
              <a:t>Vector</a:t>
            </a:r>
            <a:r>
              <a:rPr lang="nb-NO" dirty="0"/>
              <a:t> grids (</a:t>
            </a:r>
            <a:r>
              <a:rPr lang="nb-NO" dirty="0" err="1"/>
              <a:t>hex</a:t>
            </a:r>
            <a:r>
              <a:rPr lang="nb-NO" dirty="0"/>
              <a:t> and </a:t>
            </a:r>
            <a:r>
              <a:rPr lang="nb-NO" dirty="0" err="1"/>
              <a:t>square</a:t>
            </a:r>
            <a:r>
              <a:rPr lang="nb-NO" dirty="0"/>
              <a:t>)</a:t>
            </a:r>
          </a:p>
          <a:p>
            <a:pPr marL="0" indent="0">
              <a:buNone/>
            </a:pPr>
            <a:endParaRPr lang="nb-NO" dirty="0"/>
          </a:p>
        </p:txBody>
      </p:sp>
      <p:pic>
        <p:nvPicPr>
          <p:cNvPr id="6" name="Bilde 5">
            <a:extLst>
              <a:ext uri="{FF2B5EF4-FFF2-40B4-BE49-F238E27FC236}">
                <a16:creationId xmlns:a16="http://schemas.microsoft.com/office/drawing/2014/main" id="{C4065A0D-A680-46D2-83E4-96E846D0117C}"/>
              </a:ext>
            </a:extLst>
          </p:cNvPr>
          <p:cNvPicPr>
            <a:picLocks noChangeAspect="1"/>
          </p:cNvPicPr>
          <p:nvPr/>
        </p:nvPicPr>
        <p:blipFill>
          <a:blip r:embed="rId2" cstate="print"/>
          <a:stretch>
            <a:fillRect/>
          </a:stretch>
        </p:blipFill>
        <p:spPr>
          <a:xfrm>
            <a:off x="497587" y="3975951"/>
            <a:ext cx="3715825" cy="2786869"/>
          </a:xfrm>
          <a:prstGeom prst="rect">
            <a:avLst/>
          </a:prstGeom>
        </p:spPr>
      </p:pic>
      <p:pic>
        <p:nvPicPr>
          <p:cNvPr id="7" name="Bilde 6">
            <a:extLst>
              <a:ext uri="{FF2B5EF4-FFF2-40B4-BE49-F238E27FC236}">
                <a16:creationId xmlns:a16="http://schemas.microsoft.com/office/drawing/2014/main" id="{C3FFCA2F-9801-4E1A-BDCF-683096C1E942}"/>
              </a:ext>
            </a:extLst>
          </p:cNvPr>
          <p:cNvPicPr>
            <a:picLocks noChangeAspect="1"/>
          </p:cNvPicPr>
          <p:nvPr/>
        </p:nvPicPr>
        <p:blipFill>
          <a:blip r:embed="rId3" cstate="print"/>
          <a:stretch>
            <a:fillRect/>
          </a:stretch>
        </p:blipFill>
        <p:spPr>
          <a:xfrm>
            <a:off x="5110844" y="2707424"/>
            <a:ext cx="2873929" cy="3770038"/>
          </a:xfrm>
          <a:prstGeom prst="rect">
            <a:avLst/>
          </a:prstGeom>
        </p:spPr>
      </p:pic>
      <p:sp>
        <p:nvSpPr>
          <p:cNvPr id="8" name="Plassholder for innhold 2">
            <a:extLst>
              <a:ext uri="{FF2B5EF4-FFF2-40B4-BE49-F238E27FC236}">
                <a16:creationId xmlns:a16="http://schemas.microsoft.com/office/drawing/2014/main" id="{DA25CB1C-FC37-482E-BABF-9878A79B4DED}"/>
              </a:ext>
            </a:extLst>
          </p:cNvPr>
          <p:cNvSpPr txBox="1">
            <a:spLocks/>
          </p:cNvSpPr>
          <p:nvPr/>
        </p:nvSpPr>
        <p:spPr>
          <a:xfrm>
            <a:off x="8480081" y="3654651"/>
            <a:ext cx="2873929" cy="3113365"/>
          </a:xfrm>
          <a:prstGeom prst="rect">
            <a:avLst/>
          </a:prstGeom>
        </p:spPr>
        <p:txBody>
          <a:bodyPr vert="horz" lIns="91440" tIns="45720" rIns="91440" bIns="45720" rtlCol="0">
            <a:noAutofit/>
          </a:bodyPr>
          <a:lstStyle>
            <a:lvl1pPr marL="228611" indent="-228611" algn="l" defTabSz="914446" rtl="0" eaLnBrk="1" latinLnBrk="0" hangingPunct="1">
              <a:lnSpc>
                <a:spcPct val="150000"/>
              </a:lnSpc>
              <a:spcBef>
                <a:spcPts val="0"/>
              </a:spcBef>
              <a:spcAft>
                <a:spcPts val="900"/>
              </a:spcAft>
              <a:buFont typeface="Arial" panose="020B0604020202020204" pitchFamily="34" charset="0"/>
              <a:buChar char="•"/>
              <a:defRPr sz="2400" kern="1200">
                <a:solidFill>
                  <a:srgbClr val="274247"/>
                </a:solidFill>
                <a:latin typeface="+mn-lt"/>
                <a:ea typeface="+mn-ea"/>
                <a:cs typeface="+mn-cs"/>
              </a:defRPr>
            </a:lvl1pPr>
            <a:lvl2pPr marL="396079" indent="-144029" algn="l" defTabSz="914446" rtl="0" eaLnBrk="1" latinLnBrk="0" hangingPunct="1">
              <a:lnSpc>
                <a:spcPct val="150000"/>
              </a:lnSpc>
              <a:spcBef>
                <a:spcPts val="0"/>
              </a:spcBef>
              <a:spcAft>
                <a:spcPts val="600"/>
              </a:spcAft>
              <a:buSzPct val="100000"/>
              <a:buFont typeface="Arial" panose="020B0604020202020204" pitchFamily="34" charset="0"/>
              <a:buChar char="◦"/>
              <a:defRPr sz="1800" kern="1200">
                <a:solidFill>
                  <a:srgbClr val="274247"/>
                </a:solidFill>
                <a:latin typeface="+mn-lt"/>
                <a:ea typeface="+mn-ea"/>
                <a:cs typeface="+mn-cs"/>
              </a:defRPr>
            </a:lvl2pPr>
            <a:lvl3pPr marL="522104" indent="-108022" algn="l" defTabSz="914446" rtl="0" eaLnBrk="1" latinLnBrk="0" hangingPunct="1">
              <a:lnSpc>
                <a:spcPct val="150000"/>
              </a:lnSpc>
              <a:spcBef>
                <a:spcPts val="300"/>
              </a:spcBef>
              <a:spcAft>
                <a:spcPts val="400"/>
              </a:spcAft>
              <a:buFont typeface="Open Sans" panose="020B0606030504020204" pitchFamily="34" charset="0"/>
              <a:buChar char="­"/>
              <a:defRPr sz="1400" kern="1200">
                <a:solidFill>
                  <a:srgbClr val="274247"/>
                </a:solidFill>
                <a:latin typeface="+mn-lt"/>
                <a:ea typeface="+mn-ea"/>
                <a:cs typeface="+mn-cs"/>
              </a:defRPr>
            </a:lvl3pPr>
            <a:lvl4pPr marL="666133" indent="-99020" algn="l" defTabSz="914446" rtl="0" eaLnBrk="1" latinLnBrk="0" hangingPunct="1">
              <a:lnSpc>
                <a:spcPct val="150000"/>
              </a:lnSpc>
              <a:spcBef>
                <a:spcPts val="250"/>
              </a:spcBef>
              <a:buFont typeface="Open Sans" panose="020B0606030504020204" pitchFamily="34" charset="0"/>
              <a:buChar char="­"/>
              <a:defRPr sz="1050" kern="1200">
                <a:solidFill>
                  <a:srgbClr val="274247"/>
                </a:solidFill>
                <a:latin typeface="+mn-lt"/>
                <a:ea typeface="+mn-ea"/>
                <a:cs typeface="+mn-cs"/>
              </a:defRPr>
            </a:lvl4pPr>
            <a:lvl5pPr marL="774155" indent="-90018" algn="l" defTabSz="914446" rtl="0" eaLnBrk="1" latinLnBrk="0" hangingPunct="1">
              <a:lnSpc>
                <a:spcPct val="150000"/>
              </a:lnSpc>
              <a:spcBef>
                <a:spcPts val="250"/>
              </a:spcBef>
              <a:buFont typeface="Open Sans" panose="020B0606030504020204" pitchFamily="34" charset="0"/>
              <a:buChar char="­"/>
              <a:defRPr sz="1000" kern="1200">
                <a:solidFill>
                  <a:srgbClr val="274247"/>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8"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b-NO" b="1" dirty="0"/>
              <a:t>Chefs</a:t>
            </a:r>
            <a:br>
              <a:rPr lang="nb-NO" b="1" dirty="0"/>
            </a:br>
            <a:r>
              <a:rPr lang="nb-NO" dirty="0" err="1"/>
              <a:t>Statistics</a:t>
            </a:r>
            <a:r>
              <a:rPr lang="nb-NO" dirty="0"/>
              <a:t> Finland</a:t>
            </a:r>
            <a:br>
              <a:rPr lang="nb-NO" dirty="0"/>
            </a:br>
            <a:r>
              <a:rPr lang="nb-NO" dirty="0" err="1"/>
              <a:t>Statistics</a:t>
            </a:r>
            <a:r>
              <a:rPr lang="nb-NO" dirty="0"/>
              <a:t> Norway</a:t>
            </a:r>
            <a:br>
              <a:rPr lang="nb-NO" dirty="0"/>
            </a:br>
            <a:r>
              <a:rPr lang="nb-NO" dirty="0" err="1"/>
              <a:t>Statistics</a:t>
            </a:r>
            <a:r>
              <a:rPr lang="nb-NO" dirty="0"/>
              <a:t> </a:t>
            </a:r>
            <a:r>
              <a:rPr lang="nb-NO" dirty="0" err="1"/>
              <a:t>Sweden</a:t>
            </a:r>
            <a:endParaRPr lang="nb-NO" dirty="0"/>
          </a:p>
          <a:p>
            <a:pPr marL="0" indent="0">
              <a:buFont typeface="Arial" panose="020B0604020202020204" pitchFamily="34" charset="0"/>
              <a:buNone/>
            </a:pPr>
            <a:endParaRPr lang="nb-NO" dirty="0"/>
          </a:p>
        </p:txBody>
      </p:sp>
      <p:pic>
        <p:nvPicPr>
          <p:cNvPr id="9" name="Bilde 8">
            <a:extLst>
              <a:ext uri="{FF2B5EF4-FFF2-40B4-BE49-F238E27FC236}">
                <a16:creationId xmlns:a16="http://schemas.microsoft.com/office/drawing/2014/main" id="{CD7BCB75-3E37-485E-84F4-6E2C6400DC5A}"/>
              </a:ext>
            </a:extLst>
          </p:cNvPr>
          <p:cNvPicPr>
            <a:picLocks noChangeAspect="1"/>
          </p:cNvPicPr>
          <p:nvPr/>
        </p:nvPicPr>
        <p:blipFill>
          <a:blip r:embed="rId4" cstate="print"/>
          <a:stretch>
            <a:fillRect/>
          </a:stretch>
        </p:blipFill>
        <p:spPr>
          <a:xfrm>
            <a:off x="9792018" y="1039211"/>
            <a:ext cx="2041826" cy="2548535"/>
          </a:xfrm>
          <a:prstGeom prst="rect">
            <a:avLst/>
          </a:prstGeom>
        </p:spPr>
      </p:pic>
      <p:sp>
        <p:nvSpPr>
          <p:cNvPr id="10" name="Plassholder for innhold 2">
            <a:extLst>
              <a:ext uri="{FF2B5EF4-FFF2-40B4-BE49-F238E27FC236}">
                <a16:creationId xmlns:a16="http://schemas.microsoft.com/office/drawing/2014/main" id="{14C347E7-7445-4742-A763-48A919BA348D}"/>
              </a:ext>
            </a:extLst>
          </p:cNvPr>
          <p:cNvSpPr txBox="1">
            <a:spLocks/>
          </p:cNvSpPr>
          <p:nvPr/>
        </p:nvSpPr>
        <p:spPr>
          <a:xfrm>
            <a:off x="654424" y="1084147"/>
            <a:ext cx="9651619" cy="810572"/>
          </a:xfrm>
          <a:prstGeom prst="rect">
            <a:avLst/>
          </a:prstGeom>
        </p:spPr>
        <p:txBody>
          <a:bodyPr vert="horz" lIns="91440" tIns="45720" rIns="91440" bIns="45720" rtlCol="0">
            <a:noAutofit/>
          </a:bodyPr>
          <a:lstStyle>
            <a:lvl1pPr marL="228611" indent="-228611" algn="l" defTabSz="914446" rtl="0" eaLnBrk="1" latinLnBrk="0" hangingPunct="1">
              <a:lnSpc>
                <a:spcPct val="150000"/>
              </a:lnSpc>
              <a:spcBef>
                <a:spcPts val="0"/>
              </a:spcBef>
              <a:spcAft>
                <a:spcPts val="900"/>
              </a:spcAft>
              <a:buFont typeface="Arial" panose="020B0604020202020204" pitchFamily="34" charset="0"/>
              <a:buChar char="•"/>
              <a:defRPr sz="2400" kern="1200">
                <a:solidFill>
                  <a:srgbClr val="274247"/>
                </a:solidFill>
                <a:latin typeface="+mn-lt"/>
                <a:ea typeface="+mn-ea"/>
                <a:cs typeface="+mn-cs"/>
              </a:defRPr>
            </a:lvl1pPr>
            <a:lvl2pPr marL="396079" indent="-144029" algn="l" defTabSz="914446" rtl="0" eaLnBrk="1" latinLnBrk="0" hangingPunct="1">
              <a:lnSpc>
                <a:spcPct val="150000"/>
              </a:lnSpc>
              <a:spcBef>
                <a:spcPts val="0"/>
              </a:spcBef>
              <a:spcAft>
                <a:spcPts val="600"/>
              </a:spcAft>
              <a:buSzPct val="100000"/>
              <a:buFont typeface="Arial" panose="020B0604020202020204" pitchFamily="34" charset="0"/>
              <a:buChar char="◦"/>
              <a:defRPr sz="1800" kern="1200">
                <a:solidFill>
                  <a:srgbClr val="274247"/>
                </a:solidFill>
                <a:latin typeface="+mn-lt"/>
                <a:ea typeface="+mn-ea"/>
                <a:cs typeface="+mn-cs"/>
              </a:defRPr>
            </a:lvl2pPr>
            <a:lvl3pPr marL="522104" indent="-108022" algn="l" defTabSz="914446" rtl="0" eaLnBrk="1" latinLnBrk="0" hangingPunct="1">
              <a:lnSpc>
                <a:spcPct val="150000"/>
              </a:lnSpc>
              <a:spcBef>
                <a:spcPts val="300"/>
              </a:spcBef>
              <a:spcAft>
                <a:spcPts val="400"/>
              </a:spcAft>
              <a:buFont typeface="Open Sans" panose="020B0606030504020204" pitchFamily="34" charset="0"/>
              <a:buChar char="­"/>
              <a:defRPr sz="1400" kern="1200">
                <a:solidFill>
                  <a:srgbClr val="274247"/>
                </a:solidFill>
                <a:latin typeface="+mn-lt"/>
                <a:ea typeface="+mn-ea"/>
                <a:cs typeface="+mn-cs"/>
              </a:defRPr>
            </a:lvl3pPr>
            <a:lvl4pPr marL="666133" indent="-99020" algn="l" defTabSz="914446" rtl="0" eaLnBrk="1" latinLnBrk="0" hangingPunct="1">
              <a:lnSpc>
                <a:spcPct val="150000"/>
              </a:lnSpc>
              <a:spcBef>
                <a:spcPts val="250"/>
              </a:spcBef>
              <a:buFont typeface="Open Sans" panose="020B0606030504020204" pitchFamily="34" charset="0"/>
              <a:buChar char="­"/>
              <a:defRPr sz="1050" kern="1200">
                <a:solidFill>
                  <a:srgbClr val="274247"/>
                </a:solidFill>
                <a:latin typeface="+mn-lt"/>
                <a:ea typeface="+mn-ea"/>
                <a:cs typeface="+mn-cs"/>
              </a:defRPr>
            </a:lvl4pPr>
            <a:lvl5pPr marL="774155" indent="-90018" algn="l" defTabSz="914446" rtl="0" eaLnBrk="1" latinLnBrk="0" hangingPunct="1">
              <a:lnSpc>
                <a:spcPct val="150000"/>
              </a:lnSpc>
              <a:spcBef>
                <a:spcPts val="250"/>
              </a:spcBef>
              <a:buFont typeface="Open Sans" panose="020B0606030504020204" pitchFamily="34" charset="0"/>
              <a:buChar char="­"/>
              <a:defRPr sz="1000" kern="1200">
                <a:solidFill>
                  <a:srgbClr val="274247"/>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8"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b-NO" dirty="0"/>
              <a:t>Make </a:t>
            </a:r>
            <a:r>
              <a:rPr lang="nb-NO" dirty="0" err="1"/>
              <a:t>population</a:t>
            </a:r>
            <a:r>
              <a:rPr lang="nb-NO" dirty="0"/>
              <a:t> </a:t>
            </a:r>
            <a:r>
              <a:rPr lang="nb-NO" dirty="0" err="1"/>
              <a:t>on</a:t>
            </a:r>
            <a:r>
              <a:rPr lang="nb-NO" dirty="0"/>
              <a:t> </a:t>
            </a:r>
            <a:r>
              <a:rPr lang="nb-NO" dirty="0" err="1"/>
              <a:t>hexgrid</a:t>
            </a:r>
            <a:r>
              <a:rPr lang="nb-NO" dirty="0"/>
              <a:t>, </a:t>
            </a:r>
            <a:r>
              <a:rPr lang="nb-NO" dirty="0">
                <a:solidFill>
                  <a:srgbClr val="FF0000"/>
                </a:solidFill>
              </a:rPr>
              <a:t>and </a:t>
            </a:r>
            <a:r>
              <a:rPr lang="nb-NO" dirty="0" err="1">
                <a:solidFill>
                  <a:srgbClr val="FF0000"/>
                </a:solidFill>
              </a:rPr>
              <a:t>compare</a:t>
            </a:r>
            <a:r>
              <a:rPr lang="nb-NO" dirty="0">
                <a:solidFill>
                  <a:srgbClr val="FF0000"/>
                </a:solidFill>
              </a:rPr>
              <a:t> </a:t>
            </a:r>
            <a:r>
              <a:rPr lang="nb-NO" dirty="0" err="1">
                <a:solidFill>
                  <a:srgbClr val="FF0000"/>
                </a:solidFill>
              </a:rPr>
              <a:t>with</a:t>
            </a:r>
            <a:r>
              <a:rPr lang="nb-NO" dirty="0">
                <a:solidFill>
                  <a:srgbClr val="FF0000"/>
                </a:solidFill>
              </a:rPr>
              <a:t> </a:t>
            </a:r>
            <a:r>
              <a:rPr lang="nb-NO" dirty="0" err="1">
                <a:solidFill>
                  <a:srgbClr val="FF0000"/>
                </a:solidFill>
              </a:rPr>
              <a:t>square</a:t>
            </a:r>
            <a:r>
              <a:rPr lang="nb-NO" dirty="0">
                <a:solidFill>
                  <a:srgbClr val="FF0000"/>
                </a:solidFill>
              </a:rPr>
              <a:t> grids</a:t>
            </a:r>
          </a:p>
        </p:txBody>
      </p:sp>
    </p:spTree>
    <p:extLst>
      <p:ext uri="{BB962C8B-B14F-4D97-AF65-F5344CB8AC3E}">
        <p14:creationId xmlns:p14="http://schemas.microsoft.com/office/powerpoint/2010/main" val="2784780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7CA0CAE1-4DFB-4666-9908-A3C10179AB05}"/>
              </a:ext>
            </a:extLst>
          </p:cNvPr>
          <p:cNvPicPr>
            <a:picLocks noChangeAspect="1"/>
          </p:cNvPicPr>
          <p:nvPr/>
        </p:nvPicPr>
        <p:blipFill>
          <a:blip r:embed="rId2" cstate="print"/>
          <a:stretch>
            <a:fillRect/>
          </a:stretch>
        </p:blipFill>
        <p:spPr>
          <a:xfrm>
            <a:off x="463518" y="171965"/>
            <a:ext cx="10955482" cy="6514070"/>
          </a:xfrm>
          <a:prstGeom prst="rect">
            <a:avLst/>
          </a:prstGeom>
        </p:spPr>
      </p:pic>
      <p:sp>
        <p:nvSpPr>
          <p:cNvPr id="2" name="Tittel 1">
            <a:extLst>
              <a:ext uri="{FF2B5EF4-FFF2-40B4-BE49-F238E27FC236}">
                <a16:creationId xmlns:a16="http://schemas.microsoft.com/office/drawing/2014/main" id="{1C4267FF-4E1D-4EC8-A481-3300A51A3CB9}"/>
              </a:ext>
            </a:extLst>
          </p:cNvPr>
          <p:cNvSpPr>
            <a:spLocks noGrp="1"/>
          </p:cNvSpPr>
          <p:nvPr>
            <p:ph type="title"/>
          </p:nvPr>
        </p:nvSpPr>
        <p:spPr/>
        <p:txBody>
          <a:bodyPr/>
          <a:lstStyle/>
          <a:p>
            <a:r>
              <a:rPr lang="nb-NO" dirty="0" err="1"/>
              <a:t>Population</a:t>
            </a:r>
            <a:r>
              <a:rPr lang="nb-NO" dirty="0"/>
              <a:t> </a:t>
            </a:r>
            <a:r>
              <a:rPr lang="nb-NO" dirty="0" err="1"/>
              <a:t>on</a:t>
            </a:r>
            <a:r>
              <a:rPr lang="nb-NO" dirty="0"/>
              <a:t> global </a:t>
            </a:r>
            <a:r>
              <a:rPr lang="nb-NO" dirty="0" err="1"/>
              <a:t>hex</a:t>
            </a:r>
            <a:r>
              <a:rPr lang="nb-NO" dirty="0"/>
              <a:t> grid</a:t>
            </a:r>
          </a:p>
        </p:txBody>
      </p:sp>
      <p:sp>
        <p:nvSpPr>
          <p:cNvPr id="3" name="Plassholder for innhold 2">
            <a:extLst>
              <a:ext uri="{FF2B5EF4-FFF2-40B4-BE49-F238E27FC236}">
                <a16:creationId xmlns:a16="http://schemas.microsoft.com/office/drawing/2014/main" id="{B1AE215F-8864-4BF4-B2E6-7D1D1D5CEF73}"/>
              </a:ext>
            </a:extLst>
          </p:cNvPr>
          <p:cNvSpPr>
            <a:spLocks noGrp="1"/>
          </p:cNvSpPr>
          <p:nvPr>
            <p:ph sz="quarter" idx="11"/>
          </p:nvPr>
        </p:nvSpPr>
        <p:spPr/>
        <p:txBody>
          <a:bodyPr/>
          <a:lstStyle/>
          <a:p>
            <a:endParaRPr lang="nb-NO"/>
          </a:p>
        </p:txBody>
      </p:sp>
    </p:spTree>
    <p:extLst>
      <p:ext uri="{BB962C8B-B14F-4D97-AF65-F5344CB8AC3E}">
        <p14:creationId xmlns:p14="http://schemas.microsoft.com/office/powerpoint/2010/main" val="3971336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Bilde 6">
            <a:extLst>
              <a:ext uri="{FF2B5EF4-FFF2-40B4-BE49-F238E27FC236}">
                <a16:creationId xmlns:a16="http://schemas.microsoft.com/office/drawing/2014/main" id="{13D6FDB6-2426-4857-B4CA-15C78FF5B707}"/>
              </a:ext>
            </a:extLst>
          </p:cNvPr>
          <p:cNvPicPr>
            <a:picLocks noChangeAspect="1"/>
          </p:cNvPicPr>
          <p:nvPr/>
        </p:nvPicPr>
        <p:blipFill>
          <a:blip r:embed="rId3" cstate="print"/>
          <a:stretch>
            <a:fillRect/>
          </a:stretch>
        </p:blipFill>
        <p:spPr>
          <a:xfrm>
            <a:off x="230159" y="1320041"/>
            <a:ext cx="3427441" cy="5421068"/>
          </a:xfrm>
          <a:prstGeom prst="rect">
            <a:avLst/>
          </a:prstGeom>
        </p:spPr>
      </p:pic>
      <p:sp>
        <p:nvSpPr>
          <p:cNvPr id="2" name="Tittel 1">
            <a:extLst>
              <a:ext uri="{FF2B5EF4-FFF2-40B4-BE49-F238E27FC236}">
                <a16:creationId xmlns:a16="http://schemas.microsoft.com/office/drawing/2014/main" id="{EC01060E-D833-4953-AB56-4F7F41310A51}"/>
              </a:ext>
            </a:extLst>
          </p:cNvPr>
          <p:cNvSpPr>
            <a:spLocks noGrp="1"/>
          </p:cNvSpPr>
          <p:nvPr>
            <p:ph type="title"/>
          </p:nvPr>
        </p:nvSpPr>
        <p:spPr>
          <a:xfrm>
            <a:off x="278064" y="116891"/>
            <a:ext cx="9651619" cy="1311128"/>
          </a:xfrm>
        </p:spPr>
        <p:txBody>
          <a:bodyPr/>
          <a:lstStyle/>
          <a:p>
            <a:r>
              <a:rPr lang="nb-NO" dirty="0"/>
              <a:t>A </a:t>
            </a:r>
            <a:r>
              <a:rPr lang="nb-NO" dirty="0" err="1"/>
              <a:t>few</a:t>
            </a:r>
            <a:r>
              <a:rPr lang="nb-NO" dirty="0"/>
              <a:t> </a:t>
            </a:r>
            <a:r>
              <a:rPr lang="nb-NO" dirty="0" err="1"/>
              <a:t>warnings</a:t>
            </a:r>
            <a:r>
              <a:rPr lang="nb-NO" dirty="0"/>
              <a:t>…</a:t>
            </a:r>
          </a:p>
        </p:txBody>
      </p:sp>
      <p:sp>
        <p:nvSpPr>
          <p:cNvPr id="3" name="Plassholder for innhold 2">
            <a:extLst>
              <a:ext uri="{FF2B5EF4-FFF2-40B4-BE49-F238E27FC236}">
                <a16:creationId xmlns:a16="http://schemas.microsoft.com/office/drawing/2014/main" id="{62938C9E-1D11-4588-8110-A1E151BD037B}"/>
              </a:ext>
            </a:extLst>
          </p:cNvPr>
          <p:cNvSpPr>
            <a:spLocks noGrp="1"/>
          </p:cNvSpPr>
          <p:nvPr>
            <p:ph sz="quarter" idx="11"/>
          </p:nvPr>
        </p:nvSpPr>
        <p:spPr/>
        <p:txBody>
          <a:bodyPr/>
          <a:lstStyle/>
          <a:p>
            <a:endParaRPr lang="nb-NO"/>
          </a:p>
        </p:txBody>
      </p:sp>
      <p:pic>
        <p:nvPicPr>
          <p:cNvPr id="4" name="Bilde 3">
            <a:extLst>
              <a:ext uri="{FF2B5EF4-FFF2-40B4-BE49-F238E27FC236}">
                <a16:creationId xmlns:a16="http://schemas.microsoft.com/office/drawing/2014/main" id="{9B34417B-084A-49E5-A10B-9F9C8344091E}"/>
              </a:ext>
            </a:extLst>
          </p:cNvPr>
          <p:cNvPicPr>
            <a:picLocks noChangeAspect="1"/>
          </p:cNvPicPr>
          <p:nvPr/>
        </p:nvPicPr>
        <p:blipFill>
          <a:blip r:embed="rId4" cstate="print"/>
          <a:stretch>
            <a:fillRect/>
          </a:stretch>
        </p:blipFill>
        <p:spPr>
          <a:xfrm>
            <a:off x="7561291" y="116891"/>
            <a:ext cx="4400550" cy="4010025"/>
          </a:xfrm>
          <a:prstGeom prst="rect">
            <a:avLst/>
          </a:prstGeom>
        </p:spPr>
      </p:pic>
      <p:pic>
        <p:nvPicPr>
          <p:cNvPr id="5" name="Bilde 4">
            <a:extLst>
              <a:ext uri="{FF2B5EF4-FFF2-40B4-BE49-F238E27FC236}">
                <a16:creationId xmlns:a16="http://schemas.microsoft.com/office/drawing/2014/main" id="{FCD9E627-5E75-4F6C-A7BE-E12E03015837}"/>
              </a:ext>
            </a:extLst>
          </p:cNvPr>
          <p:cNvPicPr>
            <a:picLocks noChangeAspect="1"/>
          </p:cNvPicPr>
          <p:nvPr/>
        </p:nvPicPr>
        <p:blipFill>
          <a:blip r:embed="rId5" cstate="print"/>
          <a:stretch>
            <a:fillRect/>
          </a:stretch>
        </p:blipFill>
        <p:spPr>
          <a:xfrm>
            <a:off x="3013135" y="1318689"/>
            <a:ext cx="4181475" cy="3829050"/>
          </a:xfrm>
          <a:prstGeom prst="rect">
            <a:avLst/>
          </a:prstGeom>
        </p:spPr>
      </p:pic>
      <p:pic>
        <p:nvPicPr>
          <p:cNvPr id="6" name="Bilde 5">
            <a:extLst>
              <a:ext uri="{FF2B5EF4-FFF2-40B4-BE49-F238E27FC236}">
                <a16:creationId xmlns:a16="http://schemas.microsoft.com/office/drawing/2014/main" id="{9F349297-B1ED-405D-9FCE-A0F4DA8AD974}"/>
              </a:ext>
            </a:extLst>
          </p:cNvPr>
          <p:cNvPicPr>
            <a:picLocks noChangeAspect="1"/>
          </p:cNvPicPr>
          <p:nvPr/>
        </p:nvPicPr>
        <p:blipFill>
          <a:blip r:embed="rId6" cstate="print"/>
          <a:stretch>
            <a:fillRect/>
          </a:stretch>
        </p:blipFill>
        <p:spPr>
          <a:xfrm>
            <a:off x="6781641" y="1700736"/>
            <a:ext cx="4191000" cy="3838575"/>
          </a:xfrm>
          <a:prstGeom prst="rect">
            <a:avLst/>
          </a:prstGeom>
        </p:spPr>
      </p:pic>
      <p:sp>
        <p:nvSpPr>
          <p:cNvPr id="8" name="Tittel 1">
            <a:extLst>
              <a:ext uri="{FF2B5EF4-FFF2-40B4-BE49-F238E27FC236}">
                <a16:creationId xmlns:a16="http://schemas.microsoft.com/office/drawing/2014/main" id="{8A6024BD-9C80-403D-AF50-7E4E6C84CBA5}"/>
              </a:ext>
            </a:extLst>
          </p:cNvPr>
          <p:cNvSpPr txBox="1">
            <a:spLocks/>
          </p:cNvSpPr>
          <p:nvPr/>
        </p:nvSpPr>
        <p:spPr>
          <a:xfrm>
            <a:off x="4051331" y="5693973"/>
            <a:ext cx="9651619" cy="1311128"/>
          </a:xfrm>
          <a:prstGeom prst="rect">
            <a:avLst/>
          </a:prstGeom>
        </p:spPr>
        <p:txBody>
          <a:bodyPr vert="horz" wrap="square" lIns="91440" tIns="0" rIns="91440" bIns="45720" rtlCol="0" anchor="ctr" anchorCtr="0">
            <a:normAutofit/>
          </a:bodyPr>
          <a:lstStyle>
            <a:lvl1pPr algn="l" defTabSz="914446" rtl="0" eaLnBrk="1" latinLnBrk="0" hangingPunct="1">
              <a:lnSpc>
                <a:spcPct val="90000"/>
              </a:lnSpc>
              <a:spcBef>
                <a:spcPct val="0"/>
              </a:spcBef>
              <a:buNone/>
              <a:defRPr sz="4400" b="1" kern="1200">
                <a:solidFill>
                  <a:srgbClr val="274247"/>
                </a:solidFill>
                <a:latin typeface="+mj-lt"/>
                <a:ea typeface="+mj-ea"/>
                <a:cs typeface="+mj-cs"/>
              </a:defRPr>
            </a:lvl1pPr>
          </a:lstStyle>
          <a:p>
            <a:r>
              <a:rPr lang="nb-NO" dirty="0" err="1"/>
              <a:t>Impact</a:t>
            </a:r>
            <a:r>
              <a:rPr lang="nb-NO" dirty="0"/>
              <a:t> </a:t>
            </a:r>
            <a:r>
              <a:rPr lang="nb-NO" dirty="0" err="1"/>
              <a:t>on</a:t>
            </a:r>
            <a:r>
              <a:rPr lang="nb-NO" dirty="0"/>
              <a:t> </a:t>
            </a:r>
            <a:r>
              <a:rPr lang="nb-NO" dirty="0" err="1"/>
              <a:t>results</a:t>
            </a:r>
            <a:r>
              <a:rPr lang="nb-NO" dirty="0"/>
              <a:t>?</a:t>
            </a:r>
          </a:p>
        </p:txBody>
      </p:sp>
    </p:spTree>
    <p:extLst>
      <p:ext uri="{BB962C8B-B14F-4D97-AF65-F5344CB8AC3E}">
        <p14:creationId xmlns:p14="http://schemas.microsoft.com/office/powerpoint/2010/main" val="319810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D5A0304-4416-48F9-922D-84A534CFF0A4}"/>
              </a:ext>
            </a:extLst>
          </p:cNvPr>
          <p:cNvSpPr>
            <a:spLocks noGrp="1"/>
          </p:cNvSpPr>
          <p:nvPr>
            <p:ph type="title"/>
          </p:nvPr>
        </p:nvSpPr>
        <p:spPr>
          <a:xfrm>
            <a:off x="1219359" y="120740"/>
            <a:ext cx="9651619" cy="1311128"/>
          </a:xfrm>
        </p:spPr>
        <p:txBody>
          <a:bodyPr/>
          <a:lstStyle/>
          <a:p>
            <a:endParaRPr lang="nb-NO"/>
          </a:p>
        </p:txBody>
      </p:sp>
      <p:sp>
        <p:nvSpPr>
          <p:cNvPr id="3" name="Plassholder for innhold 2">
            <a:extLst>
              <a:ext uri="{FF2B5EF4-FFF2-40B4-BE49-F238E27FC236}">
                <a16:creationId xmlns:a16="http://schemas.microsoft.com/office/drawing/2014/main" id="{C517AAB3-62E2-497E-AA7E-FB2D798DA319}"/>
              </a:ext>
            </a:extLst>
          </p:cNvPr>
          <p:cNvSpPr>
            <a:spLocks noGrp="1"/>
          </p:cNvSpPr>
          <p:nvPr>
            <p:ph sz="quarter" idx="11"/>
          </p:nvPr>
        </p:nvSpPr>
        <p:spPr>
          <a:xfrm>
            <a:off x="1219359" y="1431868"/>
            <a:ext cx="9651619" cy="3978862"/>
          </a:xfrm>
        </p:spPr>
        <p:txBody>
          <a:bodyPr/>
          <a:lstStyle/>
          <a:p>
            <a:endParaRPr lang="nb-NO" dirty="0"/>
          </a:p>
        </p:txBody>
      </p:sp>
      <p:pic>
        <p:nvPicPr>
          <p:cNvPr id="4" name="Bilde 3">
            <a:extLst>
              <a:ext uri="{FF2B5EF4-FFF2-40B4-BE49-F238E27FC236}">
                <a16:creationId xmlns:a16="http://schemas.microsoft.com/office/drawing/2014/main" id="{15ED1BFB-3C60-4D05-A88D-FD32F9AB63B3}"/>
              </a:ext>
            </a:extLst>
          </p:cNvPr>
          <p:cNvPicPr>
            <a:picLocks noChangeAspect="1"/>
          </p:cNvPicPr>
          <p:nvPr/>
        </p:nvPicPr>
        <p:blipFill>
          <a:blip r:embed="rId3" cstate="print"/>
          <a:stretch>
            <a:fillRect/>
          </a:stretch>
        </p:blipFill>
        <p:spPr>
          <a:xfrm>
            <a:off x="293866" y="265609"/>
            <a:ext cx="5483319" cy="2898859"/>
          </a:xfrm>
          <a:prstGeom prst="rect">
            <a:avLst/>
          </a:prstGeom>
        </p:spPr>
      </p:pic>
      <p:pic>
        <p:nvPicPr>
          <p:cNvPr id="5" name="Bilde 4">
            <a:extLst>
              <a:ext uri="{FF2B5EF4-FFF2-40B4-BE49-F238E27FC236}">
                <a16:creationId xmlns:a16="http://schemas.microsoft.com/office/drawing/2014/main" id="{F6CF36C0-FC70-4841-8750-88D419E34AA5}"/>
              </a:ext>
            </a:extLst>
          </p:cNvPr>
          <p:cNvPicPr>
            <a:picLocks noChangeAspect="1"/>
          </p:cNvPicPr>
          <p:nvPr/>
        </p:nvPicPr>
        <p:blipFill>
          <a:blip r:embed="rId4" cstate="print"/>
          <a:stretch>
            <a:fillRect/>
          </a:stretch>
        </p:blipFill>
        <p:spPr>
          <a:xfrm>
            <a:off x="288818" y="3160619"/>
            <a:ext cx="5493417" cy="2898859"/>
          </a:xfrm>
          <a:prstGeom prst="rect">
            <a:avLst/>
          </a:prstGeom>
        </p:spPr>
      </p:pic>
      <p:pic>
        <p:nvPicPr>
          <p:cNvPr id="6" name="Bilde 5">
            <a:extLst>
              <a:ext uri="{FF2B5EF4-FFF2-40B4-BE49-F238E27FC236}">
                <a16:creationId xmlns:a16="http://schemas.microsoft.com/office/drawing/2014/main" id="{5C3E387F-FE23-460E-9B01-67471C4CFB90}"/>
              </a:ext>
            </a:extLst>
          </p:cNvPr>
          <p:cNvPicPr>
            <a:picLocks noChangeAspect="1"/>
          </p:cNvPicPr>
          <p:nvPr/>
        </p:nvPicPr>
        <p:blipFill>
          <a:blip r:embed="rId5" cstate="print"/>
          <a:stretch>
            <a:fillRect/>
          </a:stretch>
        </p:blipFill>
        <p:spPr>
          <a:xfrm>
            <a:off x="5782235" y="3160619"/>
            <a:ext cx="5483319" cy="2904822"/>
          </a:xfrm>
          <a:prstGeom prst="rect">
            <a:avLst/>
          </a:prstGeom>
        </p:spPr>
      </p:pic>
      <p:pic>
        <p:nvPicPr>
          <p:cNvPr id="7" name="Bilde 6">
            <a:extLst>
              <a:ext uri="{FF2B5EF4-FFF2-40B4-BE49-F238E27FC236}">
                <a16:creationId xmlns:a16="http://schemas.microsoft.com/office/drawing/2014/main" id="{36F0DB97-0775-42F0-A6C9-DF471C5BE361}"/>
              </a:ext>
            </a:extLst>
          </p:cNvPr>
          <p:cNvPicPr>
            <a:picLocks noChangeAspect="1"/>
          </p:cNvPicPr>
          <p:nvPr/>
        </p:nvPicPr>
        <p:blipFill>
          <a:blip r:embed="rId6" cstate="print"/>
          <a:stretch>
            <a:fillRect/>
          </a:stretch>
        </p:blipFill>
        <p:spPr>
          <a:xfrm>
            <a:off x="5782234" y="255797"/>
            <a:ext cx="5483320" cy="2898859"/>
          </a:xfrm>
          <a:prstGeom prst="rect">
            <a:avLst/>
          </a:prstGeom>
        </p:spPr>
      </p:pic>
      <p:pic>
        <p:nvPicPr>
          <p:cNvPr id="8" name="Bilde 7">
            <a:extLst>
              <a:ext uri="{FF2B5EF4-FFF2-40B4-BE49-F238E27FC236}">
                <a16:creationId xmlns:a16="http://schemas.microsoft.com/office/drawing/2014/main" id="{96AAE14B-1C60-4791-8D15-909532904449}"/>
              </a:ext>
            </a:extLst>
          </p:cNvPr>
          <p:cNvPicPr>
            <a:picLocks noChangeAspect="1"/>
          </p:cNvPicPr>
          <p:nvPr/>
        </p:nvPicPr>
        <p:blipFill>
          <a:blip r:embed="rId7" cstate="print"/>
          <a:stretch>
            <a:fillRect/>
          </a:stretch>
        </p:blipFill>
        <p:spPr>
          <a:xfrm>
            <a:off x="443473" y="3311552"/>
            <a:ext cx="1228725" cy="1019175"/>
          </a:xfrm>
          <a:prstGeom prst="rect">
            <a:avLst/>
          </a:prstGeom>
        </p:spPr>
      </p:pic>
      <p:pic>
        <p:nvPicPr>
          <p:cNvPr id="9" name="Bilde 8">
            <a:extLst>
              <a:ext uri="{FF2B5EF4-FFF2-40B4-BE49-F238E27FC236}">
                <a16:creationId xmlns:a16="http://schemas.microsoft.com/office/drawing/2014/main" id="{973D46A5-0805-4E68-9904-AE722569CF0C}"/>
              </a:ext>
            </a:extLst>
          </p:cNvPr>
          <p:cNvPicPr>
            <a:picLocks noChangeAspect="1"/>
          </p:cNvPicPr>
          <p:nvPr/>
        </p:nvPicPr>
        <p:blipFill>
          <a:blip r:embed="rId8" cstate="print"/>
          <a:stretch>
            <a:fillRect/>
          </a:stretch>
        </p:blipFill>
        <p:spPr>
          <a:xfrm>
            <a:off x="6003565" y="3311552"/>
            <a:ext cx="1162050" cy="1028700"/>
          </a:xfrm>
          <a:prstGeom prst="rect">
            <a:avLst/>
          </a:prstGeom>
        </p:spPr>
      </p:pic>
      <p:sp>
        <p:nvSpPr>
          <p:cNvPr id="10" name="Tittel 1">
            <a:extLst>
              <a:ext uri="{FF2B5EF4-FFF2-40B4-BE49-F238E27FC236}">
                <a16:creationId xmlns:a16="http://schemas.microsoft.com/office/drawing/2014/main" id="{817F4013-03AB-47F3-8352-72F9951FD364}"/>
              </a:ext>
            </a:extLst>
          </p:cNvPr>
          <p:cNvSpPr txBox="1">
            <a:spLocks/>
          </p:cNvSpPr>
          <p:nvPr/>
        </p:nvSpPr>
        <p:spPr>
          <a:xfrm>
            <a:off x="278064" y="116891"/>
            <a:ext cx="9651619" cy="1311128"/>
          </a:xfrm>
          <a:prstGeom prst="rect">
            <a:avLst/>
          </a:prstGeom>
        </p:spPr>
        <p:txBody>
          <a:bodyPr vert="horz" wrap="square" lIns="91440" tIns="0" rIns="91440" bIns="45720" rtlCol="0" anchor="ctr" anchorCtr="0">
            <a:normAutofit/>
          </a:bodyPr>
          <a:lstStyle>
            <a:lvl1pPr algn="l" defTabSz="914446" rtl="0" eaLnBrk="1" latinLnBrk="0" hangingPunct="1">
              <a:lnSpc>
                <a:spcPct val="90000"/>
              </a:lnSpc>
              <a:spcBef>
                <a:spcPct val="0"/>
              </a:spcBef>
              <a:buNone/>
              <a:defRPr sz="4400" b="1" kern="1200">
                <a:solidFill>
                  <a:srgbClr val="274247"/>
                </a:solidFill>
                <a:latin typeface="+mj-lt"/>
                <a:ea typeface="+mj-ea"/>
                <a:cs typeface="+mj-cs"/>
              </a:defRPr>
            </a:lvl1pPr>
          </a:lstStyle>
          <a:p>
            <a:r>
              <a:rPr lang="nb-NO" dirty="0"/>
              <a:t>A </a:t>
            </a:r>
            <a:r>
              <a:rPr lang="nb-NO" dirty="0" err="1"/>
              <a:t>visual</a:t>
            </a:r>
            <a:r>
              <a:rPr lang="nb-NO" dirty="0"/>
              <a:t> </a:t>
            </a:r>
            <a:r>
              <a:rPr lang="nb-NO" dirty="0" err="1"/>
              <a:t>comparison</a:t>
            </a:r>
            <a:r>
              <a:rPr lang="nb-NO" dirty="0"/>
              <a:t>…</a:t>
            </a:r>
          </a:p>
        </p:txBody>
      </p:sp>
      <p:sp>
        <p:nvSpPr>
          <p:cNvPr id="11" name="Tittel 1">
            <a:extLst>
              <a:ext uri="{FF2B5EF4-FFF2-40B4-BE49-F238E27FC236}">
                <a16:creationId xmlns:a16="http://schemas.microsoft.com/office/drawing/2014/main" id="{F3C3EB16-B85A-487C-8778-BEB073E3105D}"/>
              </a:ext>
            </a:extLst>
          </p:cNvPr>
          <p:cNvSpPr txBox="1">
            <a:spLocks/>
          </p:cNvSpPr>
          <p:nvPr/>
        </p:nvSpPr>
        <p:spPr>
          <a:xfrm>
            <a:off x="1087892" y="5832202"/>
            <a:ext cx="9651619" cy="1311128"/>
          </a:xfrm>
          <a:prstGeom prst="rect">
            <a:avLst/>
          </a:prstGeom>
        </p:spPr>
        <p:txBody>
          <a:bodyPr vert="horz" wrap="square" lIns="91440" tIns="0" rIns="91440" bIns="45720" rtlCol="0" anchor="ctr" anchorCtr="0">
            <a:normAutofit/>
          </a:bodyPr>
          <a:lstStyle>
            <a:lvl1pPr algn="l" defTabSz="914446" rtl="0" eaLnBrk="1" latinLnBrk="0" hangingPunct="1">
              <a:lnSpc>
                <a:spcPct val="90000"/>
              </a:lnSpc>
              <a:spcBef>
                <a:spcPct val="0"/>
              </a:spcBef>
              <a:buNone/>
              <a:defRPr sz="4400" b="1" kern="1200">
                <a:solidFill>
                  <a:srgbClr val="274247"/>
                </a:solidFill>
                <a:latin typeface="+mj-lt"/>
                <a:ea typeface="+mj-ea"/>
                <a:cs typeface="+mj-cs"/>
              </a:defRPr>
            </a:lvl1pPr>
          </a:lstStyle>
          <a:p>
            <a:r>
              <a:rPr lang="nb-NO" dirty="0"/>
              <a:t>…GADM to </a:t>
            </a:r>
            <a:r>
              <a:rPr lang="nb-NO" dirty="0" err="1"/>
              <a:t>crued</a:t>
            </a:r>
            <a:r>
              <a:rPr lang="nb-NO" dirty="0"/>
              <a:t> to </a:t>
            </a:r>
            <a:r>
              <a:rPr lang="nb-NO" dirty="0" err="1"/>
              <a:t>compare</a:t>
            </a:r>
            <a:endParaRPr lang="nb-NO" dirty="0"/>
          </a:p>
        </p:txBody>
      </p:sp>
    </p:spTree>
    <p:extLst>
      <p:ext uri="{BB962C8B-B14F-4D97-AF65-F5344CB8AC3E}">
        <p14:creationId xmlns:p14="http://schemas.microsoft.com/office/powerpoint/2010/main" val="896381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F92439D-2165-46F1-8F59-E0DDA744FF3F}"/>
              </a:ext>
            </a:extLst>
          </p:cNvPr>
          <p:cNvSpPr>
            <a:spLocks noGrp="1"/>
          </p:cNvSpPr>
          <p:nvPr>
            <p:ph type="title"/>
          </p:nvPr>
        </p:nvSpPr>
        <p:spPr/>
        <p:txBody>
          <a:bodyPr/>
          <a:lstStyle/>
          <a:p>
            <a:r>
              <a:rPr lang="nb-NO" dirty="0"/>
              <a:t>Border </a:t>
            </a:r>
            <a:r>
              <a:rPr lang="nb-NO" dirty="0" err="1"/>
              <a:t>example</a:t>
            </a:r>
            <a:endParaRPr lang="nb-NO" dirty="0"/>
          </a:p>
        </p:txBody>
      </p:sp>
      <p:sp>
        <p:nvSpPr>
          <p:cNvPr id="3" name="Plassholder for innhold 2">
            <a:extLst>
              <a:ext uri="{FF2B5EF4-FFF2-40B4-BE49-F238E27FC236}">
                <a16:creationId xmlns:a16="http://schemas.microsoft.com/office/drawing/2014/main" id="{7C839E27-9072-4960-BA96-670445049A83}"/>
              </a:ext>
            </a:extLst>
          </p:cNvPr>
          <p:cNvSpPr>
            <a:spLocks noGrp="1"/>
          </p:cNvSpPr>
          <p:nvPr>
            <p:ph sz="quarter" idx="11"/>
          </p:nvPr>
        </p:nvSpPr>
        <p:spPr/>
        <p:txBody>
          <a:bodyPr/>
          <a:lstStyle/>
          <a:p>
            <a:r>
              <a:rPr lang="nb-NO" dirty="0"/>
              <a:t>1 630 km border line</a:t>
            </a:r>
          </a:p>
          <a:p>
            <a:r>
              <a:rPr lang="nb-NO" dirty="0"/>
              <a:t>2 961 </a:t>
            </a:r>
            <a:r>
              <a:rPr lang="nb-NO" dirty="0" err="1"/>
              <a:t>conectivity</a:t>
            </a:r>
            <a:r>
              <a:rPr lang="nb-NO" dirty="0"/>
              <a:t> </a:t>
            </a:r>
            <a:r>
              <a:rPr lang="nb-NO" dirty="0" err="1"/>
              <a:t>points</a:t>
            </a:r>
            <a:endParaRPr lang="nb-NO" dirty="0"/>
          </a:p>
          <a:p>
            <a:r>
              <a:rPr lang="nb-NO" dirty="0"/>
              <a:t>Most </a:t>
            </a:r>
            <a:r>
              <a:rPr lang="nb-NO" dirty="0" err="1"/>
              <a:t>accurate</a:t>
            </a:r>
            <a:r>
              <a:rPr lang="nb-NO" dirty="0"/>
              <a:t> </a:t>
            </a:r>
            <a:r>
              <a:rPr lang="nb-NO" dirty="0" err="1"/>
              <a:t>points</a:t>
            </a:r>
            <a:endParaRPr lang="nb-NO" dirty="0"/>
          </a:p>
          <a:p>
            <a:r>
              <a:rPr lang="nb-NO" dirty="0"/>
              <a:t>Points </a:t>
            </a:r>
            <a:r>
              <a:rPr lang="nb-NO" dirty="0" err="1"/>
              <a:t>agreed</a:t>
            </a:r>
            <a:r>
              <a:rPr lang="nb-NO" dirty="0"/>
              <a:t> </a:t>
            </a:r>
            <a:r>
              <a:rPr lang="nb-NO" dirty="0" err="1"/>
              <a:t>upon</a:t>
            </a:r>
            <a:endParaRPr lang="nb-NO" dirty="0"/>
          </a:p>
        </p:txBody>
      </p:sp>
      <p:pic>
        <p:nvPicPr>
          <p:cNvPr id="4" name="Bilde 3">
            <a:extLst>
              <a:ext uri="{FF2B5EF4-FFF2-40B4-BE49-F238E27FC236}">
                <a16:creationId xmlns:a16="http://schemas.microsoft.com/office/drawing/2014/main" id="{34568307-6E43-4E93-97A2-CAE48D57632A}"/>
              </a:ext>
            </a:extLst>
          </p:cNvPr>
          <p:cNvPicPr>
            <a:picLocks noChangeAspect="1"/>
          </p:cNvPicPr>
          <p:nvPr/>
        </p:nvPicPr>
        <p:blipFill>
          <a:blip r:embed="rId3" cstate="print"/>
          <a:stretch>
            <a:fillRect/>
          </a:stretch>
        </p:blipFill>
        <p:spPr>
          <a:xfrm>
            <a:off x="6607836" y="650473"/>
            <a:ext cx="5091105" cy="5190565"/>
          </a:xfrm>
          <a:prstGeom prst="rect">
            <a:avLst/>
          </a:prstGeom>
        </p:spPr>
      </p:pic>
    </p:spTree>
    <p:extLst>
      <p:ext uri="{BB962C8B-B14F-4D97-AF65-F5344CB8AC3E}">
        <p14:creationId xmlns:p14="http://schemas.microsoft.com/office/powerpoint/2010/main" val="364068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C71294E-B2D3-43C4-8C87-12A2E927BB7C}"/>
              </a:ext>
            </a:extLst>
          </p:cNvPr>
          <p:cNvSpPr>
            <a:spLocks noGrp="1"/>
          </p:cNvSpPr>
          <p:nvPr>
            <p:ph type="title"/>
          </p:nvPr>
        </p:nvSpPr>
        <p:spPr/>
        <p:txBody>
          <a:bodyPr/>
          <a:lstStyle/>
          <a:p>
            <a:r>
              <a:rPr lang="nb-NO" dirty="0"/>
              <a:t>Content</a:t>
            </a:r>
          </a:p>
        </p:txBody>
      </p:sp>
      <p:sp>
        <p:nvSpPr>
          <p:cNvPr id="3" name="Plassholder for innhold 2">
            <a:extLst>
              <a:ext uri="{FF2B5EF4-FFF2-40B4-BE49-F238E27FC236}">
                <a16:creationId xmlns:a16="http://schemas.microsoft.com/office/drawing/2014/main" id="{D550A600-EF3B-4F7A-83BB-9F96D7873540}"/>
              </a:ext>
            </a:extLst>
          </p:cNvPr>
          <p:cNvSpPr>
            <a:spLocks noGrp="1"/>
          </p:cNvSpPr>
          <p:nvPr>
            <p:ph sz="quarter" idx="11"/>
          </p:nvPr>
        </p:nvSpPr>
        <p:spPr/>
        <p:txBody>
          <a:bodyPr/>
          <a:lstStyle/>
          <a:p>
            <a:r>
              <a:rPr lang="nb-NO" dirty="0" err="1"/>
              <a:t>Introduction</a:t>
            </a:r>
            <a:br>
              <a:rPr lang="nb-NO" dirty="0"/>
            </a:br>
            <a:r>
              <a:rPr lang="nb-NO" dirty="0"/>
              <a:t>Global Forum for </a:t>
            </a:r>
            <a:r>
              <a:rPr lang="nb-NO" dirty="0" err="1"/>
              <a:t>Geography</a:t>
            </a:r>
            <a:r>
              <a:rPr lang="nb-NO" dirty="0"/>
              <a:t> and </a:t>
            </a:r>
            <a:r>
              <a:rPr lang="nb-NO" dirty="0" err="1"/>
              <a:t>Statistics</a:t>
            </a:r>
            <a:br>
              <a:rPr lang="nb-NO" dirty="0"/>
            </a:br>
            <a:r>
              <a:rPr lang="nb-NO" dirty="0"/>
              <a:t>Project </a:t>
            </a:r>
            <a:r>
              <a:rPr lang="nb-NO" dirty="0" err="1"/>
              <a:t>FairHair</a:t>
            </a:r>
            <a:br>
              <a:rPr lang="nb-NO" dirty="0"/>
            </a:br>
            <a:r>
              <a:rPr lang="nb-NO" dirty="0"/>
              <a:t>DGGS – </a:t>
            </a:r>
            <a:r>
              <a:rPr lang="nb-NO" dirty="0" err="1"/>
              <a:t>Discrete</a:t>
            </a:r>
            <a:r>
              <a:rPr lang="nb-NO" dirty="0"/>
              <a:t> Global Grid Systems</a:t>
            </a:r>
          </a:p>
          <a:p>
            <a:r>
              <a:rPr lang="nb-NO" dirty="0"/>
              <a:t>The grid </a:t>
            </a:r>
            <a:r>
              <a:rPr lang="nb-NO" dirty="0" err="1"/>
              <a:t>experiments</a:t>
            </a:r>
            <a:br>
              <a:rPr lang="nb-NO" dirty="0"/>
            </a:br>
            <a:r>
              <a:rPr lang="nb-NO" dirty="0"/>
              <a:t>The global grid </a:t>
            </a:r>
            <a:r>
              <a:rPr lang="nb-NO" dirty="0" err="1"/>
              <a:t>challenge</a:t>
            </a:r>
            <a:r>
              <a:rPr lang="nb-NO" dirty="0"/>
              <a:t> 2018</a:t>
            </a:r>
            <a:br>
              <a:rPr lang="nb-NO" dirty="0"/>
            </a:br>
            <a:r>
              <a:rPr lang="nb-NO" dirty="0"/>
              <a:t>The Nordic </a:t>
            </a:r>
            <a:r>
              <a:rPr lang="nb-NO" dirty="0" err="1"/>
              <a:t>challenge</a:t>
            </a:r>
            <a:r>
              <a:rPr lang="nb-NO" dirty="0"/>
              <a:t> 2019</a:t>
            </a:r>
            <a:br>
              <a:rPr lang="nb-NO" dirty="0"/>
            </a:br>
            <a:r>
              <a:rPr lang="nb-NO" dirty="0"/>
              <a:t>The grid </a:t>
            </a:r>
            <a:r>
              <a:rPr lang="nb-NO" dirty="0" err="1"/>
              <a:t>experiment</a:t>
            </a:r>
            <a:r>
              <a:rPr lang="nb-NO" dirty="0"/>
              <a:t> in Portugal</a:t>
            </a:r>
          </a:p>
        </p:txBody>
      </p:sp>
    </p:spTree>
    <p:extLst>
      <p:ext uri="{BB962C8B-B14F-4D97-AF65-F5344CB8AC3E}">
        <p14:creationId xmlns:p14="http://schemas.microsoft.com/office/powerpoint/2010/main" val="28348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99EDFE3-35B3-4517-9527-8F7544D46550}"/>
              </a:ext>
            </a:extLst>
          </p:cNvPr>
          <p:cNvSpPr>
            <a:spLocks noGrp="1"/>
          </p:cNvSpPr>
          <p:nvPr>
            <p:ph type="title"/>
          </p:nvPr>
        </p:nvSpPr>
        <p:spPr/>
        <p:txBody>
          <a:bodyPr/>
          <a:lstStyle/>
          <a:p>
            <a:r>
              <a:rPr lang="nb-NO" dirty="0" err="1"/>
              <a:t>Results</a:t>
            </a:r>
            <a:endParaRPr lang="nb-NO" dirty="0"/>
          </a:p>
        </p:txBody>
      </p:sp>
      <p:sp>
        <p:nvSpPr>
          <p:cNvPr id="3" name="Plassholder for innhold 2">
            <a:extLst>
              <a:ext uri="{FF2B5EF4-FFF2-40B4-BE49-F238E27FC236}">
                <a16:creationId xmlns:a16="http://schemas.microsoft.com/office/drawing/2014/main" id="{50B7D28F-B03F-4FEB-940E-81BBA5393B7B}"/>
              </a:ext>
            </a:extLst>
          </p:cNvPr>
          <p:cNvSpPr>
            <a:spLocks noGrp="1"/>
          </p:cNvSpPr>
          <p:nvPr>
            <p:ph sz="quarter" idx="11"/>
          </p:nvPr>
        </p:nvSpPr>
        <p:spPr>
          <a:xfrm>
            <a:off x="300038" y="1862176"/>
            <a:ext cx="11891962" cy="3978862"/>
          </a:xfrm>
        </p:spPr>
        <p:txBody>
          <a:bodyPr/>
          <a:lstStyle/>
          <a:p>
            <a:r>
              <a:rPr lang="nb-NO" dirty="0"/>
              <a:t>INSPIRE : 1 140 grid </a:t>
            </a:r>
            <a:r>
              <a:rPr lang="nb-NO" dirty="0" err="1"/>
              <a:t>cells</a:t>
            </a:r>
            <a:r>
              <a:rPr lang="nb-NO" dirty="0"/>
              <a:t> (</a:t>
            </a:r>
            <a:r>
              <a:rPr lang="nb-NO" dirty="0" err="1"/>
              <a:t>max</a:t>
            </a:r>
            <a:r>
              <a:rPr lang="nb-NO" dirty="0"/>
              <a:t> </a:t>
            </a:r>
            <a:r>
              <a:rPr lang="nb-NO" dirty="0" err="1"/>
              <a:t>value</a:t>
            </a:r>
            <a:r>
              <a:rPr lang="nb-NO" dirty="0"/>
              <a:t> 19)</a:t>
            </a:r>
          </a:p>
          <a:p>
            <a:r>
              <a:rPr lang="nb-NO" dirty="0"/>
              <a:t>HEX        : 1 076 grid </a:t>
            </a:r>
            <a:r>
              <a:rPr lang="nb-NO" dirty="0" err="1"/>
              <a:t>cells</a:t>
            </a:r>
            <a:r>
              <a:rPr lang="nb-NO" dirty="0"/>
              <a:t> (</a:t>
            </a:r>
            <a:r>
              <a:rPr lang="nb-NO" dirty="0" err="1"/>
              <a:t>max</a:t>
            </a:r>
            <a:r>
              <a:rPr lang="nb-NO" dirty="0"/>
              <a:t> </a:t>
            </a:r>
            <a:r>
              <a:rPr lang="nb-NO" dirty="0" err="1"/>
              <a:t>value</a:t>
            </a:r>
            <a:r>
              <a:rPr lang="nb-NO" dirty="0"/>
              <a:t> 17)</a:t>
            </a:r>
            <a:br>
              <a:rPr lang="nb-NO" dirty="0"/>
            </a:br>
            <a:endParaRPr lang="nb-NO" dirty="0"/>
          </a:p>
          <a:p>
            <a:pPr marL="0" indent="0">
              <a:buNone/>
            </a:pPr>
            <a:r>
              <a:rPr lang="nb-NO" dirty="0"/>
              <a:t>1) Hexagons seems slightly more efficient in sampling and presenting point data</a:t>
            </a:r>
            <a:br>
              <a:rPr lang="nb-NO" dirty="0"/>
            </a:br>
            <a:r>
              <a:rPr lang="nb-NO" dirty="0">
                <a:solidFill>
                  <a:schemeClr val="tx1"/>
                </a:solidFill>
              </a:rPr>
              <a:t>2) Improve test by distributing points with equal distance along border</a:t>
            </a:r>
            <a:br>
              <a:rPr lang="nb-NO" dirty="0">
                <a:solidFill>
                  <a:schemeClr val="tx1"/>
                </a:solidFill>
              </a:rPr>
            </a:br>
            <a:r>
              <a:rPr lang="nb-NO" dirty="0">
                <a:solidFill>
                  <a:schemeClr val="tx1"/>
                </a:solidFill>
              </a:rPr>
              <a:t>3) </a:t>
            </a:r>
            <a:r>
              <a:rPr lang="nb-NO" dirty="0" err="1">
                <a:solidFill>
                  <a:schemeClr val="tx1"/>
                </a:solidFill>
              </a:rPr>
              <a:t>Compare</a:t>
            </a:r>
            <a:r>
              <a:rPr lang="nb-NO" dirty="0">
                <a:solidFill>
                  <a:schemeClr val="tx1"/>
                </a:solidFill>
              </a:rPr>
              <a:t> directional </a:t>
            </a:r>
            <a:r>
              <a:rPr lang="nb-NO" dirty="0"/>
              <a:t>accuracy, not only location accuracy</a:t>
            </a:r>
          </a:p>
          <a:p>
            <a:pPr marL="0" indent="0">
              <a:buNone/>
            </a:pPr>
            <a:endParaRPr lang="nb-NO" dirty="0"/>
          </a:p>
        </p:txBody>
      </p:sp>
    </p:spTree>
    <p:extLst>
      <p:ext uri="{BB962C8B-B14F-4D97-AF65-F5344CB8AC3E}">
        <p14:creationId xmlns:p14="http://schemas.microsoft.com/office/powerpoint/2010/main" val="1878855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4065A0D-A680-46D2-83E4-96E846D0117C}"/>
              </a:ext>
            </a:extLst>
          </p:cNvPr>
          <p:cNvPicPr>
            <a:picLocks noChangeAspect="1"/>
          </p:cNvPicPr>
          <p:nvPr/>
        </p:nvPicPr>
        <p:blipFill>
          <a:blip r:embed="rId2" cstate="print"/>
          <a:stretch>
            <a:fillRect/>
          </a:stretch>
        </p:blipFill>
        <p:spPr>
          <a:xfrm>
            <a:off x="450087" y="3833451"/>
            <a:ext cx="3715825" cy="2786869"/>
          </a:xfrm>
          <a:prstGeom prst="rect">
            <a:avLst/>
          </a:prstGeom>
        </p:spPr>
      </p:pic>
      <p:sp>
        <p:nvSpPr>
          <p:cNvPr id="2" name="Tittel 1">
            <a:extLst>
              <a:ext uri="{FF2B5EF4-FFF2-40B4-BE49-F238E27FC236}">
                <a16:creationId xmlns:a16="http://schemas.microsoft.com/office/drawing/2014/main" id="{8208BCE3-9096-45A4-A5DD-8DE2EC54DD3D}"/>
              </a:ext>
            </a:extLst>
          </p:cNvPr>
          <p:cNvSpPr>
            <a:spLocks noGrp="1"/>
          </p:cNvSpPr>
          <p:nvPr>
            <p:ph type="title"/>
          </p:nvPr>
        </p:nvSpPr>
        <p:spPr>
          <a:xfrm>
            <a:off x="497587" y="95180"/>
            <a:ext cx="11039989" cy="1311128"/>
          </a:xfrm>
        </p:spPr>
        <p:txBody>
          <a:bodyPr/>
          <a:lstStyle/>
          <a:p>
            <a:r>
              <a:rPr lang="nb-NO" dirty="0"/>
              <a:t>«The 2019 NUTS2 Portuguese border soup experiment»</a:t>
            </a:r>
          </a:p>
        </p:txBody>
      </p:sp>
      <p:sp>
        <p:nvSpPr>
          <p:cNvPr id="3" name="Plassholder for innhold 2">
            <a:extLst>
              <a:ext uri="{FF2B5EF4-FFF2-40B4-BE49-F238E27FC236}">
                <a16:creationId xmlns:a16="http://schemas.microsoft.com/office/drawing/2014/main" id="{53FF86DF-587E-48B3-ACB4-C6D581FB82F5}"/>
              </a:ext>
            </a:extLst>
          </p:cNvPr>
          <p:cNvSpPr>
            <a:spLocks noGrp="1"/>
          </p:cNvSpPr>
          <p:nvPr>
            <p:ph sz="quarter" idx="11"/>
          </p:nvPr>
        </p:nvSpPr>
        <p:spPr>
          <a:xfrm>
            <a:off x="340842" y="1747171"/>
            <a:ext cx="5008578" cy="3978862"/>
          </a:xfrm>
        </p:spPr>
        <p:txBody>
          <a:bodyPr/>
          <a:lstStyle/>
          <a:p>
            <a:pPr marL="0" indent="0">
              <a:buNone/>
            </a:pPr>
            <a:r>
              <a:rPr lang="nb-NO" b="1" dirty="0"/>
              <a:t>Ingredients</a:t>
            </a:r>
            <a:br>
              <a:rPr lang="nb-NO" b="1" dirty="0"/>
            </a:br>
            <a:r>
              <a:rPr lang="nb-NO" dirty="0"/>
              <a:t>Administrative borders (CAOP)</a:t>
            </a:r>
            <a:br>
              <a:rPr lang="nb-NO" dirty="0"/>
            </a:br>
            <a:r>
              <a:rPr lang="nb-NO" dirty="0"/>
              <a:t>Population at point building level</a:t>
            </a:r>
            <a:br>
              <a:rPr lang="nb-NO" dirty="0"/>
            </a:br>
            <a:r>
              <a:rPr lang="nb-NO" dirty="0"/>
              <a:t>Vector grids (hex and square)</a:t>
            </a:r>
          </a:p>
          <a:p>
            <a:pPr marL="0" indent="0">
              <a:buNone/>
            </a:pPr>
            <a:endParaRPr lang="nb-NO" dirty="0"/>
          </a:p>
        </p:txBody>
      </p:sp>
      <p:pic>
        <p:nvPicPr>
          <p:cNvPr id="7" name="Bilde 6">
            <a:extLst>
              <a:ext uri="{FF2B5EF4-FFF2-40B4-BE49-F238E27FC236}">
                <a16:creationId xmlns:a16="http://schemas.microsoft.com/office/drawing/2014/main" id="{C3FFCA2F-9801-4E1A-BDCF-683096C1E942}"/>
              </a:ext>
            </a:extLst>
          </p:cNvPr>
          <p:cNvPicPr>
            <a:picLocks noChangeAspect="1"/>
          </p:cNvPicPr>
          <p:nvPr/>
        </p:nvPicPr>
        <p:blipFill>
          <a:blip r:embed="rId3" cstate="print"/>
          <a:stretch>
            <a:fillRect/>
          </a:stretch>
        </p:blipFill>
        <p:spPr>
          <a:xfrm>
            <a:off x="5128237" y="2324652"/>
            <a:ext cx="2873929" cy="3770038"/>
          </a:xfrm>
          <a:prstGeom prst="rect">
            <a:avLst/>
          </a:prstGeom>
        </p:spPr>
      </p:pic>
      <p:sp>
        <p:nvSpPr>
          <p:cNvPr id="8" name="Plassholder for innhold 2">
            <a:extLst>
              <a:ext uri="{FF2B5EF4-FFF2-40B4-BE49-F238E27FC236}">
                <a16:creationId xmlns:a16="http://schemas.microsoft.com/office/drawing/2014/main" id="{DA25CB1C-FC37-482E-BABF-9878A79B4DED}"/>
              </a:ext>
            </a:extLst>
          </p:cNvPr>
          <p:cNvSpPr txBox="1">
            <a:spLocks/>
          </p:cNvSpPr>
          <p:nvPr/>
        </p:nvSpPr>
        <p:spPr>
          <a:xfrm>
            <a:off x="8054779" y="5079416"/>
            <a:ext cx="3711919" cy="1321386"/>
          </a:xfrm>
          <a:prstGeom prst="rect">
            <a:avLst/>
          </a:prstGeom>
        </p:spPr>
        <p:txBody>
          <a:bodyPr vert="horz" lIns="91440" tIns="45720" rIns="91440" bIns="45720" rtlCol="0">
            <a:noAutofit/>
          </a:bodyPr>
          <a:lstStyle>
            <a:lvl1pPr marL="228611" indent="-228611" algn="l" defTabSz="914446" rtl="0" eaLnBrk="1" latinLnBrk="0" hangingPunct="1">
              <a:lnSpc>
                <a:spcPct val="150000"/>
              </a:lnSpc>
              <a:spcBef>
                <a:spcPts val="0"/>
              </a:spcBef>
              <a:spcAft>
                <a:spcPts val="900"/>
              </a:spcAft>
              <a:buFont typeface="Arial" panose="020B0604020202020204" pitchFamily="34" charset="0"/>
              <a:buChar char="•"/>
              <a:defRPr sz="2400" kern="1200">
                <a:solidFill>
                  <a:srgbClr val="274247"/>
                </a:solidFill>
                <a:latin typeface="+mn-lt"/>
                <a:ea typeface="+mn-ea"/>
                <a:cs typeface="+mn-cs"/>
              </a:defRPr>
            </a:lvl1pPr>
            <a:lvl2pPr marL="396079" indent="-144029" algn="l" defTabSz="914446" rtl="0" eaLnBrk="1" latinLnBrk="0" hangingPunct="1">
              <a:lnSpc>
                <a:spcPct val="150000"/>
              </a:lnSpc>
              <a:spcBef>
                <a:spcPts val="0"/>
              </a:spcBef>
              <a:spcAft>
                <a:spcPts val="600"/>
              </a:spcAft>
              <a:buSzPct val="100000"/>
              <a:buFont typeface="Arial" panose="020B0604020202020204" pitchFamily="34" charset="0"/>
              <a:buChar char="◦"/>
              <a:defRPr sz="1800" kern="1200">
                <a:solidFill>
                  <a:srgbClr val="274247"/>
                </a:solidFill>
                <a:latin typeface="+mn-lt"/>
                <a:ea typeface="+mn-ea"/>
                <a:cs typeface="+mn-cs"/>
              </a:defRPr>
            </a:lvl2pPr>
            <a:lvl3pPr marL="522104" indent="-108022" algn="l" defTabSz="914446" rtl="0" eaLnBrk="1" latinLnBrk="0" hangingPunct="1">
              <a:lnSpc>
                <a:spcPct val="150000"/>
              </a:lnSpc>
              <a:spcBef>
                <a:spcPts val="300"/>
              </a:spcBef>
              <a:spcAft>
                <a:spcPts val="400"/>
              </a:spcAft>
              <a:buFont typeface="Open Sans" panose="020B0606030504020204" pitchFamily="34" charset="0"/>
              <a:buChar char="­"/>
              <a:defRPr sz="1400" kern="1200">
                <a:solidFill>
                  <a:srgbClr val="274247"/>
                </a:solidFill>
                <a:latin typeface="+mn-lt"/>
                <a:ea typeface="+mn-ea"/>
                <a:cs typeface="+mn-cs"/>
              </a:defRPr>
            </a:lvl3pPr>
            <a:lvl4pPr marL="666133" indent="-99020" algn="l" defTabSz="914446" rtl="0" eaLnBrk="1" latinLnBrk="0" hangingPunct="1">
              <a:lnSpc>
                <a:spcPct val="150000"/>
              </a:lnSpc>
              <a:spcBef>
                <a:spcPts val="250"/>
              </a:spcBef>
              <a:buFont typeface="Open Sans" panose="020B0606030504020204" pitchFamily="34" charset="0"/>
              <a:buChar char="­"/>
              <a:defRPr sz="1050" kern="1200">
                <a:solidFill>
                  <a:srgbClr val="274247"/>
                </a:solidFill>
                <a:latin typeface="+mn-lt"/>
                <a:ea typeface="+mn-ea"/>
                <a:cs typeface="+mn-cs"/>
              </a:defRPr>
            </a:lvl4pPr>
            <a:lvl5pPr marL="774155" indent="-90018" algn="l" defTabSz="914446" rtl="0" eaLnBrk="1" latinLnBrk="0" hangingPunct="1">
              <a:lnSpc>
                <a:spcPct val="150000"/>
              </a:lnSpc>
              <a:spcBef>
                <a:spcPts val="250"/>
              </a:spcBef>
              <a:buFont typeface="Open Sans" panose="020B0606030504020204" pitchFamily="34" charset="0"/>
              <a:buChar char="­"/>
              <a:defRPr sz="1000" kern="1200">
                <a:solidFill>
                  <a:srgbClr val="274247"/>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8"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0"/>
              </a:spcAft>
              <a:buFont typeface="Arial" panose="020B0604020202020204" pitchFamily="34" charset="0"/>
              <a:buNone/>
            </a:pPr>
            <a:r>
              <a:rPr lang="nb-NO" b="1" dirty="0"/>
              <a:t>Chefs</a:t>
            </a:r>
            <a:br>
              <a:rPr lang="nb-NO" b="1" dirty="0"/>
            </a:br>
            <a:r>
              <a:rPr lang="nb-NO" dirty="0"/>
              <a:t>Statistics Portugal</a:t>
            </a:r>
          </a:p>
        </p:txBody>
      </p:sp>
      <p:sp>
        <p:nvSpPr>
          <p:cNvPr id="10" name="Plassholder for innhold 2">
            <a:extLst>
              <a:ext uri="{FF2B5EF4-FFF2-40B4-BE49-F238E27FC236}">
                <a16:creationId xmlns:a16="http://schemas.microsoft.com/office/drawing/2014/main" id="{14C347E7-7445-4742-A763-48A919BA348D}"/>
              </a:ext>
            </a:extLst>
          </p:cNvPr>
          <p:cNvSpPr txBox="1">
            <a:spLocks/>
          </p:cNvSpPr>
          <p:nvPr/>
        </p:nvSpPr>
        <p:spPr>
          <a:xfrm>
            <a:off x="654424" y="1192407"/>
            <a:ext cx="9651619" cy="810572"/>
          </a:xfrm>
          <a:prstGeom prst="rect">
            <a:avLst/>
          </a:prstGeom>
        </p:spPr>
        <p:txBody>
          <a:bodyPr vert="horz" lIns="91440" tIns="45720" rIns="91440" bIns="45720" rtlCol="0">
            <a:noAutofit/>
          </a:bodyPr>
          <a:lstStyle>
            <a:lvl1pPr marL="228611" indent="-228611" algn="l" defTabSz="914446" rtl="0" eaLnBrk="1" latinLnBrk="0" hangingPunct="1">
              <a:lnSpc>
                <a:spcPct val="150000"/>
              </a:lnSpc>
              <a:spcBef>
                <a:spcPts val="0"/>
              </a:spcBef>
              <a:spcAft>
                <a:spcPts val="900"/>
              </a:spcAft>
              <a:buFont typeface="Arial" panose="020B0604020202020204" pitchFamily="34" charset="0"/>
              <a:buChar char="•"/>
              <a:defRPr sz="2400" kern="1200">
                <a:solidFill>
                  <a:srgbClr val="274247"/>
                </a:solidFill>
                <a:latin typeface="+mn-lt"/>
                <a:ea typeface="+mn-ea"/>
                <a:cs typeface="+mn-cs"/>
              </a:defRPr>
            </a:lvl1pPr>
            <a:lvl2pPr marL="396079" indent="-144029" algn="l" defTabSz="914446" rtl="0" eaLnBrk="1" latinLnBrk="0" hangingPunct="1">
              <a:lnSpc>
                <a:spcPct val="150000"/>
              </a:lnSpc>
              <a:spcBef>
                <a:spcPts val="0"/>
              </a:spcBef>
              <a:spcAft>
                <a:spcPts val="600"/>
              </a:spcAft>
              <a:buSzPct val="100000"/>
              <a:buFont typeface="Arial" panose="020B0604020202020204" pitchFamily="34" charset="0"/>
              <a:buChar char="◦"/>
              <a:defRPr sz="1800" kern="1200">
                <a:solidFill>
                  <a:srgbClr val="274247"/>
                </a:solidFill>
                <a:latin typeface="+mn-lt"/>
                <a:ea typeface="+mn-ea"/>
                <a:cs typeface="+mn-cs"/>
              </a:defRPr>
            </a:lvl2pPr>
            <a:lvl3pPr marL="522104" indent="-108022" algn="l" defTabSz="914446" rtl="0" eaLnBrk="1" latinLnBrk="0" hangingPunct="1">
              <a:lnSpc>
                <a:spcPct val="150000"/>
              </a:lnSpc>
              <a:spcBef>
                <a:spcPts val="300"/>
              </a:spcBef>
              <a:spcAft>
                <a:spcPts val="400"/>
              </a:spcAft>
              <a:buFont typeface="Open Sans" panose="020B0606030504020204" pitchFamily="34" charset="0"/>
              <a:buChar char="­"/>
              <a:defRPr sz="1400" kern="1200">
                <a:solidFill>
                  <a:srgbClr val="274247"/>
                </a:solidFill>
                <a:latin typeface="+mn-lt"/>
                <a:ea typeface="+mn-ea"/>
                <a:cs typeface="+mn-cs"/>
              </a:defRPr>
            </a:lvl3pPr>
            <a:lvl4pPr marL="666133" indent="-99020" algn="l" defTabSz="914446" rtl="0" eaLnBrk="1" latinLnBrk="0" hangingPunct="1">
              <a:lnSpc>
                <a:spcPct val="150000"/>
              </a:lnSpc>
              <a:spcBef>
                <a:spcPts val="250"/>
              </a:spcBef>
              <a:buFont typeface="Open Sans" panose="020B0606030504020204" pitchFamily="34" charset="0"/>
              <a:buChar char="­"/>
              <a:defRPr sz="1050" kern="1200">
                <a:solidFill>
                  <a:srgbClr val="274247"/>
                </a:solidFill>
                <a:latin typeface="+mn-lt"/>
                <a:ea typeface="+mn-ea"/>
                <a:cs typeface="+mn-cs"/>
              </a:defRPr>
            </a:lvl4pPr>
            <a:lvl5pPr marL="774155" indent="-90018" algn="l" defTabSz="914446" rtl="0" eaLnBrk="1" latinLnBrk="0" hangingPunct="1">
              <a:lnSpc>
                <a:spcPct val="150000"/>
              </a:lnSpc>
              <a:spcBef>
                <a:spcPts val="250"/>
              </a:spcBef>
              <a:buFont typeface="Open Sans" panose="020B0606030504020204" pitchFamily="34" charset="0"/>
              <a:buChar char="­"/>
              <a:defRPr sz="1000" kern="1200">
                <a:solidFill>
                  <a:srgbClr val="274247"/>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8"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b-NO" dirty="0"/>
              <a:t>Make </a:t>
            </a:r>
            <a:r>
              <a:rPr lang="nb-NO" dirty="0" err="1"/>
              <a:t>population</a:t>
            </a:r>
            <a:r>
              <a:rPr lang="nb-NO" dirty="0"/>
              <a:t> </a:t>
            </a:r>
            <a:r>
              <a:rPr lang="nb-NO" dirty="0" err="1"/>
              <a:t>on</a:t>
            </a:r>
            <a:r>
              <a:rPr lang="nb-NO" dirty="0"/>
              <a:t> </a:t>
            </a:r>
            <a:r>
              <a:rPr lang="nb-NO" dirty="0" err="1"/>
              <a:t>hexgrid</a:t>
            </a:r>
            <a:r>
              <a:rPr lang="nb-NO" dirty="0"/>
              <a:t>, </a:t>
            </a:r>
            <a:r>
              <a:rPr lang="nb-NO" dirty="0">
                <a:solidFill>
                  <a:srgbClr val="FF0000"/>
                </a:solidFill>
              </a:rPr>
              <a:t>and </a:t>
            </a:r>
            <a:r>
              <a:rPr lang="nb-NO" dirty="0" err="1">
                <a:solidFill>
                  <a:srgbClr val="FF0000"/>
                </a:solidFill>
              </a:rPr>
              <a:t>compare</a:t>
            </a:r>
            <a:r>
              <a:rPr lang="nb-NO" dirty="0">
                <a:solidFill>
                  <a:srgbClr val="FF0000"/>
                </a:solidFill>
              </a:rPr>
              <a:t> </a:t>
            </a:r>
            <a:r>
              <a:rPr lang="nb-NO" dirty="0" err="1">
                <a:solidFill>
                  <a:srgbClr val="FF0000"/>
                </a:solidFill>
              </a:rPr>
              <a:t>with</a:t>
            </a:r>
            <a:r>
              <a:rPr lang="nb-NO" dirty="0">
                <a:solidFill>
                  <a:srgbClr val="FF0000"/>
                </a:solidFill>
              </a:rPr>
              <a:t> </a:t>
            </a:r>
            <a:r>
              <a:rPr lang="nb-NO" dirty="0" err="1">
                <a:solidFill>
                  <a:srgbClr val="FF0000"/>
                </a:solidFill>
              </a:rPr>
              <a:t>square</a:t>
            </a:r>
            <a:r>
              <a:rPr lang="nb-NO" dirty="0">
                <a:solidFill>
                  <a:srgbClr val="FF0000"/>
                </a:solidFill>
              </a:rPr>
              <a:t> grids</a:t>
            </a:r>
          </a:p>
        </p:txBody>
      </p:sp>
      <p:grpSp>
        <p:nvGrpSpPr>
          <p:cNvPr id="4" name="Group 15"/>
          <p:cNvGrpSpPr/>
          <p:nvPr/>
        </p:nvGrpSpPr>
        <p:grpSpPr>
          <a:xfrm>
            <a:off x="8335926" y="1977657"/>
            <a:ext cx="3856074" cy="2934586"/>
            <a:chOff x="7287845" y="5665379"/>
            <a:chExt cx="5010342" cy="3553049"/>
          </a:xfrm>
        </p:grpSpPr>
        <p:pic>
          <p:nvPicPr>
            <p:cNvPr id="2053" name="Picture 5"/>
            <p:cNvPicPr>
              <a:picLocks noChangeAspect="1" noChangeArrowheads="1"/>
            </p:cNvPicPr>
            <p:nvPr/>
          </p:nvPicPr>
          <p:blipFill>
            <a:blip r:embed="rId4" cstate="print"/>
            <a:srcRect/>
            <a:stretch>
              <a:fillRect/>
            </a:stretch>
          </p:blipFill>
          <p:spPr bwMode="auto">
            <a:xfrm>
              <a:off x="7287845" y="5677786"/>
              <a:ext cx="5010342" cy="3540642"/>
            </a:xfrm>
            <a:prstGeom prst="rect">
              <a:avLst/>
            </a:prstGeom>
            <a:noFill/>
            <a:ln w="9525">
              <a:noFill/>
              <a:miter lim="800000"/>
              <a:headEnd/>
              <a:tailEnd/>
            </a:ln>
          </p:spPr>
        </p:pic>
        <p:pic>
          <p:nvPicPr>
            <p:cNvPr id="2054" name="Picture 6"/>
            <p:cNvPicPr>
              <a:picLocks noChangeAspect="1" noChangeArrowheads="1"/>
            </p:cNvPicPr>
            <p:nvPr/>
          </p:nvPicPr>
          <p:blipFill>
            <a:blip r:embed="rId5" cstate="print"/>
            <a:srcRect/>
            <a:stretch>
              <a:fillRect/>
            </a:stretch>
          </p:blipFill>
          <p:spPr bwMode="auto">
            <a:xfrm>
              <a:off x="7424851" y="7400261"/>
              <a:ext cx="1769451" cy="1800224"/>
            </a:xfrm>
            <a:prstGeom prst="rect">
              <a:avLst/>
            </a:prstGeom>
            <a:noFill/>
            <a:ln w="9525">
              <a:noFill/>
              <a:miter lim="800000"/>
              <a:headEnd/>
              <a:tailEnd/>
            </a:ln>
          </p:spPr>
        </p:pic>
        <p:pic>
          <p:nvPicPr>
            <p:cNvPr id="2056" name="Picture 8"/>
            <p:cNvPicPr>
              <a:picLocks noChangeAspect="1" noChangeArrowheads="1"/>
            </p:cNvPicPr>
            <p:nvPr/>
          </p:nvPicPr>
          <p:blipFill>
            <a:blip r:embed="rId6" cstate="print"/>
            <a:srcRect/>
            <a:stretch>
              <a:fillRect/>
            </a:stretch>
          </p:blipFill>
          <p:spPr bwMode="auto">
            <a:xfrm>
              <a:off x="7288175" y="5665379"/>
              <a:ext cx="2919081" cy="1724912"/>
            </a:xfrm>
            <a:prstGeom prst="rect">
              <a:avLst/>
            </a:prstGeom>
            <a:noFill/>
            <a:ln w="9525">
              <a:noFill/>
              <a:miter lim="800000"/>
              <a:headEnd/>
              <a:tailEnd/>
            </a:ln>
          </p:spPr>
        </p:pic>
      </p:grpSp>
      <p:pic>
        <p:nvPicPr>
          <p:cNvPr id="12" name="Picture 7" descr=" SECUNDÁRIA"/>
          <p:cNvPicPr>
            <a:picLocks noChangeAspect="1" noChangeArrowheads="1"/>
          </p:cNvPicPr>
          <p:nvPr/>
        </p:nvPicPr>
        <p:blipFill>
          <a:blip r:embed="rId7" cstate="print"/>
          <a:srcRect/>
          <a:stretch>
            <a:fillRect/>
          </a:stretch>
        </p:blipFill>
        <p:spPr bwMode="auto">
          <a:xfrm>
            <a:off x="335886" y="6446914"/>
            <a:ext cx="3291590" cy="383436"/>
          </a:xfrm>
          <a:prstGeom prst="rect">
            <a:avLst/>
          </a:prstGeom>
          <a:noFill/>
          <a:ln w="9525">
            <a:noFill/>
            <a:miter lim="800000"/>
            <a:headEnd/>
            <a:tailEnd/>
          </a:ln>
        </p:spPr>
      </p:pic>
    </p:spTree>
    <p:extLst>
      <p:ext uri="{BB962C8B-B14F-4D97-AF65-F5344CB8AC3E}">
        <p14:creationId xmlns:p14="http://schemas.microsoft.com/office/powerpoint/2010/main" val="2784780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HEXAGON_GRID_PT.png"/>
          <p:cNvPicPr>
            <a:picLocks noChangeAspect="1"/>
          </p:cNvPicPr>
          <p:nvPr/>
        </p:nvPicPr>
        <p:blipFill>
          <a:blip r:embed="rId2" cstate="print"/>
          <a:stretch>
            <a:fillRect/>
          </a:stretch>
        </p:blipFill>
        <p:spPr>
          <a:xfrm>
            <a:off x="1101521" y="0"/>
            <a:ext cx="9691247" cy="6858000"/>
          </a:xfrm>
          <a:prstGeom prst="rect">
            <a:avLst/>
          </a:prstGeom>
        </p:spPr>
      </p:pic>
      <p:sp>
        <p:nvSpPr>
          <p:cNvPr id="2" name="Tittel 1">
            <a:extLst>
              <a:ext uri="{FF2B5EF4-FFF2-40B4-BE49-F238E27FC236}">
                <a16:creationId xmlns:a16="http://schemas.microsoft.com/office/drawing/2014/main" id="{1C4267FF-4E1D-4EC8-A481-3300A51A3CB9}"/>
              </a:ext>
            </a:extLst>
          </p:cNvPr>
          <p:cNvSpPr>
            <a:spLocks noGrp="1"/>
          </p:cNvSpPr>
          <p:nvPr>
            <p:ph type="title"/>
          </p:nvPr>
        </p:nvSpPr>
        <p:spPr/>
        <p:txBody>
          <a:bodyPr/>
          <a:lstStyle/>
          <a:p>
            <a:pPr algn="ctr"/>
            <a:r>
              <a:rPr lang="nb-NO" dirty="0" err="1"/>
              <a:t>Population</a:t>
            </a:r>
            <a:r>
              <a:rPr lang="nb-NO" dirty="0"/>
              <a:t> </a:t>
            </a:r>
            <a:r>
              <a:rPr lang="nb-NO" dirty="0" err="1"/>
              <a:t>on</a:t>
            </a:r>
            <a:r>
              <a:rPr lang="nb-NO" dirty="0"/>
              <a:t> global </a:t>
            </a:r>
            <a:r>
              <a:rPr lang="nb-NO" dirty="0" err="1"/>
              <a:t>hex</a:t>
            </a:r>
            <a:r>
              <a:rPr lang="nb-NO" dirty="0"/>
              <a:t> grid</a:t>
            </a:r>
          </a:p>
        </p:txBody>
      </p:sp>
    </p:spTree>
    <p:extLst>
      <p:ext uri="{BB962C8B-B14F-4D97-AF65-F5344CB8AC3E}">
        <p14:creationId xmlns:p14="http://schemas.microsoft.com/office/powerpoint/2010/main" val="3971336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F92439D-2165-46F1-8F59-E0DDA744FF3F}"/>
              </a:ext>
            </a:extLst>
          </p:cNvPr>
          <p:cNvSpPr>
            <a:spLocks noGrp="1"/>
          </p:cNvSpPr>
          <p:nvPr>
            <p:ph type="title"/>
          </p:nvPr>
        </p:nvSpPr>
        <p:spPr>
          <a:xfrm>
            <a:off x="1207484" y="230424"/>
            <a:ext cx="9651619" cy="1311128"/>
          </a:xfrm>
        </p:spPr>
        <p:txBody>
          <a:bodyPr/>
          <a:lstStyle/>
          <a:p>
            <a:r>
              <a:rPr lang="nb-NO" dirty="0"/>
              <a:t>Border </a:t>
            </a:r>
            <a:r>
              <a:rPr lang="nb-NO" dirty="0" err="1"/>
              <a:t>example</a:t>
            </a:r>
            <a:endParaRPr lang="nb-NO" dirty="0"/>
          </a:p>
        </p:txBody>
      </p:sp>
      <p:pic>
        <p:nvPicPr>
          <p:cNvPr id="8" name="Picture 7" descr="PT_Algarve1.png"/>
          <p:cNvPicPr>
            <a:picLocks noChangeAspect="1"/>
          </p:cNvPicPr>
          <p:nvPr/>
        </p:nvPicPr>
        <p:blipFill>
          <a:blip r:embed="rId3" cstate="print"/>
          <a:srcRect b="22220"/>
          <a:stretch>
            <a:fillRect/>
          </a:stretch>
        </p:blipFill>
        <p:spPr>
          <a:xfrm>
            <a:off x="6173972" y="3386062"/>
            <a:ext cx="6018028" cy="3312449"/>
          </a:xfrm>
          <a:prstGeom prst="rect">
            <a:avLst/>
          </a:prstGeom>
        </p:spPr>
      </p:pic>
      <p:sp>
        <p:nvSpPr>
          <p:cNvPr id="9" name="Title 2">
            <a:extLst>
              <a:ext uri="{FF2B5EF4-FFF2-40B4-BE49-F238E27FC236}">
                <a16:creationId xmlns:a16="http://schemas.microsoft.com/office/drawing/2014/main" id="{E4DBA9F6-B330-D64E-8869-27F794CB1C8B}"/>
              </a:ext>
            </a:extLst>
          </p:cNvPr>
          <p:cNvSpPr txBox="1">
            <a:spLocks/>
          </p:cNvSpPr>
          <p:nvPr/>
        </p:nvSpPr>
        <p:spPr>
          <a:xfrm>
            <a:off x="3211033" y="4933506"/>
            <a:ext cx="3344373" cy="1020726"/>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pt-PT" sz="2400" b="1" kern="0" dirty="0">
                <a:solidFill>
                  <a:srgbClr val="C00000"/>
                </a:solidFill>
                <a:latin typeface="Calibri" pitchFamily="34" charset="0"/>
              </a:rPr>
              <a:t>NUTS II REGIONS</a:t>
            </a:r>
          </a:p>
          <a:p>
            <a:r>
              <a:rPr lang="pt-PT" sz="2400" b="1" kern="0" dirty="0">
                <a:solidFill>
                  <a:srgbClr val="C00000"/>
                </a:solidFill>
                <a:latin typeface="Calibri" pitchFamily="34" charset="0"/>
              </a:rPr>
              <a:t>(ALENTEJO/ALGARVE)</a:t>
            </a:r>
            <a:endParaRPr lang="pt-PT" sz="2400" b="1" kern="0" dirty="0">
              <a:solidFill>
                <a:srgbClr val="C00000"/>
              </a:solidFill>
            </a:endParaRPr>
          </a:p>
        </p:txBody>
      </p:sp>
      <p:sp>
        <p:nvSpPr>
          <p:cNvPr id="10" name="TextBox 9"/>
          <p:cNvSpPr txBox="1"/>
          <p:nvPr/>
        </p:nvSpPr>
        <p:spPr>
          <a:xfrm>
            <a:off x="8739962" y="3848986"/>
            <a:ext cx="944489" cy="707886"/>
          </a:xfrm>
          <a:prstGeom prst="rect">
            <a:avLst/>
          </a:prstGeom>
          <a:noFill/>
        </p:spPr>
        <p:txBody>
          <a:bodyPr wrap="none" rtlCol="0">
            <a:spAutoFit/>
          </a:bodyPr>
          <a:lstStyle/>
          <a:p>
            <a:r>
              <a:rPr lang="en-GB" sz="2000" dirty="0">
                <a:latin typeface="Arial Narrow" pitchFamily="34" charset="0"/>
                <a:cs typeface="Arial" pitchFamily="34" charset="0"/>
              </a:rPr>
              <a:t>PT 18</a:t>
            </a:r>
          </a:p>
          <a:p>
            <a:r>
              <a:rPr lang="en-GB" sz="2000" dirty="0" err="1">
                <a:latin typeface="Arial Narrow" pitchFamily="34" charset="0"/>
                <a:cs typeface="Arial" pitchFamily="34" charset="0"/>
              </a:rPr>
              <a:t>Alentejo</a:t>
            </a:r>
            <a:endParaRPr lang="en-GB" sz="2000" dirty="0">
              <a:latin typeface="Arial Narrow" pitchFamily="34" charset="0"/>
              <a:cs typeface="Arial" pitchFamily="34" charset="0"/>
            </a:endParaRPr>
          </a:p>
        </p:txBody>
      </p:sp>
      <p:pic>
        <p:nvPicPr>
          <p:cNvPr id="6" name="Picture 5" descr="PT_Cont1.png"/>
          <p:cNvPicPr>
            <a:picLocks noChangeAspect="1"/>
          </p:cNvPicPr>
          <p:nvPr/>
        </p:nvPicPr>
        <p:blipFill>
          <a:blip r:embed="rId4" cstate="print"/>
          <a:stretch>
            <a:fillRect/>
          </a:stretch>
        </p:blipFill>
        <p:spPr>
          <a:xfrm>
            <a:off x="9611169" y="0"/>
            <a:ext cx="2580831" cy="3646967"/>
          </a:xfrm>
          <a:prstGeom prst="rect">
            <a:avLst/>
          </a:prstGeom>
        </p:spPr>
      </p:pic>
      <p:sp>
        <p:nvSpPr>
          <p:cNvPr id="7" name="Title 2">
            <a:extLst>
              <a:ext uri="{FF2B5EF4-FFF2-40B4-BE49-F238E27FC236}">
                <a16:creationId xmlns:a16="http://schemas.microsoft.com/office/drawing/2014/main" id="{E4DBA9F6-B330-D64E-8869-27F794CB1C8B}"/>
              </a:ext>
            </a:extLst>
          </p:cNvPr>
          <p:cNvSpPr txBox="1">
            <a:spLocks/>
          </p:cNvSpPr>
          <p:nvPr/>
        </p:nvSpPr>
        <p:spPr>
          <a:xfrm>
            <a:off x="6804834" y="0"/>
            <a:ext cx="3492320" cy="12121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pt-PT" sz="2400" b="1" kern="0" dirty="0">
                <a:solidFill>
                  <a:srgbClr val="000000"/>
                </a:solidFill>
                <a:latin typeface="Calibri" pitchFamily="34" charset="0"/>
              </a:rPr>
              <a:t>PORTUGAL</a:t>
            </a:r>
          </a:p>
          <a:p>
            <a:r>
              <a:rPr lang="pt-PT" sz="2400" b="1" kern="0" dirty="0">
                <a:solidFill>
                  <a:srgbClr val="000000"/>
                </a:solidFill>
                <a:latin typeface="Calibri" pitchFamily="34" charset="0"/>
              </a:rPr>
              <a:t>NUTS II REGIONS</a:t>
            </a:r>
          </a:p>
          <a:p>
            <a:r>
              <a:rPr lang="pt-PT" sz="2400" b="1" kern="0" dirty="0">
                <a:solidFill>
                  <a:srgbClr val="000000"/>
                </a:solidFill>
                <a:latin typeface="Calibri" pitchFamily="34" charset="0"/>
              </a:rPr>
              <a:t>(</a:t>
            </a:r>
            <a:r>
              <a:rPr lang="pt-PT" sz="2400" b="1" kern="0" dirty="0" err="1">
                <a:solidFill>
                  <a:srgbClr val="000000"/>
                </a:solidFill>
                <a:latin typeface="Calibri" pitchFamily="34" charset="0"/>
              </a:rPr>
              <a:t>Mainland</a:t>
            </a:r>
            <a:r>
              <a:rPr lang="pt-PT" sz="2400" b="1" kern="0" dirty="0">
                <a:solidFill>
                  <a:srgbClr val="000000"/>
                </a:solidFill>
                <a:latin typeface="Calibri" pitchFamily="34" charset="0"/>
              </a:rPr>
              <a:t>)</a:t>
            </a:r>
            <a:endParaRPr lang="pt-PT" sz="2400" b="1" kern="0" dirty="0">
              <a:solidFill>
                <a:srgbClr val="000000"/>
              </a:solidFill>
            </a:endParaRPr>
          </a:p>
        </p:txBody>
      </p:sp>
      <p:sp>
        <p:nvSpPr>
          <p:cNvPr id="11" name="Rectangle 10"/>
          <p:cNvSpPr/>
          <p:nvPr/>
        </p:nvSpPr>
        <p:spPr>
          <a:xfrm>
            <a:off x="6826102" y="4619499"/>
            <a:ext cx="5039833" cy="87987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3" name="Table 12"/>
          <p:cNvGraphicFramePr>
            <a:graphicFrameLocks noGrp="1"/>
          </p:cNvGraphicFramePr>
          <p:nvPr/>
        </p:nvGraphicFramePr>
        <p:xfrm>
          <a:off x="425302" y="1665129"/>
          <a:ext cx="6592186" cy="2098797"/>
        </p:xfrm>
        <a:graphic>
          <a:graphicData uri="http://schemas.openxmlformats.org/drawingml/2006/table">
            <a:tbl>
              <a:tblPr/>
              <a:tblGrid>
                <a:gridCol w="2190307">
                  <a:extLst>
                    <a:ext uri="{9D8B030D-6E8A-4147-A177-3AD203B41FA5}">
                      <a16:colId xmlns:a16="http://schemas.microsoft.com/office/drawing/2014/main" val="20000"/>
                    </a:ext>
                  </a:extLst>
                </a:gridCol>
                <a:gridCol w="1084521">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488558">
                  <a:extLst>
                    <a:ext uri="{9D8B030D-6E8A-4147-A177-3AD203B41FA5}">
                      <a16:colId xmlns:a16="http://schemas.microsoft.com/office/drawing/2014/main" val="20003"/>
                    </a:ext>
                  </a:extLst>
                </a:gridCol>
              </a:tblGrid>
              <a:tr h="822890">
                <a:tc>
                  <a:txBody>
                    <a:bodyPr/>
                    <a:lstStyle/>
                    <a:p>
                      <a:pPr algn="l" rtl="0" fontAlgn="t"/>
                      <a:r>
                        <a:rPr lang="pt-PT" sz="1800" b="1" i="0" u="none" strike="noStrike" dirty="0">
                          <a:solidFill>
                            <a:srgbClr val="FFFFFF"/>
                          </a:solidFill>
                          <a:latin typeface="Open Sans"/>
                        </a:rPr>
                        <a:t>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a:txBody>
                    <a:bodyPr/>
                    <a:lstStyle/>
                    <a:p>
                      <a:pPr algn="ctr" fontAlgn="t"/>
                      <a:r>
                        <a:rPr lang="pt-PT" sz="1800" b="1" i="0" u="none" strike="noStrike">
                          <a:solidFill>
                            <a:srgbClr val="FFFFFF"/>
                          </a:solidFill>
                          <a:latin typeface="Open Sans"/>
                        </a:rPr>
                        <a:t>Hex (poly)</a:t>
                      </a:r>
                      <a:r>
                        <a:rPr lang="pt-PT" sz="1800" b="0" i="0" u="none" strike="noStrike">
                          <a:solidFill>
                            <a:srgbClr val="000000"/>
                          </a:solidFill>
                          <a:latin typeface="Calibri"/>
                        </a:rPr>
                        <a:t> </a:t>
                      </a:r>
                      <a:endParaRPr lang="pt-PT" sz="1800" b="1" i="0" u="none" strike="noStrike">
                        <a:solidFill>
                          <a:srgbClr val="FFFFFF"/>
                        </a:solidFill>
                        <a:latin typeface="Open Sans"/>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a:txBody>
                    <a:bodyPr/>
                    <a:lstStyle/>
                    <a:p>
                      <a:pPr algn="ctr" fontAlgn="t"/>
                      <a:r>
                        <a:rPr lang="pt-PT" sz="1800" b="1" i="0" u="none" strike="noStrike" dirty="0" err="1">
                          <a:solidFill>
                            <a:srgbClr val="FFFFFF"/>
                          </a:solidFill>
                          <a:latin typeface="+mn-lt"/>
                        </a:rPr>
                        <a:t>Sq</a:t>
                      </a:r>
                      <a:r>
                        <a:rPr lang="pt-PT" sz="1800" b="1" i="0" u="none" strike="noStrike" dirty="0">
                          <a:solidFill>
                            <a:srgbClr val="FFFFFF"/>
                          </a:solidFill>
                          <a:latin typeface="+mn-lt"/>
                        </a:rPr>
                        <a:t> (</a:t>
                      </a:r>
                      <a:r>
                        <a:rPr lang="pt-PT" sz="1800" b="1" i="0" u="none" strike="noStrike" dirty="0" err="1">
                          <a:solidFill>
                            <a:srgbClr val="FFFFFF"/>
                          </a:solidFill>
                          <a:latin typeface="+mn-lt"/>
                        </a:rPr>
                        <a:t>poly</a:t>
                      </a:r>
                      <a:r>
                        <a:rPr lang="pt-PT" sz="1800" b="1" i="0" u="none" strike="noStrike" dirty="0">
                          <a:solidFill>
                            <a:srgbClr val="FFFFFF"/>
                          </a:solidFill>
                          <a:latin typeface="+mn-lt"/>
                        </a:rPr>
                        <a:t>)</a:t>
                      </a:r>
                      <a:r>
                        <a:rPr lang="pt-PT" sz="1800" b="1" i="0" u="none" strike="noStrike" dirty="0">
                          <a:solidFill>
                            <a:srgbClr val="000000"/>
                          </a:solidFill>
                          <a:latin typeface="+mn-lt"/>
                        </a:rPr>
                        <a:t> </a:t>
                      </a:r>
                      <a:endParaRPr lang="pt-PT" sz="1800" b="1" i="0" u="none" strike="noStrike" dirty="0">
                        <a:solidFill>
                          <a:srgbClr val="FFFFFF"/>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a:txBody>
                    <a:bodyPr/>
                    <a:lstStyle/>
                    <a:p>
                      <a:pPr algn="ctr" fontAlgn="t">
                        <a:buClr>
                          <a:srgbClr val="FFFFFF"/>
                        </a:buClr>
                        <a:buSzPts val="1800"/>
                        <a:buFont typeface="Open Sans"/>
                        <a:buNone/>
                      </a:pPr>
                      <a:r>
                        <a:rPr lang="pt-PT" sz="1800" b="1" i="0" u="none" strike="noStrike" dirty="0" err="1">
                          <a:solidFill>
                            <a:srgbClr val="FFFFFF"/>
                          </a:solidFill>
                          <a:latin typeface="+mn-lt"/>
                        </a:rPr>
                        <a:t>Border</a:t>
                      </a:r>
                      <a:r>
                        <a:rPr lang="pt-PT" sz="1800" b="1" i="0" u="none" strike="noStrike" baseline="0" dirty="0">
                          <a:solidFill>
                            <a:srgbClr val="FFFFFF"/>
                          </a:solidFill>
                          <a:latin typeface="+mn-lt"/>
                        </a:rPr>
                        <a:t> </a:t>
                      </a:r>
                      <a:r>
                        <a:rPr lang="pt-PT" sz="1800" b="1" i="0" u="none" strike="noStrike" baseline="0" dirty="0" err="1">
                          <a:solidFill>
                            <a:srgbClr val="FFFFFF"/>
                          </a:solidFill>
                          <a:latin typeface="+mn-lt"/>
                        </a:rPr>
                        <a:t>line</a:t>
                      </a:r>
                      <a:endParaRPr lang="pt-PT" sz="1800" b="1" i="0" u="none" strike="noStrike" baseline="0" dirty="0">
                        <a:solidFill>
                          <a:srgbClr val="FFFFFF"/>
                        </a:solidFill>
                        <a:latin typeface="+mn-lt"/>
                      </a:endParaRPr>
                    </a:p>
                    <a:p>
                      <a:pPr algn="ctr" fontAlgn="t">
                        <a:buClr>
                          <a:srgbClr val="FFFFFF"/>
                        </a:buClr>
                        <a:buSzPts val="1800"/>
                        <a:buFont typeface="Open Sans"/>
                        <a:buNone/>
                      </a:pPr>
                      <a:r>
                        <a:rPr lang="pt-PT" sz="1800" b="1" i="0" u="none" strike="noStrike" baseline="0" dirty="0">
                          <a:solidFill>
                            <a:srgbClr val="FFFFFF"/>
                          </a:solidFill>
                          <a:latin typeface="+mn-lt"/>
                        </a:rPr>
                        <a:t>(km)</a:t>
                      </a:r>
                      <a:endParaRPr lang="pt-PT" sz="1800" b="1" i="0" u="none" strike="noStrike" dirty="0">
                        <a:solidFill>
                          <a:srgbClr val="FFFFFF"/>
                        </a:solidFill>
                        <a:latin typeface="+mn-lt"/>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extLst>
                  <a:ext uri="{0D108BD9-81ED-4DB2-BD59-A6C34878D82A}">
                    <a16:rowId xmlns:a16="http://schemas.microsoft.com/office/drawing/2014/main" val="10000"/>
                  </a:ext>
                </a:extLst>
              </a:tr>
              <a:tr h="695325">
                <a:tc>
                  <a:txBody>
                    <a:bodyPr/>
                    <a:lstStyle/>
                    <a:p>
                      <a:pPr algn="ctr" rtl="0" fontAlgn="t"/>
                      <a:r>
                        <a:rPr lang="pt-PT" sz="1800" b="1" i="0" u="none" strike="noStrike" dirty="0">
                          <a:solidFill>
                            <a:schemeClr val="tx1"/>
                          </a:solidFill>
                          <a:latin typeface="Open Sans"/>
                        </a:rPr>
                        <a:t>Total (</a:t>
                      </a:r>
                      <a:r>
                        <a:rPr lang="pt-PT" sz="1800" b="1" i="0" u="none" strike="noStrike" dirty="0" err="1">
                          <a:solidFill>
                            <a:schemeClr val="tx1"/>
                          </a:solidFill>
                          <a:latin typeface="Open Sans"/>
                        </a:rPr>
                        <a:t>Mainland</a:t>
                      </a:r>
                      <a:r>
                        <a:rPr lang="pt-PT" sz="1800" b="1" i="0" u="none" strike="noStrike" dirty="0">
                          <a:solidFill>
                            <a:schemeClr val="tx1"/>
                          </a:solidFill>
                          <a:latin typeface="Open Sans"/>
                        </a:rPr>
                        <a:t> </a:t>
                      </a:r>
                      <a:r>
                        <a:rPr lang="pt-PT" sz="1800" b="1" i="0" u="none" strike="noStrike" dirty="0" err="1">
                          <a:solidFill>
                            <a:schemeClr val="tx1"/>
                          </a:solidFill>
                          <a:latin typeface="Open Sans"/>
                        </a:rPr>
                        <a:t>Boarders</a:t>
                      </a:r>
                      <a:r>
                        <a:rPr lang="pt-PT" sz="1800" b="1" i="0" u="none" strike="noStrike" dirty="0">
                          <a:solidFill>
                            <a:schemeClr val="tx1"/>
                          </a:solidFill>
                          <a:latin typeface="Open Sans"/>
                        </a:rPr>
                        <a:t>)</a:t>
                      </a:r>
                      <a:r>
                        <a:rPr lang="pt-PT" sz="1800" b="1" i="0" u="none" strike="noStrike" dirty="0">
                          <a:solidFill>
                            <a:schemeClr val="tx1"/>
                          </a:solidFill>
                          <a:latin typeface="Calibri"/>
                        </a:rPr>
                        <a:t> </a:t>
                      </a:r>
                      <a:endParaRPr lang="pt-PT" sz="1800" b="1" i="0" u="none" strike="noStrike" dirty="0">
                        <a:solidFill>
                          <a:schemeClr val="tx1"/>
                        </a:solidFill>
                        <a:latin typeface="Open Sans"/>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dirty="0">
                          <a:solidFill>
                            <a:schemeClr val="tx1"/>
                          </a:solidFill>
                          <a:latin typeface="Open Sans"/>
                        </a:rPr>
                        <a:t>3498</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a:solidFill>
                            <a:schemeClr val="tx1"/>
                          </a:solidFill>
                          <a:latin typeface="Open Sans"/>
                        </a:rPr>
                        <a:t>4087</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kern="1200" dirty="0">
                          <a:solidFill>
                            <a:schemeClr val="tx1"/>
                          </a:solidFill>
                          <a:latin typeface="+mn-lt"/>
                          <a:ea typeface="+mn-ea"/>
                          <a:cs typeface="+mn-cs"/>
                        </a:rPr>
                        <a:t>3737,5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1"/>
                  </a:ext>
                </a:extLst>
              </a:tr>
              <a:tr h="580582">
                <a:tc>
                  <a:txBody>
                    <a:bodyPr/>
                    <a:lstStyle/>
                    <a:p>
                      <a:pPr algn="ctr" rtl="0" fontAlgn="t"/>
                      <a:r>
                        <a:rPr lang="pt-PT" sz="1800" b="1" i="0" u="none" strike="noStrike" dirty="0">
                          <a:solidFill>
                            <a:schemeClr val="tx1"/>
                          </a:solidFill>
                          <a:latin typeface="Open Sans"/>
                        </a:rPr>
                        <a:t>Alentejo /Algarve</a:t>
                      </a:r>
                      <a:r>
                        <a:rPr lang="pt-PT" sz="1800" b="1" i="0" u="none" strike="noStrike" dirty="0">
                          <a:solidFill>
                            <a:schemeClr val="tx1"/>
                          </a:solidFill>
                          <a:latin typeface="Calibri"/>
                        </a:rPr>
                        <a:t> </a:t>
                      </a:r>
                      <a:endParaRPr lang="pt-PT" sz="1800" b="1" i="0" u="none" strike="noStrike" dirty="0">
                        <a:solidFill>
                          <a:schemeClr val="tx1"/>
                        </a:solidFill>
                        <a:latin typeface="Open Sans"/>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a:solidFill>
                            <a:schemeClr val="tx1"/>
                          </a:solidFill>
                          <a:latin typeface="Open Sans"/>
                        </a:rPr>
                        <a:t>189</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a:solidFill>
                            <a:schemeClr val="tx1"/>
                          </a:solidFill>
                          <a:latin typeface="Open Sans"/>
                        </a:rPr>
                        <a:t>207</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kern="1200" dirty="0">
                          <a:solidFill>
                            <a:schemeClr val="tx1"/>
                          </a:solidFill>
                          <a:latin typeface="+mn-lt"/>
                          <a:ea typeface="+mn-ea"/>
                          <a:cs typeface="+mn-cs"/>
                        </a:rPr>
                        <a:t>214,9</a:t>
                      </a:r>
                      <a:endParaRPr lang="pt-PT" sz="1800" b="0" i="0" u="none" strike="noStrike" dirty="0">
                        <a:solidFill>
                          <a:srgbClr val="FF0000"/>
                        </a:solidFill>
                        <a:latin typeface="Open Sans"/>
                      </a:endParaRP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4068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671982" y="1667085"/>
            <a:ext cx="702027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615950" lvl="0" indent="-615950" defTabSz="914400" fontAlgn="base">
              <a:spcBef>
                <a:spcPct val="0"/>
              </a:spcBef>
              <a:spcAft>
                <a:spcPct val="0"/>
              </a:spcAft>
              <a:buFont typeface="Wingdings" pitchFamily="2" charset="2"/>
              <a:buChar char="§"/>
            </a:pPr>
            <a:r>
              <a:rPr lang="en-US" sz="3200" dirty="0">
                <a:ea typeface="Calibri" pitchFamily="34" charset="0"/>
                <a:cs typeface="Times New Roman" pitchFamily="18" charset="0"/>
              </a:rPr>
              <a:t>Definition of the reference system = GCS_WGS_1984, </a:t>
            </a:r>
            <a:r>
              <a:rPr lang="en-US" sz="3200" dirty="0" err="1">
                <a:ea typeface="Calibri" pitchFamily="34" charset="0"/>
                <a:cs typeface="Times New Roman" pitchFamily="18" charset="0"/>
              </a:rPr>
              <a:t>ie</a:t>
            </a:r>
            <a:r>
              <a:rPr lang="en-US" sz="3200" dirty="0">
                <a:ea typeface="Calibri" pitchFamily="34" charset="0"/>
                <a:cs typeface="Times New Roman" pitchFamily="18" charset="0"/>
              </a:rPr>
              <a:t>, geographical coordinates (lat, long)</a:t>
            </a:r>
          </a:p>
          <a:p>
            <a:pPr marL="615950" lvl="0" indent="-615950" defTabSz="914400" fontAlgn="base">
              <a:spcBef>
                <a:spcPct val="0"/>
              </a:spcBef>
              <a:spcAft>
                <a:spcPct val="0"/>
              </a:spcAft>
              <a:buFont typeface="Wingdings" pitchFamily="2" charset="2"/>
              <a:buChar char="§"/>
            </a:pPr>
            <a:endParaRPr lang="en-US" sz="3200" dirty="0">
              <a:ea typeface="Calibri" pitchFamily="34" charset="0"/>
              <a:cs typeface="Times New Roman" pitchFamily="18" charset="0"/>
            </a:endParaRPr>
          </a:p>
          <a:p>
            <a:pPr marL="615950" lvl="0" indent="-615950" defTabSz="914400" fontAlgn="base">
              <a:spcBef>
                <a:spcPct val="0"/>
              </a:spcBef>
              <a:spcAft>
                <a:spcPct val="0"/>
              </a:spcAft>
              <a:buFont typeface="Wingdings" pitchFamily="2" charset="2"/>
              <a:buChar char="§"/>
            </a:pPr>
            <a:r>
              <a:rPr lang="en-US" sz="3200" dirty="0">
                <a:ea typeface="Calibri" pitchFamily="34" charset="0"/>
                <a:cs typeface="Times New Roman" pitchFamily="18" charset="0"/>
              </a:rPr>
              <a:t>Projection on-fly of </a:t>
            </a:r>
            <a:r>
              <a:rPr lang="en-US" sz="3200" dirty="0" err="1">
                <a:ea typeface="Calibri" pitchFamily="34" charset="0"/>
                <a:cs typeface="Times New Roman" pitchFamily="18" charset="0"/>
              </a:rPr>
              <a:t>datafeatures</a:t>
            </a:r>
            <a:r>
              <a:rPr lang="en-US" sz="3200" dirty="0">
                <a:ea typeface="Calibri" pitchFamily="34" charset="0"/>
                <a:cs typeface="Times New Roman" pitchFamily="18" charset="0"/>
              </a:rPr>
              <a:t> for this reference system</a:t>
            </a:r>
            <a:endParaRPr kumimoji="0" lang="pt-PT" sz="3200" b="0" i="0" u="none" strike="noStrike" cap="none" normalizeH="0" baseline="0" dirty="0">
              <a:ln>
                <a:noFill/>
              </a:ln>
              <a:solidFill>
                <a:schemeClr val="tx1"/>
              </a:solidFill>
              <a:effectLst/>
              <a:cs typeface="Arial" pitchFamily="34" charset="0"/>
            </a:endParaRPr>
          </a:p>
        </p:txBody>
      </p:sp>
      <p:pic>
        <p:nvPicPr>
          <p:cNvPr id="5" name="Picture 4"/>
          <p:cNvPicPr/>
          <p:nvPr/>
        </p:nvPicPr>
        <p:blipFill>
          <a:blip r:embed="rId2" cstate="print"/>
          <a:stretch>
            <a:fillRect/>
          </a:stretch>
        </p:blipFill>
        <p:spPr>
          <a:xfrm>
            <a:off x="7552150" y="1147915"/>
            <a:ext cx="4087772" cy="4976439"/>
          </a:xfrm>
          <a:prstGeom prst="rect">
            <a:avLst/>
          </a:prstGeom>
        </p:spPr>
      </p:pic>
      <p:sp>
        <p:nvSpPr>
          <p:cNvPr id="6" name="Title 2">
            <a:extLst>
              <a:ext uri="{FF2B5EF4-FFF2-40B4-BE49-F238E27FC236}">
                <a16:creationId xmlns:a16="http://schemas.microsoft.com/office/drawing/2014/main" id="{1E8F6D6A-A499-C440-B6A0-A6E6E6DF7FFC}"/>
              </a:ext>
            </a:extLst>
          </p:cNvPr>
          <p:cNvSpPr txBox="1">
            <a:spLocks/>
          </p:cNvSpPr>
          <p:nvPr/>
        </p:nvSpPr>
        <p:spPr>
          <a:xfrm>
            <a:off x="3999383" y="207759"/>
            <a:ext cx="7138987" cy="8493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r"/>
            <a:r>
              <a:rPr lang="en-US" b="1" dirty="0">
                <a:solidFill>
                  <a:srgbClr val="274247"/>
                </a:solidFill>
              </a:rPr>
              <a:t>Recipe nº 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1E8F6D6A-A499-C440-B6A0-A6E6E6DF7FFC}"/>
              </a:ext>
            </a:extLst>
          </p:cNvPr>
          <p:cNvSpPr txBox="1">
            <a:spLocks/>
          </p:cNvSpPr>
          <p:nvPr/>
        </p:nvSpPr>
        <p:spPr>
          <a:xfrm>
            <a:off x="0" y="820780"/>
            <a:ext cx="3240360" cy="8493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r>
              <a:rPr lang="pt-PT" sz="3000" b="1" kern="0" dirty="0">
                <a:solidFill>
                  <a:srgbClr val="005696"/>
                </a:solidFill>
                <a:latin typeface="Calibri" pitchFamily="34" charset="0"/>
              </a:rPr>
              <a:t>SQUARE</a:t>
            </a:r>
            <a:endParaRPr lang="pt-PT" sz="3000" b="1" kern="0" dirty="0">
              <a:solidFill>
                <a:srgbClr val="005696"/>
              </a:solidFill>
            </a:endParaRPr>
          </a:p>
        </p:txBody>
      </p:sp>
      <p:sp>
        <p:nvSpPr>
          <p:cNvPr id="8" name="Title 2">
            <a:extLst>
              <a:ext uri="{FF2B5EF4-FFF2-40B4-BE49-F238E27FC236}">
                <a16:creationId xmlns:a16="http://schemas.microsoft.com/office/drawing/2014/main" id="{1E8F6D6A-A499-C440-B6A0-A6E6E6DF7FFC}"/>
              </a:ext>
            </a:extLst>
          </p:cNvPr>
          <p:cNvSpPr txBox="1">
            <a:spLocks/>
          </p:cNvSpPr>
          <p:nvPr/>
        </p:nvSpPr>
        <p:spPr>
          <a:xfrm>
            <a:off x="8951640" y="981027"/>
            <a:ext cx="3240360" cy="8493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r"/>
            <a:r>
              <a:rPr lang="pt-PT" sz="3000" b="1" kern="0" dirty="0">
                <a:solidFill>
                  <a:srgbClr val="00B050"/>
                </a:solidFill>
                <a:latin typeface="Calibri" pitchFamily="34" charset="0"/>
              </a:rPr>
              <a:t>HEX</a:t>
            </a:r>
            <a:endParaRPr lang="pt-PT" sz="3000" b="1" kern="0" dirty="0">
              <a:solidFill>
                <a:srgbClr val="00B050"/>
              </a:solidFill>
            </a:endParaRPr>
          </a:p>
        </p:txBody>
      </p:sp>
      <p:pic>
        <p:nvPicPr>
          <p:cNvPr id="11" name="Picture 10" descr="PT_Algarve_hex_pop.png"/>
          <p:cNvPicPr>
            <a:picLocks noChangeAspect="1"/>
          </p:cNvPicPr>
          <p:nvPr/>
        </p:nvPicPr>
        <p:blipFill>
          <a:blip r:embed="rId3" cstate="print"/>
          <a:stretch>
            <a:fillRect/>
          </a:stretch>
        </p:blipFill>
        <p:spPr>
          <a:xfrm>
            <a:off x="6389557" y="3077356"/>
            <a:ext cx="5292080" cy="3745019"/>
          </a:xfrm>
          <a:prstGeom prst="rect">
            <a:avLst/>
          </a:prstGeom>
        </p:spPr>
      </p:pic>
      <p:pic>
        <p:nvPicPr>
          <p:cNvPr id="12" name="Picture 11" descr="PT_Algarve_sq_pop.png"/>
          <p:cNvPicPr>
            <a:picLocks noChangeAspect="1"/>
          </p:cNvPicPr>
          <p:nvPr/>
        </p:nvPicPr>
        <p:blipFill>
          <a:blip r:embed="rId4" cstate="print"/>
          <a:stretch>
            <a:fillRect/>
          </a:stretch>
        </p:blipFill>
        <p:spPr>
          <a:xfrm>
            <a:off x="0" y="2977039"/>
            <a:ext cx="5358104" cy="3791742"/>
          </a:xfrm>
          <a:prstGeom prst="rect">
            <a:avLst/>
          </a:prstGeom>
        </p:spPr>
      </p:pic>
      <p:pic>
        <p:nvPicPr>
          <p:cNvPr id="13" name="Picture 12" descr="Pop_hex.png"/>
          <p:cNvPicPr>
            <a:picLocks noChangeAspect="1"/>
          </p:cNvPicPr>
          <p:nvPr/>
        </p:nvPicPr>
        <p:blipFill>
          <a:blip r:embed="rId5" cstate="print"/>
          <a:srcRect r="37400" b="56300"/>
          <a:stretch>
            <a:fillRect/>
          </a:stretch>
        </p:blipFill>
        <p:spPr>
          <a:xfrm>
            <a:off x="6537154" y="1625751"/>
            <a:ext cx="5250809" cy="2290949"/>
          </a:xfrm>
          <a:prstGeom prst="rect">
            <a:avLst/>
          </a:prstGeom>
        </p:spPr>
      </p:pic>
      <p:pic>
        <p:nvPicPr>
          <p:cNvPr id="14" name="Picture 13" descr="Pop_sq_novo.png"/>
          <p:cNvPicPr>
            <a:picLocks noChangeAspect="1"/>
          </p:cNvPicPr>
          <p:nvPr/>
        </p:nvPicPr>
        <p:blipFill>
          <a:blip r:embed="rId6" cstate="print"/>
          <a:srcRect r="37400" b="56300"/>
          <a:stretch>
            <a:fillRect/>
          </a:stretch>
        </p:blipFill>
        <p:spPr>
          <a:xfrm>
            <a:off x="318976" y="1548481"/>
            <a:ext cx="5210268" cy="2273261"/>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1002070948"/>
              </p:ext>
            </p:extLst>
          </p:nvPr>
        </p:nvGraphicFramePr>
        <p:xfrm>
          <a:off x="1661442" y="190559"/>
          <a:ext cx="8575088" cy="1651092"/>
        </p:xfrm>
        <a:graphic>
          <a:graphicData uri="http://schemas.openxmlformats.org/drawingml/2006/table">
            <a:tbl>
              <a:tblPr/>
              <a:tblGrid>
                <a:gridCol w="3741830">
                  <a:extLst>
                    <a:ext uri="{9D8B030D-6E8A-4147-A177-3AD203B41FA5}">
                      <a16:colId xmlns:a16="http://schemas.microsoft.com/office/drawing/2014/main" val="20000"/>
                    </a:ext>
                  </a:extLst>
                </a:gridCol>
                <a:gridCol w="2470068">
                  <a:extLst>
                    <a:ext uri="{9D8B030D-6E8A-4147-A177-3AD203B41FA5}">
                      <a16:colId xmlns:a16="http://schemas.microsoft.com/office/drawing/2014/main" val="20001"/>
                    </a:ext>
                  </a:extLst>
                </a:gridCol>
                <a:gridCol w="2363190">
                  <a:extLst>
                    <a:ext uri="{9D8B030D-6E8A-4147-A177-3AD203B41FA5}">
                      <a16:colId xmlns:a16="http://schemas.microsoft.com/office/drawing/2014/main" val="20002"/>
                    </a:ext>
                  </a:extLst>
                </a:gridCol>
              </a:tblGrid>
              <a:tr h="347508">
                <a:tc rowSpan="2">
                  <a:txBody>
                    <a:bodyPr/>
                    <a:lstStyle/>
                    <a:p>
                      <a:pPr algn="ctr" rtl="0" fontAlgn="t"/>
                      <a:endParaRPr lang="pt-PT" sz="1800" b="1" i="0" u="none" strike="noStrike" dirty="0">
                        <a:solidFill>
                          <a:srgbClr val="FFFFFF"/>
                        </a:solidFill>
                        <a:latin typeface="Open Sans"/>
                      </a:endParaRPr>
                    </a:p>
                    <a:p>
                      <a:pPr algn="ctr" rtl="0" fontAlgn="t"/>
                      <a:r>
                        <a:rPr lang="pt-PT" sz="1800" b="1" i="0" u="none" strike="noStrike" dirty="0">
                          <a:solidFill>
                            <a:srgbClr val="FFFFFF"/>
                          </a:solidFill>
                          <a:latin typeface="Open Sans"/>
                        </a:rPr>
                        <a:t>Country / </a:t>
                      </a:r>
                      <a:r>
                        <a:rPr lang="pt-PT" sz="1800" b="1" i="0" u="none" strike="noStrike" dirty="0" err="1">
                          <a:solidFill>
                            <a:srgbClr val="FFFFFF"/>
                          </a:solidFill>
                          <a:latin typeface="Open Sans"/>
                        </a:rPr>
                        <a:t>region</a:t>
                      </a:r>
                      <a:endParaRPr lang="pt-PT" sz="1800" b="1" i="0" u="none" strike="noStrike" dirty="0">
                        <a:solidFill>
                          <a:srgbClr val="FFFFFF"/>
                        </a:solidFill>
                        <a:latin typeface="Open Sans"/>
                      </a:endParaRPr>
                    </a:p>
                  </a:txBody>
                  <a:tcPr marL="7866" marR="7866"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A9D49"/>
                    </a:solidFill>
                  </a:tcPr>
                </a:tc>
                <a:tc>
                  <a:txBody>
                    <a:bodyPr/>
                    <a:lstStyle/>
                    <a:p>
                      <a:pPr algn="ctr" rtl="0" fontAlgn="t"/>
                      <a:r>
                        <a:rPr lang="pt-PT" sz="1800" b="1" i="0" u="none" strike="noStrike" dirty="0">
                          <a:solidFill>
                            <a:srgbClr val="FFFFFF"/>
                          </a:solidFill>
                          <a:latin typeface="Open Sans"/>
                        </a:rPr>
                        <a:t>Global</a:t>
                      </a:r>
                    </a:p>
                  </a:txBody>
                  <a:tcPr marL="7866" marR="7866"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1A9D49"/>
                    </a:solidFill>
                  </a:tcPr>
                </a:tc>
                <a:tc>
                  <a:txBody>
                    <a:bodyPr/>
                    <a:lstStyle/>
                    <a:p>
                      <a:pPr algn="ctr" rtl="0" fontAlgn="t"/>
                      <a:r>
                        <a:rPr lang="pt-PT" sz="1800" b="1" i="0" u="none" strike="noStrike" dirty="0" err="1">
                          <a:solidFill>
                            <a:srgbClr val="FFFFFF"/>
                          </a:solidFill>
                          <a:latin typeface="Open Sans"/>
                        </a:rPr>
                        <a:t>European</a:t>
                      </a:r>
                      <a:endParaRPr lang="pt-PT" sz="1800" b="1" i="0" u="none" strike="noStrike" dirty="0">
                        <a:solidFill>
                          <a:srgbClr val="FFFFFF"/>
                        </a:solidFill>
                        <a:latin typeface="Open Sans"/>
                      </a:endParaRPr>
                    </a:p>
                  </a:txBody>
                  <a:tcPr marL="7866" marR="7866"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1A9D49"/>
                    </a:solidFill>
                  </a:tcPr>
                </a:tc>
                <a:extLst>
                  <a:ext uri="{0D108BD9-81ED-4DB2-BD59-A6C34878D82A}">
                    <a16:rowId xmlns:a16="http://schemas.microsoft.com/office/drawing/2014/main" val="10000"/>
                  </a:ext>
                </a:extLst>
              </a:tr>
              <a:tr h="435710">
                <a:tc vMerge="1">
                  <a:txBody>
                    <a:bodyPr/>
                    <a:lstStyle/>
                    <a:p>
                      <a:endParaRPr lang="en-GB"/>
                    </a:p>
                  </a:txBody>
                  <a:tcPr/>
                </a:tc>
                <a:tc>
                  <a:txBody>
                    <a:bodyPr/>
                    <a:lstStyle/>
                    <a:p>
                      <a:pPr algn="ctr" rtl="0" fontAlgn="t"/>
                      <a:r>
                        <a:rPr lang="pt-PT" sz="1800" b="1" i="0" u="none" strike="noStrike" dirty="0" err="1">
                          <a:solidFill>
                            <a:srgbClr val="FFFFFF"/>
                          </a:solidFill>
                          <a:latin typeface="Open Sans"/>
                        </a:rPr>
                        <a:t>hex</a:t>
                      </a:r>
                      <a:r>
                        <a:rPr lang="pt-PT" sz="1800" b="1" i="0" u="none" strike="noStrike" dirty="0">
                          <a:solidFill>
                            <a:srgbClr val="FFFFFF"/>
                          </a:solidFill>
                          <a:latin typeface="Open Sans"/>
                        </a:rPr>
                        <a:t> </a:t>
                      </a:r>
                      <a:r>
                        <a:rPr lang="pt-PT" sz="1800" b="1" i="0" u="none" strike="noStrike" dirty="0" err="1">
                          <a:solidFill>
                            <a:srgbClr val="FFFFFF"/>
                          </a:solidFill>
                          <a:latin typeface="Open Sans"/>
                        </a:rPr>
                        <a:t>grid</a:t>
                      </a:r>
                      <a:r>
                        <a:rPr lang="pt-PT" sz="1800" b="1" i="0" u="none" strike="noStrike" dirty="0">
                          <a:solidFill>
                            <a:srgbClr val="FFFFFF"/>
                          </a:solidFill>
                          <a:latin typeface="Open Sans"/>
                        </a:rPr>
                        <a:t> </a:t>
                      </a:r>
                      <a:r>
                        <a:rPr lang="pt-PT" sz="1800" b="1" i="0" u="none" strike="noStrike" dirty="0" err="1">
                          <a:solidFill>
                            <a:srgbClr val="FFFFFF"/>
                          </a:solidFill>
                          <a:latin typeface="Open Sans"/>
                        </a:rPr>
                        <a:t>cells</a:t>
                      </a:r>
                      <a:r>
                        <a:rPr lang="pt-PT" sz="1800" b="1" i="0" u="none" strike="noStrike" dirty="0">
                          <a:solidFill>
                            <a:srgbClr val="FFFFFF"/>
                          </a:solidFill>
                          <a:latin typeface="Open Sans"/>
                        </a:rPr>
                        <a:t> </a:t>
                      </a:r>
                    </a:p>
                  </a:txBody>
                  <a:tcPr marL="7866" marR="7866"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1A9D49"/>
                    </a:solidFill>
                  </a:tcPr>
                </a:tc>
                <a:tc>
                  <a:txBody>
                    <a:bodyPr/>
                    <a:lstStyle/>
                    <a:p>
                      <a:pPr algn="ctr" rtl="0" fontAlgn="t"/>
                      <a:r>
                        <a:rPr lang="pt-PT" sz="1800" b="1" i="0" u="none" strike="noStrike" dirty="0" err="1">
                          <a:solidFill>
                            <a:srgbClr val="FFFFFF"/>
                          </a:solidFill>
                          <a:latin typeface="Open Sans"/>
                        </a:rPr>
                        <a:t>Square</a:t>
                      </a:r>
                      <a:r>
                        <a:rPr lang="pt-PT" sz="1800" b="1" i="0" u="none" strike="noStrike" dirty="0">
                          <a:solidFill>
                            <a:srgbClr val="FFFFFF"/>
                          </a:solidFill>
                          <a:latin typeface="Open Sans"/>
                        </a:rPr>
                        <a:t> </a:t>
                      </a:r>
                      <a:r>
                        <a:rPr lang="pt-PT" sz="1800" b="1" i="0" u="none" strike="noStrike" dirty="0" err="1">
                          <a:solidFill>
                            <a:srgbClr val="FFFFFF"/>
                          </a:solidFill>
                          <a:latin typeface="Open Sans"/>
                        </a:rPr>
                        <a:t>grid</a:t>
                      </a:r>
                      <a:r>
                        <a:rPr lang="pt-PT" sz="1800" b="1" i="0" u="none" strike="noStrike" dirty="0">
                          <a:solidFill>
                            <a:srgbClr val="FFFFFF"/>
                          </a:solidFill>
                          <a:latin typeface="Open Sans"/>
                        </a:rPr>
                        <a:t> </a:t>
                      </a:r>
                      <a:r>
                        <a:rPr lang="pt-PT" sz="1800" b="1" i="0" u="none" strike="noStrike" dirty="0" err="1">
                          <a:solidFill>
                            <a:srgbClr val="FFFFFF"/>
                          </a:solidFill>
                          <a:latin typeface="Open Sans"/>
                        </a:rPr>
                        <a:t>cells</a:t>
                      </a:r>
                      <a:r>
                        <a:rPr lang="pt-PT" sz="1800" b="1" i="0" u="none" strike="noStrike" dirty="0">
                          <a:solidFill>
                            <a:srgbClr val="FFFFFF"/>
                          </a:solidFill>
                          <a:latin typeface="Open Sans"/>
                        </a:rPr>
                        <a:t> </a:t>
                      </a:r>
                    </a:p>
                  </a:txBody>
                  <a:tcPr marL="7866" marR="7866"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1A9D49"/>
                    </a:solidFill>
                  </a:tcPr>
                </a:tc>
                <a:extLst>
                  <a:ext uri="{0D108BD9-81ED-4DB2-BD59-A6C34878D82A}">
                    <a16:rowId xmlns:a16="http://schemas.microsoft.com/office/drawing/2014/main" val="10001"/>
                  </a:ext>
                </a:extLst>
              </a:tr>
              <a:tr h="440362">
                <a:tc>
                  <a:txBody>
                    <a:bodyPr/>
                    <a:lstStyle/>
                    <a:p>
                      <a:pPr algn="l" rtl="0" fontAlgn="t"/>
                      <a:r>
                        <a:rPr lang="pt-PT" sz="1800" b="0" i="0" u="none" strike="noStrike" dirty="0">
                          <a:solidFill>
                            <a:srgbClr val="274247"/>
                          </a:solidFill>
                          <a:latin typeface="Open Sans"/>
                        </a:rPr>
                        <a:t>Portugal NUTS2 (</a:t>
                      </a:r>
                      <a:r>
                        <a:rPr lang="pt-PT" sz="1800" b="0" i="0" u="none" strike="noStrike" dirty="0" err="1">
                          <a:solidFill>
                            <a:srgbClr val="274247"/>
                          </a:solidFill>
                          <a:latin typeface="Open Sans"/>
                        </a:rPr>
                        <a:t>Mainland</a:t>
                      </a:r>
                      <a:r>
                        <a:rPr lang="pt-PT" sz="1800" b="0" i="0" u="none" strike="noStrike" dirty="0">
                          <a:solidFill>
                            <a:srgbClr val="274247"/>
                          </a:solidFill>
                          <a:latin typeface="Open Sans"/>
                        </a:rPr>
                        <a:t>)</a:t>
                      </a:r>
                    </a:p>
                  </a:txBody>
                  <a:tcPr marL="7866" marR="7866"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dirty="0">
                          <a:solidFill>
                            <a:srgbClr val="274247"/>
                          </a:solidFill>
                          <a:latin typeface="Open Sans"/>
                        </a:rPr>
                        <a:t>412 517</a:t>
                      </a:r>
                    </a:p>
                  </a:txBody>
                  <a:tcPr marL="7866" marR="70792"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fontAlgn="t"/>
                      <a:r>
                        <a:rPr lang="pt-PT" sz="1800" b="0" i="0" u="none" strike="noStrike" dirty="0">
                          <a:solidFill>
                            <a:srgbClr val="274247"/>
                          </a:solidFill>
                          <a:latin typeface="Open Sans"/>
                        </a:rPr>
                        <a:t>381 117</a:t>
                      </a:r>
                    </a:p>
                  </a:txBody>
                  <a:tcPr marL="7866" marR="70792"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2"/>
                  </a:ext>
                </a:extLst>
              </a:tr>
              <a:tr h="427512">
                <a:tc>
                  <a:txBody>
                    <a:bodyPr/>
                    <a:lstStyle/>
                    <a:p>
                      <a:pPr algn="l" rtl="0" fontAlgn="t"/>
                      <a:r>
                        <a:rPr lang="pt-PT" sz="1800" b="0" i="0" u="none" strike="noStrike" dirty="0">
                          <a:solidFill>
                            <a:srgbClr val="274247"/>
                          </a:solidFill>
                          <a:latin typeface="Open Sans"/>
                        </a:rPr>
                        <a:t>Portugal NUTS2 (Alentejo/Algarve)</a:t>
                      </a:r>
                    </a:p>
                  </a:txBody>
                  <a:tcPr marL="7866" marR="7866"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dirty="0">
                          <a:solidFill>
                            <a:srgbClr val="274247"/>
                          </a:solidFill>
                          <a:latin typeface="Open Sans"/>
                        </a:rPr>
                        <a:t>1 258</a:t>
                      </a:r>
                    </a:p>
                  </a:txBody>
                  <a:tcPr marL="7866" marR="70792"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fontAlgn="t"/>
                      <a:r>
                        <a:rPr lang="pt-PT" sz="1800" b="0" i="0" u="none" strike="noStrike" dirty="0">
                          <a:solidFill>
                            <a:srgbClr val="274247"/>
                          </a:solidFill>
                          <a:latin typeface="Open Sans"/>
                        </a:rPr>
                        <a:t>1 341</a:t>
                      </a:r>
                    </a:p>
                  </a:txBody>
                  <a:tcPr marL="7866" marR="70792" marT="78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PT_Algarve_hex_sq_p1.png"/>
          <p:cNvPicPr>
            <a:picLocks noChangeAspect="1"/>
          </p:cNvPicPr>
          <p:nvPr/>
        </p:nvPicPr>
        <p:blipFill>
          <a:blip r:embed="rId2" cstate="print"/>
          <a:stretch>
            <a:fillRect/>
          </a:stretch>
        </p:blipFill>
        <p:spPr>
          <a:xfrm>
            <a:off x="1419726" y="730553"/>
            <a:ext cx="7640053" cy="5406597"/>
          </a:xfrm>
          <a:prstGeom prst="rect">
            <a:avLst/>
          </a:prstGeom>
        </p:spPr>
      </p:pic>
      <p:sp>
        <p:nvSpPr>
          <p:cNvPr id="5" name="Title 2">
            <a:extLst>
              <a:ext uri="{FF2B5EF4-FFF2-40B4-BE49-F238E27FC236}">
                <a16:creationId xmlns:a16="http://schemas.microsoft.com/office/drawing/2014/main" id="{1E8F6D6A-A499-C440-B6A0-A6E6E6DF7FFC}"/>
              </a:ext>
            </a:extLst>
          </p:cNvPr>
          <p:cNvSpPr txBox="1">
            <a:spLocks/>
          </p:cNvSpPr>
          <p:nvPr/>
        </p:nvSpPr>
        <p:spPr>
          <a:xfrm>
            <a:off x="4743662" y="277073"/>
            <a:ext cx="7138987" cy="8493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r"/>
            <a:r>
              <a:rPr lang="pt-PT" sz="3000" b="1" kern="0" dirty="0" err="1">
                <a:solidFill>
                  <a:schemeClr val="tx1"/>
                </a:solidFill>
                <a:latin typeface="Calibri" pitchFamily="34" charset="0"/>
              </a:rPr>
              <a:t>Buildings</a:t>
            </a:r>
            <a:r>
              <a:rPr lang="pt-PT" sz="3000" b="1" kern="0" dirty="0">
                <a:solidFill>
                  <a:schemeClr val="tx1"/>
                </a:solidFill>
                <a:latin typeface="Calibri" pitchFamily="34" charset="0"/>
              </a:rPr>
              <a:t> </a:t>
            </a:r>
            <a:r>
              <a:rPr lang="pt-PT" sz="3000" b="1" kern="0" dirty="0" err="1">
                <a:solidFill>
                  <a:schemeClr val="tx1"/>
                </a:solidFill>
                <a:latin typeface="Calibri" pitchFamily="34" charset="0"/>
              </a:rPr>
              <a:t>Points</a:t>
            </a:r>
            <a:r>
              <a:rPr lang="pt-PT" sz="3000" b="1" kern="0" dirty="0">
                <a:solidFill>
                  <a:schemeClr val="tx1"/>
                </a:solidFill>
                <a:latin typeface="Calibri" pitchFamily="34" charset="0"/>
              </a:rPr>
              <a:t>  / </a:t>
            </a:r>
            <a:r>
              <a:rPr lang="pt-PT" sz="3000" b="1" kern="0" dirty="0" err="1">
                <a:solidFill>
                  <a:schemeClr val="tx1"/>
                </a:solidFill>
                <a:latin typeface="Calibri" pitchFamily="34" charset="0"/>
              </a:rPr>
              <a:t>Population</a:t>
            </a:r>
            <a:r>
              <a:rPr lang="pt-PT" sz="3000" b="1" kern="0" dirty="0">
                <a:solidFill>
                  <a:schemeClr val="tx1"/>
                </a:solidFill>
                <a:latin typeface="Calibri" pitchFamily="34" charset="0"/>
              </a:rPr>
              <a:t> </a:t>
            </a:r>
          </a:p>
          <a:p>
            <a:pPr algn="r"/>
            <a:r>
              <a:rPr lang="pt-PT" sz="3000" b="1" kern="0" dirty="0" err="1">
                <a:solidFill>
                  <a:schemeClr val="tx1"/>
                </a:solidFill>
                <a:latin typeface="Calibri" pitchFamily="34" charset="0"/>
              </a:rPr>
              <a:t>Distribuition</a:t>
            </a:r>
            <a:endParaRPr lang="pt-PT" sz="3000" b="1" kern="0"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PT_Algarve_hex_sq_p2.png"/>
          <p:cNvPicPr>
            <a:picLocks noChangeAspect="1"/>
          </p:cNvPicPr>
          <p:nvPr/>
        </p:nvPicPr>
        <p:blipFill>
          <a:blip r:embed="rId2" cstate="print"/>
          <a:stretch>
            <a:fillRect/>
          </a:stretch>
        </p:blipFill>
        <p:spPr>
          <a:xfrm>
            <a:off x="902368" y="832130"/>
            <a:ext cx="8241632" cy="5832313"/>
          </a:xfrm>
          <a:prstGeom prst="rect">
            <a:avLst/>
          </a:prstGeom>
        </p:spPr>
      </p:pic>
      <p:sp>
        <p:nvSpPr>
          <p:cNvPr id="5" name="Title 2">
            <a:extLst>
              <a:ext uri="{FF2B5EF4-FFF2-40B4-BE49-F238E27FC236}">
                <a16:creationId xmlns:a16="http://schemas.microsoft.com/office/drawing/2014/main" id="{1E8F6D6A-A499-C440-B6A0-A6E6E6DF7FFC}"/>
              </a:ext>
            </a:extLst>
          </p:cNvPr>
          <p:cNvSpPr txBox="1">
            <a:spLocks/>
          </p:cNvSpPr>
          <p:nvPr/>
        </p:nvSpPr>
        <p:spPr>
          <a:xfrm>
            <a:off x="4743662" y="277073"/>
            <a:ext cx="7138987" cy="8493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r"/>
            <a:r>
              <a:rPr lang="pt-PT" sz="3000" b="1" kern="0" dirty="0" err="1">
                <a:solidFill>
                  <a:schemeClr val="tx1"/>
                </a:solidFill>
                <a:latin typeface="Calibri" pitchFamily="34" charset="0"/>
              </a:rPr>
              <a:t>Buildings</a:t>
            </a:r>
            <a:r>
              <a:rPr lang="pt-PT" sz="3000" b="1" kern="0" dirty="0">
                <a:solidFill>
                  <a:schemeClr val="tx1"/>
                </a:solidFill>
                <a:latin typeface="Calibri" pitchFamily="34" charset="0"/>
              </a:rPr>
              <a:t> </a:t>
            </a:r>
            <a:r>
              <a:rPr lang="pt-PT" sz="3000" b="1" kern="0" dirty="0" err="1">
                <a:solidFill>
                  <a:schemeClr val="tx1"/>
                </a:solidFill>
                <a:latin typeface="Calibri" pitchFamily="34" charset="0"/>
              </a:rPr>
              <a:t>Points</a:t>
            </a:r>
            <a:r>
              <a:rPr lang="pt-PT" sz="3000" b="1" kern="0" dirty="0">
                <a:solidFill>
                  <a:schemeClr val="tx1"/>
                </a:solidFill>
                <a:latin typeface="Calibri" pitchFamily="34" charset="0"/>
              </a:rPr>
              <a:t>  / </a:t>
            </a:r>
            <a:r>
              <a:rPr lang="pt-PT" sz="3000" b="1" kern="0" dirty="0" err="1">
                <a:solidFill>
                  <a:schemeClr val="tx1"/>
                </a:solidFill>
                <a:latin typeface="Calibri" pitchFamily="34" charset="0"/>
              </a:rPr>
              <a:t>Population</a:t>
            </a:r>
            <a:r>
              <a:rPr lang="pt-PT" sz="3000" b="1" kern="0" dirty="0">
                <a:solidFill>
                  <a:schemeClr val="tx1"/>
                </a:solidFill>
                <a:latin typeface="Calibri" pitchFamily="34" charset="0"/>
              </a:rPr>
              <a:t> </a:t>
            </a:r>
          </a:p>
          <a:p>
            <a:pPr algn="r"/>
            <a:r>
              <a:rPr lang="pt-PT" sz="3000" b="1" kern="0" dirty="0" err="1">
                <a:solidFill>
                  <a:schemeClr val="tx1"/>
                </a:solidFill>
                <a:latin typeface="Calibri" pitchFamily="34" charset="0"/>
              </a:rPr>
              <a:t>Distribuition</a:t>
            </a:r>
            <a:endParaRPr lang="pt-PT" sz="3000" b="1" kern="0" dirty="0">
              <a:solidFill>
                <a:schemeClr val="tx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460747" y="1954454"/>
            <a:ext cx="11235067" cy="2554545"/>
          </a:xfrm>
          <a:prstGeom prst="rect">
            <a:avLst/>
          </a:prstGeom>
          <a:noFill/>
        </p:spPr>
        <p:txBody>
          <a:bodyPr wrap="square" rtlCol="0">
            <a:spAutoFit/>
          </a:bodyPr>
          <a:lstStyle/>
          <a:p>
            <a:r>
              <a:rPr lang="en-US" sz="2000" dirty="0"/>
              <a:t>Change the coordinate system to a metric coordinate system (linear)</a:t>
            </a:r>
          </a:p>
          <a:p>
            <a:r>
              <a:rPr lang="en-US" sz="2000" dirty="0"/>
              <a:t>Transformations:</a:t>
            </a:r>
          </a:p>
          <a:p>
            <a:pPr marL="531813" indent="-255588">
              <a:buFont typeface="Arial" pitchFamily="34" charset="0"/>
              <a:buChar char="•"/>
            </a:pPr>
            <a:r>
              <a:rPr lang="en-US" sz="2000" dirty="0">
                <a:solidFill>
                  <a:srgbClr val="0066FF"/>
                </a:solidFill>
              </a:rPr>
              <a:t>AuthalicSphereWGS84radius</a:t>
            </a:r>
            <a:r>
              <a:rPr lang="en-US" sz="2000" dirty="0"/>
              <a:t> for </a:t>
            </a:r>
            <a:r>
              <a:rPr lang="en-US" sz="2000" dirty="0">
                <a:solidFill>
                  <a:srgbClr val="C00000"/>
                </a:solidFill>
              </a:rPr>
              <a:t>WGS_1984_Web_Mercator_Auxiliary_Sphere (</a:t>
            </a:r>
            <a:r>
              <a:rPr lang="en-US" sz="2000" dirty="0" err="1">
                <a:solidFill>
                  <a:srgbClr val="C00000"/>
                </a:solidFill>
              </a:rPr>
              <a:t>centroid</a:t>
            </a:r>
            <a:r>
              <a:rPr lang="en-US" sz="2000" dirty="0">
                <a:solidFill>
                  <a:srgbClr val="C00000"/>
                </a:solidFill>
              </a:rPr>
              <a:t> grid Hex)</a:t>
            </a:r>
          </a:p>
          <a:p>
            <a:pPr marL="531813" indent="-255588">
              <a:buFont typeface="Arial" pitchFamily="34" charset="0"/>
              <a:buChar char="•"/>
            </a:pPr>
            <a:r>
              <a:rPr lang="en-US" sz="2000" dirty="0">
                <a:solidFill>
                  <a:srgbClr val="0066FF"/>
                </a:solidFill>
              </a:rPr>
              <a:t>ETRS_1989_LAEA</a:t>
            </a:r>
            <a:r>
              <a:rPr lang="en-US" sz="2000" dirty="0"/>
              <a:t> for </a:t>
            </a:r>
            <a:r>
              <a:rPr lang="en-US" sz="2000" dirty="0">
                <a:solidFill>
                  <a:srgbClr val="C00000"/>
                </a:solidFill>
              </a:rPr>
              <a:t>WGS_1984_Web_Mercator_Auxiliary_Sphere (</a:t>
            </a:r>
            <a:r>
              <a:rPr lang="en-US" sz="2000" dirty="0" err="1">
                <a:solidFill>
                  <a:srgbClr val="C00000"/>
                </a:solidFill>
              </a:rPr>
              <a:t>centroids</a:t>
            </a:r>
            <a:r>
              <a:rPr lang="en-US" sz="2000" dirty="0">
                <a:solidFill>
                  <a:srgbClr val="C00000"/>
                </a:solidFill>
              </a:rPr>
              <a:t> grid Square)</a:t>
            </a:r>
          </a:p>
          <a:p>
            <a:pPr marL="531813" indent="-255588">
              <a:buFont typeface="Arial" pitchFamily="34" charset="0"/>
              <a:buChar char="•"/>
            </a:pPr>
            <a:r>
              <a:rPr lang="en-US" sz="2000" dirty="0">
                <a:solidFill>
                  <a:srgbClr val="0066FF"/>
                </a:solidFill>
              </a:rPr>
              <a:t>ETRS_1989_Portugal_TM06</a:t>
            </a:r>
            <a:r>
              <a:rPr lang="en-US" sz="2000" dirty="0"/>
              <a:t> for </a:t>
            </a:r>
            <a:r>
              <a:rPr lang="en-US" sz="2000" dirty="0">
                <a:solidFill>
                  <a:srgbClr val="C00000"/>
                </a:solidFill>
              </a:rPr>
              <a:t>WGS_1984_Web_Mercator_Auxiliary_Sphere (NUTS II line)</a:t>
            </a:r>
          </a:p>
          <a:p>
            <a:endParaRPr lang="en-US" sz="2000" dirty="0"/>
          </a:p>
          <a:p>
            <a:r>
              <a:rPr lang="en-US" sz="2000" dirty="0"/>
              <a:t>Calculation by </a:t>
            </a:r>
            <a:r>
              <a:rPr lang="en-US" sz="2000" dirty="0" err="1"/>
              <a:t>ArcToolBox</a:t>
            </a:r>
            <a:r>
              <a:rPr lang="en-US" sz="2000" dirty="0"/>
              <a:t> Tool: Near</a:t>
            </a:r>
            <a:endParaRPr lang="en-GB" sz="2000" dirty="0"/>
          </a:p>
        </p:txBody>
      </p:sp>
      <p:graphicFrame>
        <p:nvGraphicFramePr>
          <p:cNvPr id="6" name="Table 5"/>
          <p:cNvGraphicFramePr>
            <a:graphicFrameLocks noGrp="1"/>
          </p:cNvGraphicFramePr>
          <p:nvPr>
            <p:extLst>
              <p:ext uri="{D42A27DB-BD31-4B8C-83A1-F6EECF244321}">
                <p14:modId xmlns:p14="http://schemas.microsoft.com/office/powerpoint/2010/main" val="3578719751"/>
              </p:ext>
            </p:extLst>
          </p:nvPr>
        </p:nvGraphicFramePr>
        <p:xfrm>
          <a:off x="3053169" y="5026345"/>
          <a:ext cx="5575300" cy="1057275"/>
        </p:xfrm>
        <a:graphic>
          <a:graphicData uri="http://schemas.openxmlformats.org/drawingml/2006/table">
            <a:tbl>
              <a:tblPr/>
              <a:tblGrid>
                <a:gridCol w="2005458">
                  <a:extLst>
                    <a:ext uri="{9D8B030D-6E8A-4147-A177-3AD203B41FA5}">
                      <a16:colId xmlns:a16="http://schemas.microsoft.com/office/drawing/2014/main" val="20000"/>
                    </a:ext>
                  </a:extLst>
                </a:gridCol>
                <a:gridCol w="1589770">
                  <a:extLst>
                    <a:ext uri="{9D8B030D-6E8A-4147-A177-3AD203B41FA5}">
                      <a16:colId xmlns:a16="http://schemas.microsoft.com/office/drawing/2014/main" val="20001"/>
                    </a:ext>
                  </a:extLst>
                </a:gridCol>
                <a:gridCol w="1980072">
                  <a:extLst>
                    <a:ext uri="{9D8B030D-6E8A-4147-A177-3AD203B41FA5}">
                      <a16:colId xmlns:a16="http://schemas.microsoft.com/office/drawing/2014/main" val="20002"/>
                    </a:ext>
                  </a:extLst>
                </a:gridCol>
              </a:tblGrid>
              <a:tr h="352425">
                <a:tc>
                  <a:txBody>
                    <a:bodyPr/>
                    <a:lstStyle/>
                    <a:p>
                      <a:pPr algn="l" rtl="0" fontAlgn="t"/>
                      <a:r>
                        <a:rPr lang="pt-PT" sz="1800" b="1" i="0" u="none" strike="noStrike" dirty="0">
                          <a:solidFill>
                            <a:srgbClr val="FFFFFF"/>
                          </a:solidFill>
                          <a:latin typeface="Open Sans"/>
                        </a:rPr>
                        <a:t> </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a:txBody>
                    <a:bodyPr/>
                    <a:lstStyle/>
                    <a:p>
                      <a:pPr algn="ctr" fontAlgn="t"/>
                      <a:r>
                        <a:rPr lang="pt-PT" sz="1800" b="1" i="0" u="none" strike="noStrike">
                          <a:solidFill>
                            <a:srgbClr val="FFFFFF"/>
                          </a:solidFill>
                          <a:latin typeface="Open Sans"/>
                        </a:rPr>
                        <a:t>Hex (m)</a:t>
                      </a:r>
                      <a:r>
                        <a:rPr lang="pt-PT" sz="1100" b="0" i="0" u="none" strike="noStrike">
                          <a:solidFill>
                            <a:srgbClr val="000000"/>
                          </a:solidFill>
                          <a:latin typeface="Calibri"/>
                        </a:rPr>
                        <a:t> </a:t>
                      </a:r>
                      <a:endParaRPr lang="pt-PT" sz="1800" b="1" i="0" u="none" strike="noStrike">
                        <a:solidFill>
                          <a:srgbClr val="FFFFFF"/>
                        </a:solidFill>
                        <a:latin typeface="Open Sans"/>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a:txBody>
                    <a:bodyPr/>
                    <a:lstStyle/>
                    <a:p>
                      <a:pPr algn="ctr" fontAlgn="t"/>
                      <a:r>
                        <a:rPr lang="pt-PT" sz="1800" b="1" i="0" u="none" strike="noStrike" dirty="0" err="1">
                          <a:solidFill>
                            <a:srgbClr val="FFFFFF"/>
                          </a:solidFill>
                          <a:latin typeface="Open Sans"/>
                        </a:rPr>
                        <a:t>Sq</a:t>
                      </a:r>
                      <a:r>
                        <a:rPr lang="pt-PT" sz="1800" b="1" i="0" u="none" strike="noStrike" dirty="0">
                          <a:solidFill>
                            <a:srgbClr val="FFFFFF"/>
                          </a:solidFill>
                          <a:latin typeface="Open Sans"/>
                        </a:rPr>
                        <a:t> (m)</a:t>
                      </a:r>
                      <a:r>
                        <a:rPr lang="pt-PT" sz="1100" b="0" i="0" u="none" strike="noStrike" dirty="0">
                          <a:solidFill>
                            <a:srgbClr val="000000"/>
                          </a:solidFill>
                          <a:latin typeface="Calibri"/>
                        </a:rPr>
                        <a:t> </a:t>
                      </a:r>
                      <a:endParaRPr lang="pt-PT" sz="1800" b="1" i="0" u="none" strike="noStrike" dirty="0">
                        <a:solidFill>
                          <a:srgbClr val="FFFFFF"/>
                        </a:solidFill>
                        <a:latin typeface="Open Sans"/>
                      </a:endParaRP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extLst>
                  <a:ext uri="{0D108BD9-81ED-4DB2-BD59-A6C34878D82A}">
                    <a16:rowId xmlns:a16="http://schemas.microsoft.com/office/drawing/2014/main" val="10000"/>
                  </a:ext>
                </a:extLst>
              </a:tr>
              <a:tr h="352425">
                <a:tc>
                  <a:txBody>
                    <a:bodyPr/>
                    <a:lstStyle/>
                    <a:p>
                      <a:pPr algn="l" rtl="0" fontAlgn="t"/>
                      <a:r>
                        <a:rPr lang="pt-PT" sz="1800" b="0" i="0" u="none" strike="noStrike" dirty="0" err="1">
                          <a:solidFill>
                            <a:srgbClr val="000000"/>
                          </a:solidFill>
                          <a:latin typeface="Open Sans"/>
                        </a:rPr>
                        <a:t>Maximum</a:t>
                      </a:r>
                      <a:r>
                        <a:rPr lang="pt-PT" sz="1800" b="0" i="0" u="none" strike="noStrike" dirty="0">
                          <a:solidFill>
                            <a:srgbClr val="000000"/>
                          </a:solidFill>
                          <a:latin typeface="Open Sans"/>
                        </a:rPr>
                        <a:t> </a:t>
                      </a:r>
                      <a:r>
                        <a:rPr lang="pt-PT" sz="1800" b="0" i="0" u="none" strike="noStrike" dirty="0" err="1">
                          <a:solidFill>
                            <a:srgbClr val="000000"/>
                          </a:solidFill>
                          <a:latin typeface="Open Sans"/>
                        </a:rPr>
                        <a:t>dist</a:t>
                      </a:r>
                      <a:r>
                        <a:rPr lang="pt-PT" sz="1800" b="0" i="0" u="none" strike="noStrike" dirty="0">
                          <a:solidFill>
                            <a:srgbClr val="000000"/>
                          </a:solidFill>
                          <a:latin typeface="Open Sans"/>
                        </a:rPr>
                        <a:t>.</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a:solidFill>
                            <a:srgbClr val="000000"/>
                          </a:solidFill>
                          <a:latin typeface="Open Sans"/>
                        </a:rPr>
                        <a:t>875,6</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a:solidFill>
                            <a:srgbClr val="000000"/>
                          </a:solidFill>
                          <a:latin typeface="Open Sans"/>
                        </a:rPr>
                        <a:t>844,9</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1"/>
                  </a:ext>
                </a:extLst>
              </a:tr>
              <a:tr h="352425">
                <a:tc>
                  <a:txBody>
                    <a:bodyPr/>
                    <a:lstStyle/>
                    <a:p>
                      <a:pPr algn="l" rtl="0" fontAlgn="t"/>
                      <a:r>
                        <a:rPr lang="pt-PT" sz="1800" b="0" i="0" u="none" strike="noStrike" dirty="0" err="1">
                          <a:solidFill>
                            <a:srgbClr val="000000"/>
                          </a:solidFill>
                          <a:latin typeface="Open Sans"/>
                        </a:rPr>
                        <a:t>Minimum</a:t>
                      </a:r>
                      <a:r>
                        <a:rPr lang="pt-PT" sz="1800" b="0" i="0" u="none" strike="noStrike" dirty="0">
                          <a:solidFill>
                            <a:srgbClr val="000000"/>
                          </a:solidFill>
                          <a:latin typeface="Open Sans"/>
                        </a:rPr>
                        <a:t> </a:t>
                      </a:r>
                      <a:r>
                        <a:rPr lang="pt-PT" sz="1800" b="0" i="0" u="none" strike="noStrike" dirty="0" err="1">
                          <a:solidFill>
                            <a:srgbClr val="000000"/>
                          </a:solidFill>
                          <a:latin typeface="Open Sans"/>
                        </a:rPr>
                        <a:t>dist</a:t>
                      </a:r>
                      <a:r>
                        <a:rPr lang="pt-PT" sz="1800" b="0" i="0" u="none" strike="noStrike" dirty="0">
                          <a:solidFill>
                            <a:srgbClr val="000000"/>
                          </a:solidFill>
                          <a:latin typeface="Open Sans"/>
                        </a:rPr>
                        <a:t>.</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a:solidFill>
                            <a:srgbClr val="000000"/>
                          </a:solidFill>
                          <a:latin typeface="Open Sans"/>
                        </a:rPr>
                        <a:t>1,5</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dirty="0">
                          <a:solidFill>
                            <a:srgbClr val="000000"/>
                          </a:solidFill>
                          <a:latin typeface="Open Sans"/>
                        </a:rPr>
                        <a:t>3,1</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2"/>
                  </a:ext>
                </a:extLst>
              </a:tr>
            </a:tbl>
          </a:graphicData>
        </a:graphic>
      </p:graphicFrame>
      <p:sp>
        <p:nvSpPr>
          <p:cNvPr id="7" name="Title 2">
            <a:extLst>
              <a:ext uri="{FF2B5EF4-FFF2-40B4-BE49-F238E27FC236}">
                <a16:creationId xmlns:a16="http://schemas.microsoft.com/office/drawing/2014/main" id="{1E8F6D6A-A499-C440-B6A0-A6E6E6DF7FFC}"/>
              </a:ext>
            </a:extLst>
          </p:cNvPr>
          <p:cNvSpPr txBox="1">
            <a:spLocks/>
          </p:cNvSpPr>
          <p:nvPr/>
        </p:nvSpPr>
        <p:spPr>
          <a:xfrm>
            <a:off x="3999383" y="362134"/>
            <a:ext cx="7138987" cy="8493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r"/>
            <a:r>
              <a:rPr lang="en-US" b="1" dirty="0">
                <a:solidFill>
                  <a:srgbClr val="274247"/>
                </a:solidFill>
              </a:rPr>
              <a:t>Recipe nº2</a:t>
            </a:r>
          </a:p>
        </p:txBody>
      </p:sp>
      <p:sp>
        <p:nvSpPr>
          <p:cNvPr id="8" name="TextBox 7"/>
          <p:cNvSpPr txBox="1"/>
          <p:nvPr/>
        </p:nvSpPr>
        <p:spPr>
          <a:xfrm>
            <a:off x="0" y="297711"/>
            <a:ext cx="8182099" cy="1938992"/>
          </a:xfrm>
          <a:prstGeom prst="rect">
            <a:avLst/>
          </a:prstGeom>
          <a:noFill/>
        </p:spPr>
        <p:txBody>
          <a:bodyPr wrap="square" rtlCol="0">
            <a:spAutoFit/>
          </a:bodyPr>
          <a:lstStyle/>
          <a:p>
            <a:pPr algn="ctr"/>
            <a:r>
              <a:rPr lang="en-US" sz="3200" dirty="0">
                <a:ea typeface="Calibri" pitchFamily="34" charset="0"/>
                <a:cs typeface="Times New Roman" pitchFamily="18" charset="0"/>
              </a:rPr>
              <a:t>Distance Calculation between the </a:t>
            </a:r>
            <a:r>
              <a:rPr lang="en-US" sz="3200" dirty="0" err="1">
                <a:ea typeface="Calibri" pitchFamily="34" charset="0"/>
                <a:cs typeface="Times New Roman" pitchFamily="18" charset="0"/>
              </a:rPr>
              <a:t>centroids</a:t>
            </a:r>
            <a:r>
              <a:rPr lang="en-US" sz="3200" dirty="0">
                <a:ea typeface="Calibri" pitchFamily="34" charset="0"/>
                <a:cs typeface="Times New Roman" pitchFamily="18" charset="0"/>
              </a:rPr>
              <a:t> (</a:t>
            </a:r>
            <a:r>
              <a:rPr lang="en-US" sz="3200" dirty="0" err="1">
                <a:ea typeface="Calibri" pitchFamily="34" charset="0"/>
                <a:cs typeface="Times New Roman" pitchFamily="18" charset="0"/>
              </a:rPr>
              <a:t>hx</a:t>
            </a:r>
            <a:r>
              <a:rPr lang="en-US" sz="3200" dirty="0">
                <a:ea typeface="Calibri" pitchFamily="34" charset="0"/>
                <a:cs typeface="Times New Roman" pitchFamily="18" charset="0"/>
              </a:rPr>
              <a:t>/sq) to NUTS II border (</a:t>
            </a:r>
            <a:r>
              <a:rPr lang="en-US" sz="3200" dirty="0" err="1">
                <a:ea typeface="Calibri" pitchFamily="34" charset="0"/>
                <a:cs typeface="Times New Roman" pitchFamily="18" charset="0"/>
              </a:rPr>
              <a:t>Alentejo</a:t>
            </a:r>
            <a:r>
              <a:rPr lang="en-US" sz="3200" dirty="0">
                <a:ea typeface="Calibri" pitchFamily="34" charset="0"/>
                <a:cs typeface="Times New Roman" pitchFamily="18" charset="0"/>
              </a:rPr>
              <a:t> / Algarve)</a:t>
            </a:r>
          </a:p>
          <a:p>
            <a:pPr algn="ctr"/>
            <a:endParaRPr lang="en-US" sz="1200" dirty="0"/>
          </a:p>
          <a:p>
            <a:pPr algn="ctr"/>
            <a:r>
              <a:rPr lang="en-US" sz="1200" dirty="0"/>
              <a:t> </a:t>
            </a:r>
            <a:endParaRPr lang="en-GB" sz="12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PT_Algarve_hex_ctroides2.png"/>
          <p:cNvPicPr>
            <a:picLocks noChangeAspect="1"/>
          </p:cNvPicPr>
          <p:nvPr/>
        </p:nvPicPr>
        <p:blipFill>
          <a:blip r:embed="rId2" cstate="print"/>
          <a:srcRect t="-12101" b="8314"/>
          <a:stretch>
            <a:fillRect/>
          </a:stretch>
        </p:blipFill>
        <p:spPr>
          <a:xfrm>
            <a:off x="7347153" y="1424763"/>
            <a:ext cx="3590206" cy="2636874"/>
          </a:xfrm>
          <a:prstGeom prst="rect">
            <a:avLst/>
          </a:prstGeom>
        </p:spPr>
      </p:pic>
      <p:pic>
        <p:nvPicPr>
          <p:cNvPr id="5" name="Picture 4" descr="PT_Algarve_hex_ctroides3.png"/>
          <p:cNvPicPr>
            <a:picLocks noChangeAspect="1"/>
          </p:cNvPicPr>
          <p:nvPr/>
        </p:nvPicPr>
        <p:blipFill>
          <a:blip r:embed="rId3" cstate="print"/>
          <a:stretch>
            <a:fillRect/>
          </a:stretch>
        </p:blipFill>
        <p:spPr>
          <a:xfrm>
            <a:off x="6941357" y="3581193"/>
            <a:ext cx="4630450" cy="3276807"/>
          </a:xfrm>
          <a:prstGeom prst="rect">
            <a:avLst/>
          </a:prstGeom>
        </p:spPr>
      </p:pic>
      <p:sp>
        <p:nvSpPr>
          <p:cNvPr id="8" name="Tittel 1">
            <a:extLst>
              <a:ext uri="{FF2B5EF4-FFF2-40B4-BE49-F238E27FC236}">
                <a16:creationId xmlns:a16="http://schemas.microsoft.com/office/drawing/2014/main" id="{817F4013-03AB-47F3-8352-72F9951FD364}"/>
              </a:ext>
            </a:extLst>
          </p:cNvPr>
          <p:cNvSpPr txBox="1">
            <a:spLocks/>
          </p:cNvSpPr>
          <p:nvPr/>
        </p:nvSpPr>
        <p:spPr>
          <a:xfrm>
            <a:off x="278064" y="116891"/>
            <a:ext cx="9651619" cy="1311128"/>
          </a:xfrm>
          <a:prstGeom prst="rect">
            <a:avLst/>
          </a:prstGeom>
        </p:spPr>
        <p:txBody>
          <a:bodyPr vert="horz" wrap="square" lIns="91440" tIns="0" rIns="91440" bIns="45720" rtlCol="0" anchor="ctr" anchorCtr="0">
            <a:normAutofit/>
          </a:bodyPr>
          <a:lstStyle>
            <a:lvl1pPr algn="l" defTabSz="914446" rtl="0" eaLnBrk="1" latinLnBrk="0" hangingPunct="1">
              <a:lnSpc>
                <a:spcPct val="90000"/>
              </a:lnSpc>
              <a:spcBef>
                <a:spcPct val="0"/>
              </a:spcBef>
              <a:buNone/>
              <a:defRPr sz="4400" b="1" kern="1200">
                <a:solidFill>
                  <a:srgbClr val="274247"/>
                </a:solidFill>
                <a:latin typeface="+mj-lt"/>
                <a:ea typeface="+mj-ea"/>
                <a:cs typeface="+mj-cs"/>
              </a:defRPr>
            </a:lvl1pPr>
          </a:lstStyle>
          <a:p>
            <a:r>
              <a:rPr lang="nb-NO" dirty="0"/>
              <a:t>A </a:t>
            </a:r>
            <a:r>
              <a:rPr lang="nb-NO" dirty="0" err="1"/>
              <a:t>visual</a:t>
            </a:r>
            <a:r>
              <a:rPr lang="nb-NO" dirty="0"/>
              <a:t> </a:t>
            </a:r>
            <a:r>
              <a:rPr lang="nb-NO" dirty="0" err="1"/>
              <a:t>comparison</a:t>
            </a:r>
            <a:r>
              <a:rPr lang="nb-NO" dirty="0"/>
              <a:t>…</a:t>
            </a:r>
          </a:p>
        </p:txBody>
      </p:sp>
      <p:pic>
        <p:nvPicPr>
          <p:cNvPr id="9" name="Picture 8" descr="PT_Algarve_sq_ctroides1.png"/>
          <p:cNvPicPr>
            <a:picLocks noChangeAspect="1"/>
          </p:cNvPicPr>
          <p:nvPr/>
        </p:nvPicPr>
        <p:blipFill>
          <a:blip r:embed="rId4" cstate="print"/>
          <a:stretch>
            <a:fillRect/>
          </a:stretch>
        </p:blipFill>
        <p:spPr>
          <a:xfrm>
            <a:off x="276448" y="1130290"/>
            <a:ext cx="3075518" cy="2176436"/>
          </a:xfrm>
          <a:prstGeom prst="rect">
            <a:avLst/>
          </a:prstGeom>
        </p:spPr>
      </p:pic>
      <p:pic>
        <p:nvPicPr>
          <p:cNvPr id="10" name="Picture 9" descr="PT_Algarve_sq_ctroides2.png"/>
          <p:cNvPicPr>
            <a:picLocks noChangeAspect="1"/>
          </p:cNvPicPr>
          <p:nvPr/>
        </p:nvPicPr>
        <p:blipFill>
          <a:blip r:embed="rId5" cstate="print"/>
          <a:stretch>
            <a:fillRect/>
          </a:stretch>
        </p:blipFill>
        <p:spPr>
          <a:xfrm>
            <a:off x="3465533" y="2108486"/>
            <a:ext cx="3075518" cy="2176436"/>
          </a:xfrm>
          <a:prstGeom prst="rect">
            <a:avLst/>
          </a:prstGeom>
        </p:spPr>
      </p:pic>
      <p:pic>
        <p:nvPicPr>
          <p:cNvPr id="11" name="Picture 10" descr="PT_Algarve_sq_ctroides3.png"/>
          <p:cNvPicPr>
            <a:picLocks noChangeAspect="1"/>
          </p:cNvPicPr>
          <p:nvPr/>
        </p:nvPicPr>
        <p:blipFill>
          <a:blip r:embed="rId6" cstate="print"/>
          <a:srcRect b="423"/>
          <a:stretch>
            <a:fillRect/>
          </a:stretch>
        </p:blipFill>
        <p:spPr>
          <a:xfrm>
            <a:off x="178124" y="3686798"/>
            <a:ext cx="4500279" cy="3171202"/>
          </a:xfrm>
          <a:prstGeom prst="rect">
            <a:avLst/>
          </a:prstGeom>
        </p:spPr>
      </p:pic>
      <p:pic>
        <p:nvPicPr>
          <p:cNvPr id="4" name="Picture 3" descr="PT_Algarve_hex_ctroides1.png"/>
          <p:cNvPicPr>
            <a:picLocks noChangeAspect="1"/>
          </p:cNvPicPr>
          <p:nvPr/>
        </p:nvPicPr>
        <p:blipFill>
          <a:blip r:embed="rId7" cstate="print"/>
          <a:srcRect t="5601"/>
          <a:stretch>
            <a:fillRect/>
          </a:stretch>
        </p:blipFill>
        <p:spPr>
          <a:xfrm>
            <a:off x="8436136" y="0"/>
            <a:ext cx="3755864" cy="250903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C71294E-B2D3-43C4-8C87-12A2E927BB7C}"/>
              </a:ext>
            </a:extLst>
          </p:cNvPr>
          <p:cNvSpPr>
            <a:spLocks noGrp="1"/>
          </p:cNvSpPr>
          <p:nvPr>
            <p:ph type="title"/>
          </p:nvPr>
        </p:nvSpPr>
        <p:spPr>
          <a:xfrm>
            <a:off x="1219359" y="551048"/>
            <a:ext cx="10377894" cy="1311128"/>
          </a:xfrm>
        </p:spPr>
        <p:txBody>
          <a:bodyPr/>
          <a:lstStyle/>
          <a:p>
            <a:r>
              <a:rPr lang="nb-NO" dirty="0"/>
              <a:t>Global Forum for </a:t>
            </a:r>
            <a:r>
              <a:rPr lang="nb-NO" dirty="0" err="1"/>
              <a:t>Geography</a:t>
            </a:r>
            <a:r>
              <a:rPr lang="nb-NO" dirty="0"/>
              <a:t> and </a:t>
            </a:r>
            <a:r>
              <a:rPr lang="nb-NO" dirty="0" err="1"/>
              <a:t>Statistics</a:t>
            </a:r>
            <a:endParaRPr lang="nb-NO" dirty="0"/>
          </a:p>
        </p:txBody>
      </p:sp>
      <p:pic>
        <p:nvPicPr>
          <p:cNvPr id="7" name="Plassholder for innhold 6">
            <a:extLst>
              <a:ext uri="{FF2B5EF4-FFF2-40B4-BE49-F238E27FC236}">
                <a16:creationId xmlns:a16="http://schemas.microsoft.com/office/drawing/2014/main" id="{D4E7838E-116A-4349-B781-7FD154C4F014}"/>
              </a:ext>
            </a:extLst>
          </p:cNvPr>
          <p:cNvPicPr>
            <a:picLocks noGrp="1" noChangeAspect="1"/>
          </p:cNvPicPr>
          <p:nvPr>
            <p:ph sz="quarter" idx="11"/>
          </p:nvPr>
        </p:nvPicPr>
        <p:blipFill>
          <a:blip r:embed="rId2" cstate="print">
            <a:extLst>
              <a:ext uri="{28A0092B-C50C-407E-A947-70E740481C1C}">
                <a14:useLocalDpi xmlns:a14="http://schemas.microsoft.com/office/drawing/2010/main" val="0"/>
              </a:ext>
            </a:extLst>
          </a:blip>
          <a:stretch>
            <a:fillRect/>
          </a:stretch>
        </p:blipFill>
        <p:spPr>
          <a:xfrm>
            <a:off x="5942876" y="2910048"/>
            <a:ext cx="3154218" cy="635931"/>
          </a:xfrm>
        </p:spPr>
      </p:pic>
      <p:pic>
        <p:nvPicPr>
          <p:cNvPr id="4" name="Bilde 3">
            <a:extLst>
              <a:ext uri="{FF2B5EF4-FFF2-40B4-BE49-F238E27FC236}">
                <a16:creationId xmlns:a16="http://schemas.microsoft.com/office/drawing/2014/main" id="{7BFAD28E-B967-482D-A0FB-33D8D1506345}"/>
              </a:ext>
            </a:extLst>
          </p:cNvPr>
          <p:cNvPicPr>
            <a:picLocks noChangeAspect="1"/>
          </p:cNvPicPr>
          <p:nvPr/>
        </p:nvPicPr>
        <p:blipFill>
          <a:blip r:embed="rId3" cstate="print"/>
          <a:stretch>
            <a:fillRect/>
          </a:stretch>
        </p:blipFill>
        <p:spPr>
          <a:xfrm>
            <a:off x="267791" y="2730667"/>
            <a:ext cx="1791915" cy="1190805"/>
          </a:xfrm>
          <a:prstGeom prst="rect">
            <a:avLst/>
          </a:prstGeom>
        </p:spPr>
      </p:pic>
      <p:pic>
        <p:nvPicPr>
          <p:cNvPr id="10" name="Bilde 9">
            <a:extLst>
              <a:ext uri="{FF2B5EF4-FFF2-40B4-BE49-F238E27FC236}">
                <a16:creationId xmlns:a16="http://schemas.microsoft.com/office/drawing/2014/main" id="{46BD5D16-DC5E-4823-B858-05A4A44FD612}"/>
              </a:ext>
            </a:extLst>
          </p:cNvPr>
          <p:cNvPicPr>
            <a:picLocks noChangeAspect="1"/>
          </p:cNvPicPr>
          <p:nvPr/>
        </p:nvPicPr>
        <p:blipFill>
          <a:blip r:embed="rId4" cstate="print"/>
          <a:stretch>
            <a:fillRect/>
          </a:stretch>
        </p:blipFill>
        <p:spPr>
          <a:xfrm>
            <a:off x="7818258" y="4936843"/>
            <a:ext cx="2805726" cy="1425131"/>
          </a:xfrm>
          <a:prstGeom prst="rect">
            <a:avLst/>
          </a:prstGeom>
        </p:spPr>
      </p:pic>
      <p:pic>
        <p:nvPicPr>
          <p:cNvPr id="13" name="Bilde 12">
            <a:extLst>
              <a:ext uri="{FF2B5EF4-FFF2-40B4-BE49-F238E27FC236}">
                <a16:creationId xmlns:a16="http://schemas.microsoft.com/office/drawing/2014/main" id="{32D295A2-370A-47E5-9FF1-5BDA002F112D}"/>
              </a:ext>
            </a:extLst>
          </p:cNvPr>
          <p:cNvPicPr>
            <a:picLocks noChangeAspect="1"/>
          </p:cNvPicPr>
          <p:nvPr/>
        </p:nvPicPr>
        <p:blipFill>
          <a:blip r:embed="rId5" cstate="print"/>
          <a:stretch>
            <a:fillRect/>
          </a:stretch>
        </p:blipFill>
        <p:spPr>
          <a:xfrm>
            <a:off x="5168709" y="4000807"/>
            <a:ext cx="1544544" cy="1050518"/>
          </a:xfrm>
          <a:prstGeom prst="rect">
            <a:avLst/>
          </a:prstGeom>
        </p:spPr>
      </p:pic>
      <p:pic>
        <p:nvPicPr>
          <p:cNvPr id="14" name="Bilde 13">
            <a:extLst>
              <a:ext uri="{FF2B5EF4-FFF2-40B4-BE49-F238E27FC236}">
                <a16:creationId xmlns:a16="http://schemas.microsoft.com/office/drawing/2014/main" id="{DF413EBB-2B47-44E2-B598-F4B562BB86C8}"/>
              </a:ext>
            </a:extLst>
          </p:cNvPr>
          <p:cNvPicPr>
            <a:picLocks noChangeAspect="1"/>
          </p:cNvPicPr>
          <p:nvPr/>
        </p:nvPicPr>
        <p:blipFill>
          <a:blip r:embed="rId6" cstate="print"/>
          <a:stretch>
            <a:fillRect/>
          </a:stretch>
        </p:blipFill>
        <p:spPr>
          <a:xfrm>
            <a:off x="2818638" y="4022968"/>
            <a:ext cx="2196455" cy="944404"/>
          </a:xfrm>
          <a:prstGeom prst="rect">
            <a:avLst/>
          </a:prstGeom>
        </p:spPr>
      </p:pic>
      <p:pic>
        <p:nvPicPr>
          <p:cNvPr id="15" name="Bilde 14">
            <a:extLst>
              <a:ext uri="{FF2B5EF4-FFF2-40B4-BE49-F238E27FC236}">
                <a16:creationId xmlns:a16="http://schemas.microsoft.com/office/drawing/2014/main" id="{E037D82F-4BF0-4D0D-B946-1265BA2B93FD}"/>
              </a:ext>
            </a:extLst>
          </p:cNvPr>
          <p:cNvPicPr>
            <a:picLocks noChangeAspect="1"/>
          </p:cNvPicPr>
          <p:nvPr/>
        </p:nvPicPr>
        <p:blipFill>
          <a:blip r:embed="rId7" cstate="print"/>
          <a:stretch>
            <a:fillRect/>
          </a:stretch>
        </p:blipFill>
        <p:spPr>
          <a:xfrm>
            <a:off x="246210" y="5252745"/>
            <a:ext cx="1883976" cy="793331"/>
          </a:xfrm>
          <a:prstGeom prst="rect">
            <a:avLst/>
          </a:prstGeom>
        </p:spPr>
      </p:pic>
      <p:pic>
        <p:nvPicPr>
          <p:cNvPr id="18" name="Bilde 17">
            <a:extLst>
              <a:ext uri="{FF2B5EF4-FFF2-40B4-BE49-F238E27FC236}">
                <a16:creationId xmlns:a16="http://schemas.microsoft.com/office/drawing/2014/main" id="{D4A09252-E7C9-473B-83C4-2E2764B167E0}"/>
              </a:ext>
            </a:extLst>
          </p:cNvPr>
          <p:cNvPicPr>
            <a:picLocks noChangeAspect="1"/>
          </p:cNvPicPr>
          <p:nvPr/>
        </p:nvPicPr>
        <p:blipFill>
          <a:blip r:embed="rId8" cstate="print"/>
          <a:stretch>
            <a:fillRect/>
          </a:stretch>
        </p:blipFill>
        <p:spPr>
          <a:xfrm>
            <a:off x="2298511" y="5252745"/>
            <a:ext cx="2018791" cy="874116"/>
          </a:xfrm>
          <a:prstGeom prst="rect">
            <a:avLst/>
          </a:prstGeom>
        </p:spPr>
      </p:pic>
      <p:pic>
        <p:nvPicPr>
          <p:cNvPr id="19" name="Bilde 18">
            <a:extLst>
              <a:ext uri="{FF2B5EF4-FFF2-40B4-BE49-F238E27FC236}">
                <a16:creationId xmlns:a16="http://schemas.microsoft.com/office/drawing/2014/main" id="{BBA6E963-044B-4ADA-9ED9-A5027C1253E6}"/>
              </a:ext>
            </a:extLst>
          </p:cNvPr>
          <p:cNvPicPr>
            <a:picLocks noChangeAspect="1"/>
          </p:cNvPicPr>
          <p:nvPr/>
        </p:nvPicPr>
        <p:blipFill>
          <a:blip r:embed="rId9" cstate="print"/>
          <a:stretch>
            <a:fillRect/>
          </a:stretch>
        </p:blipFill>
        <p:spPr>
          <a:xfrm>
            <a:off x="9097094" y="2559148"/>
            <a:ext cx="2235597" cy="1301443"/>
          </a:xfrm>
          <a:prstGeom prst="rect">
            <a:avLst/>
          </a:prstGeom>
        </p:spPr>
      </p:pic>
      <p:pic>
        <p:nvPicPr>
          <p:cNvPr id="20" name="Bilde 19">
            <a:extLst>
              <a:ext uri="{FF2B5EF4-FFF2-40B4-BE49-F238E27FC236}">
                <a16:creationId xmlns:a16="http://schemas.microsoft.com/office/drawing/2014/main" id="{A66DD663-1202-4803-9AE4-01286F6F4DCE}"/>
              </a:ext>
            </a:extLst>
          </p:cNvPr>
          <p:cNvPicPr>
            <a:picLocks noChangeAspect="1"/>
          </p:cNvPicPr>
          <p:nvPr/>
        </p:nvPicPr>
        <p:blipFill>
          <a:blip r:embed="rId10" cstate="print"/>
          <a:stretch>
            <a:fillRect/>
          </a:stretch>
        </p:blipFill>
        <p:spPr>
          <a:xfrm>
            <a:off x="6866869" y="3891526"/>
            <a:ext cx="2657552" cy="1091984"/>
          </a:xfrm>
          <a:prstGeom prst="rect">
            <a:avLst/>
          </a:prstGeom>
        </p:spPr>
      </p:pic>
      <p:pic>
        <p:nvPicPr>
          <p:cNvPr id="1026" name="Picture 2" descr="Bilderesultat for United Nations Economic Commission for Europe logo">
            <a:extLst>
              <a:ext uri="{FF2B5EF4-FFF2-40B4-BE49-F238E27FC236}">
                <a16:creationId xmlns:a16="http://schemas.microsoft.com/office/drawing/2014/main" id="{ABC85E25-0A5E-4373-AA07-7CCCBACAFD2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9706" y="2717520"/>
            <a:ext cx="1628225" cy="1285441"/>
          </a:xfrm>
          <a:prstGeom prst="rect">
            <a:avLst/>
          </a:prstGeom>
          <a:noFill/>
          <a:extLst>
            <a:ext uri="{909E8E84-426E-40DD-AFC4-6F175D3DCCD1}">
              <a14:hiddenFill xmlns:a14="http://schemas.microsoft.com/office/drawing/2010/main">
                <a:solidFill>
                  <a:srgbClr val="FFFFFF"/>
                </a:solidFill>
              </a14:hiddenFill>
            </a:ext>
          </a:extLst>
        </p:spPr>
      </p:pic>
      <p:sp>
        <p:nvSpPr>
          <p:cNvPr id="22" name="TekstSylinder 21">
            <a:extLst>
              <a:ext uri="{FF2B5EF4-FFF2-40B4-BE49-F238E27FC236}">
                <a16:creationId xmlns:a16="http://schemas.microsoft.com/office/drawing/2014/main" id="{C23226EE-4E46-48FD-AE6C-57775F706E72}"/>
              </a:ext>
            </a:extLst>
          </p:cNvPr>
          <p:cNvSpPr txBox="1"/>
          <p:nvPr/>
        </p:nvSpPr>
        <p:spPr>
          <a:xfrm>
            <a:off x="3298902" y="1536726"/>
            <a:ext cx="6055119" cy="461665"/>
          </a:xfrm>
          <a:prstGeom prst="rect">
            <a:avLst/>
          </a:prstGeom>
          <a:noFill/>
        </p:spPr>
        <p:txBody>
          <a:bodyPr wrap="none" rtlCol="0">
            <a:spAutoFit/>
          </a:bodyPr>
          <a:lstStyle/>
          <a:p>
            <a:r>
              <a:rPr lang="nb-NO" sz="2400" dirty="0"/>
              <a:t>A </a:t>
            </a:r>
            <a:r>
              <a:rPr lang="nb-NO" sz="2400" dirty="0" err="1"/>
              <a:t>voluntary</a:t>
            </a:r>
            <a:r>
              <a:rPr lang="nb-NO" sz="2400" dirty="0"/>
              <a:t> </a:t>
            </a:r>
            <a:r>
              <a:rPr lang="nb-NO" sz="2400" dirty="0" err="1"/>
              <a:t>task</a:t>
            </a:r>
            <a:r>
              <a:rPr lang="nb-NO" sz="2400" dirty="0"/>
              <a:t> force </a:t>
            </a:r>
            <a:r>
              <a:rPr lang="nb-NO" sz="2400" dirty="0" err="1"/>
              <a:t>connected</a:t>
            </a:r>
            <a:r>
              <a:rPr lang="nb-NO" sz="2400" dirty="0"/>
              <a:t> to EFGS</a:t>
            </a:r>
          </a:p>
        </p:txBody>
      </p:sp>
      <p:pic>
        <p:nvPicPr>
          <p:cNvPr id="1028" name="Picture 4" descr="Bilderesultat for ONS logo">
            <a:extLst>
              <a:ext uri="{FF2B5EF4-FFF2-40B4-BE49-F238E27FC236}">
                <a16:creationId xmlns:a16="http://schemas.microsoft.com/office/drawing/2014/main" id="{C2FA1359-0FBF-4049-9768-E19C297534AF}"/>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340197" y="5139178"/>
            <a:ext cx="3750420" cy="10204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Kuvahaun tulos haulle statistics new zealand logo">
            <a:extLst>
              <a:ext uri="{FF2B5EF4-FFF2-40B4-BE49-F238E27FC236}">
                <a16:creationId xmlns:a16="http://schemas.microsoft.com/office/drawing/2014/main" id="{9EC9C531-4DC3-48A5-87A4-4E508B3D3B52}"/>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590589" y="4124819"/>
            <a:ext cx="2138553" cy="79126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Kuvahaun tulos haulle Southern Oregon University Department of Computer Science logo">
            <a:extLst>
              <a:ext uri="{FF2B5EF4-FFF2-40B4-BE49-F238E27FC236}">
                <a16:creationId xmlns:a16="http://schemas.microsoft.com/office/drawing/2014/main" id="{D0564FB9-80F2-4250-AEA7-E39E845F5FA4}"/>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2700" y="4022968"/>
            <a:ext cx="2714514" cy="1076810"/>
          </a:xfrm>
          <a:prstGeom prst="rect">
            <a:avLst/>
          </a:prstGeom>
          <a:noFill/>
          <a:extLst>
            <a:ext uri="{909E8E84-426E-40DD-AFC4-6F175D3DCCD1}">
              <a14:hiddenFill xmlns:a14="http://schemas.microsoft.com/office/drawing/2010/main">
                <a:solidFill>
                  <a:srgbClr val="FFFFFF"/>
                </a:solidFill>
              </a14:hiddenFill>
            </a:ext>
          </a:extLst>
        </p:spPr>
      </p:pic>
      <p:pic>
        <p:nvPicPr>
          <p:cNvPr id="12" name="Bilde 11">
            <a:extLst>
              <a:ext uri="{FF2B5EF4-FFF2-40B4-BE49-F238E27FC236}">
                <a16:creationId xmlns:a16="http://schemas.microsoft.com/office/drawing/2014/main" id="{FD3FF285-635B-4E6D-88F0-2501CF20AE5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514680" y="2836253"/>
            <a:ext cx="2290762" cy="1035789"/>
          </a:xfrm>
          <a:prstGeom prst="rect">
            <a:avLst/>
          </a:prstGeom>
        </p:spPr>
      </p:pic>
      <p:pic>
        <p:nvPicPr>
          <p:cNvPr id="5" name="Bilde 4">
            <a:extLst>
              <a:ext uri="{FF2B5EF4-FFF2-40B4-BE49-F238E27FC236}">
                <a16:creationId xmlns:a16="http://schemas.microsoft.com/office/drawing/2014/main" id="{BB1413D2-F990-4106-899F-162A57269A2F}"/>
              </a:ext>
            </a:extLst>
          </p:cNvPr>
          <p:cNvPicPr>
            <a:picLocks noChangeAspect="1"/>
          </p:cNvPicPr>
          <p:nvPr/>
        </p:nvPicPr>
        <p:blipFill>
          <a:blip r:embed="rId16" cstate="print"/>
          <a:stretch>
            <a:fillRect/>
          </a:stretch>
        </p:blipFill>
        <p:spPr>
          <a:xfrm>
            <a:off x="10300628" y="4995825"/>
            <a:ext cx="1718300" cy="1145534"/>
          </a:xfrm>
          <a:prstGeom prst="rect">
            <a:avLst/>
          </a:prstGeom>
        </p:spPr>
      </p:pic>
    </p:spTree>
    <p:extLst>
      <p:ext uri="{BB962C8B-B14F-4D97-AF65-F5344CB8AC3E}">
        <p14:creationId xmlns:p14="http://schemas.microsoft.com/office/powerpoint/2010/main" val="36419219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Dist_sq.png"/>
          <p:cNvPicPr>
            <a:picLocks noChangeAspect="1"/>
          </p:cNvPicPr>
          <p:nvPr/>
        </p:nvPicPr>
        <p:blipFill>
          <a:blip r:embed="rId3" cstate="print"/>
          <a:stretch>
            <a:fillRect/>
          </a:stretch>
        </p:blipFill>
        <p:spPr>
          <a:xfrm>
            <a:off x="257115" y="724382"/>
            <a:ext cx="4956693" cy="2148946"/>
          </a:xfrm>
          <a:prstGeom prst="rect">
            <a:avLst/>
          </a:prstGeom>
        </p:spPr>
      </p:pic>
      <p:pic>
        <p:nvPicPr>
          <p:cNvPr id="10" name="Picture 9" descr="Dist_hex.png"/>
          <p:cNvPicPr>
            <a:picLocks noChangeAspect="1"/>
          </p:cNvPicPr>
          <p:nvPr/>
        </p:nvPicPr>
        <p:blipFill>
          <a:blip r:embed="rId4" cstate="print"/>
          <a:stretch>
            <a:fillRect/>
          </a:stretch>
        </p:blipFill>
        <p:spPr>
          <a:xfrm>
            <a:off x="248764" y="3164416"/>
            <a:ext cx="4857626" cy="2099352"/>
          </a:xfrm>
          <a:prstGeom prst="rect">
            <a:avLst/>
          </a:prstGeom>
        </p:spPr>
      </p:pic>
      <p:sp>
        <p:nvSpPr>
          <p:cNvPr id="14" name="Tittel 1">
            <a:extLst>
              <a:ext uri="{FF2B5EF4-FFF2-40B4-BE49-F238E27FC236}">
                <a16:creationId xmlns:a16="http://schemas.microsoft.com/office/drawing/2014/main" id="{D99EDFE3-35B3-4517-9527-8F7544D46550}"/>
              </a:ext>
            </a:extLst>
          </p:cNvPr>
          <p:cNvSpPr>
            <a:spLocks noGrp="1"/>
          </p:cNvSpPr>
          <p:nvPr>
            <p:ph type="title"/>
          </p:nvPr>
        </p:nvSpPr>
        <p:spPr>
          <a:xfrm>
            <a:off x="2282615" y="219961"/>
            <a:ext cx="9651619" cy="1311128"/>
          </a:xfrm>
        </p:spPr>
        <p:txBody>
          <a:bodyPr/>
          <a:lstStyle/>
          <a:p>
            <a:pPr algn="r"/>
            <a:r>
              <a:rPr lang="nb-NO" dirty="0"/>
              <a:t>Results</a:t>
            </a:r>
            <a:br>
              <a:rPr lang="nb-NO" dirty="0"/>
            </a:br>
            <a:r>
              <a:rPr lang="nb-NO" sz="3200" dirty="0">
                <a:solidFill>
                  <a:srgbClr val="C00000"/>
                </a:solidFill>
              </a:rPr>
              <a:t>Distances</a:t>
            </a:r>
          </a:p>
        </p:txBody>
      </p:sp>
      <p:graphicFrame>
        <p:nvGraphicFramePr>
          <p:cNvPr id="18" name="Table 17"/>
          <p:cNvGraphicFramePr>
            <a:graphicFrameLocks noGrp="1"/>
          </p:cNvGraphicFramePr>
          <p:nvPr/>
        </p:nvGraphicFramePr>
        <p:xfrm>
          <a:off x="5311470" y="731009"/>
          <a:ext cx="3606899" cy="2114550"/>
        </p:xfrm>
        <a:graphic>
          <a:graphicData uri="http://schemas.openxmlformats.org/drawingml/2006/table">
            <a:tbl>
              <a:tblPr/>
              <a:tblGrid>
                <a:gridCol w="1576218">
                  <a:extLst>
                    <a:ext uri="{9D8B030D-6E8A-4147-A177-3AD203B41FA5}">
                      <a16:colId xmlns:a16="http://schemas.microsoft.com/office/drawing/2014/main" val="20000"/>
                    </a:ext>
                  </a:extLst>
                </a:gridCol>
                <a:gridCol w="2030681">
                  <a:extLst>
                    <a:ext uri="{9D8B030D-6E8A-4147-A177-3AD203B41FA5}">
                      <a16:colId xmlns:a16="http://schemas.microsoft.com/office/drawing/2014/main" val="20001"/>
                    </a:ext>
                  </a:extLst>
                </a:gridCol>
              </a:tblGrid>
              <a:tr h="352425">
                <a:tc gridSpan="2">
                  <a:txBody>
                    <a:bodyPr/>
                    <a:lstStyle/>
                    <a:p>
                      <a:pPr algn="ctr" fontAlgn="t"/>
                      <a:r>
                        <a:rPr lang="pt-PT" sz="1600" b="1" i="0" u="none" strike="noStrike" dirty="0" err="1">
                          <a:solidFill>
                            <a:srgbClr val="000000"/>
                          </a:solidFill>
                          <a:latin typeface="Open Sans"/>
                        </a:rPr>
                        <a:t>Sq</a:t>
                      </a:r>
                      <a:r>
                        <a:rPr lang="pt-PT" sz="1600" b="1" i="0" u="none" strike="noStrike" dirty="0">
                          <a:solidFill>
                            <a:srgbClr val="000000"/>
                          </a:solidFill>
                          <a:latin typeface="Open Sans"/>
                        </a:rPr>
                        <a:t>(207)</a:t>
                      </a:r>
                    </a:p>
                  </a:txBody>
                  <a:tcPr marL="9525" marR="9525" marT="9525" marB="0">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solidFill>
                      <a:srgbClr val="1A9D49"/>
                    </a:solidFill>
                  </a:tcPr>
                </a:tc>
                <a:tc hMerge="1">
                  <a:txBody>
                    <a:bodyPr/>
                    <a:lstStyle/>
                    <a:p>
                      <a:endParaRPr lang="en-GB"/>
                    </a:p>
                  </a:txBody>
                  <a:tcPr/>
                </a:tc>
                <a:extLst>
                  <a:ext uri="{0D108BD9-81ED-4DB2-BD59-A6C34878D82A}">
                    <a16:rowId xmlns:a16="http://schemas.microsoft.com/office/drawing/2014/main" val="10000"/>
                  </a:ext>
                </a:extLst>
              </a:tr>
              <a:tr h="352425">
                <a:tc>
                  <a:txBody>
                    <a:bodyPr/>
                    <a:lstStyle/>
                    <a:p>
                      <a:pPr algn="ctr" fontAlgn="t"/>
                      <a:r>
                        <a:rPr lang="pt-PT" sz="1600" b="1" i="0" u="none" strike="noStrike" dirty="0">
                          <a:solidFill>
                            <a:srgbClr val="FFFFFF"/>
                          </a:solidFill>
                          <a:latin typeface="Open Sans"/>
                        </a:rPr>
                        <a:t>SD</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a:txBody>
                    <a:bodyPr/>
                    <a:lstStyle/>
                    <a:p>
                      <a:pPr algn="ctr" fontAlgn="t"/>
                      <a:r>
                        <a:rPr lang="pt-PT" sz="1600" b="1" i="0" u="none" strike="noStrike" dirty="0">
                          <a:solidFill>
                            <a:srgbClr val="FFFFFF"/>
                          </a:solidFill>
                          <a:latin typeface="Open Sans"/>
                        </a:rPr>
                        <a:t>QT</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extLst>
                  <a:ext uri="{0D108BD9-81ED-4DB2-BD59-A6C34878D82A}">
                    <a16:rowId xmlns:a16="http://schemas.microsoft.com/office/drawing/2014/main" val="10001"/>
                  </a:ext>
                </a:extLst>
              </a:tr>
              <a:tr h="352425">
                <a:tc>
                  <a:txBody>
                    <a:bodyPr/>
                    <a:lstStyle/>
                    <a:p>
                      <a:pPr algn="r" rtl="0" fontAlgn="t"/>
                      <a:r>
                        <a:rPr lang="pt-PT" sz="1600" b="0" i="0" u="none" strike="noStrike">
                          <a:solidFill>
                            <a:srgbClr val="000000"/>
                          </a:solidFill>
                          <a:latin typeface="Open Sans"/>
                        </a:rPr>
                        <a:t>212,8278258</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149,1197131 (q1)</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2"/>
                  </a:ext>
                </a:extLst>
              </a:tr>
              <a:tr h="352425">
                <a:tc>
                  <a:txBody>
                    <a:bodyPr/>
                    <a:lstStyle/>
                    <a:p>
                      <a:pPr algn="r" rtl="0" fontAlgn="t"/>
                      <a:r>
                        <a:rPr lang="pt-PT" sz="1600" b="0" i="0" u="none" strike="noStrike">
                          <a:solidFill>
                            <a:srgbClr val="000000"/>
                          </a:solidFill>
                          <a:latin typeface="Open Sans"/>
                        </a:rPr>
                        <a:t>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325,122352 (q2)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3"/>
                  </a:ext>
                </a:extLst>
              </a:tr>
              <a:tr h="352425">
                <a:tc>
                  <a:txBody>
                    <a:bodyPr/>
                    <a:lstStyle/>
                    <a:p>
                      <a:pPr algn="r" rtl="0" fontAlgn="t"/>
                      <a:r>
                        <a:rPr lang="pt-PT" sz="1600" b="0" i="0" u="none" strike="noStrike">
                          <a:solidFill>
                            <a:srgbClr val="000000"/>
                          </a:solidFill>
                          <a:latin typeface="Open Sans"/>
                        </a:rPr>
                        <a:t>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483,3150022 (q3)</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4"/>
                  </a:ext>
                </a:extLst>
              </a:tr>
              <a:tr h="352425">
                <a:tc>
                  <a:txBody>
                    <a:bodyPr/>
                    <a:lstStyle/>
                    <a:p>
                      <a:pPr algn="r" rtl="0" fontAlgn="t"/>
                      <a:r>
                        <a:rPr lang="pt-PT" sz="1600" b="0" i="0" u="none" strike="noStrike">
                          <a:solidFill>
                            <a:srgbClr val="000000"/>
                          </a:solidFill>
                          <a:latin typeface="Open Sans"/>
                        </a:rPr>
                        <a:t>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844,9454055 (q4)</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5"/>
                  </a:ext>
                </a:extLst>
              </a:tr>
            </a:tbl>
          </a:graphicData>
        </a:graphic>
      </p:graphicFrame>
      <p:graphicFrame>
        <p:nvGraphicFramePr>
          <p:cNvPr id="19" name="Table 18"/>
          <p:cNvGraphicFramePr>
            <a:graphicFrameLocks noGrp="1"/>
          </p:cNvGraphicFramePr>
          <p:nvPr/>
        </p:nvGraphicFramePr>
        <p:xfrm>
          <a:off x="5162892" y="3168472"/>
          <a:ext cx="3755477" cy="2228850"/>
        </p:xfrm>
        <a:graphic>
          <a:graphicData uri="http://schemas.openxmlformats.org/drawingml/2006/table">
            <a:tbl>
              <a:tblPr/>
              <a:tblGrid>
                <a:gridCol w="1594168">
                  <a:extLst>
                    <a:ext uri="{9D8B030D-6E8A-4147-A177-3AD203B41FA5}">
                      <a16:colId xmlns:a16="http://schemas.microsoft.com/office/drawing/2014/main" val="20000"/>
                    </a:ext>
                  </a:extLst>
                </a:gridCol>
                <a:gridCol w="2161309">
                  <a:extLst>
                    <a:ext uri="{9D8B030D-6E8A-4147-A177-3AD203B41FA5}">
                      <a16:colId xmlns:a16="http://schemas.microsoft.com/office/drawing/2014/main" val="20001"/>
                    </a:ext>
                  </a:extLst>
                </a:gridCol>
              </a:tblGrid>
              <a:tr h="352425">
                <a:tc gridSpan="2">
                  <a:txBody>
                    <a:bodyPr/>
                    <a:lstStyle/>
                    <a:p>
                      <a:pPr algn="ctr" fontAlgn="t"/>
                      <a:r>
                        <a:rPr lang="pt-PT" sz="1800" b="1" i="0" u="none" strike="noStrike" dirty="0" err="1">
                          <a:solidFill>
                            <a:srgbClr val="000000"/>
                          </a:solidFill>
                          <a:latin typeface="Open Sans"/>
                        </a:rPr>
                        <a:t>Hex</a:t>
                      </a:r>
                      <a:r>
                        <a:rPr lang="pt-PT" sz="1800" b="1" i="0" u="none" strike="noStrike" dirty="0">
                          <a:solidFill>
                            <a:srgbClr val="000000"/>
                          </a:solidFill>
                          <a:latin typeface="Open Sans"/>
                        </a:rPr>
                        <a:t> (189)</a:t>
                      </a:r>
                    </a:p>
                  </a:txBody>
                  <a:tcPr marL="9525" marR="9525" marT="9525" marB="0">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solidFill>
                      <a:srgbClr val="1A9D49"/>
                    </a:solidFill>
                  </a:tcPr>
                </a:tc>
                <a:tc hMerge="1">
                  <a:txBody>
                    <a:bodyPr/>
                    <a:lstStyle/>
                    <a:p>
                      <a:endParaRPr lang="en-GB"/>
                    </a:p>
                  </a:txBody>
                  <a:tcPr/>
                </a:tc>
                <a:extLst>
                  <a:ext uri="{0D108BD9-81ED-4DB2-BD59-A6C34878D82A}">
                    <a16:rowId xmlns:a16="http://schemas.microsoft.com/office/drawing/2014/main" val="10000"/>
                  </a:ext>
                </a:extLst>
              </a:tr>
              <a:tr h="352425">
                <a:tc>
                  <a:txBody>
                    <a:bodyPr/>
                    <a:lstStyle/>
                    <a:p>
                      <a:pPr algn="ctr" fontAlgn="t"/>
                      <a:r>
                        <a:rPr lang="pt-PT" sz="1800" b="1" i="0" u="none" strike="noStrike">
                          <a:solidFill>
                            <a:srgbClr val="FFFFFF"/>
                          </a:solidFill>
                          <a:latin typeface="Open Sans"/>
                        </a:rPr>
                        <a:t>SD</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a:txBody>
                    <a:bodyPr/>
                    <a:lstStyle/>
                    <a:p>
                      <a:pPr algn="ctr" fontAlgn="t"/>
                      <a:r>
                        <a:rPr lang="pt-PT" sz="1800" b="1" i="0" u="none" strike="noStrike" dirty="0">
                          <a:solidFill>
                            <a:srgbClr val="FFFFFF"/>
                          </a:solidFill>
                          <a:latin typeface="Open Sans"/>
                        </a:rPr>
                        <a:t>QT</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extLst>
                  <a:ext uri="{0D108BD9-81ED-4DB2-BD59-A6C34878D82A}">
                    <a16:rowId xmlns:a16="http://schemas.microsoft.com/office/drawing/2014/main" val="10001"/>
                  </a:ext>
                </a:extLst>
              </a:tr>
              <a:tr h="381000">
                <a:tc>
                  <a:txBody>
                    <a:bodyPr/>
                    <a:lstStyle/>
                    <a:p>
                      <a:pPr algn="r" rtl="0" fontAlgn="t"/>
                      <a:r>
                        <a:rPr lang="pt-PT" sz="1800" b="0" i="0" u="none" strike="noStrike">
                          <a:solidFill>
                            <a:srgbClr val="000000"/>
                          </a:solidFill>
                          <a:latin typeface="Open Sans"/>
                        </a:rPr>
                        <a:t>233,7672989</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dirty="0">
                          <a:solidFill>
                            <a:srgbClr val="000000"/>
                          </a:solidFill>
                          <a:latin typeface="Open Sans"/>
                        </a:rPr>
                        <a:t>166,6413641 (q1)</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2"/>
                  </a:ext>
                </a:extLst>
              </a:tr>
              <a:tr h="381000">
                <a:tc>
                  <a:txBody>
                    <a:bodyPr/>
                    <a:lstStyle/>
                    <a:p>
                      <a:pPr algn="r" rtl="0" fontAlgn="t"/>
                      <a:r>
                        <a:rPr lang="pt-PT" sz="1800" b="0" i="0" u="none" strike="noStrike">
                          <a:solidFill>
                            <a:srgbClr val="000000"/>
                          </a:solidFill>
                          <a:latin typeface="Open Sans"/>
                        </a:rPr>
                        <a:t>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a:solidFill>
                            <a:srgbClr val="000000"/>
                          </a:solidFill>
                          <a:latin typeface="Open Sans"/>
                        </a:rPr>
                        <a:t>339,9560051 (q2)</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3"/>
                  </a:ext>
                </a:extLst>
              </a:tr>
              <a:tr h="381000">
                <a:tc>
                  <a:txBody>
                    <a:bodyPr/>
                    <a:lstStyle/>
                    <a:p>
                      <a:pPr algn="r" rtl="0" fontAlgn="t"/>
                      <a:r>
                        <a:rPr lang="pt-PT" sz="1800" b="0" i="0" u="none" strike="noStrike">
                          <a:solidFill>
                            <a:srgbClr val="000000"/>
                          </a:solidFill>
                          <a:latin typeface="Open Sans"/>
                        </a:rPr>
                        <a:t>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dirty="0">
                          <a:solidFill>
                            <a:srgbClr val="000000"/>
                          </a:solidFill>
                          <a:latin typeface="Open Sans"/>
                        </a:rPr>
                        <a:t>596,8017141 (q3)</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4"/>
                  </a:ext>
                </a:extLst>
              </a:tr>
              <a:tr h="381000">
                <a:tc>
                  <a:txBody>
                    <a:bodyPr/>
                    <a:lstStyle/>
                    <a:p>
                      <a:pPr algn="r" rtl="0" fontAlgn="t"/>
                      <a:r>
                        <a:rPr lang="pt-PT" sz="1800" b="0" i="0" u="none" strike="noStrike">
                          <a:solidFill>
                            <a:srgbClr val="000000"/>
                          </a:solidFill>
                          <a:latin typeface="Open Sans"/>
                        </a:rPr>
                        <a:t>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800" b="0" i="0" u="none" strike="noStrike" dirty="0">
                          <a:solidFill>
                            <a:srgbClr val="000000"/>
                          </a:solidFill>
                          <a:latin typeface="Open Sans"/>
                        </a:rPr>
                        <a:t>875,6130476 (44) </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5"/>
                  </a:ext>
                </a:extLst>
              </a:tr>
            </a:tbl>
          </a:graphicData>
        </a:graphic>
      </p:graphicFrame>
      <p:graphicFrame>
        <p:nvGraphicFramePr>
          <p:cNvPr id="7" name="Table 6"/>
          <p:cNvGraphicFramePr>
            <a:graphicFrameLocks noGrp="1"/>
          </p:cNvGraphicFramePr>
          <p:nvPr/>
        </p:nvGraphicFramePr>
        <p:xfrm>
          <a:off x="9014524" y="1646788"/>
          <a:ext cx="2908300" cy="1892047"/>
        </p:xfrm>
        <a:graphic>
          <a:graphicData uri="http://schemas.openxmlformats.org/drawingml/2006/table">
            <a:tbl>
              <a:tblPr/>
              <a:tblGrid>
                <a:gridCol w="1447635">
                  <a:extLst>
                    <a:ext uri="{9D8B030D-6E8A-4147-A177-3AD203B41FA5}">
                      <a16:colId xmlns:a16="http://schemas.microsoft.com/office/drawing/2014/main" val="20000"/>
                    </a:ext>
                  </a:extLst>
                </a:gridCol>
                <a:gridCol w="1460665">
                  <a:extLst>
                    <a:ext uri="{9D8B030D-6E8A-4147-A177-3AD203B41FA5}">
                      <a16:colId xmlns:a16="http://schemas.microsoft.com/office/drawing/2014/main" val="20001"/>
                    </a:ext>
                  </a:extLst>
                </a:gridCol>
              </a:tblGrid>
              <a:tr h="352425">
                <a:tc gridSpan="2">
                  <a:txBody>
                    <a:bodyPr/>
                    <a:lstStyle/>
                    <a:p>
                      <a:pPr algn="ctr" fontAlgn="t"/>
                      <a:r>
                        <a:rPr lang="pt-PT" sz="1800" b="1" i="0" u="none" strike="noStrike" dirty="0">
                          <a:solidFill>
                            <a:srgbClr val="FFFFFF"/>
                          </a:solidFill>
                          <a:latin typeface="Open Sans"/>
                        </a:rPr>
                        <a:t>SQUARE</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hMerge="1">
                  <a:txBody>
                    <a:bodyPr/>
                    <a:lstStyle/>
                    <a:p>
                      <a:endParaRPr lang="en-GB"/>
                    </a:p>
                  </a:txBody>
                  <a:tcPr/>
                </a:tc>
                <a:extLst>
                  <a:ext uri="{0D108BD9-81ED-4DB2-BD59-A6C34878D82A}">
                    <a16:rowId xmlns:a16="http://schemas.microsoft.com/office/drawing/2014/main" val="10000"/>
                  </a:ext>
                </a:extLst>
              </a:tr>
              <a:tr h="316463">
                <a:tc>
                  <a:txBody>
                    <a:bodyPr/>
                    <a:lstStyle/>
                    <a:p>
                      <a:pPr algn="r" rtl="0" fontAlgn="t"/>
                      <a:r>
                        <a:rPr lang="pt-PT" sz="1600" b="0" i="0" u="none" strike="noStrike" dirty="0" err="1">
                          <a:solidFill>
                            <a:srgbClr val="000000"/>
                          </a:solidFill>
                          <a:latin typeface="Open Sans"/>
                        </a:rPr>
                        <a:t>dist</a:t>
                      </a:r>
                      <a:r>
                        <a:rPr lang="pt-PT" sz="1600" b="0" i="0" u="none" strike="noStrike" dirty="0">
                          <a:solidFill>
                            <a:srgbClr val="000000"/>
                          </a:solidFill>
                          <a:latin typeface="Open Sans"/>
                        </a:rPr>
                        <a:t> (m)</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nº </a:t>
                      </a:r>
                      <a:r>
                        <a:rPr lang="pt-PT" sz="1600" b="0" i="0" u="none" strike="noStrike" dirty="0" err="1">
                          <a:solidFill>
                            <a:srgbClr val="000000"/>
                          </a:solidFill>
                          <a:latin typeface="Open Sans"/>
                        </a:rPr>
                        <a:t>centroides</a:t>
                      </a:r>
                      <a:endParaRPr lang="pt-PT" sz="1600" b="0" i="0" u="none" strike="noStrike" dirty="0">
                        <a:solidFill>
                          <a:srgbClr val="000000"/>
                        </a:solidFill>
                        <a:latin typeface="Open Sans"/>
                      </a:endParaRP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1"/>
                  </a:ext>
                </a:extLst>
              </a:tr>
              <a:tr h="308758">
                <a:tc>
                  <a:txBody>
                    <a:bodyPr/>
                    <a:lstStyle/>
                    <a:p>
                      <a:pPr algn="r" rtl="0" fontAlgn="t"/>
                      <a:r>
                        <a:rPr lang="pt-PT" sz="1600" b="0" i="0" u="none" strike="noStrike">
                          <a:solidFill>
                            <a:srgbClr val="000000"/>
                          </a:solidFill>
                          <a:latin typeface="Open Sans"/>
                        </a:rPr>
                        <a:t>]0; 100]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30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2"/>
                  </a:ext>
                </a:extLst>
              </a:tr>
              <a:tr h="308759">
                <a:tc>
                  <a:txBody>
                    <a:bodyPr/>
                    <a:lstStyle/>
                    <a:p>
                      <a:pPr algn="r" rtl="0" fontAlgn="t"/>
                      <a:r>
                        <a:rPr lang="pt-PT" sz="1600" b="0" i="0" u="none" strike="noStrike" dirty="0">
                          <a:solidFill>
                            <a:srgbClr val="000000"/>
                          </a:solidFill>
                          <a:latin typeface="Open Sans"/>
                        </a:rPr>
                        <a:t>]100;</a:t>
                      </a:r>
                      <a:r>
                        <a:rPr lang="pt-PT" sz="1600" b="0" i="0" u="none" strike="noStrike" baseline="0" dirty="0">
                          <a:solidFill>
                            <a:srgbClr val="000000"/>
                          </a:solidFill>
                          <a:latin typeface="Open Sans"/>
                        </a:rPr>
                        <a:t> </a:t>
                      </a:r>
                      <a:r>
                        <a:rPr lang="pt-PT" sz="1600" b="0" i="0" u="none" strike="noStrike" dirty="0">
                          <a:solidFill>
                            <a:srgbClr val="000000"/>
                          </a:solidFill>
                          <a:latin typeface="Open Sans"/>
                        </a:rPr>
                        <a:t>250]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49</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3"/>
                  </a:ext>
                </a:extLst>
              </a:tr>
              <a:tr h="308759">
                <a:tc>
                  <a:txBody>
                    <a:bodyPr/>
                    <a:lstStyle/>
                    <a:p>
                      <a:pPr algn="r" rtl="0" fontAlgn="t"/>
                      <a:r>
                        <a:rPr lang="pt-PT" sz="1600" b="0" i="0" u="none" strike="noStrike">
                          <a:solidFill>
                            <a:srgbClr val="000000"/>
                          </a:solidFill>
                          <a:latin typeface="Open Sans"/>
                        </a:rPr>
                        <a:t>]250; 500]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80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4"/>
                  </a:ext>
                </a:extLst>
              </a:tr>
              <a:tr h="296883">
                <a:tc>
                  <a:txBody>
                    <a:bodyPr/>
                    <a:lstStyle/>
                    <a:p>
                      <a:pPr algn="r" rtl="0" fontAlgn="t"/>
                      <a:r>
                        <a:rPr lang="pt-PT" sz="1600" b="0" i="0" u="none" strike="noStrike">
                          <a:solidFill>
                            <a:srgbClr val="000000"/>
                          </a:solidFill>
                          <a:latin typeface="Open Sans"/>
                        </a:rPr>
                        <a:t>]500; 900[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48</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5"/>
                  </a:ext>
                </a:extLst>
              </a:tr>
            </a:tbl>
          </a:graphicData>
        </a:graphic>
      </p:graphicFrame>
      <p:graphicFrame>
        <p:nvGraphicFramePr>
          <p:cNvPr id="8" name="Table 7"/>
          <p:cNvGraphicFramePr>
            <a:graphicFrameLocks noGrp="1"/>
          </p:cNvGraphicFramePr>
          <p:nvPr/>
        </p:nvGraphicFramePr>
        <p:xfrm>
          <a:off x="9060873" y="4288309"/>
          <a:ext cx="2909454" cy="1771650"/>
        </p:xfrm>
        <a:graphic>
          <a:graphicData uri="http://schemas.openxmlformats.org/drawingml/2006/table">
            <a:tbl>
              <a:tblPr/>
              <a:tblGrid>
                <a:gridCol w="1425039">
                  <a:extLst>
                    <a:ext uri="{9D8B030D-6E8A-4147-A177-3AD203B41FA5}">
                      <a16:colId xmlns:a16="http://schemas.microsoft.com/office/drawing/2014/main" val="20000"/>
                    </a:ext>
                  </a:extLst>
                </a:gridCol>
                <a:gridCol w="1484415">
                  <a:extLst>
                    <a:ext uri="{9D8B030D-6E8A-4147-A177-3AD203B41FA5}">
                      <a16:colId xmlns:a16="http://schemas.microsoft.com/office/drawing/2014/main" val="20001"/>
                    </a:ext>
                  </a:extLst>
                </a:gridCol>
              </a:tblGrid>
              <a:tr h="295275">
                <a:tc gridSpan="2">
                  <a:txBody>
                    <a:bodyPr/>
                    <a:lstStyle/>
                    <a:p>
                      <a:pPr algn="ctr" fontAlgn="t"/>
                      <a:r>
                        <a:rPr lang="pt-PT" sz="1600" b="1" i="0" u="none" strike="noStrike" dirty="0">
                          <a:solidFill>
                            <a:srgbClr val="FFFFFF"/>
                          </a:solidFill>
                          <a:latin typeface="Open Sans"/>
                        </a:rPr>
                        <a:t>HEXAGONAL</a:t>
                      </a:r>
                    </a:p>
                  </a:txBody>
                  <a:tcPr marL="9525" marR="95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A9D49"/>
                    </a:solidFill>
                  </a:tcPr>
                </a:tc>
                <a:tc hMerge="1">
                  <a:txBody>
                    <a:bodyPr/>
                    <a:lstStyle/>
                    <a:p>
                      <a:endParaRPr lang="en-GB"/>
                    </a:p>
                  </a:txBody>
                  <a:tcPr/>
                </a:tc>
                <a:extLst>
                  <a:ext uri="{0D108BD9-81ED-4DB2-BD59-A6C34878D82A}">
                    <a16:rowId xmlns:a16="http://schemas.microsoft.com/office/drawing/2014/main" val="10000"/>
                  </a:ext>
                </a:extLst>
              </a:tr>
              <a:tr h="295275">
                <a:tc>
                  <a:txBody>
                    <a:bodyPr/>
                    <a:lstStyle/>
                    <a:p>
                      <a:pPr algn="r" rtl="0" fontAlgn="t"/>
                      <a:r>
                        <a:rPr lang="pt-PT" sz="1600" b="0" i="0" u="none" strike="noStrike" dirty="0" err="1">
                          <a:solidFill>
                            <a:srgbClr val="000000"/>
                          </a:solidFill>
                          <a:latin typeface="Open Sans"/>
                        </a:rPr>
                        <a:t>dist</a:t>
                      </a:r>
                      <a:r>
                        <a:rPr lang="pt-PT" sz="1600" b="0" i="0" u="none" strike="noStrike" dirty="0">
                          <a:solidFill>
                            <a:srgbClr val="000000"/>
                          </a:solidFill>
                          <a:latin typeface="Open Sans"/>
                        </a:rPr>
                        <a:t> (m)</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nº </a:t>
                      </a:r>
                      <a:r>
                        <a:rPr lang="pt-PT" sz="1600" b="0" i="0" u="none" strike="noStrike" dirty="0" err="1">
                          <a:solidFill>
                            <a:srgbClr val="000000"/>
                          </a:solidFill>
                          <a:latin typeface="Open Sans"/>
                        </a:rPr>
                        <a:t>centroides</a:t>
                      </a:r>
                      <a:endParaRPr lang="pt-PT" sz="1600" b="0" i="0" u="none" strike="noStrike" dirty="0">
                        <a:solidFill>
                          <a:srgbClr val="000000"/>
                        </a:solidFill>
                        <a:latin typeface="Open Sans"/>
                      </a:endParaRP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1"/>
                  </a:ext>
                </a:extLst>
              </a:tr>
              <a:tr h="295275">
                <a:tc>
                  <a:txBody>
                    <a:bodyPr/>
                    <a:lstStyle/>
                    <a:p>
                      <a:pPr algn="r" rtl="0" fontAlgn="t"/>
                      <a:r>
                        <a:rPr lang="pt-PT" sz="1600" b="0" i="0" u="none" strike="noStrike">
                          <a:solidFill>
                            <a:srgbClr val="000000"/>
                          </a:solidFill>
                          <a:latin typeface="Open Sans"/>
                        </a:rPr>
                        <a:t>]0; 100]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a:solidFill>
                            <a:srgbClr val="000000"/>
                          </a:solidFill>
                          <a:latin typeface="Open Sans"/>
                        </a:rPr>
                        <a:t>26</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2"/>
                  </a:ext>
                </a:extLst>
              </a:tr>
              <a:tr h="295275">
                <a:tc>
                  <a:txBody>
                    <a:bodyPr/>
                    <a:lstStyle/>
                    <a:p>
                      <a:pPr algn="r" rtl="0" fontAlgn="t"/>
                      <a:r>
                        <a:rPr lang="pt-PT" sz="1600" b="0" i="0" u="none" strike="noStrike">
                          <a:solidFill>
                            <a:srgbClr val="000000"/>
                          </a:solidFill>
                          <a:latin typeface="Open Sans"/>
                        </a:rPr>
                        <a:t>]100; 250]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a:solidFill>
                            <a:srgbClr val="000000"/>
                          </a:solidFill>
                          <a:latin typeface="Open Sans"/>
                        </a:rPr>
                        <a:t>42</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3"/>
                  </a:ext>
                </a:extLst>
              </a:tr>
              <a:tr h="295275">
                <a:tc>
                  <a:txBody>
                    <a:bodyPr/>
                    <a:lstStyle/>
                    <a:p>
                      <a:pPr algn="r" rtl="0" fontAlgn="t"/>
                      <a:r>
                        <a:rPr lang="pt-PT" sz="1600" b="0" i="0" u="none" strike="noStrike">
                          <a:solidFill>
                            <a:srgbClr val="000000"/>
                          </a:solidFill>
                          <a:latin typeface="Open Sans"/>
                        </a:rPr>
                        <a:t>]250; 500]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63</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4"/>
                  </a:ext>
                </a:extLst>
              </a:tr>
              <a:tr h="295275">
                <a:tc>
                  <a:txBody>
                    <a:bodyPr/>
                    <a:lstStyle/>
                    <a:p>
                      <a:pPr algn="r" rtl="0" fontAlgn="t"/>
                      <a:r>
                        <a:rPr lang="pt-PT" sz="1600" b="0" i="0" u="none" strike="noStrike">
                          <a:solidFill>
                            <a:srgbClr val="000000"/>
                          </a:solidFill>
                          <a:latin typeface="Open Sans"/>
                        </a:rPr>
                        <a:t>]500; 900[</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tc>
                  <a:txBody>
                    <a:bodyPr/>
                    <a:lstStyle/>
                    <a:p>
                      <a:pPr algn="r" rtl="0" fontAlgn="t"/>
                      <a:r>
                        <a:rPr lang="pt-PT" sz="1600" b="0" i="0" u="none" strike="noStrike" dirty="0">
                          <a:solidFill>
                            <a:srgbClr val="000000"/>
                          </a:solidFill>
                          <a:latin typeface="Open Sans"/>
                        </a:rPr>
                        <a:t>58</a:t>
                      </a:r>
                    </a:p>
                  </a:txBody>
                  <a:tcPr marL="9525" marR="8572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DFCF"/>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374379D-5E0D-451F-8942-57DD297CC1CF}"/>
              </a:ext>
            </a:extLst>
          </p:cNvPr>
          <p:cNvSpPr>
            <a:spLocks noGrp="1"/>
          </p:cNvSpPr>
          <p:nvPr>
            <p:ph type="title"/>
          </p:nvPr>
        </p:nvSpPr>
        <p:spPr/>
        <p:txBody>
          <a:bodyPr/>
          <a:lstStyle/>
          <a:p>
            <a:r>
              <a:rPr lang="nb-NO" dirty="0" err="1"/>
              <a:t>Thank</a:t>
            </a:r>
            <a:r>
              <a:rPr lang="nb-NO" dirty="0"/>
              <a:t> </a:t>
            </a:r>
            <a:r>
              <a:rPr lang="nb-NO" dirty="0" err="1"/>
              <a:t>you</a:t>
            </a:r>
            <a:endParaRPr lang="nb-NO" dirty="0"/>
          </a:p>
        </p:txBody>
      </p:sp>
      <p:sp>
        <p:nvSpPr>
          <p:cNvPr id="3" name="Plassholder for innhold 2">
            <a:extLst>
              <a:ext uri="{FF2B5EF4-FFF2-40B4-BE49-F238E27FC236}">
                <a16:creationId xmlns:a16="http://schemas.microsoft.com/office/drawing/2014/main" id="{38135E35-CD28-41C9-9FFD-E04F8597F723}"/>
              </a:ext>
            </a:extLst>
          </p:cNvPr>
          <p:cNvSpPr>
            <a:spLocks noGrp="1"/>
          </p:cNvSpPr>
          <p:nvPr>
            <p:ph sz="quarter" idx="11"/>
          </p:nvPr>
        </p:nvSpPr>
        <p:spPr>
          <a:xfrm>
            <a:off x="1099043" y="1862176"/>
            <a:ext cx="9651619" cy="3978862"/>
          </a:xfrm>
        </p:spPr>
        <p:txBody>
          <a:bodyPr/>
          <a:lstStyle/>
          <a:p>
            <a:r>
              <a:rPr lang="nb-NO" dirty="0">
                <a:solidFill>
                  <a:srgbClr val="0066FF"/>
                </a:solidFill>
              </a:rPr>
              <a:t>Vilni </a:t>
            </a:r>
            <a:r>
              <a:rPr lang="nb-NO" dirty="0">
                <a:solidFill>
                  <a:srgbClr val="0066FF"/>
                </a:solidFill>
                <a:sym typeface="Wingdings" pitchFamily="2" charset="2"/>
              </a:rPr>
              <a:t></a:t>
            </a:r>
            <a:endParaRPr lang="nb-NO" dirty="0">
              <a:solidFill>
                <a:srgbClr val="0066FF"/>
              </a:solidFill>
            </a:endParaRPr>
          </a:p>
          <a:p>
            <a:r>
              <a:rPr lang="nb-NO" dirty="0"/>
              <a:t>Kevin Sahr (USA)</a:t>
            </a:r>
          </a:p>
          <a:p>
            <a:r>
              <a:rPr lang="nb-NO" dirty="0" err="1"/>
              <a:t>Jerker</a:t>
            </a:r>
            <a:r>
              <a:rPr lang="nb-NO" dirty="0"/>
              <a:t> (</a:t>
            </a:r>
            <a:r>
              <a:rPr lang="nb-NO" dirty="0" err="1"/>
              <a:t>Sweden</a:t>
            </a:r>
            <a:r>
              <a:rPr lang="nb-NO" dirty="0"/>
              <a:t>)</a:t>
            </a:r>
          </a:p>
          <a:p>
            <a:r>
              <a:rPr lang="nb-NO" dirty="0" err="1"/>
              <a:t>Tuuli</a:t>
            </a:r>
            <a:r>
              <a:rPr lang="nb-NO" dirty="0"/>
              <a:t> and Rina (Finland)</a:t>
            </a:r>
          </a:p>
          <a:p>
            <a:r>
              <a:rPr lang="nb-NO" dirty="0">
                <a:solidFill>
                  <a:srgbClr val="0066FF"/>
                </a:solidFill>
              </a:rPr>
              <a:t>Ana </a:t>
            </a:r>
            <a:r>
              <a:rPr lang="nb-NO" dirty="0">
                <a:solidFill>
                  <a:srgbClr val="0066FF"/>
                </a:solidFill>
                <a:sym typeface="Wingdings" panose="05000000000000000000" pitchFamily="2" charset="2"/>
              </a:rPr>
              <a:t></a:t>
            </a:r>
            <a:endParaRPr lang="nb-NO" dirty="0">
              <a:solidFill>
                <a:srgbClr val="0066FF"/>
              </a:solidFill>
            </a:endParaRPr>
          </a:p>
        </p:txBody>
      </p:sp>
    </p:spTree>
    <p:extLst>
      <p:ext uri="{BB962C8B-B14F-4D97-AF65-F5344CB8AC3E}">
        <p14:creationId xmlns:p14="http://schemas.microsoft.com/office/powerpoint/2010/main" val="2330659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C9929E7-D7BD-4514-A4DF-0F588861FBCE}"/>
              </a:ext>
            </a:extLst>
          </p:cNvPr>
          <p:cNvSpPr>
            <a:spLocks noGrp="1"/>
          </p:cNvSpPr>
          <p:nvPr>
            <p:ph type="title"/>
          </p:nvPr>
        </p:nvSpPr>
        <p:spPr>
          <a:xfrm>
            <a:off x="3013023" y="565688"/>
            <a:ext cx="6445769" cy="1311128"/>
          </a:xfrm>
        </p:spPr>
        <p:txBody>
          <a:bodyPr/>
          <a:lstStyle/>
          <a:p>
            <a:r>
              <a:rPr lang="nb-NO" dirty="0"/>
              <a:t>From </a:t>
            </a:r>
            <a:r>
              <a:rPr lang="nb-NO" dirty="0" err="1"/>
              <a:t>BlueTooth</a:t>
            </a:r>
            <a:r>
              <a:rPr lang="nb-NO" dirty="0"/>
              <a:t> to </a:t>
            </a:r>
            <a:r>
              <a:rPr lang="nb-NO" dirty="0" err="1"/>
              <a:t>FairHair</a:t>
            </a:r>
            <a:endParaRPr lang="nb-NO" dirty="0"/>
          </a:p>
        </p:txBody>
      </p:sp>
      <p:graphicFrame>
        <p:nvGraphicFramePr>
          <p:cNvPr id="4" name="Tabell 3">
            <a:extLst>
              <a:ext uri="{FF2B5EF4-FFF2-40B4-BE49-F238E27FC236}">
                <a16:creationId xmlns:a16="http://schemas.microsoft.com/office/drawing/2014/main" id="{0C4E841D-4106-4A17-B9D1-2830E34A5957}"/>
              </a:ext>
            </a:extLst>
          </p:cNvPr>
          <p:cNvGraphicFramePr>
            <a:graphicFrameLocks noGrp="1"/>
          </p:cNvGraphicFramePr>
          <p:nvPr>
            <p:extLst>
              <p:ext uri="{D42A27DB-BD31-4B8C-83A1-F6EECF244321}">
                <p14:modId xmlns:p14="http://schemas.microsoft.com/office/powerpoint/2010/main" val="2412127979"/>
              </p:ext>
            </p:extLst>
          </p:nvPr>
        </p:nvGraphicFramePr>
        <p:xfrm>
          <a:off x="1219359" y="1876816"/>
          <a:ext cx="10263107" cy="4252715"/>
        </p:xfrm>
        <a:graphic>
          <a:graphicData uri="http://schemas.openxmlformats.org/drawingml/2006/table">
            <a:tbl>
              <a:tblPr firstRow="1" firstCol="1" bandRow="1">
                <a:tableStyleId>{5C22544A-7EE6-4342-B048-85BDC9FD1C3A}</a:tableStyleId>
              </a:tblPr>
              <a:tblGrid>
                <a:gridCol w="4950780">
                  <a:extLst>
                    <a:ext uri="{9D8B030D-6E8A-4147-A177-3AD203B41FA5}">
                      <a16:colId xmlns:a16="http://schemas.microsoft.com/office/drawing/2014/main" val="1129377635"/>
                    </a:ext>
                  </a:extLst>
                </a:gridCol>
                <a:gridCol w="5312327">
                  <a:extLst>
                    <a:ext uri="{9D8B030D-6E8A-4147-A177-3AD203B41FA5}">
                      <a16:colId xmlns:a16="http://schemas.microsoft.com/office/drawing/2014/main" val="563127588"/>
                    </a:ext>
                  </a:extLst>
                </a:gridCol>
              </a:tblGrid>
              <a:tr h="950715">
                <a:tc>
                  <a:txBody>
                    <a:bodyPr/>
                    <a:lstStyle/>
                    <a:p>
                      <a:pPr algn="l">
                        <a:spcAft>
                          <a:spcPts val="0"/>
                        </a:spcAft>
                      </a:pPr>
                      <a:r>
                        <a:rPr lang="en-US" sz="1600" kern="50" dirty="0">
                          <a:solidFill>
                            <a:schemeClr val="tx1"/>
                          </a:solidFill>
                          <a:effectLst/>
                        </a:rPr>
                        <a:t>BLUETOOTH</a:t>
                      </a:r>
                      <a:br>
                        <a:rPr lang="en-US" sz="1600" kern="50" dirty="0">
                          <a:solidFill>
                            <a:schemeClr val="tx1"/>
                          </a:solidFill>
                          <a:effectLst/>
                        </a:rPr>
                      </a:br>
                      <a:r>
                        <a:rPr lang="en-US" sz="1600" kern="50" dirty="0">
                          <a:solidFill>
                            <a:schemeClr val="tx1"/>
                          </a:solidFill>
                          <a:effectLst/>
                        </a:rPr>
                        <a:t>wireless technology standard for exchanging data over short distances.</a:t>
                      </a:r>
                      <a:endParaRPr lang="nb-NO" sz="1600" kern="50" dirty="0">
                        <a:solidFill>
                          <a:schemeClr val="tx1"/>
                        </a:solidFill>
                        <a:effectLst/>
                        <a:latin typeface="Times New Roman" panose="02020603050405020304" pitchFamily="18" charset="0"/>
                        <a:ea typeface="Droid Sans Fallback"/>
                        <a:cs typeface="Lohit Hindi"/>
                      </a:endParaRPr>
                    </a:p>
                  </a:txBody>
                  <a:tcPr marL="68580" marR="68580" marT="0" marB="0"/>
                </a:tc>
                <a:tc>
                  <a:txBody>
                    <a:bodyPr/>
                    <a:lstStyle/>
                    <a:p>
                      <a:pPr algn="l">
                        <a:spcAft>
                          <a:spcPts val="0"/>
                        </a:spcAft>
                      </a:pPr>
                      <a:r>
                        <a:rPr lang="en-US" sz="1600" kern="50" dirty="0">
                          <a:solidFill>
                            <a:schemeClr val="tx1"/>
                          </a:solidFill>
                          <a:effectLst/>
                        </a:rPr>
                        <a:t>FAIRHAIR</a:t>
                      </a:r>
                      <a:br>
                        <a:rPr lang="en-US" sz="1600" kern="50" dirty="0">
                          <a:solidFill>
                            <a:schemeClr val="tx1"/>
                          </a:solidFill>
                          <a:effectLst/>
                        </a:rPr>
                      </a:br>
                      <a:r>
                        <a:rPr lang="en-US" sz="1600" kern="50" dirty="0">
                          <a:solidFill>
                            <a:schemeClr val="tx1"/>
                          </a:solidFill>
                          <a:effectLst/>
                        </a:rPr>
                        <a:t>geodata exchange standard using Discrete Global Grid Systems</a:t>
                      </a:r>
                      <a:endParaRPr lang="nb-NO" sz="1600" kern="50" dirty="0">
                        <a:solidFill>
                          <a:schemeClr val="tx1"/>
                        </a:solidFill>
                        <a:effectLst/>
                        <a:latin typeface="Times New Roman" panose="02020603050405020304" pitchFamily="18" charset="0"/>
                        <a:ea typeface="Droid Sans Fallback"/>
                        <a:cs typeface="Lohit Hindi"/>
                      </a:endParaRPr>
                    </a:p>
                  </a:txBody>
                  <a:tcPr marL="68580" marR="68580" marT="0" marB="0"/>
                </a:tc>
                <a:extLst>
                  <a:ext uri="{0D108BD9-81ED-4DB2-BD59-A6C34878D82A}">
                    <a16:rowId xmlns:a16="http://schemas.microsoft.com/office/drawing/2014/main" val="1068502627"/>
                  </a:ext>
                </a:extLst>
              </a:tr>
              <a:tr h="3096536">
                <a:tc>
                  <a:txBody>
                    <a:bodyPr/>
                    <a:lstStyle/>
                    <a:p>
                      <a:pPr algn="l">
                        <a:spcAft>
                          <a:spcPts val="0"/>
                        </a:spcAft>
                      </a:pPr>
                      <a:r>
                        <a:rPr lang="en-GB" sz="1400" b="1" kern="50" dirty="0">
                          <a:solidFill>
                            <a:schemeClr val="tx1"/>
                          </a:solidFill>
                          <a:effectLst/>
                        </a:rPr>
                        <a:t>Named after King Harald Bluetooth, the king who ruled over all tribes in Denmark from the year 958 and then managed to conquer parts of Norway, making all the different tribes communicate and unite.</a:t>
                      </a:r>
                      <a:endParaRPr lang="nb-NO" sz="1400" b="1" kern="50" dirty="0">
                        <a:solidFill>
                          <a:schemeClr val="tx1"/>
                        </a:solidFill>
                        <a:effectLst/>
                      </a:endParaRPr>
                    </a:p>
                    <a:p>
                      <a:pPr algn="l">
                        <a:spcAft>
                          <a:spcPts val="750"/>
                        </a:spcAft>
                      </a:pPr>
                      <a:br>
                        <a:rPr lang="en-GB" sz="1400" b="1" kern="0" dirty="0">
                          <a:solidFill>
                            <a:schemeClr val="tx1"/>
                          </a:solidFill>
                          <a:effectLst/>
                        </a:rPr>
                      </a:br>
                      <a:r>
                        <a:rPr lang="en-GB" sz="1400" b="1" kern="0" dirty="0">
                          <a:solidFill>
                            <a:schemeClr val="tx1"/>
                          </a:solidFill>
                          <a:effectLst/>
                        </a:rPr>
                        <a:t>As Jim </a:t>
                      </a:r>
                      <a:r>
                        <a:rPr lang="en-GB" sz="1400" b="1" kern="0" dirty="0" err="1">
                          <a:solidFill>
                            <a:schemeClr val="tx1"/>
                          </a:solidFill>
                          <a:effectLst/>
                        </a:rPr>
                        <a:t>Kardach</a:t>
                      </a:r>
                      <a:r>
                        <a:rPr lang="en-GB" sz="1400" b="1" kern="0" dirty="0">
                          <a:solidFill>
                            <a:schemeClr val="tx1"/>
                          </a:solidFill>
                          <a:effectLst/>
                        </a:rPr>
                        <a:t> developed the technology and managed to enable different kinds of devices to communicate wirelessly, he called it Bluetooth, because the technology and King Bluetooth had the same purpose — unity and communication among different groups.</a:t>
                      </a:r>
                      <a:endParaRPr lang="nb-NO" sz="1400" b="1" kern="50" dirty="0">
                        <a:solidFill>
                          <a:schemeClr val="tx1"/>
                        </a:solidFill>
                        <a:effectLst/>
                      </a:endParaRPr>
                    </a:p>
                    <a:p>
                      <a:pPr algn="l">
                        <a:spcAft>
                          <a:spcPts val="750"/>
                        </a:spcAft>
                      </a:pPr>
                      <a:r>
                        <a:rPr lang="en-GB" sz="1400" b="1" kern="0" dirty="0">
                          <a:solidFill>
                            <a:schemeClr val="tx1"/>
                          </a:solidFill>
                          <a:effectLst/>
                        </a:rPr>
                        <a:t>The Bluetooth logo is the combination of “H” and “B,” the initials of Harald Bluetooth, written in the ancient letters used by Vikings, which are called “runes.”</a:t>
                      </a:r>
                      <a:endParaRPr lang="nb-NO" sz="1400" b="1" kern="50" dirty="0">
                        <a:solidFill>
                          <a:schemeClr val="tx1"/>
                        </a:solidFill>
                        <a:effectLst/>
                        <a:latin typeface="Times New Roman" panose="02020603050405020304" pitchFamily="18" charset="0"/>
                        <a:ea typeface="Droid Sans Fallback"/>
                        <a:cs typeface="Lohit Hindi"/>
                      </a:endParaRPr>
                    </a:p>
                  </a:txBody>
                  <a:tcPr marL="68580" marR="68580" marT="0" marB="0">
                    <a:solidFill>
                      <a:schemeClr val="accent1">
                        <a:lumMod val="20000"/>
                        <a:lumOff val="80000"/>
                      </a:schemeClr>
                    </a:solidFill>
                  </a:tcPr>
                </a:tc>
                <a:tc>
                  <a:txBody>
                    <a:bodyPr/>
                    <a:lstStyle/>
                    <a:p>
                      <a:pPr algn="l">
                        <a:spcAft>
                          <a:spcPts val="0"/>
                        </a:spcAft>
                      </a:pPr>
                      <a:r>
                        <a:rPr lang="en-GB" sz="1400" b="1" kern="50" dirty="0">
                          <a:solidFill>
                            <a:schemeClr val="tx1"/>
                          </a:solidFill>
                          <a:effectLst/>
                        </a:rPr>
                        <a:t>Named after King Harald </a:t>
                      </a:r>
                      <a:r>
                        <a:rPr lang="en-GB" sz="1400" b="1" kern="50" dirty="0" err="1">
                          <a:solidFill>
                            <a:schemeClr val="tx1"/>
                          </a:solidFill>
                          <a:effectLst/>
                        </a:rPr>
                        <a:t>Fairhair</a:t>
                      </a:r>
                      <a:r>
                        <a:rPr lang="en-GB" sz="1400" b="1" kern="50" dirty="0">
                          <a:solidFill>
                            <a:schemeClr val="tx1"/>
                          </a:solidFill>
                          <a:effectLst/>
                        </a:rPr>
                        <a:t> (</a:t>
                      </a:r>
                      <a:r>
                        <a:rPr lang="nb-NO" sz="1400" b="1" kern="50" dirty="0">
                          <a:solidFill>
                            <a:schemeClr val="tx1"/>
                          </a:solidFill>
                          <a:effectLst/>
                        </a:rPr>
                        <a:t>Old </a:t>
                      </a:r>
                      <a:r>
                        <a:rPr lang="nb-NO" sz="1400" b="1" kern="50" dirty="0" err="1">
                          <a:solidFill>
                            <a:schemeClr val="tx1"/>
                          </a:solidFill>
                          <a:effectLst/>
                        </a:rPr>
                        <a:t>Norse</a:t>
                      </a:r>
                      <a:r>
                        <a:rPr lang="nb-NO" sz="1400" b="1" kern="50" dirty="0">
                          <a:solidFill>
                            <a:schemeClr val="tx1"/>
                          </a:solidFill>
                          <a:effectLst/>
                        </a:rPr>
                        <a:t>: </a:t>
                      </a:r>
                      <a:r>
                        <a:rPr lang="nb-NO" sz="1400" b="1" kern="50" dirty="0" err="1">
                          <a:solidFill>
                            <a:schemeClr val="tx1"/>
                          </a:solidFill>
                          <a:effectLst/>
                        </a:rPr>
                        <a:t>Haraldr</a:t>
                      </a:r>
                      <a:r>
                        <a:rPr lang="nb-NO" sz="1400" b="1" kern="50" dirty="0">
                          <a:solidFill>
                            <a:schemeClr val="tx1"/>
                          </a:solidFill>
                          <a:effectLst/>
                        </a:rPr>
                        <a:t> </a:t>
                      </a:r>
                      <a:r>
                        <a:rPr lang="nb-NO" sz="1400" b="1" kern="50" dirty="0" err="1">
                          <a:solidFill>
                            <a:schemeClr val="tx1"/>
                          </a:solidFill>
                          <a:effectLst/>
                        </a:rPr>
                        <a:t>Hárfagri</a:t>
                      </a:r>
                      <a:r>
                        <a:rPr lang="en-GB" sz="1400" b="1" kern="50" dirty="0">
                          <a:solidFill>
                            <a:schemeClr val="tx1"/>
                          </a:solidFill>
                          <a:effectLst/>
                        </a:rPr>
                        <a:t>), the king who united Norway from the year 872.</a:t>
                      </a:r>
                      <a:br>
                        <a:rPr lang="en-GB" sz="1400" b="1" kern="50" dirty="0">
                          <a:solidFill>
                            <a:schemeClr val="tx1"/>
                          </a:solidFill>
                          <a:effectLst/>
                        </a:rPr>
                      </a:br>
                      <a:endParaRPr lang="nb-NO" sz="1400" b="1" kern="50" dirty="0">
                        <a:solidFill>
                          <a:schemeClr val="tx1"/>
                        </a:solidFill>
                        <a:effectLst/>
                      </a:endParaRPr>
                    </a:p>
                    <a:p>
                      <a:pPr algn="l">
                        <a:spcAft>
                          <a:spcPts val="0"/>
                        </a:spcAft>
                      </a:pPr>
                      <a:r>
                        <a:rPr lang="en-GB" sz="1400" b="1" kern="50" dirty="0">
                          <a:solidFill>
                            <a:schemeClr val="tx1"/>
                          </a:solidFill>
                          <a:effectLst/>
                        </a:rPr>
                        <a:t>The unification of Norway by Harald </a:t>
                      </a:r>
                      <a:r>
                        <a:rPr lang="en-GB" sz="1400" b="1" kern="50" dirty="0" err="1">
                          <a:solidFill>
                            <a:schemeClr val="tx1"/>
                          </a:solidFill>
                          <a:effectLst/>
                        </a:rPr>
                        <a:t>Fairhair</a:t>
                      </a:r>
                      <a:r>
                        <a:rPr lang="en-GB" sz="1400" b="1" kern="50" dirty="0">
                          <a:solidFill>
                            <a:schemeClr val="tx1"/>
                          </a:solidFill>
                          <a:effectLst/>
                        </a:rPr>
                        <a:t> begins with a marriage proposal that resulted in rejection from </a:t>
                      </a:r>
                      <a:r>
                        <a:rPr lang="en-GB" sz="1400" b="1" kern="50" dirty="0" err="1">
                          <a:solidFill>
                            <a:schemeClr val="tx1"/>
                          </a:solidFill>
                          <a:effectLst/>
                        </a:rPr>
                        <a:t>Gyda</a:t>
                      </a:r>
                      <a:r>
                        <a:rPr lang="en-GB" sz="1400" b="1" kern="50" dirty="0">
                          <a:solidFill>
                            <a:schemeClr val="tx1"/>
                          </a:solidFill>
                          <a:effectLst/>
                        </a:rPr>
                        <a:t>. Whom refused to marry him "before he was king over all of Norway". Harald hence took a vow not to cut nor comb his hair until Norway was united. His realm included part of Sweden, Scottish and Danish Islands. The project is called </a:t>
                      </a:r>
                      <a:r>
                        <a:rPr lang="en-GB" sz="1400" b="1" kern="50" dirty="0" err="1">
                          <a:solidFill>
                            <a:schemeClr val="tx1"/>
                          </a:solidFill>
                          <a:effectLst/>
                        </a:rPr>
                        <a:t>Fairhair</a:t>
                      </a:r>
                      <a:r>
                        <a:rPr lang="en-GB" sz="1400" b="1" kern="50" dirty="0">
                          <a:solidFill>
                            <a:schemeClr val="tx1"/>
                          </a:solidFill>
                          <a:effectLst/>
                        </a:rPr>
                        <a:t>, because the technology to be developed and King </a:t>
                      </a:r>
                      <a:r>
                        <a:rPr lang="en-GB" sz="1400" b="1" kern="50" dirty="0" err="1">
                          <a:solidFill>
                            <a:schemeClr val="tx1"/>
                          </a:solidFill>
                          <a:effectLst/>
                        </a:rPr>
                        <a:t>Fairhair</a:t>
                      </a:r>
                      <a:r>
                        <a:rPr lang="en-GB" sz="1400" b="1" kern="50" dirty="0">
                          <a:solidFill>
                            <a:schemeClr val="tx1"/>
                          </a:solidFill>
                          <a:effectLst/>
                        </a:rPr>
                        <a:t> share the same goal – connecting island and seas.</a:t>
                      </a:r>
                      <a:endParaRPr lang="nb-NO" sz="1400" b="1" kern="50" dirty="0">
                        <a:solidFill>
                          <a:schemeClr val="tx1"/>
                        </a:solidFill>
                        <a:effectLst/>
                      </a:endParaRPr>
                    </a:p>
                    <a:p>
                      <a:pPr algn="l">
                        <a:spcAft>
                          <a:spcPts val="750"/>
                        </a:spcAft>
                      </a:pPr>
                      <a:br>
                        <a:rPr lang="en-GB" sz="1400" b="1" kern="0" dirty="0">
                          <a:solidFill>
                            <a:schemeClr val="tx1"/>
                          </a:solidFill>
                          <a:effectLst/>
                        </a:rPr>
                      </a:br>
                      <a:r>
                        <a:rPr lang="en-GB" sz="1400" b="1" kern="0" dirty="0">
                          <a:solidFill>
                            <a:schemeClr val="tx1"/>
                          </a:solidFill>
                          <a:effectLst/>
                        </a:rPr>
                        <a:t>The </a:t>
                      </a:r>
                      <a:r>
                        <a:rPr lang="en-GB" sz="1400" b="1" kern="50" dirty="0" err="1">
                          <a:solidFill>
                            <a:schemeClr val="tx1"/>
                          </a:solidFill>
                          <a:effectLst/>
                        </a:rPr>
                        <a:t>Fairhair</a:t>
                      </a:r>
                      <a:r>
                        <a:rPr lang="en-GB" sz="1400" b="1" kern="50" dirty="0">
                          <a:solidFill>
                            <a:schemeClr val="tx1"/>
                          </a:solidFill>
                          <a:effectLst/>
                        </a:rPr>
                        <a:t> </a:t>
                      </a:r>
                      <a:r>
                        <a:rPr lang="en-GB" sz="1400" b="1" kern="0" dirty="0">
                          <a:solidFill>
                            <a:schemeClr val="tx1"/>
                          </a:solidFill>
                          <a:effectLst/>
                        </a:rPr>
                        <a:t>logo is “H” and “H,” the initials of </a:t>
                      </a:r>
                      <a:r>
                        <a:rPr lang="nb-NO" sz="1400" b="1" kern="50" dirty="0" err="1">
                          <a:solidFill>
                            <a:schemeClr val="tx1"/>
                          </a:solidFill>
                          <a:effectLst/>
                        </a:rPr>
                        <a:t>Haraldr</a:t>
                      </a:r>
                      <a:r>
                        <a:rPr lang="nb-NO" sz="1400" b="1" kern="50" dirty="0">
                          <a:solidFill>
                            <a:schemeClr val="tx1"/>
                          </a:solidFill>
                          <a:effectLst/>
                        </a:rPr>
                        <a:t> </a:t>
                      </a:r>
                      <a:r>
                        <a:rPr lang="nb-NO" sz="1400" b="1" kern="50" dirty="0" err="1">
                          <a:solidFill>
                            <a:schemeClr val="tx1"/>
                          </a:solidFill>
                          <a:effectLst/>
                        </a:rPr>
                        <a:t>Hárfagri</a:t>
                      </a:r>
                      <a:r>
                        <a:rPr lang="en-GB" sz="1400" b="1" kern="0" dirty="0">
                          <a:solidFill>
                            <a:schemeClr val="tx1"/>
                          </a:solidFill>
                          <a:effectLst/>
                        </a:rPr>
                        <a:t>, written in the ancient letters called “runes.”</a:t>
                      </a:r>
                      <a:endParaRPr lang="nb-NO" sz="1400" b="1" kern="50" dirty="0">
                        <a:solidFill>
                          <a:schemeClr val="tx1"/>
                        </a:solidFill>
                        <a:effectLst/>
                        <a:latin typeface="Times New Roman" panose="02020603050405020304" pitchFamily="18" charset="0"/>
                        <a:ea typeface="Droid Sans Fallback"/>
                        <a:cs typeface="Lohit Hindi"/>
                      </a:endParaRPr>
                    </a:p>
                  </a:txBody>
                  <a:tcPr marL="68580" marR="68580" marT="0" marB="0">
                    <a:solidFill>
                      <a:schemeClr val="accent1">
                        <a:lumMod val="20000"/>
                        <a:lumOff val="80000"/>
                      </a:schemeClr>
                    </a:solidFill>
                  </a:tcPr>
                </a:tc>
                <a:extLst>
                  <a:ext uri="{0D108BD9-81ED-4DB2-BD59-A6C34878D82A}">
                    <a16:rowId xmlns:a16="http://schemas.microsoft.com/office/drawing/2014/main" val="2136454302"/>
                  </a:ext>
                </a:extLst>
              </a:tr>
            </a:tbl>
          </a:graphicData>
        </a:graphic>
      </p:graphicFrame>
      <p:pic>
        <p:nvPicPr>
          <p:cNvPr id="2050" name="Picture 3">
            <a:extLst>
              <a:ext uri="{FF2B5EF4-FFF2-40B4-BE49-F238E27FC236}">
                <a16:creationId xmlns:a16="http://schemas.microsoft.com/office/drawing/2014/main" id="{5A54DC0C-7306-4E6D-9032-C4189CD72B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0407" y="416136"/>
            <a:ext cx="1311128" cy="1311128"/>
          </a:xfrm>
          <a:prstGeom prst="rect">
            <a:avLst/>
          </a:prstGeom>
          <a:noFill/>
          <a:extLst>
            <a:ext uri="{909E8E84-426E-40DD-AFC4-6F175D3DCCD1}">
              <a14:hiddenFill xmlns:a14="http://schemas.microsoft.com/office/drawing/2010/main">
                <a:solidFill>
                  <a:srgbClr val="FFFFFF"/>
                </a:solidFill>
              </a14:hiddenFill>
            </a:ext>
          </a:extLst>
        </p:spPr>
      </p:pic>
      <p:pic>
        <p:nvPicPr>
          <p:cNvPr id="2049" name="Bilde 11">
            <a:extLst>
              <a:ext uri="{FF2B5EF4-FFF2-40B4-BE49-F238E27FC236}">
                <a16:creationId xmlns:a16="http://schemas.microsoft.com/office/drawing/2014/main" id="{4BEE11F6-B6CF-4D13-85C3-3D86729D783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9957" y="322447"/>
            <a:ext cx="932499" cy="132576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25C66E11-2A8F-493D-B299-406CC2CF3593}"/>
              </a:ext>
            </a:extLst>
          </p:cNvPr>
          <p:cNvSpPr>
            <a:spLocks noChangeArrowheads="1"/>
          </p:cNvSpPr>
          <p:nvPr/>
        </p:nvSpPr>
        <p:spPr bwMode="auto">
          <a:xfrm>
            <a:off x="2895600" y="29368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nb-NO" sz="1200" b="0" i="0" u="none" strike="noStrike" cap="none" normalizeH="0" baseline="0">
                <a:ln>
                  <a:noFill/>
                </a:ln>
                <a:solidFill>
                  <a:schemeClr val="tx1"/>
                </a:solidFill>
                <a:effectLst/>
                <a:latin typeface="Times New Roman" panose="02020603050405020304" pitchFamily="18" charset="0"/>
                <a:ea typeface="Droid Sans Fallback"/>
                <a:cs typeface="Times New Roman" panose="02020603050405020304" pitchFamily="18" charset="0"/>
              </a:rPr>
              <a:t> </a:t>
            </a:r>
            <a:endParaRPr kumimoji="0" lang="en-US" altLang="nb-NO" sz="1800" b="0" i="0" u="none" strike="noStrike" cap="none" normalizeH="0" baseline="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CD920055-E142-4BDA-878A-E76A3301E011}"/>
              </a:ext>
            </a:extLst>
          </p:cNvPr>
          <p:cNvSpPr>
            <a:spLocks noChangeArrowheads="1"/>
          </p:cNvSpPr>
          <p:nvPr/>
        </p:nvSpPr>
        <p:spPr bwMode="auto">
          <a:xfrm>
            <a:off x="2895600" y="33940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b-NO"/>
          </a:p>
        </p:txBody>
      </p:sp>
    </p:spTree>
    <p:extLst>
      <p:ext uri="{BB962C8B-B14F-4D97-AF65-F5344CB8AC3E}">
        <p14:creationId xmlns:p14="http://schemas.microsoft.com/office/powerpoint/2010/main" val="2784305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3CC3702-7C01-4112-AFD1-5C1FB0115E60}"/>
              </a:ext>
            </a:extLst>
          </p:cNvPr>
          <p:cNvSpPr>
            <a:spLocks noGrp="1"/>
          </p:cNvSpPr>
          <p:nvPr>
            <p:ph type="title"/>
          </p:nvPr>
        </p:nvSpPr>
        <p:spPr/>
        <p:txBody>
          <a:bodyPr/>
          <a:lstStyle/>
          <a:p>
            <a:endParaRPr lang="nb-NO"/>
          </a:p>
        </p:txBody>
      </p:sp>
      <p:sp>
        <p:nvSpPr>
          <p:cNvPr id="3" name="Plassholder for innhold 2">
            <a:extLst>
              <a:ext uri="{FF2B5EF4-FFF2-40B4-BE49-F238E27FC236}">
                <a16:creationId xmlns:a16="http://schemas.microsoft.com/office/drawing/2014/main" id="{5B5540A9-9D87-485A-97B3-B96CD9223591}"/>
              </a:ext>
            </a:extLst>
          </p:cNvPr>
          <p:cNvSpPr>
            <a:spLocks noGrp="1"/>
          </p:cNvSpPr>
          <p:nvPr>
            <p:ph sz="quarter" idx="11"/>
          </p:nvPr>
        </p:nvSpPr>
        <p:spPr/>
        <p:txBody>
          <a:bodyPr/>
          <a:lstStyle/>
          <a:p>
            <a:endParaRPr lang="nb-NO"/>
          </a:p>
        </p:txBody>
      </p:sp>
      <p:pic>
        <p:nvPicPr>
          <p:cNvPr id="4" name="Bilde 3">
            <a:extLst>
              <a:ext uri="{FF2B5EF4-FFF2-40B4-BE49-F238E27FC236}">
                <a16:creationId xmlns:a16="http://schemas.microsoft.com/office/drawing/2014/main" id="{07425D48-B385-46E3-B02F-995FD3DB3C25}"/>
              </a:ext>
            </a:extLst>
          </p:cNvPr>
          <p:cNvPicPr>
            <a:picLocks noChangeAspect="1"/>
          </p:cNvPicPr>
          <p:nvPr/>
        </p:nvPicPr>
        <p:blipFill>
          <a:blip r:embed="rId2" cstate="print"/>
          <a:stretch>
            <a:fillRect/>
          </a:stretch>
        </p:blipFill>
        <p:spPr>
          <a:xfrm>
            <a:off x="2287376" y="332659"/>
            <a:ext cx="7810202" cy="6359085"/>
          </a:xfrm>
          <a:prstGeom prst="rect">
            <a:avLst/>
          </a:prstGeom>
        </p:spPr>
      </p:pic>
    </p:spTree>
    <p:extLst>
      <p:ext uri="{BB962C8B-B14F-4D97-AF65-F5344CB8AC3E}">
        <p14:creationId xmlns:p14="http://schemas.microsoft.com/office/powerpoint/2010/main" val="2756040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E247FF0-C9EB-4065-972A-E0922DA119B0}"/>
              </a:ext>
            </a:extLst>
          </p:cNvPr>
          <p:cNvSpPr>
            <a:spLocks noGrp="1"/>
          </p:cNvSpPr>
          <p:nvPr>
            <p:ph type="title"/>
          </p:nvPr>
        </p:nvSpPr>
        <p:spPr/>
        <p:txBody>
          <a:bodyPr/>
          <a:lstStyle/>
          <a:p>
            <a:r>
              <a:rPr lang="nb-NO" dirty="0"/>
              <a:t>OGC DGGS for </a:t>
            </a:r>
            <a:r>
              <a:rPr lang="nb-NO" dirty="0" err="1"/>
              <a:t>Dummies</a:t>
            </a:r>
            <a:endParaRPr lang="nb-NO" dirty="0"/>
          </a:p>
        </p:txBody>
      </p:sp>
      <p:pic>
        <p:nvPicPr>
          <p:cNvPr id="10" name="Bilde 9" descr="https://qph.ec.quoracdn.net/main-qimg-079609ceff595870360fbda3ebab40a9">
            <a:extLst>
              <a:ext uri="{FF2B5EF4-FFF2-40B4-BE49-F238E27FC236}">
                <a16:creationId xmlns:a16="http://schemas.microsoft.com/office/drawing/2014/main" id="{547D6AAC-A3C9-4437-875A-4A9E29136E9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240" y="3428999"/>
            <a:ext cx="9129193" cy="3208317"/>
          </a:xfrm>
          <a:prstGeom prst="rect">
            <a:avLst/>
          </a:prstGeom>
          <a:noFill/>
          <a:ln>
            <a:noFill/>
          </a:ln>
        </p:spPr>
      </p:pic>
      <p:sp>
        <p:nvSpPr>
          <p:cNvPr id="8" name="Rektangel 7">
            <a:extLst>
              <a:ext uri="{FF2B5EF4-FFF2-40B4-BE49-F238E27FC236}">
                <a16:creationId xmlns:a16="http://schemas.microsoft.com/office/drawing/2014/main" id="{40C7CE0E-3BC4-4C01-B723-E3C86171CCBB}"/>
              </a:ext>
            </a:extLst>
          </p:cNvPr>
          <p:cNvSpPr/>
          <p:nvPr/>
        </p:nvSpPr>
        <p:spPr>
          <a:xfrm>
            <a:off x="1219358" y="1746760"/>
            <a:ext cx="5870989" cy="1077218"/>
          </a:xfrm>
          <a:prstGeom prst="rect">
            <a:avLst/>
          </a:prstGeom>
        </p:spPr>
        <p:txBody>
          <a:bodyPr wrap="square">
            <a:spAutoFit/>
          </a:bodyPr>
          <a:lstStyle/>
          <a:p>
            <a:r>
              <a:rPr lang="en-US" sz="3200" b="1" dirty="0">
                <a:solidFill>
                  <a:srgbClr val="000000"/>
                </a:solidFill>
                <a:latin typeface="Calibri Light" panose="020F0302020204030204" pitchFamily="34" charset="0"/>
                <a:ea typeface="Calibri" panose="020F0502020204030204" pitchFamily="34" charset="0"/>
              </a:rPr>
              <a:t>Discrete Global Grid Systems</a:t>
            </a:r>
            <a:br>
              <a:rPr lang="en-US" sz="3200" b="1" dirty="0">
                <a:solidFill>
                  <a:srgbClr val="000000"/>
                </a:solidFill>
                <a:latin typeface="Calibri Light" panose="020F0302020204030204" pitchFamily="34" charset="0"/>
                <a:ea typeface="Calibri" panose="020F0502020204030204" pitchFamily="34" charset="0"/>
              </a:rPr>
            </a:br>
            <a:r>
              <a:rPr lang="en-US" sz="3200" b="1" dirty="0">
                <a:solidFill>
                  <a:srgbClr val="000000"/>
                </a:solidFill>
                <a:latin typeface="Calibri Light" panose="020F0302020204030204" pitchFamily="34" charset="0"/>
                <a:ea typeface="Calibri" panose="020F0502020204030204" pitchFamily="34" charset="0"/>
              </a:rPr>
              <a:t>The railroad standard for grids</a:t>
            </a:r>
            <a:endParaRPr lang="nb-NO" sz="3200" dirty="0"/>
          </a:p>
        </p:txBody>
      </p:sp>
      <p:sp>
        <p:nvSpPr>
          <p:cNvPr id="5" name="Plassholder for innhold 2">
            <a:extLst>
              <a:ext uri="{FF2B5EF4-FFF2-40B4-BE49-F238E27FC236}">
                <a16:creationId xmlns:a16="http://schemas.microsoft.com/office/drawing/2014/main" id="{F3A7B769-6FF6-4447-9631-28A15DC6310F}"/>
              </a:ext>
            </a:extLst>
          </p:cNvPr>
          <p:cNvSpPr>
            <a:spLocks noGrp="1"/>
          </p:cNvSpPr>
          <p:nvPr>
            <p:ph sz="quarter" idx="11"/>
          </p:nvPr>
        </p:nvSpPr>
        <p:spPr>
          <a:xfrm>
            <a:off x="7688598" y="153100"/>
            <a:ext cx="4362425" cy="1448795"/>
          </a:xfrm>
        </p:spPr>
        <p:txBody>
          <a:bodyPr/>
          <a:lstStyle/>
          <a:p>
            <a:pPr marL="0" indent="0" algn="ctr">
              <a:buNone/>
            </a:pPr>
            <a:r>
              <a:rPr lang="en-US" sz="1800" dirty="0"/>
              <a:t>Japanese proverb: </a:t>
            </a:r>
            <a:br>
              <a:rPr lang="en-US" sz="1800" dirty="0"/>
            </a:br>
            <a:r>
              <a:rPr lang="en-US" sz="1800" dirty="0"/>
              <a:t>“Vision without action is a daydream, </a:t>
            </a:r>
            <a:br>
              <a:rPr lang="en-US" sz="1800" dirty="0"/>
            </a:br>
            <a:r>
              <a:rPr lang="en-US" sz="1800" dirty="0"/>
              <a:t>action without vision is a nightmare”</a:t>
            </a:r>
            <a:endParaRPr lang="nb-NO" sz="1800" dirty="0"/>
          </a:p>
        </p:txBody>
      </p:sp>
      <p:pic>
        <p:nvPicPr>
          <p:cNvPr id="6" name="Picture 2" descr="http://kiwi.atmos.colostate.edu/BUGS/geodesic/picts/orog.gif">
            <a:extLst>
              <a:ext uri="{FF2B5EF4-FFF2-40B4-BE49-F238E27FC236}">
                <a16:creationId xmlns:a16="http://schemas.microsoft.com/office/drawing/2014/main" id="{9BE2ECBE-EA2A-4FE4-8DF9-829EA3AECE2E}"/>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0556" y="1658338"/>
            <a:ext cx="1657586" cy="1572802"/>
          </a:xfrm>
          <a:prstGeom prst="rect">
            <a:avLst/>
          </a:prstGeom>
          <a:noFill/>
          <a:extLst/>
        </p:spPr>
      </p:pic>
      <p:sp>
        <p:nvSpPr>
          <p:cNvPr id="7" name="Rektangel 6">
            <a:extLst>
              <a:ext uri="{FF2B5EF4-FFF2-40B4-BE49-F238E27FC236}">
                <a16:creationId xmlns:a16="http://schemas.microsoft.com/office/drawing/2014/main" id="{99C3148F-7A80-4860-995C-DCC827595934}"/>
              </a:ext>
            </a:extLst>
          </p:cNvPr>
          <p:cNvSpPr/>
          <p:nvPr/>
        </p:nvSpPr>
        <p:spPr>
          <a:xfrm>
            <a:off x="9044872" y="3487805"/>
            <a:ext cx="2913888" cy="369332"/>
          </a:xfrm>
          <a:prstGeom prst="rect">
            <a:avLst/>
          </a:prstGeom>
        </p:spPr>
        <p:txBody>
          <a:bodyPr wrap="square">
            <a:spAutoFit/>
          </a:bodyPr>
          <a:lstStyle/>
          <a:p>
            <a:pPr algn="ctr"/>
            <a:r>
              <a:rPr lang="en-US" kern="50" dirty="0">
                <a:latin typeface="Times New Roman" panose="02020603050405020304" pitchFamily="18" charset="0"/>
                <a:ea typeface="Droid Sans Fallback"/>
              </a:rPr>
              <a:t>Illustration: © Colorado University. </a:t>
            </a:r>
            <a:br>
              <a:rPr lang="en-US" kern="50" dirty="0">
                <a:latin typeface="Times New Roman" panose="02020603050405020304" pitchFamily="18" charset="0"/>
                <a:ea typeface="Droid Sans Fallback"/>
              </a:rPr>
            </a:br>
            <a:r>
              <a:rPr lang="en-US" kern="50" dirty="0">
                <a:latin typeface="Times New Roman" panose="02020603050405020304" pitchFamily="18" charset="0"/>
                <a:ea typeface="Droid Sans Fallback"/>
              </a:rPr>
              <a:t>Surface Elevation on the 10242 Spherical Geodesic Grid</a:t>
            </a:r>
            <a:endParaRPr lang="nb-NO" dirty="0"/>
          </a:p>
        </p:txBody>
      </p:sp>
      <p:pic>
        <p:nvPicPr>
          <p:cNvPr id="9" name="Bilde 8" descr="Et bilde som inneholder fotball, innendørs, sitter, idrett&#10;&#10;Beskrivelse som er generert med svært høy visshet">
            <a:extLst>
              <a:ext uri="{FF2B5EF4-FFF2-40B4-BE49-F238E27FC236}">
                <a16:creationId xmlns:a16="http://schemas.microsoft.com/office/drawing/2014/main" id="{A7308914-A0C6-4C26-880A-3E4120EF3A5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87512" y="1576919"/>
            <a:ext cx="1650605" cy="1650605"/>
          </a:xfrm>
          <a:prstGeom prst="rect">
            <a:avLst/>
          </a:prstGeom>
        </p:spPr>
      </p:pic>
    </p:spTree>
    <p:extLst>
      <p:ext uri="{BB962C8B-B14F-4D97-AF65-F5344CB8AC3E}">
        <p14:creationId xmlns:p14="http://schemas.microsoft.com/office/powerpoint/2010/main" val="399450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44A7FD2-DC1A-47FE-BDDE-0A390885B756}"/>
              </a:ext>
            </a:extLst>
          </p:cNvPr>
          <p:cNvSpPr>
            <a:spLocks noGrp="1"/>
          </p:cNvSpPr>
          <p:nvPr>
            <p:ph type="title"/>
          </p:nvPr>
        </p:nvSpPr>
        <p:spPr>
          <a:xfrm>
            <a:off x="2698230" y="551048"/>
            <a:ext cx="8172748" cy="1311128"/>
          </a:xfrm>
        </p:spPr>
        <p:txBody>
          <a:bodyPr/>
          <a:lstStyle/>
          <a:p>
            <a:r>
              <a:rPr lang="en-US" dirty="0"/>
              <a:t>The Minecraft rules</a:t>
            </a:r>
            <a:endParaRPr lang="nb-NO" dirty="0"/>
          </a:p>
        </p:txBody>
      </p:sp>
      <p:pic>
        <p:nvPicPr>
          <p:cNvPr id="6" name="Bilde 5" descr="Bilderesultat for minecraft">
            <a:extLst>
              <a:ext uri="{FF2B5EF4-FFF2-40B4-BE49-F238E27FC236}">
                <a16:creationId xmlns:a16="http://schemas.microsoft.com/office/drawing/2014/main" id="{E8962E5B-295E-469C-9F30-403D1382936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728" y="380521"/>
            <a:ext cx="1922755" cy="1919877"/>
          </a:xfrm>
          <a:prstGeom prst="rect">
            <a:avLst/>
          </a:prstGeom>
          <a:noFill/>
          <a:ln>
            <a:noFill/>
          </a:ln>
        </p:spPr>
      </p:pic>
      <p:sp>
        <p:nvSpPr>
          <p:cNvPr id="9" name="Rektangel 8">
            <a:extLst>
              <a:ext uri="{FF2B5EF4-FFF2-40B4-BE49-F238E27FC236}">
                <a16:creationId xmlns:a16="http://schemas.microsoft.com/office/drawing/2014/main" id="{6FE06DB1-036B-4E23-BBF5-61BA8C5FE4F1}"/>
              </a:ext>
            </a:extLst>
          </p:cNvPr>
          <p:cNvSpPr/>
          <p:nvPr/>
        </p:nvSpPr>
        <p:spPr>
          <a:xfrm>
            <a:off x="6915462" y="2862111"/>
            <a:ext cx="5276538" cy="3108543"/>
          </a:xfrm>
          <a:prstGeom prst="rect">
            <a:avLst/>
          </a:prstGeom>
        </p:spPr>
        <p:txBody>
          <a:bodyPr wrap="square">
            <a:spAutoFit/>
          </a:bodyPr>
          <a:lstStyle/>
          <a:p>
            <a:r>
              <a:rPr lang="en-US" sz="2800" b="1" dirty="0"/>
              <a:t>R 8 Equal area</a:t>
            </a:r>
            <a:br>
              <a:rPr lang="nb-NO" sz="2800" dirty="0"/>
            </a:br>
            <a:r>
              <a:rPr lang="en-US" sz="2800" b="1" dirty="0"/>
              <a:t>R 9 Initial tessellation</a:t>
            </a:r>
            <a:br>
              <a:rPr lang="nb-NO" sz="2800" dirty="0"/>
            </a:br>
            <a:r>
              <a:rPr lang="en-US" sz="2800" b="1" dirty="0"/>
              <a:t>R 10 Refinement method</a:t>
            </a:r>
            <a:br>
              <a:rPr lang="nb-NO" sz="2800" dirty="0"/>
            </a:br>
            <a:r>
              <a:rPr lang="en-US" sz="2800" b="1" dirty="0"/>
              <a:t>R 11 Spatial reference</a:t>
            </a:r>
            <a:br>
              <a:rPr lang="nb-NO" sz="2800" dirty="0"/>
            </a:br>
            <a:r>
              <a:rPr lang="en-US" sz="2800" b="1" dirty="0"/>
              <a:t>R 12 Unique addresses</a:t>
            </a:r>
            <a:br>
              <a:rPr lang="nb-NO" sz="2800" dirty="0"/>
            </a:br>
            <a:r>
              <a:rPr lang="en-US" sz="2800" b="1" dirty="0"/>
              <a:t>R 13 Cell location</a:t>
            </a:r>
            <a:br>
              <a:rPr lang="nb-NO" sz="2800" dirty="0"/>
            </a:br>
            <a:r>
              <a:rPr lang="en-US" sz="2800" b="1" dirty="0"/>
              <a:t>R 14 Quantization methods</a:t>
            </a:r>
            <a:endParaRPr lang="nb-NO" sz="2800" dirty="0"/>
          </a:p>
        </p:txBody>
      </p:sp>
      <p:sp>
        <p:nvSpPr>
          <p:cNvPr id="10" name="Rektangel 9">
            <a:extLst>
              <a:ext uri="{FF2B5EF4-FFF2-40B4-BE49-F238E27FC236}">
                <a16:creationId xmlns:a16="http://schemas.microsoft.com/office/drawing/2014/main" id="{3F2D620E-62A8-4E32-955C-26CDC81C09E3}"/>
              </a:ext>
            </a:extLst>
          </p:cNvPr>
          <p:cNvSpPr/>
          <p:nvPr/>
        </p:nvSpPr>
        <p:spPr>
          <a:xfrm>
            <a:off x="163948" y="2844669"/>
            <a:ext cx="6835514" cy="3108543"/>
          </a:xfrm>
          <a:prstGeom prst="rect">
            <a:avLst/>
          </a:prstGeom>
        </p:spPr>
        <p:txBody>
          <a:bodyPr wrap="square">
            <a:spAutoFit/>
          </a:bodyPr>
          <a:lstStyle/>
          <a:p>
            <a:r>
              <a:rPr lang="en-US" sz="2800" b="1" dirty="0"/>
              <a:t>R 1 Reference frame and algorithms</a:t>
            </a:r>
            <a:br>
              <a:rPr lang="nb-NO" sz="2800" dirty="0"/>
            </a:br>
            <a:r>
              <a:rPr lang="en-US" sz="2800" b="1" dirty="0"/>
              <a:t>R 2 Domain completeness</a:t>
            </a:r>
            <a:br>
              <a:rPr lang="nb-NO" sz="2800" dirty="0"/>
            </a:br>
            <a:r>
              <a:rPr lang="en-US" sz="2800" b="1" dirty="0"/>
              <a:t>R 3 Position uniqueness</a:t>
            </a:r>
            <a:br>
              <a:rPr lang="nb-NO" sz="2800" dirty="0"/>
            </a:br>
            <a:r>
              <a:rPr lang="en-US" sz="2800" b="1" dirty="0"/>
              <a:t>R 4 Resolutions</a:t>
            </a:r>
            <a:br>
              <a:rPr lang="nb-NO" sz="2800" dirty="0"/>
            </a:br>
            <a:r>
              <a:rPr lang="en-US" sz="2800" b="1" dirty="0"/>
              <a:t>R 5 Successive completeness</a:t>
            </a:r>
            <a:br>
              <a:rPr lang="nb-NO" sz="2800" dirty="0"/>
            </a:br>
            <a:r>
              <a:rPr lang="en-US" sz="2800" b="1" dirty="0"/>
              <a:t>R 6 Cell shape</a:t>
            </a:r>
            <a:br>
              <a:rPr lang="nb-NO" sz="2800" dirty="0"/>
            </a:br>
            <a:r>
              <a:rPr lang="en-US" sz="2800" b="1" dirty="0"/>
              <a:t>R 7 Cell area</a:t>
            </a:r>
            <a:endParaRPr lang="nb-NO" sz="2800" dirty="0"/>
          </a:p>
        </p:txBody>
      </p:sp>
    </p:spTree>
    <p:extLst>
      <p:ext uri="{BB962C8B-B14F-4D97-AF65-F5344CB8AC3E}">
        <p14:creationId xmlns:p14="http://schemas.microsoft.com/office/powerpoint/2010/main" val="2604613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EAB6DF9-A741-4F72-A6B6-7C5C864D45B5}"/>
              </a:ext>
            </a:extLst>
          </p:cNvPr>
          <p:cNvSpPr>
            <a:spLocks noGrp="1"/>
          </p:cNvSpPr>
          <p:nvPr>
            <p:ph type="title"/>
          </p:nvPr>
        </p:nvSpPr>
        <p:spPr>
          <a:xfrm>
            <a:off x="-7087" y="1886789"/>
            <a:ext cx="7768014" cy="1311128"/>
          </a:xfrm>
        </p:spPr>
        <p:txBody>
          <a:bodyPr>
            <a:normAutofit/>
          </a:bodyPr>
          <a:lstStyle/>
          <a:p>
            <a:r>
              <a:rPr lang="en-US" sz="4300" dirty="0"/>
              <a:t>The Pokémon Go of grids</a:t>
            </a:r>
            <a:endParaRPr lang="nb-NO" sz="4300" dirty="0"/>
          </a:p>
        </p:txBody>
      </p:sp>
      <p:sp>
        <p:nvSpPr>
          <p:cNvPr id="4" name="Rektangel 3">
            <a:extLst>
              <a:ext uri="{FF2B5EF4-FFF2-40B4-BE49-F238E27FC236}">
                <a16:creationId xmlns:a16="http://schemas.microsoft.com/office/drawing/2014/main" id="{855BFAF3-5FF4-4310-AD96-D649D401439D}"/>
              </a:ext>
            </a:extLst>
          </p:cNvPr>
          <p:cNvSpPr/>
          <p:nvPr/>
        </p:nvSpPr>
        <p:spPr>
          <a:xfrm>
            <a:off x="495239" y="3585680"/>
            <a:ext cx="6096000" cy="954107"/>
          </a:xfrm>
          <a:prstGeom prst="rect">
            <a:avLst/>
          </a:prstGeom>
        </p:spPr>
        <p:txBody>
          <a:bodyPr>
            <a:spAutoFit/>
          </a:bodyPr>
          <a:lstStyle/>
          <a:p>
            <a:r>
              <a:rPr lang="en-US" sz="2800" b="1" dirty="0"/>
              <a:t>R 15 Navigation operations</a:t>
            </a:r>
            <a:br>
              <a:rPr lang="nb-NO" sz="2800" dirty="0"/>
            </a:br>
            <a:r>
              <a:rPr lang="en-US" sz="2800" b="1" dirty="0"/>
              <a:t>R 16 Spatial analysis</a:t>
            </a:r>
            <a:endParaRPr lang="nb-NO" sz="2800" dirty="0"/>
          </a:p>
        </p:txBody>
      </p:sp>
      <p:pic>
        <p:nvPicPr>
          <p:cNvPr id="5" name="Bilde 4" descr="Relatert bilde">
            <a:extLst>
              <a:ext uri="{FF2B5EF4-FFF2-40B4-BE49-F238E27FC236}">
                <a16:creationId xmlns:a16="http://schemas.microsoft.com/office/drawing/2014/main" id="{D373D51D-459E-4C51-BAF9-3213BDD5408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239" y="184159"/>
            <a:ext cx="1708315" cy="1539709"/>
          </a:xfrm>
          <a:prstGeom prst="rect">
            <a:avLst/>
          </a:prstGeom>
          <a:noFill/>
          <a:ln>
            <a:noFill/>
          </a:ln>
        </p:spPr>
      </p:pic>
      <p:sp>
        <p:nvSpPr>
          <p:cNvPr id="6" name="Tittel 1">
            <a:extLst>
              <a:ext uri="{FF2B5EF4-FFF2-40B4-BE49-F238E27FC236}">
                <a16:creationId xmlns:a16="http://schemas.microsoft.com/office/drawing/2014/main" id="{271AA001-61B1-4F52-9135-48215E27703C}"/>
              </a:ext>
            </a:extLst>
          </p:cNvPr>
          <p:cNvSpPr txBox="1">
            <a:spLocks/>
          </p:cNvSpPr>
          <p:nvPr/>
        </p:nvSpPr>
        <p:spPr>
          <a:xfrm>
            <a:off x="6733310" y="1886789"/>
            <a:ext cx="5458692" cy="1311128"/>
          </a:xfrm>
          <a:prstGeom prst="rect">
            <a:avLst/>
          </a:prstGeom>
        </p:spPr>
        <p:txBody>
          <a:bodyPr vert="horz" wrap="square" lIns="91440" tIns="0" rIns="91440" bIns="45720" rtlCol="0" anchor="ctr" anchorCtr="0">
            <a:normAutofit/>
          </a:bodyPr>
          <a:lstStyle>
            <a:lvl1pPr algn="l" defTabSz="914446" rtl="0" eaLnBrk="1" latinLnBrk="0" hangingPunct="1">
              <a:lnSpc>
                <a:spcPct val="90000"/>
              </a:lnSpc>
              <a:spcBef>
                <a:spcPct val="0"/>
              </a:spcBef>
              <a:buNone/>
              <a:defRPr sz="4400" b="1" kern="1200">
                <a:solidFill>
                  <a:srgbClr val="274247"/>
                </a:solidFill>
                <a:latin typeface="+mj-lt"/>
                <a:ea typeface="+mj-ea"/>
                <a:cs typeface="+mj-cs"/>
              </a:defRPr>
            </a:lvl1pPr>
          </a:lstStyle>
          <a:p>
            <a:r>
              <a:rPr lang="en-US" sz="4300" dirty="0"/>
              <a:t>The Black Box rules</a:t>
            </a:r>
            <a:endParaRPr lang="nb-NO" sz="4300" dirty="0"/>
          </a:p>
        </p:txBody>
      </p:sp>
      <p:sp>
        <p:nvSpPr>
          <p:cNvPr id="7" name="Rektangel 6">
            <a:extLst>
              <a:ext uri="{FF2B5EF4-FFF2-40B4-BE49-F238E27FC236}">
                <a16:creationId xmlns:a16="http://schemas.microsoft.com/office/drawing/2014/main" id="{B88725E5-137A-4500-BE26-B1CBD37F024D}"/>
              </a:ext>
            </a:extLst>
          </p:cNvPr>
          <p:cNvSpPr/>
          <p:nvPr/>
        </p:nvSpPr>
        <p:spPr>
          <a:xfrm>
            <a:off x="7145765" y="3589881"/>
            <a:ext cx="6096000" cy="954107"/>
          </a:xfrm>
          <a:prstGeom prst="rect">
            <a:avLst/>
          </a:prstGeom>
        </p:spPr>
        <p:txBody>
          <a:bodyPr>
            <a:spAutoFit/>
          </a:bodyPr>
          <a:lstStyle/>
          <a:p>
            <a:r>
              <a:rPr lang="en-US" sz="2800" b="1" dirty="0"/>
              <a:t>R 17 Data query</a:t>
            </a:r>
            <a:br>
              <a:rPr lang="nb-NO" sz="2800" dirty="0"/>
            </a:br>
            <a:r>
              <a:rPr lang="en-US" sz="2800" b="1" dirty="0"/>
              <a:t>R 18 Data transfer</a:t>
            </a:r>
            <a:endParaRPr lang="nb-NO" sz="2800" dirty="0"/>
          </a:p>
        </p:txBody>
      </p:sp>
      <p:pic>
        <p:nvPicPr>
          <p:cNvPr id="8" name="Bilde 7" descr="Bilderesultat for black box">
            <a:extLst>
              <a:ext uri="{FF2B5EF4-FFF2-40B4-BE49-F238E27FC236}">
                <a16:creationId xmlns:a16="http://schemas.microsoft.com/office/drawing/2014/main" id="{952D61F6-4D91-4162-8210-7863C998032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6603" y="208370"/>
            <a:ext cx="1912574" cy="1678419"/>
          </a:xfrm>
          <a:prstGeom prst="rect">
            <a:avLst/>
          </a:prstGeom>
          <a:noFill/>
          <a:ln>
            <a:noFill/>
          </a:ln>
        </p:spPr>
      </p:pic>
    </p:spTree>
    <p:extLst>
      <p:ext uri="{BB962C8B-B14F-4D97-AF65-F5344CB8AC3E}">
        <p14:creationId xmlns:p14="http://schemas.microsoft.com/office/powerpoint/2010/main" val="1886412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6F741F9-D3BB-46A6-8B69-EEAB3258F99A}"/>
              </a:ext>
            </a:extLst>
          </p:cNvPr>
          <p:cNvSpPr>
            <a:spLocks noGrp="1"/>
          </p:cNvSpPr>
          <p:nvPr>
            <p:ph type="title"/>
          </p:nvPr>
        </p:nvSpPr>
        <p:spPr/>
        <p:txBody>
          <a:bodyPr/>
          <a:lstStyle/>
          <a:p>
            <a:r>
              <a:rPr lang="nb-NO" dirty="0"/>
              <a:t>Index for initial </a:t>
            </a:r>
            <a:r>
              <a:rPr lang="nb-NO" dirty="0" err="1"/>
              <a:t>experiments</a:t>
            </a:r>
            <a:endParaRPr lang="nb-NO" dirty="0"/>
          </a:p>
        </p:txBody>
      </p:sp>
      <p:sp>
        <p:nvSpPr>
          <p:cNvPr id="3" name="Plassholder for innhold 2">
            <a:extLst>
              <a:ext uri="{FF2B5EF4-FFF2-40B4-BE49-F238E27FC236}">
                <a16:creationId xmlns:a16="http://schemas.microsoft.com/office/drawing/2014/main" id="{DDCF1FAD-25AF-431F-BAF6-CB7D01EA6BD7}"/>
              </a:ext>
            </a:extLst>
          </p:cNvPr>
          <p:cNvSpPr>
            <a:spLocks noGrp="1"/>
          </p:cNvSpPr>
          <p:nvPr>
            <p:ph sz="quarter" idx="11"/>
          </p:nvPr>
        </p:nvSpPr>
        <p:spPr/>
        <p:txBody>
          <a:bodyPr/>
          <a:lstStyle/>
          <a:p>
            <a:endParaRPr lang="nb-NO" dirty="0"/>
          </a:p>
        </p:txBody>
      </p:sp>
      <p:pic>
        <p:nvPicPr>
          <p:cNvPr id="4" name="Picture 3">
            <a:extLst>
              <a:ext uri="{FF2B5EF4-FFF2-40B4-BE49-F238E27FC236}">
                <a16:creationId xmlns:a16="http://schemas.microsoft.com/office/drawing/2014/main" id="{DB283882-6217-47A0-8348-E4B7CD251C3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93" y="1862176"/>
            <a:ext cx="2668249" cy="3710737"/>
          </a:xfrm>
          <a:prstGeom prst="rect">
            <a:avLst/>
          </a:prstGeom>
          <a:noFill/>
          <a:ln>
            <a:noFill/>
          </a:ln>
        </p:spPr>
      </p:pic>
      <p:sp>
        <p:nvSpPr>
          <p:cNvPr id="5" name="제목 1">
            <a:extLst>
              <a:ext uri="{FF2B5EF4-FFF2-40B4-BE49-F238E27FC236}">
                <a16:creationId xmlns:a16="http://schemas.microsoft.com/office/drawing/2014/main" id="{2B5FA883-C11A-4C88-A763-81AB37326790}"/>
              </a:ext>
            </a:extLst>
          </p:cNvPr>
          <p:cNvSpPr txBox="1">
            <a:spLocks/>
          </p:cNvSpPr>
          <p:nvPr/>
        </p:nvSpPr>
        <p:spPr>
          <a:xfrm>
            <a:off x="0" y="6115987"/>
            <a:ext cx="3417757" cy="742013"/>
          </a:xfrm>
          <a:prstGeom prst="rect">
            <a:avLst/>
          </a:prstGeom>
        </p:spPr>
        <p:txBody>
          <a:bodyPr vert="horz" wrap="square" lIns="91440" tIns="0" rIns="91440" bIns="45720" rtlCol="0" anchor="ctr" anchorCtr="0">
            <a:normAutofit/>
          </a:bodyPr>
          <a:lstStyle>
            <a:lvl1pPr algn="l" defTabSz="914446" rtl="0" eaLnBrk="1" latinLnBrk="0" hangingPunct="1">
              <a:lnSpc>
                <a:spcPct val="90000"/>
              </a:lnSpc>
              <a:spcBef>
                <a:spcPct val="0"/>
              </a:spcBef>
              <a:buNone/>
              <a:defRPr sz="4400" b="1" kern="1200">
                <a:solidFill>
                  <a:srgbClr val="274247"/>
                </a:solidFill>
                <a:latin typeface="+mj-lt"/>
                <a:ea typeface="+mj-ea"/>
                <a:cs typeface="+mj-cs"/>
              </a:defRPr>
            </a:lvl1pPr>
          </a:lstStyle>
          <a:p>
            <a:r>
              <a:rPr lang="en-US" altLang="ko-KR" dirty="0">
                <a:solidFill>
                  <a:schemeClr val="bg1">
                    <a:lumMod val="50000"/>
                  </a:schemeClr>
                </a:solidFill>
              </a:rPr>
              <a:t>Kevin</a:t>
            </a:r>
            <a:endParaRPr lang="ko-KR" altLang="en-US" dirty="0">
              <a:solidFill>
                <a:schemeClr val="bg1">
                  <a:lumMod val="50000"/>
                </a:schemeClr>
              </a:solidFill>
            </a:endParaRPr>
          </a:p>
        </p:txBody>
      </p:sp>
      <p:pic>
        <p:nvPicPr>
          <p:cNvPr id="6" name="Picture 5">
            <a:extLst>
              <a:ext uri="{FF2B5EF4-FFF2-40B4-BE49-F238E27FC236}">
                <a16:creationId xmlns:a16="http://schemas.microsoft.com/office/drawing/2014/main" id="{FC488488-C12C-4C0F-A241-9631D3B2A21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0552" y="2130301"/>
            <a:ext cx="9084355" cy="3442612"/>
          </a:xfrm>
          <a:prstGeom prst="rect">
            <a:avLst/>
          </a:prstGeom>
          <a:noFill/>
          <a:ln>
            <a:noFill/>
          </a:ln>
        </p:spPr>
      </p:pic>
      <p:sp>
        <p:nvSpPr>
          <p:cNvPr id="7" name="Rektangel 6">
            <a:extLst>
              <a:ext uri="{FF2B5EF4-FFF2-40B4-BE49-F238E27FC236}">
                <a16:creationId xmlns:a16="http://schemas.microsoft.com/office/drawing/2014/main" id="{D6D491FA-F160-4309-9A6C-E331ED95479D}"/>
              </a:ext>
            </a:extLst>
          </p:cNvPr>
          <p:cNvSpPr/>
          <p:nvPr/>
        </p:nvSpPr>
        <p:spPr>
          <a:xfrm>
            <a:off x="1543988" y="5841038"/>
            <a:ext cx="3093128" cy="1016962"/>
          </a:xfrm>
          <a:prstGeom prst="rect">
            <a:avLst/>
          </a:prstGeom>
        </p:spPr>
        <p:txBody>
          <a:bodyPr wrap="square">
            <a:spAutoFit/>
          </a:bodyPr>
          <a:lstStyle/>
          <a:p>
            <a:r>
              <a:rPr lang="en-US" sz="1200" b="1" dirty="0"/>
              <a:t>Figure 1.</a:t>
            </a:r>
            <a:r>
              <a:rPr lang="en-US" sz="1200" dirty="0"/>
              <a:t> A 2D hexagonal coordinate system. The system is rotated 60° clockwise from the normal orientation (with the </a:t>
            </a:r>
            <a:r>
              <a:rPr lang="en-US" sz="1200" i="1" dirty="0"/>
              <a:t>i axis</a:t>
            </a:r>
            <a:r>
              <a:rPr lang="en-US" sz="1200" dirty="0"/>
              <a:t> horizontal) to align with the orientation in Figure 2.</a:t>
            </a:r>
          </a:p>
        </p:txBody>
      </p:sp>
      <p:sp>
        <p:nvSpPr>
          <p:cNvPr id="8" name="Rektangel 7">
            <a:extLst>
              <a:ext uri="{FF2B5EF4-FFF2-40B4-BE49-F238E27FC236}">
                <a16:creationId xmlns:a16="http://schemas.microsoft.com/office/drawing/2014/main" id="{3A77112A-3998-4136-9ED2-25DE2A65F7CD}"/>
              </a:ext>
            </a:extLst>
          </p:cNvPr>
          <p:cNvSpPr/>
          <p:nvPr/>
        </p:nvSpPr>
        <p:spPr>
          <a:xfrm>
            <a:off x="4527030" y="5862071"/>
            <a:ext cx="4766872" cy="1015663"/>
          </a:xfrm>
          <a:prstGeom prst="rect">
            <a:avLst/>
          </a:prstGeom>
        </p:spPr>
        <p:txBody>
          <a:bodyPr wrap="square">
            <a:spAutoFit/>
          </a:bodyPr>
          <a:lstStyle/>
          <a:p>
            <a:r>
              <a:rPr lang="en-US" sz="1200" b="1" dirty="0"/>
              <a:t>Figure 2.</a:t>
            </a:r>
            <a:r>
              <a:rPr lang="en-US" sz="1200" dirty="0"/>
              <a:t> The internal indexing used by </a:t>
            </a:r>
            <a:r>
              <a:rPr lang="en-US" sz="1200" b="1" dirty="0"/>
              <a:t>DGGRID</a:t>
            </a:r>
            <a:r>
              <a:rPr lang="en-US" sz="1200" dirty="0"/>
              <a:t> decomposes the icosahedron into 10 pairs of icosahedron faces (numbered 1-10), with each pair indexed using a 2D hexagonal coordinate system (Figure 1). Two singleton pentagons are left over, and are treated as single-cell coordinate systems (numbered 0 and 11).</a:t>
            </a:r>
          </a:p>
        </p:txBody>
      </p:sp>
    </p:spTree>
    <p:extLst>
      <p:ext uri="{BB962C8B-B14F-4D97-AF65-F5344CB8AC3E}">
        <p14:creationId xmlns:p14="http://schemas.microsoft.com/office/powerpoint/2010/main" val="4104301710"/>
      </p:ext>
    </p:extLst>
  </p:cSld>
  <p:clrMapOvr>
    <a:masterClrMapping/>
  </p:clrMapOvr>
</p:sld>
</file>

<file path=ppt/theme/theme1.xml><?xml version="1.0" encoding="utf-8"?>
<a:theme xmlns:a="http://schemas.openxmlformats.org/drawingml/2006/main" name="Office-tema">
  <a:themeElements>
    <a:clrScheme name="SSB">
      <a:dk1>
        <a:sysClr val="windowText" lastClr="000000"/>
      </a:dk1>
      <a:lt1>
        <a:sysClr val="window" lastClr="FFFFFF"/>
      </a:lt1>
      <a:dk2>
        <a:srgbClr val="44546A"/>
      </a:dk2>
      <a:lt2>
        <a:srgbClr val="E7E6E6"/>
      </a:lt2>
      <a:accent1>
        <a:srgbClr val="1A9D49"/>
      </a:accent1>
      <a:accent2>
        <a:srgbClr val="274247"/>
      </a:accent2>
      <a:accent3>
        <a:srgbClr val="9582BB"/>
      </a:accent3>
      <a:accent4>
        <a:srgbClr val="3396D2"/>
      </a:accent4>
      <a:accent5>
        <a:srgbClr val="D2BC2A"/>
      </a:accent5>
      <a:accent6>
        <a:srgbClr val="8CA9AA"/>
      </a:accent6>
      <a:hlink>
        <a:srgbClr val="0563C1"/>
      </a:hlink>
      <a:folHlink>
        <a:srgbClr val="954F72"/>
      </a:folHlink>
    </a:clrScheme>
    <a:fontScheme name="SSB">
      <a:majorFont>
        <a:latin typeface="Roboto Condensed"/>
        <a:ea typeface=""/>
        <a:cs typeface=""/>
      </a:majorFont>
      <a:minorFont>
        <a:latin typeface="Open Sans"/>
        <a:ea typeface=""/>
        <a:cs typeface=""/>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bmal_2018.potx" id="{32E1174D-ED02-4A7D-8412-06B5A868622C}" vid="{56128DEE-2182-4F65-8B89-FF078A2652D4}"/>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ssbmal_2018</Template>
  <TotalTime>1700</TotalTime>
  <Words>1176</Words>
  <Application>Microsoft Office PowerPoint</Application>
  <PresentationFormat>Widescreen</PresentationFormat>
  <Paragraphs>272</Paragraphs>
  <Slides>31</Slides>
  <Notes>12</Notes>
  <HiddenSlides>0</HiddenSlides>
  <MMClips>0</MMClips>
  <ScaleCrop>false</ScaleCrop>
  <HeadingPairs>
    <vt:vector size="6" baseType="variant">
      <vt:variant>
        <vt:lpstr>Brukte skrifter</vt:lpstr>
      </vt:variant>
      <vt:variant>
        <vt:i4>10</vt:i4>
      </vt:variant>
      <vt:variant>
        <vt:lpstr>Tema</vt:lpstr>
      </vt:variant>
      <vt:variant>
        <vt:i4>1</vt:i4>
      </vt:variant>
      <vt:variant>
        <vt:lpstr>Lysbildetitler</vt:lpstr>
      </vt:variant>
      <vt:variant>
        <vt:i4>31</vt:i4>
      </vt:variant>
    </vt:vector>
  </HeadingPairs>
  <TitlesOfParts>
    <vt:vector size="42" baseType="lpstr">
      <vt:lpstr>Arial</vt:lpstr>
      <vt:lpstr>Arial Narrow</vt:lpstr>
      <vt:lpstr>Calibri</vt:lpstr>
      <vt:lpstr>Calibri Light</vt:lpstr>
      <vt:lpstr>Droid Sans Fallback</vt:lpstr>
      <vt:lpstr>Lohit Hindi</vt:lpstr>
      <vt:lpstr>Open Sans</vt:lpstr>
      <vt:lpstr>Roboto Condensed</vt:lpstr>
      <vt:lpstr>Times New Roman</vt:lpstr>
      <vt:lpstr>Wingdings</vt:lpstr>
      <vt:lpstr>Office-tema</vt:lpstr>
      <vt:lpstr>GFGS project FairHair</vt:lpstr>
      <vt:lpstr>Content</vt:lpstr>
      <vt:lpstr>Global Forum for Geography and Statistics</vt:lpstr>
      <vt:lpstr>From BlueTooth to FairHair</vt:lpstr>
      <vt:lpstr>PowerPoint-presentasjon</vt:lpstr>
      <vt:lpstr>OGC DGGS for Dummies</vt:lpstr>
      <vt:lpstr>The Minecraft rules</vt:lpstr>
      <vt:lpstr>The Pokémon Go of grids</vt:lpstr>
      <vt:lpstr>Index for initial experiments</vt:lpstr>
      <vt:lpstr>DGGRID</vt:lpstr>
      <vt:lpstr>The 2018 grid challenge</vt:lpstr>
      <vt:lpstr>Conclusions 2018 grid challenge</vt:lpstr>
      <vt:lpstr>What is most efficient, hex or square?</vt:lpstr>
      <vt:lpstr>Population counts</vt:lpstr>
      <vt:lpstr>«The 2019 Nordic border soup experiment»</vt:lpstr>
      <vt:lpstr>Population on global hex grid</vt:lpstr>
      <vt:lpstr>A few warnings…</vt:lpstr>
      <vt:lpstr>PowerPoint-presentasjon</vt:lpstr>
      <vt:lpstr>Border example</vt:lpstr>
      <vt:lpstr>Results</vt:lpstr>
      <vt:lpstr>«The 2019 NUTS2 Portuguese border soup experiment»</vt:lpstr>
      <vt:lpstr>Population on global hex grid</vt:lpstr>
      <vt:lpstr>Border example</vt:lpstr>
      <vt:lpstr>PowerPoint-presentasjon</vt:lpstr>
      <vt:lpstr>PowerPoint-presentasjon</vt:lpstr>
      <vt:lpstr>PowerPoint-presentasjon</vt:lpstr>
      <vt:lpstr>PowerPoint-presentasjon</vt:lpstr>
      <vt:lpstr>PowerPoint-presentasjon</vt:lpstr>
      <vt:lpstr>PowerPoint-presentasjon</vt:lpstr>
      <vt:lpstr>Results Distances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FairHair  – A Global Geoinformation Demonstration Project</dc:title>
  <dc:creator>Bloch, Vilni Verner Holst</dc:creator>
  <cp:lastModifiedBy>Bloch, Vilni Verner Holst</cp:lastModifiedBy>
  <cp:revision>129</cp:revision>
  <cp:lastPrinted>2018-10-12T08:23:44Z</cp:lastPrinted>
  <dcterms:created xsi:type="dcterms:W3CDTF">2018-10-10T17:30:45Z</dcterms:created>
  <dcterms:modified xsi:type="dcterms:W3CDTF">2019-05-20T21:13:29Z</dcterms:modified>
</cp:coreProperties>
</file>