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8"/>
    <p:sldMasterId id="2147483715" r:id="rId9"/>
  </p:sldMasterIdLst>
  <p:notesMasterIdLst>
    <p:notesMasterId r:id="rId31"/>
  </p:notesMasterIdLst>
  <p:handoutMasterIdLst>
    <p:handoutMasterId r:id="rId32"/>
  </p:handoutMasterIdLst>
  <p:sldIdLst>
    <p:sldId id="384" r:id="rId10"/>
    <p:sldId id="413" r:id="rId11"/>
    <p:sldId id="414" r:id="rId12"/>
    <p:sldId id="415" r:id="rId13"/>
    <p:sldId id="416" r:id="rId14"/>
    <p:sldId id="417" r:id="rId15"/>
    <p:sldId id="418" r:id="rId16"/>
    <p:sldId id="387" r:id="rId17"/>
    <p:sldId id="388" r:id="rId18"/>
    <p:sldId id="389" r:id="rId19"/>
    <p:sldId id="391" r:id="rId20"/>
    <p:sldId id="424" r:id="rId21"/>
    <p:sldId id="427" r:id="rId22"/>
    <p:sldId id="392" r:id="rId23"/>
    <p:sldId id="393" r:id="rId24"/>
    <p:sldId id="394" r:id="rId25"/>
    <p:sldId id="426" r:id="rId26"/>
    <p:sldId id="420" r:id="rId27"/>
    <p:sldId id="395" r:id="rId28"/>
    <p:sldId id="396" r:id="rId29"/>
    <p:sldId id="412" r:id="rId30"/>
  </p:sldIdLst>
  <p:sldSz cx="12192000" cy="6858000"/>
  <p:notesSz cx="6858000"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a:srgbClr val="CCFFFF"/>
    <a:srgbClr val="002D4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14" autoAdjust="0"/>
    <p:restoredTop sz="84135" autoAdjust="0"/>
  </p:normalViewPr>
  <p:slideViewPr>
    <p:cSldViewPr snapToGrid="0">
      <p:cViewPr varScale="1">
        <p:scale>
          <a:sx n="73" d="100"/>
          <a:sy n="73" d="100"/>
        </p:scale>
        <p:origin x="1157"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1.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 Type="http://schemas.openxmlformats.org/officeDocument/2006/relationships/customXml" Target="../customXml/item3.xml"/><Relationship Id="rId21" Type="http://schemas.openxmlformats.org/officeDocument/2006/relationships/slide" Target="slides/slide12.xml"/><Relationship Id="rId34" Type="http://schemas.openxmlformats.org/officeDocument/2006/relationships/viewProps" Target="viewProps.xml"/><Relationship Id="rId7" Type="http://schemas.openxmlformats.org/officeDocument/2006/relationships/customXml" Target="../customXml/item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handoutMaster" Target="handoutMasters/handoutMaster1.xml"/><Relationship Id="rId5" Type="http://schemas.openxmlformats.org/officeDocument/2006/relationships/customXml" Target="../customXml/item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tableStyles" Target="tableStyle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Master" Target="slideMasters/slideMaster2.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34E8CCA-D605-4302-A038-5F4110D24832}"/>
              </a:ext>
            </a:extLst>
          </p:cNvPr>
          <p:cNvSpPr>
            <a:spLocks noGrp="1"/>
          </p:cNvSpPr>
          <p:nvPr>
            <p:ph type="hdr" sz="quarter"/>
          </p:nvPr>
        </p:nvSpPr>
        <p:spPr>
          <a:xfrm>
            <a:off x="0" y="0"/>
            <a:ext cx="2971800" cy="498056"/>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F7020162-43DF-4B2B-88A3-30DD814DA8B7}"/>
              </a:ext>
            </a:extLst>
          </p:cNvPr>
          <p:cNvSpPr>
            <a:spLocks noGrp="1"/>
          </p:cNvSpPr>
          <p:nvPr>
            <p:ph type="dt" sz="quarter" idx="1"/>
          </p:nvPr>
        </p:nvSpPr>
        <p:spPr>
          <a:xfrm>
            <a:off x="3884613" y="0"/>
            <a:ext cx="2971800" cy="498056"/>
          </a:xfrm>
          <a:prstGeom prst="rect">
            <a:avLst/>
          </a:prstGeom>
        </p:spPr>
        <p:txBody>
          <a:bodyPr vert="horz" lIns="91440" tIns="45720" rIns="91440" bIns="45720" rtlCol="0"/>
          <a:lstStyle>
            <a:lvl1pPr algn="r">
              <a:defRPr sz="1200"/>
            </a:lvl1pPr>
          </a:lstStyle>
          <a:p>
            <a:fld id="{8EC4849E-ACFE-41AE-A9D7-A4B1C2A4A1F2}" type="datetimeFigureOut">
              <a:rPr lang="en-GB" smtClean="0"/>
              <a:t>15/05/2019</a:t>
            </a:fld>
            <a:endParaRPr lang="en-GB"/>
          </a:p>
        </p:txBody>
      </p:sp>
      <p:sp>
        <p:nvSpPr>
          <p:cNvPr id="4" name="Footer Placeholder 3">
            <a:extLst>
              <a:ext uri="{FF2B5EF4-FFF2-40B4-BE49-F238E27FC236}">
                <a16:creationId xmlns:a16="http://schemas.microsoft.com/office/drawing/2014/main" id="{00B81BE5-0F88-4439-B20B-20E6A4EB220F}"/>
              </a:ext>
            </a:extLst>
          </p:cNvPr>
          <p:cNvSpPr>
            <a:spLocks noGrp="1"/>
          </p:cNvSpPr>
          <p:nvPr>
            <p:ph type="ftr" sz="quarter" idx="2"/>
          </p:nvPr>
        </p:nvSpPr>
        <p:spPr>
          <a:xfrm>
            <a:off x="0" y="9428584"/>
            <a:ext cx="2971800"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AD068E69-05AA-44C8-82E7-C9A6F85C167C}"/>
              </a:ext>
            </a:extLst>
          </p:cNvPr>
          <p:cNvSpPr>
            <a:spLocks noGrp="1"/>
          </p:cNvSpPr>
          <p:nvPr>
            <p:ph type="sldNum" sz="quarter" idx="3"/>
          </p:nvPr>
        </p:nvSpPr>
        <p:spPr>
          <a:xfrm>
            <a:off x="3884613" y="9428584"/>
            <a:ext cx="2971800" cy="498055"/>
          </a:xfrm>
          <a:prstGeom prst="rect">
            <a:avLst/>
          </a:prstGeom>
        </p:spPr>
        <p:txBody>
          <a:bodyPr vert="horz" lIns="91440" tIns="45720" rIns="91440" bIns="45720" rtlCol="0" anchor="b"/>
          <a:lstStyle>
            <a:lvl1pPr algn="r">
              <a:defRPr sz="1200"/>
            </a:lvl1pPr>
          </a:lstStyle>
          <a:p>
            <a:fld id="{14914573-5860-49FF-A7CD-73894BDBE3EC}" type="slidenum">
              <a:rPr lang="en-GB" smtClean="0"/>
              <a:t>‹#›</a:t>
            </a:fld>
            <a:endParaRPr lang="en-GB"/>
          </a:p>
        </p:txBody>
      </p:sp>
    </p:spTree>
    <p:extLst>
      <p:ext uri="{BB962C8B-B14F-4D97-AF65-F5344CB8AC3E}">
        <p14:creationId xmlns:p14="http://schemas.microsoft.com/office/powerpoint/2010/main" val="651533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98056"/>
          </a:xfrm>
          <a:prstGeom prst="rect">
            <a:avLst/>
          </a:prstGeom>
        </p:spPr>
        <p:txBody>
          <a:bodyPr vert="horz" lIns="91440" tIns="45720" rIns="91440" bIns="45720" rtlCol="0"/>
          <a:lstStyle>
            <a:lvl1pPr algn="r">
              <a:defRPr sz="1200"/>
            </a:lvl1pPr>
          </a:lstStyle>
          <a:p>
            <a:fld id="{4CFA2A96-28D1-46F8-996D-560162E1F5A5}" type="datetimeFigureOut">
              <a:rPr lang="en-GB" smtClean="0"/>
              <a:t>15/05/2019</a:t>
            </a:fld>
            <a:endParaRPr lang="en-GB"/>
          </a:p>
        </p:txBody>
      </p:sp>
      <p:sp>
        <p:nvSpPr>
          <p:cNvPr id="4" name="Slide Image Placeholder 3"/>
          <p:cNvSpPr>
            <a:spLocks noGrp="1" noRot="1" noChangeAspect="1"/>
          </p:cNvSpPr>
          <p:nvPr>
            <p:ph type="sldImg" idx="2"/>
          </p:nvPr>
        </p:nvSpPr>
        <p:spPr>
          <a:xfrm>
            <a:off x="452438"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777194"/>
            <a:ext cx="548640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71800"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9428584"/>
            <a:ext cx="2971800" cy="498055"/>
          </a:xfrm>
          <a:prstGeom prst="rect">
            <a:avLst/>
          </a:prstGeom>
        </p:spPr>
        <p:txBody>
          <a:bodyPr vert="horz" lIns="91440" tIns="45720" rIns="91440" bIns="45720" rtlCol="0" anchor="b"/>
          <a:lstStyle>
            <a:lvl1pPr algn="r">
              <a:defRPr sz="1200"/>
            </a:lvl1pPr>
          </a:lstStyle>
          <a:p>
            <a:fld id="{AD41C851-6A08-476E-B901-A709AD126AFE}" type="slidenum">
              <a:rPr lang="en-GB" smtClean="0"/>
              <a:t>‹#›</a:t>
            </a:fld>
            <a:endParaRPr lang="en-GB"/>
          </a:p>
        </p:txBody>
      </p:sp>
    </p:spTree>
    <p:extLst>
      <p:ext uri="{BB962C8B-B14F-4D97-AF65-F5344CB8AC3E}">
        <p14:creationId xmlns:p14="http://schemas.microsoft.com/office/powerpoint/2010/main" val="59880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D41C851-6A08-476E-B901-A709AD126AFE}" type="slidenum">
              <a:rPr lang="en-GB" smtClean="0"/>
              <a:t>1</a:t>
            </a:fld>
            <a:endParaRPr lang="en-GB"/>
          </a:p>
        </p:txBody>
      </p:sp>
    </p:spTree>
    <p:extLst>
      <p:ext uri="{BB962C8B-B14F-4D97-AF65-F5344CB8AC3E}">
        <p14:creationId xmlns:p14="http://schemas.microsoft.com/office/powerpoint/2010/main" val="15493054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D41C851-6A08-476E-B901-A709AD126AFE}" type="slidenum">
              <a:rPr lang="en-GB" smtClean="0"/>
              <a:t>5</a:t>
            </a:fld>
            <a:endParaRPr lang="en-GB"/>
          </a:p>
        </p:txBody>
      </p:sp>
    </p:spTree>
    <p:extLst>
      <p:ext uri="{BB962C8B-B14F-4D97-AF65-F5344CB8AC3E}">
        <p14:creationId xmlns:p14="http://schemas.microsoft.com/office/powerpoint/2010/main" val="1299379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D41C851-6A08-476E-B901-A709AD126AFE}" type="slidenum">
              <a:rPr lang="en-GB" smtClean="0"/>
              <a:t>6</a:t>
            </a:fld>
            <a:endParaRPr lang="en-GB"/>
          </a:p>
        </p:txBody>
      </p:sp>
    </p:spTree>
    <p:extLst>
      <p:ext uri="{BB962C8B-B14F-4D97-AF65-F5344CB8AC3E}">
        <p14:creationId xmlns:p14="http://schemas.microsoft.com/office/powerpoint/2010/main" val="19517562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D41C851-6A08-476E-B901-A709AD126AFE}" type="slidenum">
              <a:rPr lang="en-GB" smtClean="0"/>
              <a:t>8</a:t>
            </a:fld>
            <a:endParaRPr lang="en-GB"/>
          </a:p>
        </p:txBody>
      </p:sp>
    </p:spTree>
    <p:extLst>
      <p:ext uri="{BB962C8B-B14F-4D97-AF65-F5344CB8AC3E}">
        <p14:creationId xmlns:p14="http://schemas.microsoft.com/office/powerpoint/2010/main" val="7025728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D41C851-6A08-476E-B901-A709AD126AFE}" type="slidenum">
              <a:rPr lang="en-GB" smtClean="0"/>
              <a:t>10</a:t>
            </a:fld>
            <a:endParaRPr lang="en-GB"/>
          </a:p>
        </p:txBody>
      </p:sp>
    </p:spTree>
    <p:extLst>
      <p:ext uri="{BB962C8B-B14F-4D97-AF65-F5344CB8AC3E}">
        <p14:creationId xmlns:p14="http://schemas.microsoft.com/office/powerpoint/2010/main" val="689990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D41C851-6A08-476E-B901-A709AD126AFE}" type="slidenum">
              <a:rPr lang="en-GB" smtClean="0"/>
              <a:t>12</a:t>
            </a:fld>
            <a:endParaRPr lang="en-GB"/>
          </a:p>
        </p:txBody>
      </p:sp>
    </p:spTree>
    <p:extLst>
      <p:ext uri="{BB962C8B-B14F-4D97-AF65-F5344CB8AC3E}">
        <p14:creationId xmlns:p14="http://schemas.microsoft.com/office/powerpoint/2010/main" val="14437242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D41C851-6A08-476E-B901-A709AD126AFE}" type="slidenum">
              <a:rPr lang="en-GB" smtClean="0"/>
              <a:t>13</a:t>
            </a:fld>
            <a:endParaRPr lang="en-GB"/>
          </a:p>
        </p:txBody>
      </p:sp>
    </p:spTree>
    <p:extLst>
      <p:ext uri="{BB962C8B-B14F-4D97-AF65-F5344CB8AC3E}">
        <p14:creationId xmlns:p14="http://schemas.microsoft.com/office/powerpoint/2010/main" val="38968605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D41C851-6A08-476E-B901-A709AD126AFE}" type="slidenum">
              <a:rPr lang="en-GB" smtClean="0"/>
              <a:t>20</a:t>
            </a:fld>
            <a:endParaRPr lang="en-GB"/>
          </a:p>
        </p:txBody>
      </p:sp>
    </p:spTree>
    <p:extLst>
      <p:ext uri="{BB962C8B-B14F-4D97-AF65-F5344CB8AC3E}">
        <p14:creationId xmlns:p14="http://schemas.microsoft.com/office/powerpoint/2010/main" val="31616161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0" name="Text Placeholder 2">
            <a:extLst>
              <a:ext uri="{FF2B5EF4-FFF2-40B4-BE49-F238E27FC236}">
                <a16:creationId xmlns:a16="http://schemas.microsoft.com/office/drawing/2014/main" id="{91D3EF3B-1432-514C-B71B-12CE62EFE221}"/>
              </a:ext>
            </a:extLst>
          </p:cNvPr>
          <p:cNvSpPr>
            <a:spLocks noGrp="1"/>
          </p:cNvSpPr>
          <p:nvPr>
            <p:ph idx="1" hasCustomPrompt="1"/>
          </p:nvPr>
        </p:nvSpPr>
        <p:spPr>
          <a:xfrm>
            <a:off x="838200" y="4669254"/>
            <a:ext cx="10515600" cy="1200329"/>
          </a:xfrm>
          <a:prstGeom prst="rect">
            <a:avLst/>
          </a:prstGeom>
        </p:spPr>
        <p:txBody>
          <a:bodyPr vert="horz" lIns="0" tIns="45720" rIns="91440" bIns="45720" rtlCol="0" anchor="b" anchorCtr="0">
            <a:spAutoFit/>
          </a:bodyPr>
          <a:lstStyle>
            <a:lvl1pPr>
              <a:defRPr sz="2400"/>
            </a:lvl1pPr>
          </a:lstStyle>
          <a:p>
            <a:pPr>
              <a:lnSpc>
                <a:spcPct val="100000"/>
              </a:lnSpc>
            </a:pPr>
            <a:r>
              <a:rPr lang="en-US" b="1" dirty="0">
                <a:solidFill>
                  <a:srgbClr val="183E56"/>
                </a:solidFill>
                <a:latin typeface="Arial" panose="020B0604020202020204" pitchFamily="34" charset="0"/>
                <a:cs typeface="Arial" panose="020B0604020202020204" pitchFamily="34" charset="0"/>
              </a:rPr>
              <a:t>Presenter Name</a:t>
            </a:r>
            <a:br>
              <a:rPr lang="en-US" b="1" dirty="0">
                <a:solidFill>
                  <a:srgbClr val="183E56"/>
                </a:solidFill>
                <a:latin typeface="Arial" panose="020B0604020202020204" pitchFamily="34" charset="0"/>
                <a:cs typeface="Arial" panose="020B0604020202020204" pitchFamily="34" charset="0"/>
              </a:rPr>
            </a:br>
            <a:r>
              <a:rPr lang="en-US" dirty="0">
                <a:solidFill>
                  <a:srgbClr val="183E56"/>
                </a:solidFill>
                <a:latin typeface="Arial" panose="020B0604020202020204" pitchFamily="34" charset="0"/>
                <a:cs typeface="Arial" panose="020B0604020202020204" pitchFamily="34" charset="0"/>
              </a:rPr>
              <a:t>Job Title | Department</a:t>
            </a:r>
            <a:br>
              <a:rPr lang="en-US" dirty="0">
                <a:solidFill>
                  <a:srgbClr val="183E56"/>
                </a:solidFill>
                <a:latin typeface="Arial" panose="020B0604020202020204" pitchFamily="34" charset="0"/>
                <a:cs typeface="Arial" panose="020B0604020202020204" pitchFamily="34" charset="0"/>
              </a:rPr>
            </a:br>
            <a:r>
              <a:rPr lang="en-US" dirty="0">
                <a:solidFill>
                  <a:srgbClr val="183E56"/>
                </a:solidFill>
                <a:latin typeface="Arial" panose="020B0604020202020204" pitchFamily="34" charset="0"/>
                <a:cs typeface="Arial" panose="020B0604020202020204" pitchFamily="34" charset="0"/>
              </a:rPr>
              <a:t>@Twitter-handle</a:t>
            </a:r>
          </a:p>
        </p:txBody>
      </p:sp>
      <p:sp>
        <p:nvSpPr>
          <p:cNvPr id="24" name="Date Placeholder 15">
            <a:extLst>
              <a:ext uri="{FF2B5EF4-FFF2-40B4-BE49-F238E27FC236}">
                <a16:creationId xmlns:a16="http://schemas.microsoft.com/office/drawing/2014/main" id="{DFB003DF-C24D-A044-83E5-7964CE1007CE}"/>
              </a:ext>
            </a:extLst>
          </p:cNvPr>
          <p:cNvSpPr>
            <a:spLocks noGrp="1"/>
          </p:cNvSpPr>
          <p:nvPr>
            <p:ph type="dt" sz="half" idx="2"/>
          </p:nvPr>
        </p:nvSpPr>
        <p:spPr>
          <a:xfrm>
            <a:off x="838200" y="6250892"/>
            <a:ext cx="2743200" cy="365125"/>
          </a:xfrm>
          <a:prstGeom prst="rect">
            <a:avLst/>
          </a:prstGeom>
        </p:spPr>
        <p:txBody>
          <a:bodyPr vert="horz" lIns="0" tIns="45720" rIns="90000" bIns="45720" rtlCol="0" anchor="ctr"/>
          <a:lstStyle>
            <a:lvl1pPr algn="l">
              <a:defRPr sz="2000" b="1">
                <a:solidFill>
                  <a:srgbClr val="003C57"/>
                </a:solidFill>
              </a:defRPr>
            </a:lvl1pPr>
          </a:lstStyle>
          <a:p>
            <a:endParaRPr lang="en-US" dirty="0"/>
          </a:p>
        </p:txBody>
      </p:sp>
      <p:sp>
        <p:nvSpPr>
          <p:cNvPr id="10" name="Slide Number Placeholder 5">
            <a:extLst>
              <a:ext uri="{FF2B5EF4-FFF2-40B4-BE49-F238E27FC236}">
                <a16:creationId xmlns:a16="http://schemas.microsoft.com/office/drawing/2014/main" id="{7E3C8DC0-54A4-A146-A12C-27ECC577E977}"/>
              </a:ext>
            </a:extLst>
          </p:cNvPr>
          <p:cNvSpPr>
            <a:spLocks noGrp="1"/>
          </p:cNvSpPr>
          <p:nvPr>
            <p:ph type="sldNum" sz="quarter" idx="4"/>
          </p:nvPr>
        </p:nvSpPr>
        <p:spPr>
          <a:xfrm>
            <a:off x="4662087" y="6250891"/>
            <a:ext cx="2867826" cy="365125"/>
          </a:xfrm>
          <a:prstGeom prst="rect">
            <a:avLst/>
          </a:prstGeom>
        </p:spPr>
        <p:txBody>
          <a:bodyPr/>
          <a:lstStyle>
            <a:lvl1pPr>
              <a:defRPr sz="2000">
                <a:solidFill>
                  <a:srgbClr val="003C57"/>
                </a:solidFill>
              </a:defRPr>
            </a:lvl1pPr>
          </a:lstStyle>
          <a:p>
            <a:pPr algn="ctr"/>
            <a:fld id="{232417FB-2EF4-EC49-BC13-97513C37E9E5}" type="slidenum">
              <a:rPr lang="en-US" smtClean="0"/>
              <a:pPr algn="ctr"/>
              <a:t>‹#›</a:t>
            </a:fld>
            <a:endParaRPr lang="en-US" dirty="0"/>
          </a:p>
        </p:txBody>
      </p:sp>
      <p:sp>
        <p:nvSpPr>
          <p:cNvPr id="11" name="Footer Placeholder 13">
            <a:extLst>
              <a:ext uri="{FF2B5EF4-FFF2-40B4-BE49-F238E27FC236}">
                <a16:creationId xmlns:a16="http://schemas.microsoft.com/office/drawing/2014/main" id="{BE2F4506-BEEA-784B-B604-6F02F963F9E3}"/>
              </a:ext>
            </a:extLst>
          </p:cNvPr>
          <p:cNvSpPr>
            <a:spLocks noGrp="1"/>
          </p:cNvSpPr>
          <p:nvPr>
            <p:ph type="ftr" sz="quarter" idx="3"/>
          </p:nvPr>
        </p:nvSpPr>
        <p:spPr>
          <a:xfrm>
            <a:off x="7529913" y="6250890"/>
            <a:ext cx="3842030" cy="365125"/>
          </a:xfrm>
          <a:prstGeom prst="rect">
            <a:avLst/>
          </a:prstGeom>
        </p:spPr>
        <p:txBody>
          <a:bodyPr vert="horz" lIns="90000" tIns="45720" rIns="0" bIns="45720" rtlCol="0" anchor="t" anchorCtr="0"/>
          <a:lstStyle>
            <a:lvl1pPr algn="r">
              <a:defRPr sz="2000" b="1">
                <a:solidFill>
                  <a:srgbClr val="003C57"/>
                </a:solidFill>
              </a:defRPr>
            </a:lvl1pPr>
          </a:lstStyle>
          <a:p>
            <a:endParaRPr lang="en-US" dirty="0"/>
          </a:p>
        </p:txBody>
      </p:sp>
      <p:sp>
        <p:nvSpPr>
          <p:cNvPr id="2" name="Title 1">
            <a:extLst>
              <a:ext uri="{FF2B5EF4-FFF2-40B4-BE49-F238E27FC236}">
                <a16:creationId xmlns:a16="http://schemas.microsoft.com/office/drawing/2014/main" id="{2F0BAAC3-A1E9-784F-BE30-C99088DCED33}"/>
              </a:ext>
            </a:extLst>
          </p:cNvPr>
          <p:cNvSpPr>
            <a:spLocks noGrp="1"/>
          </p:cNvSpPr>
          <p:nvPr>
            <p:ph type="title" hasCustomPrompt="1"/>
          </p:nvPr>
        </p:nvSpPr>
        <p:spPr/>
        <p:txBody>
          <a:bodyPr/>
          <a:lstStyle>
            <a:lvl1pPr>
              <a:defRPr/>
            </a:lvl1pPr>
          </a:lstStyle>
          <a:p>
            <a:r>
              <a:rPr lang="en-US" dirty="0"/>
              <a:t>Write your title here</a:t>
            </a:r>
            <a:br>
              <a:rPr lang="en-US" dirty="0"/>
            </a:br>
            <a:r>
              <a:rPr lang="en-US" dirty="0"/>
              <a:t>(in sentence case)</a:t>
            </a:r>
          </a:p>
        </p:txBody>
      </p:sp>
    </p:spTree>
    <p:extLst>
      <p:ext uri="{BB962C8B-B14F-4D97-AF65-F5344CB8AC3E}">
        <p14:creationId xmlns:p14="http://schemas.microsoft.com/office/powerpoint/2010/main" val="25872499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Section slide light teal">
    <p:bg>
      <p:bgPr>
        <a:solidFill>
          <a:srgbClr val="00A5A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838200" y="3916872"/>
            <a:ext cx="10515600" cy="1655762"/>
          </a:xfrm>
        </p:spPr>
        <p:txBody>
          <a:bodyPr anchor="t" anchorCtr="1">
            <a:normAutofit/>
          </a:bodyPr>
          <a:lstStyle>
            <a:lvl1pPr marL="0" indent="0" algn="ctr">
              <a:buNone/>
              <a:defRPr sz="2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3" name="Title 1">
            <a:extLst>
              <a:ext uri="{FF2B5EF4-FFF2-40B4-BE49-F238E27FC236}">
                <a16:creationId xmlns:a16="http://schemas.microsoft.com/office/drawing/2014/main" id="{7765AB46-E9CE-BE4D-8338-E38ACF018517}"/>
              </a:ext>
            </a:extLst>
          </p:cNvPr>
          <p:cNvSpPr>
            <a:spLocks noGrp="1"/>
          </p:cNvSpPr>
          <p:nvPr>
            <p:ph type="title" hasCustomPrompt="1"/>
          </p:nvPr>
        </p:nvSpPr>
        <p:spPr>
          <a:xfrm>
            <a:off x="838200" y="1858814"/>
            <a:ext cx="10515600" cy="1963310"/>
          </a:xfrm>
          <a:prstGeom prst="rect">
            <a:avLst/>
          </a:prstGeom>
        </p:spPr>
        <p:txBody>
          <a:bodyPr anchor="b" anchorCtr="1">
            <a:noAutofit/>
          </a:bodyPr>
          <a:lstStyle>
            <a:lvl1pPr algn="ctr">
              <a:defRPr sz="7200">
                <a:solidFill>
                  <a:schemeClr val="bg1"/>
                </a:solidFill>
              </a:defRPr>
            </a:lvl1pPr>
          </a:lstStyle>
          <a:p>
            <a:r>
              <a:rPr lang="en-US" dirty="0"/>
              <a:t>Section slide</a:t>
            </a:r>
          </a:p>
        </p:txBody>
      </p:sp>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7" name="Picture 6" descr="Office fo National Statistics Logo">
            <a:extLst>
              <a:ext uri="{FF2B5EF4-FFF2-40B4-BE49-F238E27FC236}">
                <a16:creationId xmlns:a16="http://schemas.microsoft.com/office/drawing/2014/main" id="{F1E49A7E-84FB-9B4F-8BC0-CC6BDC349FD7}"/>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cxnSp>
        <p:nvCxnSpPr>
          <p:cNvPr id="10" name="Straight Connector 9">
            <a:extLst>
              <a:ext uri="{FF2B5EF4-FFF2-40B4-BE49-F238E27FC236}">
                <a16:creationId xmlns:a16="http://schemas.microsoft.com/office/drawing/2014/main" id="{AAED0727-79E8-044A-A266-B0C74790E72D}"/>
              </a:ext>
            </a:extLst>
          </p:cNvPr>
          <p:cNvCxnSpPr>
            <a:cxnSpLocks/>
          </p:cNvCxnSpPr>
          <p:nvPr userDrawn="1"/>
        </p:nvCxnSpPr>
        <p:spPr>
          <a:xfrm>
            <a:off x="823943" y="6055339"/>
            <a:ext cx="1054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34117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Section slide teal">
    <p:bg>
      <p:bgPr>
        <a:solidFill>
          <a:srgbClr val="008080"/>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838200" y="3916872"/>
            <a:ext cx="10515600" cy="1655762"/>
          </a:xfrm>
        </p:spPr>
        <p:txBody>
          <a:bodyPr anchor="t" anchorCtr="1">
            <a:normAutofit/>
          </a:bodyPr>
          <a:lstStyle>
            <a:lvl1pPr marL="0" indent="0" algn="ctr">
              <a:buNone/>
              <a:defRPr sz="2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3" name="Title 1">
            <a:extLst>
              <a:ext uri="{FF2B5EF4-FFF2-40B4-BE49-F238E27FC236}">
                <a16:creationId xmlns:a16="http://schemas.microsoft.com/office/drawing/2014/main" id="{7765AB46-E9CE-BE4D-8338-E38ACF018517}"/>
              </a:ext>
            </a:extLst>
          </p:cNvPr>
          <p:cNvSpPr>
            <a:spLocks noGrp="1"/>
          </p:cNvSpPr>
          <p:nvPr>
            <p:ph type="title" hasCustomPrompt="1"/>
          </p:nvPr>
        </p:nvSpPr>
        <p:spPr>
          <a:xfrm>
            <a:off x="838200" y="1858814"/>
            <a:ext cx="10515600" cy="1963310"/>
          </a:xfrm>
          <a:prstGeom prst="rect">
            <a:avLst/>
          </a:prstGeom>
        </p:spPr>
        <p:txBody>
          <a:bodyPr anchor="b" anchorCtr="1">
            <a:noAutofit/>
          </a:bodyPr>
          <a:lstStyle>
            <a:lvl1pPr algn="ctr">
              <a:defRPr sz="7200">
                <a:solidFill>
                  <a:schemeClr val="bg1"/>
                </a:solidFill>
              </a:defRPr>
            </a:lvl1pPr>
          </a:lstStyle>
          <a:p>
            <a:r>
              <a:rPr lang="en-US" dirty="0"/>
              <a:t>Section slide</a:t>
            </a:r>
          </a:p>
        </p:txBody>
      </p:sp>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7" name="Picture 6" descr="Office fo National Statistics Logo">
            <a:extLst>
              <a:ext uri="{FF2B5EF4-FFF2-40B4-BE49-F238E27FC236}">
                <a16:creationId xmlns:a16="http://schemas.microsoft.com/office/drawing/2014/main" id="{F1E49A7E-84FB-9B4F-8BC0-CC6BDC349FD7}"/>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cxnSp>
        <p:nvCxnSpPr>
          <p:cNvPr id="10" name="Straight Connector 9">
            <a:extLst>
              <a:ext uri="{FF2B5EF4-FFF2-40B4-BE49-F238E27FC236}">
                <a16:creationId xmlns:a16="http://schemas.microsoft.com/office/drawing/2014/main" id="{9BEE2D9E-3E87-ED40-89C2-DBA774F1F211}"/>
              </a:ext>
            </a:extLst>
          </p:cNvPr>
          <p:cNvCxnSpPr>
            <a:cxnSpLocks/>
          </p:cNvCxnSpPr>
          <p:nvPr userDrawn="1"/>
        </p:nvCxnSpPr>
        <p:spPr>
          <a:xfrm>
            <a:off x="823943" y="6055339"/>
            <a:ext cx="1054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50481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Section slide salem">
    <p:bg>
      <p:bgPr>
        <a:solidFill>
          <a:srgbClr val="0F8243"/>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838200" y="3916872"/>
            <a:ext cx="10515600" cy="1655762"/>
          </a:xfrm>
        </p:spPr>
        <p:txBody>
          <a:bodyPr anchor="t" anchorCtr="1">
            <a:normAutofit/>
          </a:bodyPr>
          <a:lstStyle>
            <a:lvl1pPr marL="0" indent="0" algn="ctr">
              <a:buNone/>
              <a:defRPr sz="2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3" name="Title 1">
            <a:extLst>
              <a:ext uri="{FF2B5EF4-FFF2-40B4-BE49-F238E27FC236}">
                <a16:creationId xmlns:a16="http://schemas.microsoft.com/office/drawing/2014/main" id="{7765AB46-E9CE-BE4D-8338-E38ACF018517}"/>
              </a:ext>
            </a:extLst>
          </p:cNvPr>
          <p:cNvSpPr>
            <a:spLocks noGrp="1"/>
          </p:cNvSpPr>
          <p:nvPr>
            <p:ph type="title" hasCustomPrompt="1"/>
          </p:nvPr>
        </p:nvSpPr>
        <p:spPr>
          <a:xfrm>
            <a:off x="838200" y="1858814"/>
            <a:ext cx="10515600" cy="1963310"/>
          </a:xfrm>
          <a:prstGeom prst="rect">
            <a:avLst/>
          </a:prstGeom>
        </p:spPr>
        <p:txBody>
          <a:bodyPr anchor="b" anchorCtr="1">
            <a:noAutofit/>
          </a:bodyPr>
          <a:lstStyle>
            <a:lvl1pPr algn="ctr">
              <a:defRPr sz="7200">
                <a:solidFill>
                  <a:schemeClr val="bg1"/>
                </a:solidFill>
              </a:defRPr>
            </a:lvl1pPr>
          </a:lstStyle>
          <a:p>
            <a:r>
              <a:rPr lang="en-US" dirty="0"/>
              <a:t>Section slide</a:t>
            </a:r>
          </a:p>
        </p:txBody>
      </p:sp>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7" name="Picture 6" descr="Office fo National Statistics Logo">
            <a:extLst>
              <a:ext uri="{FF2B5EF4-FFF2-40B4-BE49-F238E27FC236}">
                <a16:creationId xmlns:a16="http://schemas.microsoft.com/office/drawing/2014/main" id="{F1E49A7E-84FB-9B4F-8BC0-CC6BDC349FD7}"/>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cxnSp>
        <p:nvCxnSpPr>
          <p:cNvPr id="10" name="Straight Connector 9">
            <a:extLst>
              <a:ext uri="{FF2B5EF4-FFF2-40B4-BE49-F238E27FC236}">
                <a16:creationId xmlns:a16="http://schemas.microsoft.com/office/drawing/2014/main" id="{2D6F6E82-1A2A-A042-8877-3692D4187F3F}"/>
              </a:ext>
            </a:extLst>
          </p:cNvPr>
          <p:cNvCxnSpPr>
            <a:cxnSpLocks/>
          </p:cNvCxnSpPr>
          <p:nvPr userDrawn="1"/>
        </p:nvCxnSpPr>
        <p:spPr>
          <a:xfrm>
            <a:off x="823943" y="6055339"/>
            <a:ext cx="1054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76645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Section slide gold">
    <p:bg>
      <p:bgPr>
        <a:solidFill>
          <a:srgbClr val="B8860B"/>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838200" y="3916872"/>
            <a:ext cx="10515600" cy="1655762"/>
          </a:xfrm>
        </p:spPr>
        <p:txBody>
          <a:bodyPr anchor="t" anchorCtr="1">
            <a:normAutofit/>
          </a:bodyPr>
          <a:lstStyle>
            <a:lvl1pPr marL="0" indent="0" algn="ctr">
              <a:buNone/>
              <a:defRPr sz="2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3" name="Title 1">
            <a:extLst>
              <a:ext uri="{FF2B5EF4-FFF2-40B4-BE49-F238E27FC236}">
                <a16:creationId xmlns:a16="http://schemas.microsoft.com/office/drawing/2014/main" id="{7765AB46-E9CE-BE4D-8338-E38ACF018517}"/>
              </a:ext>
            </a:extLst>
          </p:cNvPr>
          <p:cNvSpPr>
            <a:spLocks noGrp="1"/>
          </p:cNvSpPr>
          <p:nvPr>
            <p:ph type="title" hasCustomPrompt="1"/>
          </p:nvPr>
        </p:nvSpPr>
        <p:spPr>
          <a:xfrm>
            <a:off x="838200" y="1858814"/>
            <a:ext cx="10515600" cy="1963310"/>
          </a:xfrm>
          <a:prstGeom prst="rect">
            <a:avLst/>
          </a:prstGeom>
        </p:spPr>
        <p:txBody>
          <a:bodyPr anchor="b" anchorCtr="1">
            <a:noAutofit/>
          </a:bodyPr>
          <a:lstStyle>
            <a:lvl1pPr algn="ctr">
              <a:defRPr sz="7200">
                <a:solidFill>
                  <a:schemeClr val="bg1"/>
                </a:solidFill>
              </a:defRPr>
            </a:lvl1pPr>
          </a:lstStyle>
          <a:p>
            <a:r>
              <a:rPr lang="en-US" dirty="0"/>
              <a:t>Section slide</a:t>
            </a:r>
          </a:p>
        </p:txBody>
      </p:sp>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7" name="Picture 6" descr="Office fo National Statistics Logo">
            <a:extLst>
              <a:ext uri="{FF2B5EF4-FFF2-40B4-BE49-F238E27FC236}">
                <a16:creationId xmlns:a16="http://schemas.microsoft.com/office/drawing/2014/main" id="{F1E49A7E-84FB-9B4F-8BC0-CC6BDC349FD7}"/>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cxnSp>
        <p:nvCxnSpPr>
          <p:cNvPr id="10" name="Straight Connector 9">
            <a:extLst>
              <a:ext uri="{FF2B5EF4-FFF2-40B4-BE49-F238E27FC236}">
                <a16:creationId xmlns:a16="http://schemas.microsoft.com/office/drawing/2014/main" id="{7B81843D-E333-4F4C-A36D-94080D3638C8}"/>
              </a:ext>
            </a:extLst>
          </p:cNvPr>
          <p:cNvCxnSpPr>
            <a:cxnSpLocks/>
          </p:cNvCxnSpPr>
          <p:nvPr userDrawn="1"/>
        </p:nvCxnSpPr>
        <p:spPr>
          <a:xfrm>
            <a:off x="823943" y="6055339"/>
            <a:ext cx="1054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6666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Section slide poppy">
    <p:bg>
      <p:bgPr>
        <a:solidFill>
          <a:srgbClr val="D32F2F"/>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838200" y="3916872"/>
            <a:ext cx="10515600" cy="1655762"/>
          </a:xfrm>
        </p:spPr>
        <p:txBody>
          <a:bodyPr anchor="t" anchorCtr="1">
            <a:normAutofit/>
          </a:bodyPr>
          <a:lstStyle>
            <a:lvl1pPr marL="0" indent="0" algn="ctr">
              <a:buNone/>
              <a:defRPr sz="2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3" name="Title 1">
            <a:extLst>
              <a:ext uri="{FF2B5EF4-FFF2-40B4-BE49-F238E27FC236}">
                <a16:creationId xmlns:a16="http://schemas.microsoft.com/office/drawing/2014/main" id="{7765AB46-E9CE-BE4D-8338-E38ACF018517}"/>
              </a:ext>
            </a:extLst>
          </p:cNvPr>
          <p:cNvSpPr>
            <a:spLocks noGrp="1"/>
          </p:cNvSpPr>
          <p:nvPr>
            <p:ph type="title" hasCustomPrompt="1"/>
          </p:nvPr>
        </p:nvSpPr>
        <p:spPr>
          <a:xfrm>
            <a:off x="838200" y="1858814"/>
            <a:ext cx="10515600" cy="1963310"/>
          </a:xfrm>
          <a:prstGeom prst="rect">
            <a:avLst/>
          </a:prstGeom>
        </p:spPr>
        <p:txBody>
          <a:bodyPr anchor="b" anchorCtr="1">
            <a:noAutofit/>
          </a:bodyPr>
          <a:lstStyle>
            <a:lvl1pPr algn="ctr">
              <a:defRPr sz="7200">
                <a:solidFill>
                  <a:schemeClr val="bg1"/>
                </a:solidFill>
              </a:defRPr>
            </a:lvl1pPr>
          </a:lstStyle>
          <a:p>
            <a:r>
              <a:rPr lang="en-US" dirty="0"/>
              <a:t>Section slide</a:t>
            </a:r>
          </a:p>
        </p:txBody>
      </p:sp>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7" name="Picture 6" descr="Office fo National Statistics Logo">
            <a:extLst>
              <a:ext uri="{FF2B5EF4-FFF2-40B4-BE49-F238E27FC236}">
                <a16:creationId xmlns:a16="http://schemas.microsoft.com/office/drawing/2014/main" id="{F1E49A7E-84FB-9B4F-8BC0-CC6BDC349FD7}"/>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cxnSp>
        <p:nvCxnSpPr>
          <p:cNvPr id="10" name="Straight Connector 9">
            <a:extLst>
              <a:ext uri="{FF2B5EF4-FFF2-40B4-BE49-F238E27FC236}">
                <a16:creationId xmlns:a16="http://schemas.microsoft.com/office/drawing/2014/main" id="{55661407-3B8B-664A-A263-554870E58063}"/>
              </a:ext>
            </a:extLst>
          </p:cNvPr>
          <p:cNvCxnSpPr>
            <a:cxnSpLocks/>
          </p:cNvCxnSpPr>
          <p:nvPr userDrawn="1"/>
        </p:nvCxnSpPr>
        <p:spPr>
          <a:xfrm>
            <a:off x="823943" y="6055339"/>
            <a:ext cx="1054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06749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Section slide pink">
    <p:bg>
      <p:bgPr>
        <a:solidFill>
          <a:srgbClr val="D2376D"/>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838200" y="3916872"/>
            <a:ext cx="10515600" cy="1655762"/>
          </a:xfrm>
        </p:spPr>
        <p:txBody>
          <a:bodyPr anchor="t" anchorCtr="1">
            <a:normAutofit/>
          </a:bodyPr>
          <a:lstStyle>
            <a:lvl1pPr marL="0" indent="0" algn="ctr">
              <a:buNone/>
              <a:defRPr sz="2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3" name="Title 1">
            <a:extLst>
              <a:ext uri="{FF2B5EF4-FFF2-40B4-BE49-F238E27FC236}">
                <a16:creationId xmlns:a16="http://schemas.microsoft.com/office/drawing/2014/main" id="{7765AB46-E9CE-BE4D-8338-E38ACF018517}"/>
              </a:ext>
            </a:extLst>
          </p:cNvPr>
          <p:cNvSpPr>
            <a:spLocks noGrp="1"/>
          </p:cNvSpPr>
          <p:nvPr>
            <p:ph type="title" hasCustomPrompt="1"/>
          </p:nvPr>
        </p:nvSpPr>
        <p:spPr>
          <a:xfrm>
            <a:off x="838200" y="1858814"/>
            <a:ext cx="10515600" cy="1963310"/>
          </a:xfrm>
          <a:prstGeom prst="rect">
            <a:avLst/>
          </a:prstGeom>
        </p:spPr>
        <p:txBody>
          <a:bodyPr anchor="b" anchorCtr="1">
            <a:noAutofit/>
          </a:bodyPr>
          <a:lstStyle>
            <a:lvl1pPr algn="ctr">
              <a:defRPr sz="7200">
                <a:solidFill>
                  <a:schemeClr val="bg1"/>
                </a:solidFill>
              </a:defRPr>
            </a:lvl1pPr>
          </a:lstStyle>
          <a:p>
            <a:r>
              <a:rPr lang="en-US" dirty="0"/>
              <a:t>Section slide</a:t>
            </a:r>
          </a:p>
        </p:txBody>
      </p:sp>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7" name="Picture 6" descr="Office fo National Statistics Logo">
            <a:extLst>
              <a:ext uri="{FF2B5EF4-FFF2-40B4-BE49-F238E27FC236}">
                <a16:creationId xmlns:a16="http://schemas.microsoft.com/office/drawing/2014/main" id="{F1E49A7E-84FB-9B4F-8BC0-CC6BDC349FD7}"/>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cxnSp>
        <p:nvCxnSpPr>
          <p:cNvPr id="10" name="Straight Connector 9">
            <a:extLst>
              <a:ext uri="{FF2B5EF4-FFF2-40B4-BE49-F238E27FC236}">
                <a16:creationId xmlns:a16="http://schemas.microsoft.com/office/drawing/2014/main" id="{F67D8161-5352-AC4F-8422-00F311FA85FA}"/>
              </a:ext>
            </a:extLst>
          </p:cNvPr>
          <p:cNvCxnSpPr>
            <a:cxnSpLocks/>
          </p:cNvCxnSpPr>
          <p:nvPr userDrawn="1"/>
        </p:nvCxnSpPr>
        <p:spPr>
          <a:xfrm>
            <a:off x="823943" y="6055339"/>
            <a:ext cx="1054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87172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Section slide prince">
    <p:bg>
      <p:bgPr>
        <a:solidFill>
          <a:srgbClr val="6E2585"/>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838200" y="3916872"/>
            <a:ext cx="10515600" cy="1655762"/>
          </a:xfrm>
        </p:spPr>
        <p:txBody>
          <a:bodyPr anchor="t" anchorCtr="1">
            <a:normAutofit/>
          </a:bodyPr>
          <a:lstStyle>
            <a:lvl1pPr marL="0" indent="0" algn="ctr">
              <a:buNone/>
              <a:defRPr sz="2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3" name="Title 1">
            <a:extLst>
              <a:ext uri="{FF2B5EF4-FFF2-40B4-BE49-F238E27FC236}">
                <a16:creationId xmlns:a16="http://schemas.microsoft.com/office/drawing/2014/main" id="{7765AB46-E9CE-BE4D-8338-E38ACF018517}"/>
              </a:ext>
            </a:extLst>
          </p:cNvPr>
          <p:cNvSpPr>
            <a:spLocks noGrp="1"/>
          </p:cNvSpPr>
          <p:nvPr>
            <p:ph type="title" hasCustomPrompt="1"/>
          </p:nvPr>
        </p:nvSpPr>
        <p:spPr>
          <a:xfrm>
            <a:off x="838200" y="1858814"/>
            <a:ext cx="10515600" cy="1963310"/>
          </a:xfrm>
          <a:prstGeom prst="rect">
            <a:avLst/>
          </a:prstGeom>
        </p:spPr>
        <p:txBody>
          <a:bodyPr anchor="b" anchorCtr="1">
            <a:noAutofit/>
          </a:bodyPr>
          <a:lstStyle>
            <a:lvl1pPr algn="ctr">
              <a:defRPr sz="7200">
                <a:solidFill>
                  <a:schemeClr val="bg1"/>
                </a:solidFill>
              </a:defRPr>
            </a:lvl1pPr>
          </a:lstStyle>
          <a:p>
            <a:r>
              <a:rPr lang="en-US" dirty="0"/>
              <a:t>Section slide</a:t>
            </a:r>
          </a:p>
        </p:txBody>
      </p:sp>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7" name="Picture 6" descr="Office fo National Statistics Logo">
            <a:extLst>
              <a:ext uri="{FF2B5EF4-FFF2-40B4-BE49-F238E27FC236}">
                <a16:creationId xmlns:a16="http://schemas.microsoft.com/office/drawing/2014/main" id="{F1E49A7E-84FB-9B4F-8BC0-CC6BDC349FD7}"/>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cxnSp>
        <p:nvCxnSpPr>
          <p:cNvPr id="10" name="Straight Connector 9">
            <a:extLst>
              <a:ext uri="{FF2B5EF4-FFF2-40B4-BE49-F238E27FC236}">
                <a16:creationId xmlns:a16="http://schemas.microsoft.com/office/drawing/2014/main" id="{95FF6451-6437-294C-AE93-D483699E514B}"/>
              </a:ext>
            </a:extLst>
          </p:cNvPr>
          <p:cNvCxnSpPr>
            <a:cxnSpLocks/>
          </p:cNvCxnSpPr>
          <p:nvPr userDrawn="1"/>
        </p:nvCxnSpPr>
        <p:spPr>
          <a:xfrm>
            <a:off x="823943" y="6055339"/>
            <a:ext cx="1054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90399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Section slide purple">
    <p:bg>
      <p:bgPr>
        <a:solidFill>
          <a:srgbClr val="37288B"/>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838200" y="3916872"/>
            <a:ext cx="10515600" cy="1655762"/>
          </a:xfrm>
        </p:spPr>
        <p:txBody>
          <a:bodyPr anchor="t" anchorCtr="1">
            <a:normAutofit/>
          </a:bodyPr>
          <a:lstStyle>
            <a:lvl1pPr marL="0" indent="0" algn="ctr">
              <a:buNone/>
              <a:defRPr sz="2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3" name="Title 1">
            <a:extLst>
              <a:ext uri="{FF2B5EF4-FFF2-40B4-BE49-F238E27FC236}">
                <a16:creationId xmlns:a16="http://schemas.microsoft.com/office/drawing/2014/main" id="{7765AB46-E9CE-BE4D-8338-E38ACF018517}"/>
              </a:ext>
            </a:extLst>
          </p:cNvPr>
          <p:cNvSpPr>
            <a:spLocks noGrp="1"/>
          </p:cNvSpPr>
          <p:nvPr>
            <p:ph type="title" hasCustomPrompt="1"/>
          </p:nvPr>
        </p:nvSpPr>
        <p:spPr>
          <a:xfrm>
            <a:off x="838200" y="1858814"/>
            <a:ext cx="10515600" cy="1963310"/>
          </a:xfrm>
          <a:prstGeom prst="rect">
            <a:avLst/>
          </a:prstGeom>
        </p:spPr>
        <p:txBody>
          <a:bodyPr anchor="b" anchorCtr="1">
            <a:noAutofit/>
          </a:bodyPr>
          <a:lstStyle>
            <a:lvl1pPr algn="ctr">
              <a:defRPr sz="7200">
                <a:solidFill>
                  <a:schemeClr val="bg1"/>
                </a:solidFill>
              </a:defRPr>
            </a:lvl1pPr>
          </a:lstStyle>
          <a:p>
            <a:r>
              <a:rPr lang="en-US" dirty="0"/>
              <a:t>Section slide</a:t>
            </a:r>
          </a:p>
        </p:txBody>
      </p:sp>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7" name="Picture 6" descr="Office fo National Statistics Logo">
            <a:extLst>
              <a:ext uri="{FF2B5EF4-FFF2-40B4-BE49-F238E27FC236}">
                <a16:creationId xmlns:a16="http://schemas.microsoft.com/office/drawing/2014/main" id="{F1E49A7E-84FB-9B4F-8BC0-CC6BDC349FD7}"/>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cxnSp>
        <p:nvCxnSpPr>
          <p:cNvPr id="10" name="Straight Connector 9">
            <a:extLst>
              <a:ext uri="{FF2B5EF4-FFF2-40B4-BE49-F238E27FC236}">
                <a16:creationId xmlns:a16="http://schemas.microsoft.com/office/drawing/2014/main" id="{A9692B31-F575-6549-88BE-268E460843FC}"/>
              </a:ext>
            </a:extLst>
          </p:cNvPr>
          <p:cNvCxnSpPr>
            <a:cxnSpLocks/>
          </p:cNvCxnSpPr>
          <p:nvPr userDrawn="1"/>
        </p:nvCxnSpPr>
        <p:spPr>
          <a:xfrm>
            <a:off x="823943" y="6055339"/>
            <a:ext cx="1054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73011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Section slide">
    <p:bg>
      <p:bgPr>
        <a:solidFill>
          <a:srgbClr val="323132"/>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838200" y="3916872"/>
            <a:ext cx="10515600" cy="1655762"/>
          </a:xfrm>
        </p:spPr>
        <p:txBody>
          <a:bodyPr anchor="t" anchorCtr="1">
            <a:normAutofit/>
          </a:bodyPr>
          <a:lstStyle>
            <a:lvl1pPr marL="0" indent="0" algn="ctr">
              <a:buNone/>
              <a:defRPr sz="2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3" name="Title 1">
            <a:extLst>
              <a:ext uri="{FF2B5EF4-FFF2-40B4-BE49-F238E27FC236}">
                <a16:creationId xmlns:a16="http://schemas.microsoft.com/office/drawing/2014/main" id="{7765AB46-E9CE-BE4D-8338-E38ACF018517}"/>
              </a:ext>
            </a:extLst>
          </p:cNvPr>
          <p:cNvSpPr>
            <a:spLocks noGrp="1"/>
          </p:cNvSpPr>
          <p:nvPr>
            <p:ph type="title" hasCustomPrompt="1"/>
          </p:nvPr>
        </p:nvSpPr>
        <p:spPr>
          <a:xfrm>
            <a:off x="838200" y="1858814"/>
            <a:ext cx="10515600" cy="1963310"/>
          </a:xfrm>
          <a:prstGeom prst="rect">
            <a:avLst/>
          </a:prstGeom>
        </p:spPr>
        <p:txBody>
          <a:bodyPr anchor="b" anchorCtr="1">
            <a:noAutofit/>
          </a:bodyPr>
          <a:lstStyle>
            <a:lvl1pPr algn="ctr">
              <a:defRPr sz="7200">
                <a:solidFill>
                  <a:schemeClr val="bg1"/>
                </a:solidFill>
              </a:defRPr>
            </a:lvl1pPr>
          </a:lstStyle>
          <a:p>
            <a:r>
              <a:rPr lang="en-US" dirty="0"/>
              <a:t>Section slide</a:t>
            </a:r>
          </a:p>
        </p:txBody>
      </p:sp>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7" name="Picture 6" descr="Office fo National Statistics Logo">
            <a:extLst>
              <a:ext uri="{FF2B5EF4-FFF2-40B4-BE49-F238E27FC236}">
                <a16:creationId xmlns:a16="http://schemas.microsoft.com/office/drawing/2014/main" id="{F1E49A7E-84FB-9B4F-8BC0-CC6BDC349FD7}"/>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cxnSp>
        <p:nvCxnSpPr>
          <p:cNvPr id="10" name="Straight Connector 9">
            <a:extLst>
              <a:ext uri="{FF2B5EF4-FFF2-40B4-BE49-F238E27FC236}">
                <a16:creationId xmlns:a16="http://schemas.microsoft.com/office/drawing/2014/main" id="{41E16F23-B3CF-314E-AFD9-633806B1334D}"/>
              </a:ext>
            </a:extLst>
          </p:cNvPr>
          <p:cNvCxnSpPr>
            <a:cxnSpLocks/>
          </p:cNvCxnSpPr>
          <p:nvPr userDrawn="1"/>
        </p:nvCxnSpPr>
        <p:spPr>
          <a:xfrm>
            <a:off x="823943" y="6055339"/>
            <a:ext cx="1054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49402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84A089FC-6D71-44F0-8B73-5A9B2BC650D2}" type="slidenum">
              <a:rPr lang="en-GB"/>
              <a:pPr/>
              <a:t>‹#›</a:t>
            </a:fld>
            <a:endParaRPr lang="en-GB"/>
          </a:p>
        </p:txBody>
      </p:sp>
    </p:spTree>
    <p:extLst>
      <p:ext uri="{BB962C8B-B14F-4D97-AF65-F5344CB8AC3E}">
        <p14:creationId xmlns:p14="http://schemas.microsoft.com/office/powerpoint/2010/main" val="1575444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ingle column 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AB7C50D-A92E-F542-A579-D6ACCE3E0F84}"/>
              </a:ext>
            </a:extLst>
          </p:cNvPr>
          <p:cNvSpPr/>
          <p:nvPr userDrawn="1"/>
        </p:nvSpPr>
        <p:spPr>
          <a:xfrm>
            <a:off x="0" y="6037942"/>
            <a:ext cx="12192000" cy="820058"/>
          </a:xfrm>
          <a:prstGeom prst="rect">
            <a:avLst/>
          </a:prstGeom>
          <a:solidFill>
            <a:srgbClr val="183E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C470A4C7-A3A2-8C48-94D5-E7589555BBE3}"/>
              </a:ext>
            </a:extLst>
          </p:cNvPr>
          <p:cNvSpPr/>
          <p:nvPr/>
        </p:nvSpPr>
        <p:spPr>
          <a:xfrm>
            <a:off x="0" y="6037942"/>
            <a:ext cx="12192000" cy="820058"/>
          </a:xfrm>
          <a:prstGeom prst="rect">
            <a:avLst/>
          </a:prstGeom>
          <a:solidFill>
            <a:srgbClr val="183E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838200" y="884149"/>
            <a:ext cx="10515600" cy="757130"/>
          </a:xfrm>
          <a:prstGeom prst="rect">
            <a:avLst/>
          </a:prstGeom>
        </p:spPr>
        <p:txBody>
          <a:bodyPr wrap="square">
            <a:spAutoFit/>
          </a:bodyPr>
          <a:lstStyle>
            <a:lvl1pPr>
              <a:defRPr sz="4800"/>
            </a:lvl1pPr>
          </a:lstStyle>
          <a:p>
            <a:r>
              <a:rPr lang="en-US" dirty="0"/>
              <a:t>Add your heading here</a:t>
            </a:r>
          </a:p>
        </p:txBody>
      </p:sp>
      <p:sp>
        <p:nvSpPr>
          <p:cNvPr id="3" name="Content Placeholder 2"/>
          <p:cNvSpPr>
            <a:spLocks noGrp="1"/>
          </p:cNvSpPr>
          <p:nvPr>
            <p:ph idx="1" hasCustomPrompt="1"/>
          </p:nvPr>
        </p:nvSpPr>
        <p:spPr>
          <a:xfrm>
            <a:off x="838200" y="1923634"/>
            <a:ext cx="10515600" cy="2066207"/>
          </a:xfrm>
        </p:spPr>
        <p:txBody>
          <a:bodyPr anchor="t" anchorCtr="0"/>
          <a:lstStyle>
            <a:lvl1pPr>
              <a:defRPr sz="3200">
                <a:solidFill>
                  <a:schemeClr val="tx2"/>
                </a:solidFill>
              </a:defRPr>
            </a:lvl1pPr>
            <a:lvl2pPr>
              <a:defRPr sz="2800">
                <a:solidFill>
                  <a:schemeClr val="tx2"/>
                </a:solidFill>
              </a:defRPr>
            </a:lvl2pPr>
            <a:lvl3pPr>
              <a:defRPr sz="2400">
                <a:solidFill>
                  <a:schemeClr val="tx2"/>
                </a:solidFill>
              </a:defRPr>
            </a:lvl3pPr>
            <a:lvl4pPr>
              <a:defRPr sz="2000">
                <a:solidFill>
                  <a:schemeClr val="tx2"/>
                </a:solidFill>
              </a:defRPr>
            </a:lvl4pPr>
            <a:lvl5pPr>
              <a:defRPr sz="2000">
                <a:solidFill>
                  <a:schemeClr val="tx2"/>
                </a:solidFill>
              </a:defRPr>
            </a:lvl5pPr>
          </a:lstStyle>
          <a:p>
            <a:pPr lvl="0"/>
            <a:r>
              <a:rPr lang="en-US" dirty="0"/>
              <a:t>Single column</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descr="Office fo National Statistics Logo">
            <a:extLst>
              <a:ext uri="{FF2B5EF4-FFF2-40B4-BE49-F238E27FC236}">
                <a16:creationId xmlns:a16="http://schemas.microsoft.com/office/drawing/2014/main" id="{67FFCDAA-C62B-DC43-BF5D-DB783C64EDDE}"/>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10" name="Picture 9" descr="Office fo National Statistics Logo">
            <a:extLst>
              <a:ext uri="{FF2B5EF4-FFF2-40B4-BE49-F238E27FC236}">
                <a16:creationId xmlns:a16="http://schemas.microsoft.com/office/drawing/2014/main" id="{82AAAE08-3182-8445-B596-A9BC966ABFE2}"/>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13" name="Slide Number Placeholder 5">
            <a:extLst>
              <a:ext uri="{FF2B5EF4-FFF2-40B4-BE49-F238E27FC236}">
                <a16:creationId xmlns:a16="http://schemas.microsoft.com/office/drawing/2014/main" id="{AB8A9106-B24D-064D-974C-C8C4B2C84B82}"/>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14" name="Footer Placeholder 13">
            <a:extLst>
              <a:ext uri="{FF2B5EF4-FFF2-40B4-BE49-F238E27FC236}">
                <a16:creationId xmlns:a16="http://schemas.microsoft.com/office/drawing/2014/main" id="{EC4B6832-9A04-854F-9075-DF58CE992FA7}"/>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spTree>
    <p:extLst>
      <p:ext uri="{BB962C8B-B14F-4D97-AF65-F5344CB8AC3E}">
        <p14:creationId xmlns:p14="http://schemas.microsoft.com/office/powerpoint/2010/main" val="14400889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950750CE-40EE-4E5B-88D8-1E050A7AD6A9}" type="slidenum">
              <a:rPr lang="en-GB"/>
              <a:pPr/>
              <a:t>‹#›</a:t>
            </a:fld>
            <a:endParaRPr lang="en-GB"/>
          </a:p>
        </p:txBody>
      </p:sp>
    </p:spTree>
    <p:extLst>
      <p:ext uri="{BB962C8B-B14F-4D97-AF65-F5344CB8AC3E}">
        <p14:creationId xmlns:p14="http://schemas.microsoft.com/office/powerpoint/2010/main" val="20239926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0C66B03F-FDDD-4A3F-9B86-925CDE26FEEA}" type="slidenum">
              <a:rPr lang="en-GB"/>
              <a:pPr/>
              <a:t>‹#›</a:t>
            </a:fld>
            <a:endParaRPr lang="en-GB"/>
          </a:p>
        </p:txBody>
      </p:sp>
    </p:spTree>
    <p:extLst>
      <p:ext uri="{BB962C8B-B14F-4D97-AF65-F5344CB8AC3E}">
        <p14:creationId xmlns:p14="http://schemas.microsoft.com/office/powerpoint/2010/main" val="29479566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524000"/>
            <a:ext cx="50800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524000"/>
            <a:ext cx="50800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151A44E5-0BAC-49C2-BD4D-4575C81A94DE}" type="slidenum">
              <a:rPr lang="en-GB"/>
              <a:pPr/>
              <a:t>‹#›</a:t>
            </a:fld>
            <a:endParaRPr lang="en-GB"/>
          </a:p>
        </p:txBody>
      </p:sp>
    </p:spTree>
    <p:extLst>
      <p:ext uri="{BB962C8B-B14F-4D97-AF65-F5344CB8AC3E}">
        <p14:creationId xmlns:p14="http://schemas.microsoft.com/office/powerpoint/2010/main" val="34571606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3E184BD3-3E3D-4634-8752-E71E355FB0C3}" type="slidenum">
              <a:rPr lang="en-GB"/>
              <a:pPr/>
              <a:t>‹#›</a:t>
            </a:fld>
            <a:endParaRPr lang="en-GB"/>
          </a:p>
        </p:txBody>
      </p:sp>
    </p:spTree>
    <p:extLst>
      <p:ext uri="{BB962C8B-B14F-4D97-AF65-F5344CB8AC3E}">
        <p14:creationId xmlns:p14="http://schemas.microsoft.com/office/powerpoint/2010/main" val="39515747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ECCE2806-CE09-4904-91A4-2BA15A63544E}" type="slidenum">
              <a:rPr lang="en-GB"/>
              <a:pPr/>
              <a:t>‹#›</a:t>
            </a:fld>
            <a:endParaRPr lang="en-GB"/>
          </a:p>
        </p:txBody>
      </p:sp>
    </p:spTree>
    <p:extLst>
      <p:ext uri="{BB962C8B-B14F-4D97-AF65-F5344CB8AC3E}">
        <p14:creationId xmlns:p14="http://schemas.microsoft.com/office/powerpoint/2010/main" val="41036458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168B4927-06C4-43B2-8E23-21BD16CEC281}" type="slidenum">
              <a:rPr lang="en-GB"/>
              <a:pPr/>
              <a:t>‹#›</a:t>
            </a:fld>
            <a:endParaRPr lang="en-GB"/>
          </a:p>
        </p:txBody>
      </p:sp>
    </p:spTree>
    <p:extLst>
      <p:ext uri="{BB962C8B-B14F-4D97-AF65-F5344CB8AC3E}">
        <p14:creationId xmlns:p14="http://schemas.microsoft.com/office/powerpoint/2010/main" val="2310403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04C5A86F-39C2-4A82-86A3-D980A86856E6}" type="slidenum">
              <a:rPr lang="en-GB"/>
              <a:pPr/>
              <a:t>‹#›</a:t>
            </a:fld>
            <a:endParaRPr lang="en-GB"/>
          </a:p>
        </p:txBody>
      </p:sp>
    </p:spTree>
    <p:extLst>
      <p:ext uri="{BB962C8B-B14F-4D97-AF65-F5344CB8AC3E}">
        <p14:creationId xmlns:p14="http://schemas.microsoft.com/office/powerpoint/2010/main" val="259461896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F603A3DA-0112-4717-8F5B-DB869262685B}" type="slidenum">
              <a:rPr lang="en-GB"/>
              <a:pPr/>
              <a:t>‹#›</a:t>
            </a:fld>
            <a:endParaRPr lang="en-GB"/>
          </a:p>
        </p:txBody>
      </p:sp>
    </p:spTree>
    <p:extLst>
      <p:ext uri="{BB962C8B-B14F-4D97-AF65-F5344CB8AC3E}">
        <p14:creationId xmlns:p14="http://schemas.microsoft.com/office/powerpoint/2010/main" val="20959174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C9BEF9B3-B3E8-4464-B7EA-251280683B57}" type="slidenum">
              <a:rPr lang="en-GB"/>
              <a:pPr/>
              <a:t>‹#›</a:t>
            </a:fld>
            <a:endParaRPr lang="en-GB"/>
          </a:p>
        </p:txBody>
      </p:sp>
    </p:spTree>
    <p:extLst>
      <p:ext uri="{BB962C8B-B14F-4D97-AF65-F5344CB8AC3E}">
        <p14:creationId xmlns:p14="http://schemas.microsoft.com/office/powerpoint/2010/main" val="183827478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152400"/>
            <a:ext cx="2590800" cy="59436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152400"/>
            <a:ext cx="7569200" cy="5943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3FEBC55D-BC1B-4278-A002-D114C99F3964}" type="slidenum">
              <a:rPr lang="en-GB"/>
              <a:pPr/>
              <a:t>‹#›</a:t>
            </a:fld>
            <a:endParaRPr lang="en-GB"/>
          </a:p>
        </p:txBody>
      </p:sp>
    </p:spTree>
    <p:extLst>
      <p:ext uri="{BB962C8B-B14F-4D97-AF65-F5344CB8AC3E}">
        <p14:creationId xmlns:p14="http://schemas.microsoft.com/office/powerpoint/2010/main" val="3784432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wo column text and cont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B75BE5F0-67EC-0641-9E8B-7BC2DE4910BB}"/>
              </a:ext>
            </a:extLst>
          </p:cNvPr>
          <p:cNvSpPr/>
          <p:nvPr userDrawn="1"/>
        </p:nvSpPr>
        <p:spPr>
          <a:xfrm>
            <a:off x="0" y="6037942"/>
            <a:ext cx="12192000" cy="820058"/>
          </a:xfrm>
          <a:prstGeom prst="rect">
            <a:avLst/>
          </a:prstGeom>
          <a:solidFill>
            <a:srgbClr val="183E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F5632E3-E91E-8442-8ABA-C41030399038}"/>
              </a:ext>
            </a:extLst>
          </p:cNvPr>
          <p:cNvSpPr/>
          <p:nvPr/>
        </p:nvSpPr>
        <p:spPr>
          <a:xfrm>
            <a:off x="0" y="6037942"/>
            <a:ext cx="12192000" cy="820058"/>
          </a:xfrm>
          <a:prstGeom prst="rect">
            <a:avLst/>
          </a:prstGeom>
          <a:solidFill>
            <a:srgbClr val="183E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half" idx="1" hasCustomPrompt="1"/>
          </p:nvPr>
        </p:nvSpPr>
        <p:spPr>
          <a:xfrm>
            <a:off x="838200" y="1923634"/>
            <a:ext cx="5180400" cy="2066207"/>
          </a:xfrm>
        </p:spPr>
        <p:txBody>
          <a:bodyPr anchor="t" anchorCtr="0"/>
          <a:lstStyle>
            <a:lvl1pPr>
              <a:defRPr sz="3200">
                <a:solidFill>
                  <a:schemeClr val="tx2"/>
                </a:solidFill>
              </a:defRPr>
            </a:lvl1pPr>
            <a:lvl2pPr>
              <a:defRPr sz="2800">
                <a:solidFill>
                  <a:schemeClr val="tx2"/>
                </a:solidFill>
              </a:defRPr>
            </a:lvl2pPr>
            <a:lvl3pPr>
              <a:defRPr sz="2400">
                <a:solidFill>
                  <a:schemeClr val="tx2"/>
                </a:solidFill>
              </a:defRPr>
            </a:lvl3pPr>
            <a:lvl4pPr>
              <a:defRPr sz="2000">
                <a:solidFill>
                  <a:schemeClr val="tx2"/>
                </a:solidFill>
              </a:defRPr>
            </a:lvl4pPr>
            <a:lvl5pPr>
              <a:defRPr sz="2000">
                <a:solidFill>
                  <a:schemeClr val="tx2"/>
                </a:solidFill>
              </a:defRPr>
            </a:lvl5pPr>
          </a:lstStyle>
          <a:p>
            <a:pPr lvl="0"/>
            <a:r>
              <a:rPr lang="en-US" dirty="0"/>
              <a:t>Column one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6172200" y="1923634"/>
            <a:ext cx="5181600" cy="2066207"/>
          </a:xfrm>
        </p:spPr>
        <p:txBody>
          <a:bodyPr anchor="t" anchorCtr="0"/>
          <a:lstStyle>
            <a:lvl1pPr>
              <a:defRPr sz="3200">
                <a:solidFill>
                  <a:schemeClr val="tx2"/>
                </a:solidFill>
              </a:defRPr>
            </a:lvl1pPr>
            <a:lvl2pPr>
              <a:defRPr sz="2800">
                <a:solidFill>
                  <a:schemeClr val="tx2"/>
                </a:solidFill>
              </a:defRPr>
            </a:lvl2pPr>
            <a:lvl3pPr>
              <a:defRPr sz="2400">
                <a:solidFill>
                  <a:schemeClr val="tx2"/>
                </a:solidFill>
              </a:defRPr>
            </a:lvl3pPr>
            <a:lvl4pPr>
              <a:defRPr sz="2000">
                <a:solidFill>
                  <a:schemeClr val="tx2"/>
                </a:solidFill>
              </a:defRPr>
            </a:lvl4pPr>
            <a:lvl5pPr>
              <a:defRPr sz="2000">
                <a:solidFill>
                  <a:schemeClr val="tx2"/>
                </a:solidFill>
              </a:defRPr>
            </a:lvl5pPr>
          </a:lstStyle>
          <a:p>
            <a:pPr lvl="0"/>
            <a:r>
              <a:rPr lang="en-US" dirty="0"/>
              <a:t>Column two</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9" name="Picture 8" descr="Office fo National Statistics Logo">
            <a:extLst>
              <a:ext uri="{FF2B5EF4-FFF2-40B4-BE49-F238E27FC236}">
                <a16:creationId xmlns:a16="http://schemas.microsoft.com/office/drawing/2014/main" id="{4269F602-9ED2-AA41-912E-6C0E206DA65B}"/>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13" name="Picture 12" descr="Office fo National Statistics Logo">
            <a:extLst>
              <a:ext uri="{FF2B5EF4-FFF2-40B4-BE49-F238E27FC236}">
                <a16:creationId xmlns:a16="http://schemas.microsoft.com/office/drawing/2014/main" id="{F45FD056-94E7-E64A-B074-49E5994B280C}"/>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14" name="Slide Number Placeholder 5">
            <a:extLst>
              <a:ext uri="{FF2B5EF4-FFF2-40B4-BE49-F238E27FC236}">
                <a16:creationId xmlns:a16="http://schemas.microsoft.com/office/drawing/2014/main" id="{5D913410-9DC7-834A-B330-976E80A5685D}"/>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15" name="Footer Placeholder 13">
            <a:extLst>
              <a:ext uri="{FF2B5EF4-FFF2-40B4-BE49-F238E27FC236}">
                <a16:creationId xmlns:a16="http://schemas.microsoft.com/office/drawing/2014/main" id="{EA701F44-73AD-C64B-8322-8400CB324EF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sp>
        <p:nvSpPr>
          <p:cNvPr id="17" name="Title 1">
            <a:extLst>
              <a:ext uri="{FF2B5EF4-FFF2-40B4-BE49-F238E27FC236}">
                <a16:creationId xmlns:a16="http://schemas.microsoft.com/office/drawing/2014/main" id="{BF8E2729-03F2-4F77-BF33-CCC290F9D763}"/>
              </a:ext>
            </a:extLst>
          </p:cNvPr>
          <p:cNvSpPr>
            <a:spLocks noGrp="1"/>
          </p:cNvSpPr>
          <p:nvPr>
            <p:ph type="title" hasCustomPrompt="1"/>
          </p:nvPr>
        </p:nvSpPr>
        <p:spPr>
          <a:xfrm>
            <a:off x="838200" y="883305"/>
            <a:ext cx="10515600" cy="757130"/>
          </a:xfrm>
          <a:prstGeom prst="rect">
            <a:avLst/>
          </a:prstGeom>
        </p:spPr>
        <p:txBody>
          <a:bodyPr>
            <a:spAutoFit/>
          </a:bodyPr>
          <a:lstStyle>
            <a:lvl1pPr>
              <a:defRPr sz="4800"/>
            </a:lvl1pPr>
          </a:lstStyle>
          <a:p>
            <a:r>
              <a:rPr lang="en-US" dirty="0"/>
              <a:t>Add your heading here</a:t>
            </a:r>
          </a:p>
        </p:txBody>
      </p:sp>
    </p:spTree>
    <p:extLst>
      <p:ext uri="{BB962C8B-B14F-4D97-AF65-F5344CB8AC3E}">
        <p14:creationId xmlns:p14="http://schemas.microsoft.com/office/powerpoint/2010/main" val="380795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hart pag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B75BE5F0-67EC-0641-9E8B-7BC2DE4910BB}"/>
              </a:ext>
            </a:extLst>
          </p:cNvPr>
          <p:cNvSpPr/>
          <p:nvPr userDrawn="1"/>
        </p:nvSpPr>
        <p:spPr>
          <a:xfrm>
            <a:off x="0" y="6037942"/>
            <a:ext cx="12192000" cy="820058"/>
          </a:xfrm>
          <a:prstGeom prst="rect">
            <a:avLst/>
          </a:prstGeom>
          <a:solidFill>
            <a:srgbClr val="183E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F5632E3-E91E-8442-8ABA-C41030399038}"/>
              </a:ext>
            </a:extLst>
          </p:cNvPr>
          <p:cNvSpPr/>
          <p:nvPr/>
        </p:nvSpPr>
        <p:spPr>
          <a:xfrm>
            <a:off x="0" y="6037942"/>
            <a:ext cx="12192000" cy="820058"/>
          </a:xfrm>
          <a:prstGeom prst="rect">
            <a:avLst/>
          </a:prstGeom>
          <a:solidFill>
            <a:srgbClr val="183E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Office fo National Statistics Logo">
            <a:extLst>
              <a:ext uri="{FF2B5EF4-FFF2-40B4-BE49-F238E27FC236}">
                <a16:creationId xmlns:a16="http://schemas.microsoft.com/office/drawing/2014/main" id="{4269F602-9ED2-AA41-912E-6C0E206DA65B}"/>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13" name="Picture 12" descr="Office fo National Statistics Logo">
            <a:extLst>
              <a:ext uri="{FF2B5EF4-FFF2-40B4-BE49-F238E27FC236}">
                <a16:creationId xmlns:a16="http://schemas.microsoft.com/office/drawing/2014/main" id="{F45FD056-94E7-E64A-B074-49E5994B280C}"/>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14" name="Slide Number Placeholder 5">
            <a:extLst>
              <a:ext uri="{FF2B5EF4-FFF2-40B4-BE49-F238E27FC236}">
                <a16:creationId xmlns:a16="http://schemas.microsoft.com/office/drawing/2014/main" id="{5D913410-9DC7-834A-B330-976E80A5685D}"/>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15" name="Footer Placeholder 13">
            <a:extLst>
              <a:ext uri="{FF2B5EF4-FFF2-40B4-BE49-F238E27FC236}">
                <a16:creationId xmlns:a16="http://schemas.microsoft.com/office/drawing/2014/main" id="{EA701F44-73AD-C64B-8322-8400CB324EF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sp>
        <p:nvSpPr>
          <p:cNvPr id="16" name="Content Placeholder 2">
            <a:extLst>
              <a:ext uri="{FF2B5EF4-FFF2-40B4-BE49-F238E27FC236}">
                <a16:creationId xmlns:a16="http://schemas.microsoft.com/office/drawing/2014/main" id="{8E4E2FF2-096C-C349-8B44-CFA5388E9515}"/>
              </a:ext>
            </a:extLst>
          </p:cNvPr>
          <p:cNvSpPr>
            <a:spLocks noGrp="1"/>
          </p:cNvSpPr>
          <p:nvPr>
            <p:ph idx="1" hasCustomPrompt="1"/>
          </p:nvPr>
        </p:nvSpPr>
        <p:spPr>
          <a:xfrm>
            <a:off x="838200" y="698955"/>
            <a:ext cx="10515600" cy="4774919"/>
          </a:xfrm>
        </p:spPr>
        <p:txBody>
          <a:bodyPr anchor="t" anchorCtr="0"/>
          <a:lstStyle>
            <a:lvl1pPr>
              <a:defRPr sz="3200">
                <a:solidFill>
                  <a:schemeClr val="tx2"/>
                </a:solidFill>
              </a:defRPr>
            </a:lvl1pPr>
            <a:lvl2pPr>
              <a:defRPr sz="2800"/>
            </a:lvl2pPr>
            <a:lvl3pPr>
              <a:defRPr sz="2400"/>
            </a:lvl3pPr>
            <a:lvl4pPr>
              <a:defRPr sz="2000"/>
            </a:lvl4pPr>
            <a:lvl5pPr>
              <a:defRPr sz="2000"/>
            </a:lvl5pPr>
          </a:lstStyle>
          <a:p>
            <a:pPr lvl="0"/>
            <a:r>
              <a:rPr lang="en-US" dirty="0"/>
              <a:t>Add your chart here</a:t>
            </a:r>
          </a:p>
        </p:txBody>
      </p:sp>
    </p:spTree>
    <p:extLst>
      <p:ext uri="{BB962C8B-B14F-4D97-AF65-F5344CB8AC3E}">
        <p14:creationId xmlns:p14="http://schemas.microsoft.com/office/powerpoint/2010/main" val="24776839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Photo slide">
    <p:bg>
      <p:bgPr>
        <a:blipFill dpi="0" rotWithShape="1">
          <a:blip r:embed="rId2">
            <a:lum/>
          </a:blip>
          <a:srcRect/>
          <a:stretch>
            <a:fillRect t="-14000" b="-14000"/>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014DE38-8C4D-6F43-8595-E82C3F754B7A}"/>
              </a:ext>
            </a:extLst>
          </p:cNvPr>
          <p:cNvSpPr/>
          <p:nvPr userDrawn="1"/>
        </p:nvSpPr>
        <p:spPr>
          <a:xfrm>
            <a:off x="0" y="0"/>
            <a:ext cx="12192000" cy="6858000"/>
          </a:xfrm>
          <a:prstGeom prst="rect">
            <a:avLst/>
          </a:prstGeom>
          <a:solidFill>
            <a:schemeClr val="tx1">
              <a:alpha val="4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p:nvPicPr>
        <p:blipFill>
          <a:blip r:embed="rId3"/>
          <a:stretch>
            <a:fillRect/>
          </a:stretch>
        </p:blipFill>
        <p:spPr>
          <a:xfrm>
            <a:off x="838200" y="6292113"/>
            <a:ext cx="3325741" cy="282688"/>
          </a:xfrm>
          <a:prstGeom prst="rect">
            <a:avLst/>
          </a:prstGeom>
        </p:spPr>
      </p:pic>
      <p:pic>
        <p:nvPicPr>
          <p:cNvPr id="7" name="Picture 6" descr="Office fo National Statistics Logo">
            <a:extLst>
              <a:ext uri="{FF2B5EF4-FFF2-40B4-BE49-F238E27FC236}">
                <a16:creationId xmlns:a16="http://schemas.microsoft.com/office/drawing/2014/main" id="{F1E49A7E-84FB-9B4F-8BC0-CC6BDC349FD7}"/>
              </a:ext>
            </a:extLst>
          </p:cNvPr>
          <p:cNvPicPr>
            <a:picLocks noChangeAspect="1"/>
          </p:cNvPicPr>
          <p:nvPr userDrawn="1"/>
        </p:nvPicPr>
        <p:blipFill>
          <a:blip r:embed="rId3"/>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wrap="square" lIns="91440" tIns="45720" rIns="0" bIns="45720" rtlCol="0" anchor="t" anchorCtr="0"/>
          <a:lstStyle>
            <a:lvl1pPr algn="r">
              <a:defRPr sz="2000" b="1">
                <a:solidFill>
                  <a:schemeClr val="bg1"/>
                </a:solidFill>
              </a:defRPr>
            </a:lvl1pPr>
          </a:lstStyle>
          <a:p>
            <a:endParaRPr lang="en-US" dirty="0"/>
          </a:p>
        </p:txBody>
      </p:sp>
      <p:sp>
        <p:nvSpPr>
          <p:cNvPr id="11" name="Subtitle 2">
            <a:extLst>
              <a:ext uri="{FF2B5EF4-FFF2-40B4-BE49-F238E27FC236}">
                <a16:creationId xmlns:a16="http://schemas.microsoft.com/office/drawing/2014/main" id="{2E0A9FDF-9B76-F147-89B2-16C44BBC7C67}"/>
              </a:ext>
            </a:extLst>
          </p:cNvPr>
          <p:cNvSpPr>
            <a:spLocks noGrp="1"/>
          </p:cNvSpPr>
          <p:nvPr>
            <p:ph type="subTitle" idx="1" hasCustomPrompt="1"/>
          </p:nvPr>
        </p:nvSpPr>
        <p:spPr>
          <a:xfrm>
            <a:off x="838200" y="3916872"/>
            <a:ext cx="10515600" cy="1655762"/>
          </a:xfrm>
        </p:spPr>
        <p:txBody>
          <a:bodyPr anchor="t" anchorCtr="1">
            <a:normAutofit/>
          </a:bodyPr>
          <a:lstStyle>
            <a:lvl1pPr marL="0" indent="0" algn="ctr">
              <a:buNone/>
              <a:defRPr sz="2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4" name="Title 1">
            <a:extLst>
              <a:ext uri="{FF2B5EF4-FFF2-40B4-BE49-F238E27FC236}">
                <a16:creationId xmlns:a16="http://schemas.microsoft.com/office/drawing/2014/main" id="{EC756F59-E195-5649-BC25-22C062D42E35}"/>
              </a:ext>
            </a:extLst>
          </p:cNvPr>
          <p:cNvSpPr>
            <a:spLocks noGrp="1"/>
          </p:cNvSpPr>
          <p:nvPr>
            <p:ph type="title" hasCustomPrompt="1"/>
          </p:nvPr>
        </p:nvSpPr>
        <p:spPr>
          <a:xfrm>
            <a:off x="838200" y="1077238"/>
            <a:ext cx="10515600" cy="2744886"/>
          </a:xfrm>
          <a:prstGeom prst="rect">
            <a:avLst/>
          </a:prstGeom>
        </p:spPr>
        <p:txBody>
          <a:bodyPr anchor="b" anchorCtr="1">
            <a:noAutofit/>
          </a:bodyPr>
          <a:lstStyle>
            <a:lvl1pPr algn="ctr">
              <a:defRPr sz="7200">
                <a:ln>
                  <a:noFill/>
                </a:ln>
                <a:solidFill>
                  <a:schemeClr val="bg1"/>
                </a:solidFill>
                <a:effectLst/>
              </a:defRPr>
            </a:lvl1pPr>
          </a:lstStyle>
          <a:p>
            <a:r>
              <a:rPr lang="en-US" dirty="0"/>
              <a:t>Image slide</a:t>
            </a:r>
          </a:p>
        </p:txBody>
      </p:sp>
      <p:cxnSp>
        <p:nvCxnSpPr>
          <p:cNvPr id="17" name="Straight Connector 16">
            <a:extLst>
              <a:ext uri="{FF2B5EF4-FFF2-40B4-BE49-F238E27FC236}">
                <a16:creationId xmlns:a16="http://schemas.microsoft.com/office/drawing/2014/main" id="{E7A17917-5AA2-9546-83BC-34444E3C1470}"/>
              </a:ext>
            </a:extLst>
          </p:cNvPr>
          <p:cNvCxnSpPr>
            <a:cxnSpLocks/>
          </p:cNvCxnSpPr>
          <p:nvPr userDrawn="1"/>
        </p:nvCxnSpPr>
        <p:spPr>
          <a:xfrm>
            <a:off x="823943" y="6055339"/>
            <a:ext cx="1054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6604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slide ONS blue">
    <p:bg>
      <p:bgPr>
        <a:solidFill>
          <a:srgbClr val="003C57"/>
        </a:solidFill>
        <a:effectLst/>
      </p:bgPr>
    </p:bg>
    <p:spTree>
      <p:nvGrpSpPr>
        <p:cNvPr id="1" name=""/>
        <p:cNvGrpSpPr/>
        <p:nvPr/>
      </p:nvGrpSpPr>
      <p:grpSpPr>
        <a:xfrm>
          <a:off x="0" y="0"/>
          <a:ext cx="0" cy="0"/>
          <a:chOff x="0" y="0"/>
          <a:chExt cx="0" cy="0"/>
        </a:xfrm>
      </p:grpSpPr>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7" name="Picture 6" descr="Office fo National Statistics Logo">
            <a:extLst>
              <a:ext uri="{FF2B5EF4-FFF2-40B4-BE49-F238E27FC236}">
                <a16:creationId xmlns:a16="http://schemas.microsoft.com/office/drawing/2014/main" id="{F1E49A7E-84FB-9B4F-8BC0-CC6BDC349FD7}"/>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sp>
        <p:nvSpPr>
          <p:cNvPr id="11" name="Subtitle 2">
            <a:extLst>
              <a:ext uri="{FF2B5EF4-FFF2-40B4-BE49-F238E27FC236}">
                <a16:creationId xmlns:a16="http://schemas.microsoft.com/office/drawing/2014/main" id="{2E0A9FDF-9B76-F147-89B2-16C44BBC7C67}"/>
              </a:ext>
            </a:extLst>
          </p:cNvPr>
          <p:cNvSpPr>
            <a:spLocks noGrp="1"/>
          </p:cNvSpPr>
          <p:nvPr>
            <p:ph type="subTitle" idx="1" hasCustomPrompt="1"/>
          </p:nvPr>
        </p:nvSpPr>
        <p:spPr>
          <a:xfrm>
            <a:off x="838200" y="3916872"/>
            <a:ext cx="10515600" cy="1655762"/>
          </a:xfrm>
        </p:spPr>
        <p:txBody>
          <a:bodyPr anchor="t" anchorCtr="1">
            <a:normAutofit/>
          </a:bodyPr>
          <a:lstStyle>
            <a:lvl1pPr marL="0" indent="0" algn="ctr">
              <a:buNone/>
              <a:defRPr sz="2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4" name="Title 1">
            <a:extLst>
              <a:ext uri="{FF2B5EF4-FFF2-40B4-BE49-F238E27FC236}">
                <a16:creationId xmlns:a16="http://schemas.microsoft.com/office/drawing/2014/main" id="{EC756F59-E195-5649-BC25-22C062D42E35}"/>
              </a:ext>
            </a:extLst>
          </p:cNvPr>
          <p:cNvSpPr>
            <a:spLocks noGrp="1"/>
          </p:cNvSpPr>
          <p:nvPr>
            <p:ph type="title" hasCustomPrompt="1"/>
          </p:nvPr>
        </p:nvSpPr>
        <p:spPr>
          <a:xfrm>
            <a:off x="838200" y="1858814"/>
            <a:ext cx="10515600" cy="1963310"/>
          </a:xfrm>
          <a:prstGeom prst="rect">
            <a:avLst/>
          </a:prstGeom>
        </p:spPr>
        <p:txBody>
          <a:bodyPr anchor="b" anchorCtr="1">
            <a:noAutofit/>
          </a:bodyPr>
          <a:lstStyle>
            <a:lvl1pPr algn="ctr">
              <a:defRPr sz="7200">
                <a:solidFill>
                  <a:schemeClr val="bg1"/>
                </a:solidFill>
              </a:defRPr>
            </a:lvl1pPr>
          </a:lstStyle>
          <a:p>
            <a:r>
              <a:rPr lang="en-US" dirty="0"/>
              <a:t>Section slide</a:t>
            </a:r>
          </a:p>
        </p:txBody>
      </p:sp>
      <p:cxnSp>
        <p:nvCxnSpPr>
          <p:cNvPr id="17" name="Straight Connector 16">
            <a:extLst>
              <a:ext uri="{FF2B5EF4-FFF2-40B4-BE49-F238E27FC236}">
                <a16:creationId xmlns:a16="http://schemas.microsoft.com/office/drawing/2014/main" id="{E7A17917-5AA2-9546-83BC-34444E3C1470}"/>
              </a:ext>
            </a:extLst>
          </p:cNvPr>
          <p:cNvCxnSpPr>
            <a:cxnSpLocks/>
          </p:cNvCxnSpPr>
          <p:nvPr userDrawn="1"/>
        </p:nvCxnSpPr>
        <p:spPr>
          <a:xfrm>
            <a:off x="823943" y="6055339"/>
            <a:ext cx="1054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27579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Section slide matisse">
    <p:bg>
      <p:bgPr>
        <a:solidFill>
          <a:srgbClr val="206095"/>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838200" y="3916872"/>
            <a:ext cx="10515600" cy="1655762"/>
          </a:xfrm>
        </p:spPr>
        <p:txBody>
          <a:bodyPr anchor="t" anchorCtr="1">
            <a:normAutofit/>
          </a:bodyPr>
          <a:lstStyle>
            <a:lvl1pPr marL="0" indent="0" algn="ctr">
              <a:buNone/>
              <a:defRPr sz="2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3" name="Title 1">
            <a:extLst>
              <a:ext uri="{FF2B5EF4-FFF2-40B4-BE49-F238E27FC236}">
                <a16:creationId xmlns:a16="http://schemas.microsoft.com/office/drawing/2014/main" id="{7765AB46-E9CE-BE4D-8338-E38ACF018517}"/>
              </a:ext>
            </a:extLst>
          </p:cNvPr>
          <p:cNvSpPr>
            <a:spLocks noGrp="1"/>
          </p:cNvSpPr>
          <p:nvPr>
            <p:ph type="title" hasCustomPrompt="1"/>
          </p:nvPr>
        </p:nvSpPr>
        <p:spPr>
          <a:xfrm>
            <a:off x="838200" y="1858814"/>
            <a:ext cx="10515600" cy="1963310"/>
          </a:xfrm>
          <a:prstGeom prst="rect">
            <a:avLst/>
          </a:prstGeom>
        </p:spPr>
        <p:txBody>
          <a:bodyPr anchor="b" anchorCtr="1">
            <a:noAutofit/>
          </a:bodyPr>
          <a:lstStyle>
            <a:lvl1pPr algn="ctr">
              <a:defRPr sz="7200">
                <a:solidFill>
                  <a:schemeClr val="bg1"/>
                </a:solidFill>
              </a:defRPr>
            </a:lvl1pPr>
          </a:lstStyle>
          <a:p>
            <a:r>
              <a:rPr lang="en-US" dirty="0"/>
              <a:t>Section slide</a:t>
            </a:r>
          </a:p>
        </p:txBody>
      </p:sp>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7" name="Picture 6" descr="Office fo National Statistics Logo">
            <a:extLst>
              <a:ext uri="{FF2B5EF4-FFF2-40B4-BE49-F238E27FC236}">
                <a16:creationId xmlns:a16="http://schemas.microsoft.com/office/drawing/2014/main" id="{F1E49A7E-84FB-9B4F-8BC0-CC6BDC349FD7}"/>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cxnSp>
        <p:nvCxnSpPr>
          <p:cNvPr id="10" name="Straight Connector 9">
            <a:extLst>
              <a:ext uri="{FF2B5EF4-FFF2-40B4-BE49-F238E27FC236}">
                <a16:creationId xmlns:a16="http://schemas.microsoft.com/office/drawing/2014/main" id="{05620796-8D76-664C-B761-7F015F0DFF3B}"/>
              </a:ext>
            </a:extLst>
          </p:cNvPr>
          <p:cNvCxnSpPr>
            <a:cxnSpLocks/>
          </p:cNvCxnSpPr>
          <p:nvPr userDrawn="1"/>
        </p:nvCxnSpPr>
        <p:spPr>
          <a:xfrm>
            <a:off x="823943" y="6055339"/>
            <a:ext cx="1054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1755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Section slide astral">
    <p:bg>
      <p:bgPr>
        <a:solidFill>
          <a:srgbClr val="3B7A9E"/>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838200" y="3916872"/>
            <a:ext cx="10515600" cy="1655762"/>
          </a:xfrm>
        </p:spPr>
        <p:txBody>
          <a:bodyPr anchor="t" anchorCtr="1">
            <a:normAutofit/>
          </a:bodyPr>
          <a:lstStyle>
            <a:lvl1pPr marL="0" indent="0" algn="ctr">
              <a:buNone/>
              <a:defRPr sz="2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3" name="Title 1">
            <a:extLst>
              <a:ext uri="{FF2B5EF4-FFF2-40B4-BE49-F238E27FC236}">
                <a16:creationId xmlns:a16="http://schemas.microsoft.com/office/drawing/2014/main" id="{7765AB46-E9CE-BE4D-8338-E38ACF018517}"/>
              </a:ext>
            </a:extLst>
          </p:cNvPr>
          <p:cNvSpPr>
            <a:spLocks noGrp="1"/>
          </p:cNvSpPr>
          <p:nvPr>
            <p:ph type="title" hasCustomPrompt="1"/>
          </p:nvPr>
        </p:nvSpPr>
        <p:spPr>
          <a:xfrm>
            <a:off x="838200" y="1858814"/>
            <a:ext cx="10515600" cy="1963310"/>
          </a:xfrm>
          <a:prstGeom prst="rect">
            <a:avLst/>
          </a:prstGeom>
        </p:spPr>
        <p:txBody>
          <a:bodyPr anchor="b" anchorCtr="1">
            <a:noAutofit/>
          </a:bodyPr>
          <a:lstStyle>
            <a:lvl1pPr algn="ctr">
              <a:defRPr sz="7200">
                <a:solidFill>
                  <a:schemeClr val="bg1"/>
                </a:solidFill>
              </a:defRPr>
            </a:lvl1pPr>
          </a:lstStyle>
          <a:p>
            <a:r>
              <a:rPr lang="en-US" dirty="0"/>
              <a:t>Section slide</a:t>
            </a:r>
          </a:p>
        </p:txBody>
      </p:sp>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7" name="Picture 6" descr="Office fo National Statistics Logo">
            <a:extLst>
              <a:ext uri="{FF2B5EF4-FFF2-40B4-BE49-F238E27FC236}">
                <a16:creationId xmlns:a16="http://schemas.microsoft.com/office/drawing/2014/main" id="{F1E49A7E-84FB-9B4F-8BC0-CC6BDC349FD7}"/>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cxnSp>
        <p:nvCxnSpPr>
          <p:cNvPr id="10" name="Straight Connector 9">
            <a:extLst>
              <a:ext uri="{FF2B5EF4-FFF2-40B4-BE49-F238E27FC236}">
                <a16:creationId xmlns:a16="http://schemas.microsoft.com/office/drawing/2014/main" id="{05620796-8D76-664C-B761-7F015F0DFF3B}"/>
              </a:ext>
            </a:extLst>
          </p:cNvPr>
          <p:cNvCxnSpPr>
            <a:cxnSpLocks/>
          </p:cNvCxnSpPr>
          <p:nvPr userDrawn="1"/>
        </p:nvCxnSpPr>
        <p:spPr>
          <a:xfrm>
            <a:off x="823943" y="6055339"/>
            <a:ext cx="1054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2460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Section slide light blue">
    <p:bg>
      <p:bgPr>
        <a:solidFill>
          <a:srgbClr val="27A0CC"/>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838200" y="3916872"/>
            <a:ext cx="10515600" cy="1655762"/>
          </a:xfrm>
        </p:spPr>
        <p:txBody>
          <a:bodyPr anchor="t" anchorCtr="1">
            <a:normAutofit/>
          </a:bodyPr>
          <a:lstStyle>
            <a:lvl1pPr marL="0" indent="0" algn="ctr">
              <a:buNone/>
              <a:defRPr sz="2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13" name="Title 1">
            <a:extLst>
              <a:ext uri="{FF2B5EF4-FFF2-40B4-BE49-F238E27FC236}">
                <a16:creationId xmlns:a16="http://schemas.microsoft.com/office/drawing/2014/main" id="{7765AB46-E9CE-BE4D-8338-E38ACF018517}"/>
              </a:ext>
            </a:extLst>
          </p:cNvPr>
          <p:cNvSpPr>
            <a:spLocks noGrp="1"/>
          </p:cNvSpPr>
          <p:nvPr>
            <p:ph type="title" hasCustomPrompt="1"/>
          </p:nvPr>
        </p:nvSpPr>
        <p:spPr>
          <a:xfrm>
            <a:off x="838200" y="1858814"/>
            <a:ext cx="10515600" cy="1963310"/>
          </a:xfrm>
          <a:prstGeom prst="rect">
            <a:avLst/>
          </a:prstGeom>
        </p:spPr>
        <p:txBody>
          <a:bodyPr anchor="b" anchorCtr="1">
            <a:noAutofit/>
          </a:bodyPr>
          <a:lstStyle>
            <a:lvl1pPr algn="ctr">
              <a:defRPr sz="7200">
                <a:solidFill>
                  <a:schemeClr val="bg1"/>
                </a:solidFill>
              </a:defRPr>
            </a:lvl1pPr>
          </a:lstStyle>
          <a:p>
            <a:r>
              <a:rPr lang="en-US" dirty="0"/>
              <a:t>Section slide</a:t>
            </a:r>
          </a:p>
        </p:txBody>
      </p:sp>
      <p:pic>
        <p:nvPicPr>
          <p:cNvPr id="15" name="Picture 14" descr="Office fo National Statistics Logo">
            <a:extLst>
              <a:ext uri="{FF2B5EF4-FFF2-40B4-BE49-F238E27FC236}">
                <a16:creationId xmlns:a16="http://schemas.microsoft.com/office/drawing/2014/main" id="{897A9EDC-56A8-414B-B882-D53DFB417E8F}"/>
              </a:ext>
            </a:extLst>
          </p:cNvPr>
          <p:cNvPicPr>
            <a:picLocks noChangeAspect="1"/>
          </p:cNvPicPr>
          <p:nvPr/>
        </p:nvPicPr>
        <p:blipFill>
          <a:blip r:embed="rId2"/>
          <a:stretch>
            <a:fillRect/>
          </a:stretch>
        </p:blipFill>
        <p:spPr>
          <a:xfrm>
            <a:off x="838200" y="6292113"/>
            <a:ext cx="3325741" cy="282688"/>
          </a:xfrm>
          <a:prstGeom prst="rect">
            <a:avLst/>
          </a:prstGeom>
        </p:spPr>
      </p:pic>
      <p:pic>
        <p:nvPicPr>
          <p:cNvPr id="7" name="Picture 6" descr="Office fo National Statistics Logo">
            <a:extLst>
              <a:ext uri="{FF2B5EF4-FFF2-40B4-BE49-F238E27FC236}">
                <a16:creationId xmlns:a16="http://schemas.microsoft.com/office/drawing/2014/main" id="{F1E49A7E-84FB-9B4F-8BC0-CC6BDC349FD7}"/>
              </a:ext>
            </a:extLst>
          </p:cNvPr>
          <p:cNvPicPr>
            <a:picLocks noChangeAspect="1"/>
          </p:cNvPicPr>
          <p:nvPr userDrawn="1"/>
        </p:nvPicPr>
        <p:blipFill>
          <a:blip r:embed="rId2"/>
          <a:stretch>
            <a:fillRect/>
          </a:stretch>
        </p:blipFill>
        <p:spPr>
          <a:xfrm>
            <a:off x="838200" y="6292113"/>
            <a:ext cx="3325741" cy="282688"/>
          </a:xfrm>
          <a:prstGeom prst="rect">
            <a:avLst/>
          </a:prstGeom>
        </p:spPr>
      </p:pic>
      <p:sp>
        <p:nvSpPr>
          <p:cNvPr id="8" name="Slide Number Placeholder 5">
            <a:extLst>
              <a:ext uri="{FF2B5EF4-FFF2-40B4-BE49-F238E27FC236}">
                <a16:creationId xmlns:a16="http://schemas.microsoft.com/office/drawing/2014/main" id="{BAA1490B-BB3E-0748-BA6A-B8586696578B}"/>
              </a:ext>
            </a:extLst>
          </p:cNvPr>
          <p:cNvSpPr>
            <a:spLocks noGrp="1"/>
          </p:cNvSpPr>
          <p:nvPr>
            <p:ph type="sldNum" sz="quarter" idx="4"/>
          </p:nvPr>
        </p:nvSpPr>
        <p:spPr>
          <a:xfrm>
            <a:off x="4662087" y="6250891"/>
            <a:ext cx="2867826" cy="365125"/>
          </a:xfrm>
          <a:prstGeom prst="rect">
            <a:avLst/>
          </a:prstGeom>
        </p:spPr>
        <p:txBody>
          <a:bodyPr/>
          <a:lstStyle>
            <a:lvl1pPr>
              <a:defRPr sz="2000">
                <a:solidFill>
                  <a:schemeClr val="bg1"/>
                </a:solidFill>
              </a:defRPr>
            </a:lvl1pPr>
          </a:lstStyle>
          <a:p>
            <a:pPr algn="ctr"/>
            <a:fld id="{232417FB-2EF4-EC49-BC13-97513C37E9E5}" type="slidenum">
              <a:rPr lang="en-US" smtClean="0"/>
              <a:pPr algn="ctr"/>
              <a:t>‹#›</a:t>
            </a:fld>
            <a:endParaRPr lang="en-US" dirty="0"/>
          </a:p>
        </p:txBody>
      </p:sp>
      <p:sp>
        <p:nvSpPr>
          <p:cNvPr id="9" name="Footer Placeholder 13">
            <a:extLst>
              <a:ext uri="{FF2B5EF4-FFF2-40B4-BE49-F238E27FC236}">
                <a16:creationId xmlns:a16="http://schemas.microsoft.com/office/drawing/2014/main" id="{61622BCB-5999-744E-B77D-08F504F71E8B}"/>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t" anchorCtr="0"/>
          <a:lstStyle>
            <a:lvl1pPr algn="r">
              <a:defRPr sz="2000" b="1">
                <a:solidFill>
                  <a:schemeClr val="bg1"/>
                </a:solidFill>
              </a:defRPr>
            </a:lvl1pPr>
          </a:lstStyle>
          <a:p>
            <a:endParaRPr lang="en-US" dirty="0"/>
          </a:p>
        </p:txBody>
      </p:sp>
      <p:cxnSp>
        <p:nvCxnSpPr>
          <p:cNvPr id="10" name="Straight Connector 9">
            <a:extLst>
              <a:ext uri="{FF2B5EF4-FFF2-40B4-BE49-F238E27FC236}">
                <a16:creationId xmlns:a16="http://schemas.microsoft.com/office/drawing/2014/main" id="{D13A9CD3-E6C3-0344-974D-58215B0ABAAA}"/>
              </a:ext>
            </a:extLst>
          </p:cNvPr>
          <p:cNvCxnSpPr>
            <a:cxnSpLocks/>
          </p:cNvCxnSpPr>
          <p:nvPr userDrawn="1"/>
        </p:nvCxnSpPr>
        <p:spPr>
          <a:xfrm>
            <a:off x="823943" y="6055339"/>
            <a:ext cx="1054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4028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800" y="4669254"/>
            <a:ext cx="10515600" cy="1200329"/>
          </a:xfrm>
          <a:prstGeom prst="rect">
            <a:avLst/>
          </a:prstGeom>
        </p:spPr>
        <p:txBody>
          <a:bodyPr vert="horz" lIns="0" tIns="45720" rIns="91440" bIns="45720" rtlCol="0" anchor="b" anchorCtr="0">
            <a:spAutoFit/>
          </a:bodyPr>
          <a:lstStyle/>
          <a:p>
            <a:pPr>
              <a:lnSpc>
                <a:spcPct val="100000"/>
              </a:lnSpc>
            </a:pPr>
            <a:r>
              <a:rPr lang="en-US" b="1" dirty="0">
                <a:solidFill>
                  <a:srgbClr val="183E56"/>
                </a:solidFill>
                <a:latin typeface="Arial" panose="020B0604020202020204" pitchFamily="34" charset="0"/>
                <a:cs typeface="Arial" panose="020B0604020202020204" pitchFamily="34" charset="0"/>
              </a:rPr>
              <a:t>Presenter Name</a:t>
            </a:r>
            <a:br>
              <a:rPr lang="en-US" b="1" dirty="0">
                <a:solidFill>
                  <a:srgbClr val="183E56"/>
                </a:solidFill>
                <a:latin typeface="Arial" panose="020B0604020202020204" pitchFamily="34" charset="0"/>
                <a:cs typeface="Arial" panose="020B0604020202020204" pitchFamily="34" charset="0"/>
              </a:rPr>
            </a:br>
            <a:r>
              <a:rPr lang="en-US" dirty="0">
                <a:solidFill>
                  <a:srgbClr val="183E56"/>
                </a:solidFill>
                <a:latin typeface="Arial" panose="020B0604020202020204" pitchFamily="34" charset="0"/>
                <a:cs typeface="Arial" panose="020B0604020202020204" pitchFamily="34" charset="0"/>
              </a:rPr>
              <a:t>Job Title | Department</a:t>
            </a:r>
            <a:br>
              <a:rPr lang="en-US" dirty="0">
                <a:solidFill>
                  <a:srgbClr val="183E56"/>
                </a:solidFill>
                <a:latin typeface="Arial" panose="020B0604020202020204" pitchFamily="34" charset="0"/>
                <a:cs typeface="Arial" panose="020B0604020202020204" pitchFamily="34" charset="0"/>
              </a:rPr>
            </a:br>
            <a:r>
              <a:rPr lang="en-US" dirty="0">
                <a:solidFill>
                  <a:srgbClr val="183E56"/>
                </a:solidFill>
                <a:latin typeface="Arial" panose="020B0604020202020204" pitchFamily="34" charset="0"/>
                <a:cs typeface="Arial" panose="020B0604020202020204" pitchFamily="34" charset="0"/>
              </a:rPr>
              <a:t>@Twitter-handle</a:t>
            </a:r>
          </a:p>
        </p:txBody>
      </p:sp>
      <p:pic>
        <p:nvPicPr>
          <p:cNvPr id="6" name="Picture 5" descr="Office for National Statistics Logo">
            <a:extLst>
              <a:ext uri="{FF2B5EF4-FFF2-40B4-BE49-F238E27FC236}">
                <a16:creationId xmlns:a16="http://schemas.microsoft.com/office/drawing/2014/main" id="{9D6A1342-DE99-4B4D-B5AF-C43FDAE08636}"/>
              </a:ext>
            </a:extLst>
          </p:cNvPr>
          <p:cNvPicPr>
            <a:picLocks noChangeAspect="1"/>
          </p:cNvPicPr>
          <p:nvPr userDrawn="1"/>
        </p:nvPicPr>
        <p:blipFill>
          <a:blip r:embed="rId20"/>
          <a:stretch>
            <a:fillRect/>
          </a:stretch>
        </p:blipFill>
        <p:spPr>
          <a:xfrm>
            <a:off x="8439750" y="860003"/>
            <a:ext cx="2914650" cy="571500"/>
          </a:xfrm>
          <a:prstGeom prst="rect">
            <a:avLst/>
          </a:prstGeom>
        </p:spPr>
      </p:pic>
      <p:sp>
        <p:nvSpPr>
          <p:cNvPr id="12" name="Slide Number Placeholder 5">
            <a:extLst>
              <a:ext uri="{FF2B5EF4-FFF2-40B4-BE49-F238E27FC236}">
                <a16:creationId xmlns:a16="http://schemas.microsoft.com/office/drawing/2014/main" id="{948F094D-06E7-4D4C-A30E-6245801E4D2F}"/>
              </a:ext>
            </a:extLst>
          </p:cNvPr>
          <p:cNvSpPr>
            <a:spLocks noGrp="1"/>
          </p:cNvSpPr>
          <p:nvPr>
            <p:ph type="sldNum" sz="quarter" idx="4"/>
          </p:nvPr>
        </p:nvSpPr>
        <p:spPr>
          <a:xfrm>
            <a:off x="4662087" y="6250891"/>
            <a:ext cx="2867826" cy="365125"/>
          </a:xfrm>
          <a:prstGeom prst="rect">
            <a:avLst/>
          </a:prstGeom>
        </p:spPr>
        <p:txBody>
          <a:bodyPr/>
          <a:lstStyle>
            <a:lvl1pPr>
              <a:defRPr sz="2000">
                <a:solidFill>
                  <a:srgbClr val="003C57"/>
                </a:solidFill>
              </a:defRPr>
            </a:lvl1pPr>
          </a:lstStyle>
          <a:p>
            <a:pPr algn="ctr"/>
            <a:fld id="{232417FB-2EF4-EC49-BC13-97513C37E9E5}" type="slidenum">
              <a:rPr lang="en-US" smtClean="0"/>
              <a:pPr algn="ctr"/>
              <a:t>‹#›</a:t>
            </a:fld>
            <a:endParaRPr lang="en-US" dirty="0"/>
          </a:p>
        </p:txBody>
      </p:sp>
      <p:sp>
        <p:nvSpPr>
          <p:cNvPr id="14" name="Footer Placeholder 13">
            <a:extLst>
              <a:ext uri="{FF2B5EF4-FFF2-40B4-BE49-F238E27FC236}">
                <a16:creationId xmlns:a16="http://schemas.microsoft.com/office/drawing/2014/main" id="{2947E464-F91B-FD47-B97A-E5129B454413}"/>
              </a:ext>
            </a:extLst>
          </p:cNvPr>
          <p:cNvSpPr>
            <a:spLocks noGrp="1"/>
          </p:cNvSpPr>
          <p:nvPr>
            <p:ph type="ftr" sz="quarter" idx="3"/>
          </p:nvPr>
        </p:nvSpPr>
        <p:spPr>
          <a:xfrm>
            <a:off x="7529913" y="6250890"/>
            <a:ext cx="3842030" cy="365125"/>
          </a:xfrm>
          <a:prstGeom prst="rect">
            <a:avLst/>
          </a:prstGeom>
        </p:spPr>
        <p:txBody>
          <a:bodyPr vert="horz" lIns="91440" tIns="45720" rIns="0" bIns="45720" rtlCol="0" anchor="ctr"/>
          <a:lstStyle>
            <a:lvl1pPr algn="r">
              <a:defRPr sz="2000" b="1">
                <a:solidFill>
                  <a:srgbClr val="003C57"/>
                </a:solidFill>
              </a:defRPr>
            </a:lvl1pPr>
          </a:lstStyle>
          <a:p>
            <a:endParaRPr lang="en-US" dirty="0"/>
          </a:p>
        </p:txBody>
      </p:sp>
      <p:sp>
        <p:nvSpPr>
          <p:cNvPr id="16" name="Date Placeholder 15">
            <a:extLst>
              <a:ext uri="{FF2B5EF4-FFF2-40B4-BE49-F238E27FC236}">
                <a16:creationId xmlns:a16="http://schemas.microsoft.com/office/drawing/2014/main" id="{C57F1779-22FA-E74D-A68A-DE59AC0306AC}"/>
              </a:ext>
            </a:extLst>
          </p:cNvPr>
          <p:cNvSpPr>
            <a:spLocks noGrp="1"/>
          </p:cNvSpPr>
          <p:nvPr>
            <p:ph type="dt" sz="half" idx="2"/>
          </p:nvPr>
        </p:nvSpPr>
        <p:spPr>
          <a:xfrm>
            <a:off x="838200" y="6250892"/>
            <a:ext cx="2743200" cy="365125"/>
          </a:xfrm>
          <a:prstGeom prst="rect">
            <a:avLst/>
          </a:prstGeom>
        </p:spPr>
        <p:txBody>
          <a:bodyPr vert="horz" lIns="0" tIns="45720" rIns="91440" bIns="45720" rtlCol="0" anchor="ctr"/>
          <a:lstStyle>
            <a:lvl1pPr algn="l">
              <a:defRPr sz="2000" b="1">
                <a:solidFill>
                  <a:srgbClr val="003C57"/>
                </a:solidFill>
              </a:defRPr>
            </a:lvl1pPr>
          </a:lstStyle>
          <a:p>
            <a:endParaRPr lang="en-US" dirty="0"/>
          </a:p>
        </p:txBody>
      </p:sp>
      <p:sp>
        <p:nvSpPr>
          <p:cNvPr id="9" name="Title Placeholder 1">
            <a:extLst>
              <a:ext uri="{FF2B5EF4-FFF2-40B4-BE49-F238E27FC236}">
                <a16:creationId xmlns:a16="http://schemas.microsoft.com/office/drawing/2014/main" id="{C7606C98-43DA-624E-A126-318E4E297157}"/>
              </a:ext>
            </a:extLst>
          </p:cNvPr>
          <p:cNvSpPr txBox="1">
            <a:spLocks/>
          </p:cNvSpPr>
          <p:nvPr userDrawn="1"/>
        </p:nvSpPr>
        <p:spPr>
          <a:xfrm>
            <a:off x="838200" y="714371"/>
            <a:ext cx="6691713" cy="3832846"/>
          </a:xfrm>
          <a:prstGeom prst="rect">
            <a:avLst/>
          </a:prstGeom>
          <a:ln>
            <a:noFill/>
          </a:ln>
        </p:spPr>
        <p:txBody>
          <a:bodyPr vert="horz" lIns="91440" tIns="45720" rIns="91440" bIns="45720" rtlCol="0" anchor="t" anchorCtr="0">
            <a:normAutofit/>
          </a:bodyPr>
          <a:lstStyle>
            <a:lvl1pPr algn="l" defTabSz="914400" rtl="0" eaLnBrk="1" latinLnBrk="0" hangingPunct="1">
              <a:lnSpc>
                <a:spcPct val="90000"/>
              </a:lnSpc>
              <a:spcBef>
                <a:spcPct val="0"/>
              </a:spcBef>
              <a:buNone/>
              <a:defRPr sz="4400" b="1" kern="1200" baseline="0">
                <a:solidFill>
                  <a:srgbClr val="003C57"/>
                </a:solidFill>
                <a:latin typeface="+mj-lt"/>
                <a:ea typeface="+mj-ea"/>
                <a:cs typeface="+mj-cs"/>
              </a:defRPr>
            </a:lvl1pPr>
          </a:lstStyle>
          <a:p>
            <a:endParaRPr lang="en-US" sz="4800" dirty="0">
              <a:solidFill>
                <a:srgbClr val="183E56"/>
              </a:solidFill>
              <a:latin typeface="Arial" panose="020B0604020202020204" pitchFamily="34" charset="0"/>
              <a:cs typeface="Arial" panose="020B0604020202020204" pitchFamily="34" charset="0"/>
            </a:endParaRPr>
          </a:p>
        </p:txBody>
      </p:sp>
      <p:cxnSp>
        <p:nvCxnSpPr>
          <p:cNvPr id="15" name="Straight Connector 14">
            <a:extLst>
              <a:ext uri="{FF2B5EF4-FFF2-40B4-BE49-F238E27FC236}">
                <a16:creationId xmlns:a16="http://schemas.microsoft.com/office/drawing/2014/main" id="{6E5DCB11-47E3-BC4E-87BE-ED66A7AC92CD}"/>
              </a:ext>
            </a:extLst>
          </p:cNvPr>
          <p:cNvCxnSpPr>
            <a:cxnSpLocks/>
          </p:cNvCxnSpPr>
          <p:nvPr userDrawn="1"/>
        </p:nvCxnSpPr>
        <p:spPr>
          <a:xfrm>
            <a:off x="823943" y="6055339"/>
            <a:ext cx="10548000" cy="0"/>
          </a:xfrm>
          <a:prstGeom prst="line">
            <a:avLst/>
          </a:prstGeom>
          <a:ln w="25400">
            <a:solidFill>
              <a:srgbClr val="003C57"/>
            </a:solidFill>
          </a:ln>
        </p:spPr>
        <p:style>
          <a:lnRef idx="1">
            <a:schemeClr val="accent1"/>
          </a:lnRef>
          <a:fillRef idx="0">
            <a:schemeClr val="accent1"/>
          </a:fillRef>
          <a:effectRef idx="0">
            <a:schemeClr val="accent1"/>
          </a:effectRef>
          <a:fontRef idx="minor">
            <a:schemeClr val="tx1"/>
          </a:fontRef>
        </p:style>
      </p:cxnSp>
      <p:sp>
        <p:nvSpPr>
          <p:cNvPr id="17" name="Title 4">
            <a:extLst>
              <a:ext uri="{FF2B5EF4-FFF2-40B4-BE49-F238E27FC236}">
                <a16:creationId xmlns:a16="http://schemas.microsoft.com/office/drawing/2014/main" id="{B695BB35-B7F9-BE46-A43E-B9B750880AE4}"/>
              </a:ext>
            </a:extLst>
          </p:cNvPr>
          <p:cNvSpPr txBox="1">
            <a:spLocks/>
          </p:cNvSpPr>
          <p:nvPr userDrawn="1"/>
        </p:nvSpPr>
        <p:spPr>
          <a:xfrm>
            <a:off x="838200" y="644843"/>
            <a:ext cx="7052953" cy="3490605"/>
          </a:xfrm>
          <a:prstGeom prst="rect">
            <a:avLst/>
          </a:prstGeom>
        </p:spPr>
        <p:txBody>
          <a:bodyPr/>
          <a:lstStyle>
            <a:lvl1pPr algn="l" defTabSz="914400" rtl="0" eaLnBrk="1" latinLnBrk="0" hangingPunct="1">
              <a:lnSpc>
                <a:spcPct val="90000"/>
              </a:lnSpc>
              <a:spcBef>
                <a:spcPct val="0"/>
              </a:spcBef>
              <a:buNone/>
              <a:defRPr sz="4800" b="1" kern="1200" baseline="0">
                <a:solidFill>
                  <a:srgbClr val="003C57"/>
                </a:solidFill>
                <a:latin typeface="+mj-lt"/>
                <a:ea typeface="+mj-ea"/>
                <a:cs typeface="+mj-cs"/>
              </a:defRPr>
            </a:lvl1pPr>
          </a:lstStyle>
          <a:p>
            <a:endParaRPr lang="en-US" dirty="0"/>
          </a:p>
        </p:txBody>
      </p:sp>
      <p:sp>
        <p:nvSpPr>
          <p:cNvPr id="4" name="Title Placeholder 3">
            <a:extLst>
              <a:ext uri="{FF2B5EF4-FFF2-40B4-BE49-F238E27FC236}">
                <a16:creationId xmlns:a16="http://schemas.microsoft.com/office/drawing/2014/main" id="{4D2E5A76-65BE-0B4A-9E47-4BFC8F8BB5CE}"/>
              </a:ext>
            </a:extLst>
          </p:cNvPr>
          <p:cNvSpPr>
            <a:spLocks noGrp="1"/>
          </p:cNvSpPr>
          <p:nvPr>
            <p:ph type="title"/>
          </p:nvPr>
        </p:nvSpPr>
        <p:spPr>
          <a:xfrm>
            <a:off x="849343" y="880837"/>
            <a:ext cx="6910357" cy="3817821"/>
          </a:xfrm>
          <a:prstGeom prst="rect">
            <a:avLst/>
          </a:prstGeom>
        </p:spPr>
        <p:txBody>
          <a:bodyPr vert="horz" lIns="0" tIns="45720" rIns="91440" bIns="45720" rtlCol="0" anchor="t" anchorCtr="0">
            <a:normAutofit/>
          </a:bodyPr>
          <a:lstStyle/>
          <a:p>
            <a:r>
              <a:rPr lang="en-US" dirty="0"/>
              <a:t>Write your title here</a:t>
            </a:r>
            <a:br>
              <a:rPr lang="en-US" dirty="0"/>
            </a:br>
            <a:r>
              <a:rPr lang="en-US" dirty="0"/>
              <a:t>(in sentence case)</a:t>
            </a:r>
          </a:p>
        </p:txBody>
      </p:sp>
    </p:spTree>
    <p:extLst>
      <p:ext uri="{BB962C8B-B14F-4D97-AF65-F5344CB8AC3E}">
        <p14:creationId xmlns:p14="http://schemas.microsoft.com/office/powerpoint/2010/main" val="58569853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14" r:id="rId18"/>
  </p:sldLayoutIdLst>
  <p:hf sldNum="0" hdr="0" dt="0"/>
  <p:txStyles>
    <p:titleStyle>
      <a:lvl1pPr algn="l" defTabSz="914400" rtl="0" eaLnBrk="1" latinLnBrk="0" hangingPunct="1">
        <a:lnSpc>
          <a:spcPct val="90000"/>
        </a:lnSpc>
        <a:spcBef>
          <a:spcPct val="0"/>
        </a:spcBef>
        <a:buNone/>
        <a:defRPr sz="4800" b="1" kern="1200" baseline="0">
          <a:solidFill>
            <a:srgbClr val="003C57"/>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914400" y="1524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t>Click to edit Master title style</a:t>
            </a:r>
          </a:p>
        </p:txBody>
      </p:sp>
      <p:sp>
        <p:nvSpPr>
          <p:cNvPr id="6147" name="Rectangle 3"/>
          <p:cNvSpPr>
            <a:spLocks noGrp="1" noChangeArrowheads="1"/>
          </p:cNvSpPr>
          <p:nvPr>
            <p:ph type="body" idx="1"/>
          </p:nvPr>
        </p:nvSpPr>
        <p:spPr bwMode="auto">
          <a:xfrm>
            <a:off x="914400" y="1524000"/>
            <a:ext cx="103632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14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vl1pPr>
          </a:lstStyle>
          <a:p>
            <a:endParaRPr lang="en-GB"/>
          </a:p>
        </p:txBody>
      </p:sp>
      <p:sp>
        <p:nvSpPr>
          <p:cNvPr id="614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vl1pPr>
          </a:lstStyle>
          <a:p>
            <a:endParaRPr lang="en-GB"/>
          </a:p>
        </p:txBody>
      </p:sp>
      <p:sp>
        <p:nvSpPr>
          <p:cNvPr id="615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A02C5F83-8B3F-4EC7-B330-05D0A9220725}" type="slidenum">
              <a:rPr lang="en-GB"/>
              <a:pPr/>
              <a:t>‹#›</a:t>
            </a:fld>
            <a:endParaRPr lang="en-GB"/>
          </a:p>
        </p:txBody>
      </p:sp>
      <p:sp>
        <p:nvSpPr>
          <p:cNvPr id="6151" name="Line 7"/>
          <p:cNvSpPr>
            <a:spLocks noChangeShapeType="1"/>
          </p:cNvSpPr>
          <p:nvPr/>
        </p:nvSpPr>
        <p:spPr bwMode="auto">
          <a:xfrm>
            <a:off x="508000" y="1143000"/>
            <a:ext cx="11277600" cy="0"/>
          </a:xfrm>
          <a:prstGeom prst="line">
            <a:avLst/>
          </a:prstGeom>
          <a:noFill/>
          <a:ln w="9525">
            <a:solidFill>
              <a:srgbClr val="9BA921"/>
            </a:solidFill>
            <a:round/>
            <a:headEnd/>
            <a:tailEnd/>
          </a:ln>
        </p:spPr>
        <p:txBody>
          <a:bodyPr wrap="none" anchor="ctr"/>
          <a:lstStyle/>
          <a:p>
            <a:endParaRPr lang="en-GB" sz="1800"/>
          </a:p>
        </p:txBody>
      </p:sp>
    </p:spTree>
    <p:extLst>
      <p:ext uri="{BB962C8B-B14F-4D97-AF65-F5344CB8AC3E}">
        <p14:creationId xmlns:p14="http://schemas.microsoft.com/office/powerpoint/2010/main" val="193562208"/>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xStyles>
    <p:titleStyle>
      <a:lvl1pPr algn="l" rtl="0" fontAlgn="base">
        <a:spcBef>
          <a:spcPct val="0"/>
        </a:spcBef>
        <a:spcAft>
          <a:spcPct val="0"/>
        </a:spcAft>
        <a:defRPr sz="3200" b="1">
          <a:solidFill>
            <a:srgbClr val="002D46"/>
          </a:solidFill>
          <a:latin typeface="+mj-lt"/>
          <a:ea typeface="+mj-ea"/>
          <a:cs typeface="+mj-cs"/>
        </a:defRPr>
      </a:lvl1pPr>
      <a:lvl2pPr algn="l" rtl="0" fontAlgn="base">
        <a:spcBef>
          <a:spcPct val="0"/>
        </a:spcBef>
        <a:spcAft>
          <a:spcPct val="0"/>
        </a:spcAft>
        <a:defRPr sz="3200" b="1">
          <a:solidFill>
            <a:srgbClr val="002D46"/>
          </a:solidFill>
          <a:latin typeface="Arial" charset="0"/>
        </a:defRPr>
      </a:lvl2pPr>
      <a:lvl3pPr algn="l" rtl="0" fontAlgn="base">
        <a:spcBef>
          <a:spcPct val="0"/>
        </a:spcBef>
        <a:spcAft>
          <a:spcPct val="0"/>
        </a:spcAft>
        <a:defRPr sz="3200" b="1">
          <a:solidFill>
            <a:srgbClr val="002D46"/>
          </a:solidFill>
          <a:latin typeface="Arial" charset="0"/>
        </a:defRPr>
      </a:lvl3pPr>
      <a:lvl4pPr algn="l" rtl="0" fontAlgn="base">
        <a:spcBef>
          <a:spcPct val="0"/>
        </a:spcBef>
        <a:spcAft>
          <a:spcPct val="0"/>
        </a:spcAft>
        <a:defRPr sz="3200" b="1">
          <a:solidFill>
            <a:srgbClr val="002D46"/>
          </a:solidFill>
          <a:latin typeface="Arial" charset="0"/>
        </a:defRPr>
      </a:lvl4pPr>
      <a:lvl5pPr algn="l" rtl="0" fontAlgn="base">
        <a:spcBef>
          <a:spcPct val="0"/>
        </a:spcBef>
        <a:spcAft>
          <a:spcPct val="0"/>
        </a:spcAft>
        <a:defRPr sz="3200" b="1">
          <a:solidFill>
            <a:srgbClr val="002D46"/>
          </a:solidFill>
          <a:latin typeface="Arial" charset="0"/>
        </a:defRPr>
      </a:lvl5pPr>
      <a:lvl6pPr marL="457200" algn="l" rtl="0" fontAlgn="base">
        <a:spcBef>
          <a:spcPct val="0"/>
        </a:spcBef>
        <a:spcAft>
          <a:spcPct val="0"/>
        </a:spcAft>
        <a:defRPr sz="3200" b="1">
          <a:solidFill>
            <a:srgbClr val="002D46"/>
          </a:solidFill>
          <a:latin typeface="Arial" charset="0"/>
        </a:defRPr>
      </a:lvl6pPr>
      <a:lvl7pPr marL="914400" algn="l" rtl="0" fontAlgn="base">
        <a:spcBef>
          <a:spcPct val="0"/>
        </a:spcBef>
        <a:spcAft>
          <a:spcPct val="0"/>
        </a:spcAft>
        <a:defRPr sz="3200" b="1">
          <a:solidFill>
            <a:srgbClr val="002D46"/>
          </a:solidFill>
          <a:latin typeface="Arial" charset="0"/>
        </a:defRPr>
      </a:lvl7pPr>
      <a:lvl8pPr marL="1371600" algn="l" rtl="0" fontAlgn="base">
        <a:spcBef>
          <a:spcPct val="0"/>
        </a:spcBef>
        <a:spcAft>
          <a:spcPct val="0"/>
        </a:spcAft>
        <a:defRPr sz="3200" b="1">
          <a:solidFill>
            <a:srgbClr val="002D46"/>
          </a:solidFill>
          <a:latin typeface="Arial" charset="0"/>
        </a:defRPr>
      </a:lvl8pPr>
      <a:lvl9pPr marL="1828800" algn="l" rtl="0" fontAlgn="base">
        <a:spcBef>
          <a:spcPct val="0"/>
        </a:spcBef>
        <a:spcAft>
          <a:spcPct val="0"/>
        </a:spcAft>
        <a:defRPr sz="3200" b="1">
          <a:solidFill>
            <a:srgbClr val="002D46"/>
          </a:solidFill>
          <a:latin typeface="Arial" charset="0"/>
        </a:defRPr>
      </a:lvl9pPr>
    </p:titleStyle>
    <p:bodyStyle>
      <a:lvl1pPr marL="342900" indent="-342900" algn="l" rtl="0" fontAlgn="base">
        <a:spcBef>
          <a:spcPct val="20000"/>
        </a:spcBef>
        <a:spcAft>
          <a:spcPct val="0"/>
        </a:spcAft>
        <a:buChar char="•"/>
        <a:defRPr sz="2800">
          <a:solidFill>
            <a:srgbClr val="002D46"/>
          </a:solidFill>
          <a:latin typeface="+mn-lt"/>
          <a:ea typeface="+mn-ea"/>
          <a:cs typeface="+mn-cs"/>
        </a:defRPr>
      </a:lvl1pPr>
      <a:lvl2pPr marL="742950" indent="-285750" algn="l" rtl="0" fontAlgn="base">
        <a:spcBef>
          <a:spcPct val="20000"/>
        </a:spcBef>
        <a:spcAft>
          <a:spcPct val="0"/>
        </a:spcAft>
        <a:defRPr sz="2400">
          <a:solidFill>
            <a:srgbClr val="002D46"/>
          </a:solidFill>
          <a:latin typeface="+mn-lt"/>
        </a:defRPr>
      </a:lvl2pPr>
      <a:lvl3pPr marL="1143000" indent="-228600" algn="l" rtl="0" fontAlgn="base">
        <a:spcBef>
          <a:spcPct val="20000"/>
        </a:spcBef>
        <a:spcAft>
          <a:spcPct val="0"/>
        </a:spcAft>
        <a:buChar char="•"/>
        <a:defRPr sz="2000">
          <a:solidFill>
            <a:srgbClr val="002D46"/>
          </a:solidFill>
          <a:latin typeface="+mn-lt"/>
        </a:defRPr>
      </a:lvl3pPr>
      <a:lvl4pPr marL="1600200" indent="-228600" algn="l" rtl="0" fontAlgn="base">
        <a:spcBef>
          <a:spcPct val="20000"/>
        </a:spcBef>
        <a:spcAft>
          <a:spcPct val="0"/>
        </a:spcAft>
        <a:defRPr>
          <a:solidFill>
            <a:srgbClr val="002D46"/>
          </a:solidFill>
          <a:latin typeface="+mn-lt"/>
        </a:defRPr>
      </a:lvl4pPr>
      <a:lvl5pPr marL="2057400" indent="-228600" algn="l" rtl="0" fontAlgn="base">
        <a:spcBef>
          <a:spcPct val="20000"/>
        </a:spcBef>
        <a:spcAft>
          <a:spcPct val="0"/>
        </a:spcAft>
        <a:defRPr sz="20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Pop.info@ons.gsi.gov.uk"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hyperlink" Target="https://www.gov.uk/healthcare-immigration-application"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hyperlink" Target="mailto:Pop.info@ons.gsi.gov.uk" TargetMode="External"/><Relationship Id="rId7"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twitter.com/RichPereira_ONS" TargetMode="External"/><Relationship Id="rId11" Type="http://schemas.openxmlformats.org/officeDocument/2006/relationships/image" Target="../media/image24.png"/><Relationship Id="rId5" Type="http://schemas.openxmlformats.org/officeDocument/2006/relationships/hyperlink" Target="https://twitter.com/becky_tinsley" TargetMode="External"/><Relationship Id="rId10" Type="http://schemas.openxmlformats.org/officeDocument/2006/relationships/image" Target="../media/image23.svg"/><Relationship Id="rId4" Type="http://schemas.openxmlformats.org/officeDocument/2006/relationships/hyperlink" Target="https://twitter.com/JayLindop_ONS" TargetMode="External"/><Relationship Id="rId9" Type="http://schemas.openxmlformats.org/officeDocument/2006/relationships/image" Target="../media/image22.png"/></Relationships>
</file>

<file path=ppt/slides/_rels/slide21.xml.rels><?xml version="1.0" encoding="UTF-8" standalone="yes"?>
<Relationships xmlns="http://schemas.openxmlformats.org/package/2006/relationships"><Relationship Id="rId8" Type="http://schemas.openxmlformats.org/officeDocument/2006/relationships/hyperlink" Target="https://www.ons.gov.uk/peoplepopulationandcommunity/populationandmigration/internationalmigration/articles/understandingdifferentmigrationdatasourcesaworkplan/february2019" TargetMode="External"/><Relationship Id="rId3" Type="http://schemas.openxmlformats.org/officeDocument/2006/relationships/hyperlink" Target="https://www.slideshare.net/statisticsONS/transforming-population-and-migration-statistics-emigration-patterns-of-noneu-students-129833903" TargetMode="External"/><Relationship Id="rId7" Type="http://schemas.openxmlformats.org/officeDocument/2006/relationships/hyperlink" Target="https://www.slideshare.net/statisticsONS/transforming-population-and-migration-statistics-patterns-of-circular-movement-into-the-uk-129834145" TargetMode="External"/><Relationship Id="rId12" Type="http://schemas.openxmlformats.org/officeDocument/2006/relationships/hyperlink" Target="https://www.ons.gov.uk/census/censustransformationprogramme/administrativedatacensusproject/administrativedatacensusresearchoutputs/populationcharacteristics/researchoutputsusingmobilephonedatatoestimatecommutingflows" TargetMode="External"/><Relationship Id="rId2" Type="http://schemas.openxmlformats.org/officeDocument/2006/relationships/hyperlink" Target="https://www.slideshare.net/statisticsONS/transforming-population-and-migration-statistics-research-into-developing-an-alternative-approach-to-producing-administrative-databased-population-stocks-and-flows-129834231" TargetMode="External"/><Relationship Id="rId1" Type="http://schemas.openxmlformats.org/officeDocument/2006/relationships/slideLayout" Target="../slideLayouts/slideLayout2.xml"/><Relationship Id="rId6" Type="http://schemas.openxmlformats.org/officeDocument/2006/relationships/hyperlink" Target="https://www.slideshare.net/statisticsONS/transforming-population-and-migration-statistics-nino-and-nhs-registration-lags-129834093" TargetMode="External"/><Relationship Id="rId11" Type="http://schemas.openxmlformats.org/officeDocument/2006/relationships/hyperlink" Target="https://www.ons.gov.uk/census/censustransformationprogramme/administrativedatacensusproject/administrativedatacensusresearchoutputs/householdsandfamilies/researchoutputsanupdateondevelopinghouseholdstatisticsforanadministrativedatacensus" TargetMode="External"/><Relationship Id="rId5" Type="http://schemas.openxmlformats.org/officeDocument/2006/relationships/hyperlink" Target="https://www.slideshare.net/statisticsONS/transforming-population-and-migration-statistics-benefits-and-income-activity-patterns-129834038" TargetMode="External"/><Relationship Id="rId10" Type="http://schemas.openxmlformats.org/officeDocument/2006/relationships/hyperlink" Target="https://www.ons.gov.uk/census/censustransformationprogramme/administrativedatacensusproject" TargetMode="External"/><Relationship Id="rId4" Type="http://schemas.openxmlformats.org/officeDocument/2006/relationships/hyperlink" Target="https://www.slideshare.net/statisticsONS/transforming-population-and-migration-statistics-international-student-employment-activity-129833971" TargetMode="External"/><Relationship Id="rId9" Type="http://schemas.openxmlformats.org/officeDocument/2006/relationships/hyperlink" Target="https://www.ons.gov.uk/aboutus/transparencyandgovernance/lookingafterandusingdataforpublicbenefit"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ons.gov.uk/peoplepopulationandcommunity/populationandmigration/internationalmigration/articles/updateonourpopulationandmigrationstatisticstransformationjourneyaresearchengagementreport/2019-01-30"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F1B7135-CCEE-40AF-A591-F8CC225ED452}"/>
              </a:ext>
            </a:extLst>
          </p:cNvPr>
          <p:cNvSpPr>
            <a:spLocks noGrp="1"/>
          </p:cNvSpPr>
          <p:nvPr>
            <p:ph idx="1"/>
          </p:nvPr>
        </p:nvSpPr>
        <p:spPr>
          <a:xfrm>
            <a:off x="838200" y="2937498"/>
            <a:ext cx="10515600" cy="2932085"/>
          </a:xfrm>
        </p:spPr>
        <p:txBody>
          <a:bodyPr/>
          <a:lstStyle/>
          <a:p>
            <a:r>
              <a:rPr lang="en-US" b="1" dirty="0">
                <a:solidFill>
                  <a:srgbClr val="183E56"/>
                </a:solidFill>
                <a:latin typeface="Arial" panose="020B0604020202020204" pitchFamily="34" charset="0"/>
                <a:cs typeface="Arial" panose="020B0604020202020204" pitchFamily="34" charset="0"/>
              </a:rPr>
              <a:t>Justine McNally</a:t>
            </a:r>
          </a:p>
          <a:p>
            <a:r>
              <a:rPr lang="en-US" b="1" dirty="0">
                <a:solidFill>
                  <a:srgbClr val="183E56"/>
                </a:solidFill>
                <a:latin typeface="Arial" panose="020B0604020202020204" pitchFamily="34" charset="0"/>
                <a:cs typeface="Arial" panose="020B0604020202020204" pitchFamily="34" charset="0"/>
              </a:rPr>
              <a:t>Office for National Statistics (UK)</a:t>
            </a:r>
          </a:p>
          <a:p>
            <a:r>
              <a:rPr lang="en-GB" dirty="0"/>
              <a:t>Workshop on Data Integration: Realising the Potential of Statistical and Geospatial Data, Belgrade, 21-23 May 2019</a:t>
            </a:r>
          </a:p>
          <a:p>
            <a:endParaRPr lang="en-US" dirty="0">
              <a:solidFill>
                <a:srgbClr val="183E56"/>
              </a:solidFill>
              <a:latin typeface="Arial" panose="020B0604020202020204" pitchFamily="34" charset="0"/>
              <a:cs typeface="Arial" panose="020B0604020202020204" pitchFamily="34" charset="0"/>
            </a:endParaRPr>
          </a:p>
          <a:p>
            <a:r>
              <a:rPr lang="en-US" dirty="0">
                <a:solidFill>
                  <a:srgbClr val="183E56"/>
                </a:solidFill>
                <a:latin typeface="Arial" panose="020B0604020202020204" pitchFamily="34" charset="0"/>
                <a:cs typeface="Arial" panose="020B0604020202020204" pitchFamily="34" charset="0"/>
              </a:rPr>
              <a:t>Contact us:</a:t>
            </a:r>
            <a:br>
              <a:rPr lang="en-US" dirty="0">
                <a:solidFill>
                  <a:srgbClr val="183E56"/>
                </a:solidFill>
                <a:latin typeface="Arial" panose="020B0604020202020204" pitchFamily="34" charset="0"/>
                <a:cs typeface="Arial" panose="020B0604020202020204" pitchFamily="34" charset="0"/>
              </a:rPr>
            </a:br>
            <a:r>
              <a:rPr lang="en-US" dirty="0">
                <a:solidFill>
                  <a:srgbClr val="183E56"/>
                </a:solidFill>
                <a:latin typeface="Arial" panose="020B0604020202020204" pitchFamily="34" charset="0"/>
                <a:cs typeface="Arial" panose="020B0604020202020204" pitchFamily="34" charset="0"/>
              </a:rPr>
              <a:t>@</a:t>
            </a:r>
            <a:r>
              <a:rPr lang="en-US" dirty="0" err="1">
                <a:solidFill>
                  <a:srgbClr val="183E56"/>
                </a:solidFill>
                <a:latin typeface="Arial" panose="020B0604020202020204" pitchFamily="34" charset="0"/>
                <a:cs typeface="Arial" panose="020B0604020202020204" pitchFamily="34" charset="0"/>
              </a:rPr>
              <a:t>JayLindop_ONS</a:t>
            </a:r>
            <a:r>
              <a:rPr lang="en-US" dirty="0">
                <a:solidFill>
                  <a:srgbClr val="183E56"/>
                </a:solidFill>
                <a:latin typeface="Arial" panose="020B0604020202020204" pitchFamily="34" charset="0"/>
                <a:cs typeface="Arial" panose="020B0604020202020204" pitchFamily="34" charset="0"/>
              </a:rPr>
              <a:t> | @</a:t>
            </a:r>
            <a:r>
              <a:rPr lang="en-US" dirty="0" err="1">
                <a:solidFill>
                  <a:srgbClr val="183E56"/>
                </a:solidFill>
                <a:latin typeface="Arial" panose="020B0604020202020204" pitchFamily="34" charset="0"/>
                <a:cs typeface="Arial" panose="020B0604020202020204" pitchFamily="34" charset="0"/>
              </a:rPr>
              <a:t>Becky_Tinsley</a:t>
            </a:r>
            <a:r>
              <a:rPr lang="en-US" dirty="0">
                <a:solidFill>
                  <a:srgbClr val="183E56"/>
                </a:solidFill>
                <a:latin typeface="Arial" panose="020B0604020202020204" pitchFamily="34" charset="0"/>
                <a:cs typeface="Arial" panose="020B0604020202020204" pitchFamily="34" charset="0"/>
              </a:rPr>
              <a:t> | </a:t>
            </a:r>
            <a:r>
              <a:rPr lang="en-GB" kern="0" dirty="0">
                <a:solidFill>
                  <a:srgbClr val="002D46"/>
                </a:solidFill>
                <a:ea typeface="ＭＳ Ｐゴシック"/>
                <a:hlinkClick r:id="rId3"/>
              </a:rPr>
              <a:t>Pop.info@ons.gsi.gov.uk</a:t>
            </a:r>
            <a:endParaRPr lang="en-GB" kern="0" dirty="0">
              <a:solidFill>
                <a:srgbClr val="002D46"/>
              </a:solidFill>
              <a:ea typeface="ＭＳ Ｐゴシック"/>
            </a:endParaRPr>
          </a:p>
        </p:txBody>
      </p:sp>
      <p:sp>
        <p:nvSpPr>
          <p:cNvPr id="4" name="Title 3">
            <a:extLst>
              <a:ext uri="{FF2B5EF4-FFF2-40B4-BE49-F238E27FC236}">
                <a16:creationId xmlns:a16="http://schemas.microsoft.com/office/drawing/2014/main" id="{86F66FF5-B941-4A29-9E9E-C39725536D35}"/>
              </a:ext>
            </a:extLst>
          </p:cNvPr>
          <p:cNvSpPr>
            <a:spLocks noGrp="1"/>
          </p:cNvSpPr>
          <p:nvPr>
            <p:ph type="title"/>
          </p:nvPr>
        </p:nvSpPr>
        <p:spPr/>
        <p:txBody>
          <a:bodyPr/>
          <a:lstStyle/>
          <a:p>
            <a:r>
              <a:rPr lang="en-GB" dirty="0"/>
              <a:t>Transforming population and migration statistics</a:t>
            </a:r>
          </a:p>
        </p:txBody>
      </p:sp>
    </p:spTree>
    <p:extLst>
      <p:ext uri="{BB962C8B-B14F-4D97-AF65-F5344CB8AC3E}">
        <p14:creationId xmlns:p14="http://schemas.microsoft.com/office/powerpoint/2010/main" val="42849494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8166B-C579-DF48-900E-C835F581A794}"/>
              </a:ext>
            </a:extLst>
          </p:cNvPr>
          <p:cNvSpPr>
            <a:spLocks noGrp="1"/>
          </p:cNvSpPr>
          <p:nvPr>
            <p:ph type="title"/>
          </p:nvPr>
        </p:nvSpPr>
        <p:spPr>
          <a:xfrm>
            <a:off x="658347" y="-38191"/>
            <a:ext cx="11041437" cy="2062103"/>
          </a:xfrm>
        </p:spPr>
        <p:txBody>
          <a:bodyPr/>
          <a:lstStyle/>
          <a:p>
            <a:pPr lvl="0">
              <a:lnSpc>
                <a:spcPct val="100000"/>
              </a:lnSpc>
              <a:spcBef>
                <a:spcPts val="0"/>
              </a:spcBef>
            </a:pPr>
            <a:r>
              <a:rPr lang="en-GB" sz="3200" dirty="0">
                <a:solidFill>
                  <a:srgbClr val="002D46"/>
                </a:solidFill>
                <a:ea typeface="ＭＳ Ｐゴシック"/>
                <a:cs typeface="+mn-cs"/>
              </a:rPr>
              <a:t>Concepts and definitions: What do we want to measure? </a:t>
            </a:r>
            <a:br>
              <a:rPr lang="en-GB" sz="3200" b="0" dirty="0">
                <a:solidFill>
                  <a:srgbClr val="000000"/>
                </a:solidFill>
                <a:ea typeface="ＭＳ Ｐゴシック"/>
                <a:cs typeface="+mn-cs"/>
              </a:rPr>
            </a:br>
            <a:br>
              <a:rPr lang="en-GB" dirty="0">
                <a:latin typeface="Calibri" panose="020F0502020204030204" pitchFamily="34" charset="0"/>
              </a:rPr>
            </a:br>
            <a:endParaRPr lang="en-US" dirty="0"/>
          </a:p>
        </p:txBody>
      </p:sp>
      <p:sp>
        <p:nvSpPr>
          <p:cNvPr id="6" name="Rectangle 3">
            <a:extLst>
              <a:ext uri="{FF2B5EF4-FFF2-40B4-BE49-F238E27FC236}">
                <a16:creationId xmlns:a16="http://schemas.microsoft.com/office/drawing/2014/main" id="{9731AC89-C01A-4567-B5B2-A3050CEEA824}"/>
              </a:ext>
            </a:extLst>
          </p:cNvPr>
          <p:cNvSpPr txBox="1">
            <a:spLocks noChangeArrowheads="1"/>
          </p:cNvSpPr>
          <p:nvPr/>
        </p:nvSpPr>
        <p:spPr>
          <a:xfrm>
            <a:off x="550843" y="655260"/>
            <a:ext cx="11487671" cy="514165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dirty="0">
                <a:solidFill>
                  <a:srgbClr val="000000"/>
                </a:solidFill>
                <a:ea typeface="ＭＳ Ｐゴシック"/>
                <a:cs typeface="Arial" panose="020B0604020202020204" pitchFamily="34" charset="0"/>
              </a:rPr>
              <a:t>User needs inform the concepts and definitions that we need to provide statistics about. We have existing definitions based on UN standards, to allow international comparisons e.g. usually resident population, long term migrants, short term migrants.</a:t>
            </a:r>
          </a:p>
          <a:p>
            <a:r>
              <a:rPr lang="en-GB" sz="2000" dirty="0">
                <a:solidFill>
                  <a:srgbClr val="000000"/>
                </a:solidFill>
                <a:ea typeface="ＭＳ Ｐゴシック"/>
                <a:cs typeface="Arial" panose="020B0604020202020204" pitchFamily="34" charset="0"/>
              </a:rPr>
              <a:t>However people’s lives are complex, and their patterns of movement may not naturally fit the statistical definitions we use. To understand impacts, we need more flexibility in these. Our analysis of Home Office administrative data published in July 2018 started to illustrate this. </a:t>
            </a:r>
          </a:p>
          <a:p>
            <a:endParaRPr lang="en-GB" sz="2000" dirty="0">
              <a:solidFill>
                <a:srgbClr val="000000"/>
              </a:solidFill>
              <a:ea typeface="ＭＳ Ｐゴシック"/>
              <a:cs typeface="Arial" panose="020B0604020202020204" pitchFamily="34" charset="0"/>
            </a:endParaRPr>
          </a:p>
          <a:p>
            <a:endParaRPr lang="en-GB" sz="2000" dirty="0">
              <a:solidFill>
                <a:srgbClr val="000000"/>
              </a:solidFill>
              <a:ea typeface="ＭＳ Ｐゴシック"/>
              <a:cs typeface="Arial" panose="020B0604020202020204" pitchFamily="34" charset="0"/>
            </a:endParaRPr>
          </a:p>
        </p:txBody>
      </p:sp>
      <p:sp>
        <p:nvSpPr>
          <p:cNvPr id="7" name="TextBox 6">
            <a:extLst>
              <a:ext uri="{FF2B5EF4-FFF2-40B4-BE49-F238E27FC236}">
                <a16:creationId xmlns:a16="http://schemas.microsoft.com/office/drawing/2014/main" id="{32A84DC8-9739-4D02-BE8E-2B033547318B}"/>
              </a:ext>
            </a:extLst>
          </p:cNvPr>
          <p:cNvSpPr txBox="1"/>
          <p:nvPr/>
        </p:nvSpPr>
        <p:spPr>
          <a:xfrm>
            <a:off x="1812016" y="2668900"/>
            <a:ext cx="8965323" cy="369332"/>
          </a:xfrm>
          <a:prstGeom prst="rect">
            <a:avLst/>
          </a:prstGeom>
          <a:noFill/>
        </p:spPr>
        <p:txBody>
          <a:bodyPr wrap="square" rtlCol="0">
            <a:spAutoFit/>
          </a:bodyPr>
          <a:lstStyle/>
          <a:p>
            <a:r>
              <a:rPr lang="en-GB" i="1" dirty="0">
                <a:solidFill>
                  <a:srgbClr val="000000"/>
                </a:solidFill>
                <a:ea typeface="ＭＳ Ｐゴシック"/>
              </a:rPr>
              <a:t>Hypothetical example of an individual’s travel patterns during the period of their visa:</a:t>
            </a:r>
          </a:p>
        </p:txBody>
      </p:sp>
      <p:pic>
        <p:nvPicPr>
          <p:cNvPr id="8" name="Picture 7">
            <a:extLst>
              <a:ext uri="{FF2B5EF4-FFF2-40B4-BE49-F238E27FC236}">
                <a16:creationId xmlns:a16="http://schemas.microsoft.com/office/drawing/2014/main" id="{DCE9168D-FAE9-484C-8BDE-F8CBD6FEA9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86653" y="3265221"/>
            <a:ext cx="6355631" cy="2758679"/>
          </a:xfrm>
          <a:prstGeom prst="rect">
            <a:avLst/>
          </a:prstGeom>
        </p:spPr>
      </p:pic>
    </p:spTree>
    <p:extLst>
      <p:ext uri="{BB962C8B-B14F-4D97-AF65-F5344CB8AC3E}">
        <p14:creationId xmlns:p14="http://schemas.microsoft.com/office/powerpoint/2010/main" val="22547342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8166B-C579-DF48-900E-C835F581A794}"/>
              </a:ext>
            </a:extLst>
          </p:cNvPr>
          <p:cNvSpPr>
            <a:spLocks noGrp="1"/>
          </p:cNvSpPr>
          <p:nvPr>
            <p:ph type="title"/>
          </p:nvPr>
        </p:nvSpPr>
        <p:spPr>
          <a:xfrm>
            <a:off x="658347" y="-38191"/>
            <a:ext cx="11041437" cy="1384995"/>
          </a:xfrm>
        </p:spPr>
        <p:txBody>
          <a:bodyPr/>
          <a:lstStyle/>
          <a:p>
            <a:pPr lvl="0">
              <a:lnSpc>
                <a:spcPct val="100000"/>
              </a:lnSpc>
              <a:spcBef>
                <a:spcPts val="0"/>
              </a:spcBef>
            </a:pPr>
            <a:r>
              <a:rPr lang="en-GB" sz="3600" dirty="0">
                <a:latin typeface="Calibri" panose="020F0502020204030204"/>
              </a:rPr>
              <a:t>Stocks and flows: What did we already know?</a:t>
            </a:r>
            <a:br>
              <a:rPr lang="en-GB" dirty="0">
                <a:latin typeface="Calibri" panose="020F0502020204030204" pitchFamily="34" charset="0"/>
              </a:rPr>
            </a:br>
            <a:endParaRPr lang="en-US" dirty="0"/>
          </a:p>
        </p:txBody>
      </p:sp>
      <p:sp>
        <p:nvSpPr>
          <p:cNvPr id="7" name="Rectangle 6">
            <a:extLst>
              <a:ext uri="{FF2B5EF4-FFF2-40B4-BE49-F238E27FC236}">
                <a16:creationId xmlns:a16="http://schemas.microsoft.com/office/drawing/2014/main" id="{20399ED1-BA17-4242-AF8A-679AB32CAB77}"/>
              </a:ext>
            </a:extLst>
          </p:cNvPr>
          <p:cNvSpPr/>
          <p:nvPr/>
        </p:nvSpPr>
        <p:spPr>
          <a:xfrm>
            <a:off x="658347" y="635252"/>
            <a:ext cx="11387814" cy="1451679"/>
          </a:xfrm>
          <a:prstGeom prst="rect">
            <a:avLst/>
          </a:prstGeom>
        </p:spPr>
        <p:txBody>
          <a:bodyPr wrap="square">
            <a:spAutoFit/>
          </a:bodyPr>
          <a:lstStyle/>
          <a:p>
            <a:pPr marL="228600" indent="-228600">
              <a:spcBef>
                <a:spcPts val="1000"/>
              </a:spcBef>
              <a:buFont typeface="Arial" panose="020B0604020202020204" pitchFamily="34" charset="0"/>
              <a:buChar char="•"/>
            </a:pPr>
            <a:r>
              <a:rPr lang="en-GB" sz="1600" b="1" dirty="0">
                <a:solidFill>
                  <a:prstClr val="black"/>
                </a:solidFill>
                <a:ea typeface="ＭＳ Ｐゴシック"/>
              </a:rPr>
              <a:t>In previous research, we have focussed on a stocks-based approach to using admin data to measure population and migration. </a:t>
            </a:r>
            <a:r>
              <a:rPr lang="en-GB" sz="1600" dirty="0">
                <a:solidFill>
                  <a:prstClr val="black"/>
                </a:solidFill>
                <a:ea typeface="ＭＳ Ｐゴシック"/>
              </a:rPr>
              <a:t>But we are aware of it’s limitations (over and under-coverage, 2-source inclusion rule, limited data sources). </a:t>
            </a:r>
          </a:p>
          <a:p>
            <a:pPr marL="228600" indent="-228600">
              <a:spcBef>
                <a:spcPts val="1000"/>
              </a:spcBef>
              <a:buFont typeface="Arial" panose="020B0604020202020204" pitchFamily="34" charset="0"/>
              <a:buChar char="•"/>
            </a:pPr>
            <a:r>
              <a:rPr lang="en-GB" sz="1600" dirty="0">
                <a:solidFill>
                  <a:prstClr val="black"/>
                </a:solidFill>
                <a:ea typeface="ＭＳ Ｐゴシック"/>
              </a:rPr>
              <a:t>The diagram and chart below shows the key findings from what we have previously published on the size of the population.</a:t>
            </a:r>
          </a:p>
        </p:txBody>
      </p:sp>
      <p:pic>
        <p:nvPicPr>
          <p:cNvPr id="8" name="Picture 7" descr="A close up of a logo&#10;&#10;Description generated with high confidence">
            <a:extLst>
              <a:ext uri="{FF2B5EF4-FFF2-40B4-BE49-F238E27FC236}">
                <a16:creationId xmlns:a16="http://schemas.microsoft.com/office/drawing/2014/main" id="{AAFB886F-82DA-44E6-AAE8-E05912F336F9}"/>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8950" y="2086931"/>
            <a:ext cx="3840480" cy="3413760"/>
          </a:xfrm>
          <a:prstGeom prst="rect">
            <a:avLst/>
          </a:prstGeom>
          <a:noFill/>
          <a:ln>
            <a:noFill/>
          </a:ln>
        </p:spPr>
      </p:pic>
      <p:pic>
        <p:nvPicPr>
          <p:cNvPr id="9" name="Content Placeholder 9">
            <a:extLst>
              <a:ext uri="{FF2B5EF4-FFF2-40B4-BE49-F238E27FC236}">
                <a16:creationId xmlns:a16="http://schemas.microsoft.com/office/drawing/2014/main" id="{3CF5BA40-91DF-4510-9D6D-D2D5444E4864}"/>
              </a:ext>
            </a:extLst>
          </p:cNvPr>
          <p:cNvPicPr>
            <a:picLocks/>
          </p:cNvPicPr>
          <p:nvPr/>
        </p:nvPicPr>
        <p:blipFill>
          <a:blip r:embed="rId3" cstate="print"/>
          <a:srcRect t="9859"/>
          <a:stretch>
            <a:fillRect/>
          </a:stretch>
        </p:blipFill>
        <p:spPr bwMode="auto">
          <a:xfrm>
            <a:off x="7196422" y="2476389"/>
            <a:ext cx="3820294" cy="3258368"/>
          </a:xfrm>
          <a:prstGeom prst="rect">
            <a:avLst/>
          </a:prstGeom>
          <a:noFill/>
          <a:ln w="9525">
            <a:noFill/>
            <a:miter lim="800000"/>
            <a:headEnd/>
            <a:tailEnd/>
          </a:ln>
        </p:spPr>
      </p:pic>
      <p:sp>
        <p:nvSpPr>
          <p:cNvPr id="13" name="Content Placeholder 11">
            <a:extLst>
              <a:ext uri="{FF2B5EF4-FFF2-40B4-BE49-F238E27FC236}">
                <a16:creationId xmlns:a16="http://schemas.microsoft.com/office/drawing/2014/main" id="{1B430F05-042A-408F-8BF7-B3B9C9FF77E1}"/>
              </a:ext>
            </a:extLst>
          </p:cNvPr>
          <p:cNvSpPr txBox="1">
            <a:spLocks/>
          </p:cNvSpPr>
          <p:nvPr/>
        </p:nvSpPr>
        <p:spPr>
          <a:xfrm>
            <a:off x="6946048" y="1853791"/>
            <a:ext cx="4321042" cy="466281"/>
          </a:xfrm>
          <a:prstGeom prst="rect">
            <a:avLst/>
          </a:prstGeom>
          <a:noFill/>
        </p:spPr>
        <p:txBody>
          <a:bodyPr wrap="square"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350" dirty="0">
                <a:solidFill>
                  <a:prstClr val="black"/>
                </a:solidFill>
                <a:ea typeface="ＭＳ Ｐゴシック"/>
              </a:rPr>
              <a:t>Good results LA level (96% within 3.8%) but some under and over coverage for age groups - 2011</a:t>
            </a:r>
          </a:p>
        </p:txBody>
      </p:sp>
      <p:sp>
        <p:nvSpPr>
          <p:cNvPr id="14" name="TextBox 13">
            <a:extLst>
              <a:ext uri="{FF2B5EF4-FFF2-40B4-BE49-F238E27FC236}">
                <a16:creationId xmlns:a16="http://schemas.microsoft.com/office/drawing/2014/main" id="{76CC8F65-D0EA-4082-82E0-A993A74E6DA0}"/>
              </a:ext>
            </a:extLst>
          </p:cNvPr>
          <p:cNvSpPr txBox="1"/>
          <p:nvPr/>
        </p:nvSpPr>
        <p:spPr>
          <a:xfrm>
            <a:off x="1107212" y="5480842"/>
            <a:ext cx="4846320" cy="507831"/>
          </a:xfrm>
          <a:prstGeom prst="rect">
            <a:avLst/>
          </a:prstGeom>
          <a:noFill/>
        </p:spPr>
        <p:txBody>
          <a:bodyPr wrap="square" rtlCol="0">
            <a:spAutoFit/>
          </a:bodyPr>
          <a:lstStyle/>
          <a:p>
            <a:pPr defTabSz="685800">
              <a:defRPr/>
            </a:pPr>
            <a:r>
              <a:rPr lang="en-GB" sz="1350" kern="0" dirty="0">
                <a:solidFill>
                  <a:prstClr val="black"/>
                </a:solidFill>
                <a:ea typeface="ＭＳ Ｐゴシック"/>
              </a:rPr>
              <a:t>Usual residence based on appearance on multiple </a:t>
            </a:r>
          </a:p>
          <a:p>
            <a:pPr defTabSz="685800">
              <a:defRPr/>
            </a:pPr>
            <a:r>
              <a:rPr lang="en-GB" sz="1350" kern="0" dirty="0">
                <a:solidFill>
                  <a:prstClr val="black"/>
                </a:solidFill>
                <a:ea typeface="ＭＳ Ｐゴシック"/>
              </a:rPr>
              <a:t>sources, ‘signs of activity’ used to resolve address conflicts</a:t>
            </a:r>
          </a:p>
        </p:txBody>
      </p:sp>
    </p:spTree>
    <p:extLst>
      <p:ext uri="{BB962C8B-B14F-4D97-AF65-F5344CB8AC3E}">
        <p14:creationId xmlns:p14="http://schemas.microsoft.com/office/powerpoint/2010/main" val="28523257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42FC64-9F1B-4BC5-8408-C132D0EFD0CC}"/>
              </a:ext>
            </a:extLst>
          </p:cNvPr>
          <p:cNvSpPr>
            <a:spLocks noGrp="1"/>
          </p:cNvSpPr>
          <p:nvPr>
            <p:ph type="title"/>
          </p:nvPr>
        </p:nvSpPr>
        <p:spPr>
          <a:xfrm>
            <a:off x="304802" y="61847"/>
            <a:ext cx="10515600" cy="701731"/>
          </a:xfrm>
        </p:spPr>
        <p:txBody>
          <a:bodyPr/>
          <a:lstStyle/>
          <a:p>
            <a:r>
              <a:rPr lang="en-GB" sz="4400" dirty="0"/>
              <a:t>Small area analysis</a:t>
            </a:r>
          </a:p>
        </p:txBody>
      </p:sp>
      <p:graphicFrame>
        <p:nvGraphicFramePr>
          <p:cNvPr id="6" name="Table 5">
            <a:extLst>
              <a:ext uri="{FF2B5EF4-FFF2-40B4-BE49-F238E27FC236}">
                <a16:creationId xmlns:a16="http://schemas.microsoft.com/office/drawing/2014/main" id="{3C1BFEB5-3B7B-41AF-BAC8-1642E3F9D93B}"/>
              </a:ext>
            </a:extLst>
          </p:cNvPr>
          <p:cNvGraphicFramePr>
            <a:graphicFrameLocks noGrp="1"/>
          </p:cNvGraphicFramePr>
          <p:nvPr>
            <p:extLst>
              <p:ext uri="{D42A27DB-BD31-4B8C-83A1-F6EECF244321}">
                <p14:modId xmlns:p14="http://schemas.microsoft.com/office/powerpoint/2010/main" val="1065184911"/>
              </p:ext>
            </p:extLst>
          </p:nvPr>
        </p:nvGraphicFramePr>
        <p:xfrm>
          <a:off x="304802" y="1641279"/>
          <a:ext cx="4445875" cy="3905152"/>
        </p:xfrm>
        <a:graphic>
          <a:graphicData uri="http://schemas.openxmlformats.org/drawingml/2006/table">
            <a:tbl>
              <a:tblPr firstRow="1" bandRow="1">
                <a:tableStyleId>{5C22544A-7EE6-4342-B048-85BDC9FD1C3A}</a:tableStyleId>
              </a:tblPr>
              <a:tblGrid>
                <a:gridCol w="1629101">
                  <a:extLst>
                    <a:ext uri="{9D8B030D-6E8A-4147-A177-3AD203B41FA5}">
                      <a16:colId xmlns:a16="http://schemas.microsoft.com/office/drawing/2014/main" val="3536833829"/>
                    </a:ext>
                  </a:extLst>
                </a:gridCol>
                <a:gridCol w="1376856">
                  <a:extLst>
                    <a:ext uri="{9D8B030D-6E8A-4147-A177-3AD203B41FA5}">
                      <a16:colId xmlns:a16="http://schemas.microsoft.com/office/drawing/2014/main" val="3302478491"/>
                    </a:ext>
                  </a:extLst>
                </a:gridCol>
                <a:gridCol w="1439918">
                  <a:extLst>
                    <a:ext uri="{9D8B030D-6E8A-4147-A177-3AD203B41FA5}">
                      <a16:colId xmlns:a16="http://schemas.microsoft.com/office/drawing/2014/main" val="2103398739"/>
                    </a:ext>
                  </a:extLst>
                </a:gridCol>
              </a:tblGrid>
              <a:tr h="1080879">
                <a:tc>
                  <a:txBody>
                    <a:bodyPr/>
                    <a:lstStyle/>
                    <a:p>
                      <a:r>
                        <a:rPr lang="en-GB" dirty="0"/>
                        <a:t>Geography</a:t>
                      </a:r>
                    </a:p>
                  </a:txBody>
                  <a:tcPr/>
                </a:tc>
                <a:tc>
                  <a:txBody>
                    <a:bodyPr/>
                    <a:lstStyle/>
                    <a:p>
                      <a:r>
                        <a:rPr lang="en-GB" dirty="0"/>
                        <a:t>Minimum population</a:t>
                      </a:r>
                    </a:p>
                  </a:txBody>
                  <a:tcPr/>
                </a:tc>
                <a:tc>
                  <a:txBody>
                    <a:bodyPr/>
                    <a:lstStyle/>
                    <a:p>
                      <a:r>
                        <a:rPr lang="en-GB" dirty="0"/>
                        <a:t>Maximum</a:t>
                      </a:r>
                    </a:p>
                    <a:p>
                      <a:r>
                        <a:rPr lang="en-GB" dirty="0"/>
                        <a:t>population</a:t>
                      </a:r>
                    </a:p>
                  </a:txBody>
                  <a:tcPr/>
                </a:tc>
                <a:extLst>
                  <a:ext uri="{0D108BD9-81ED-4DB2-BD59-A6C34878D82A}">
                    <a16:rowId xmlns:a16="http://schemas.microsoft.com/office/drawing/2014/main" val="3703098455"/>
                  </a:ext>
                </a:extLst>
              </a:tr>
              <a:tr h="626224">
                <a:tc>
                  <a:txBody>
                    <a:bodyPr/>
                    <a:lstStyle/>
                    <a:p>
                      <a:r>
                        <a:rPr lang="en-GB" dirty="0"/>
                        <a:t>Local Authority (LA)</a:t>
                      </a:r>
                    </a:p>
                  </a:txBody>
                  <a:tcPr/>
                </a:tc>
                <a:tc>
                  <a:txBody>
                    <a:bodyPr/>
                    <a:lstStyle/>
                    <a:p>
                      <a:r>
                        <a:rPr lang="en-GB" dirty="0"/>
                        <a:t>2000</a:t>
                      </a:r>
                    </a:p>
                  </a:txBody>
                  <a:tcPr/>
                </a:tc>
                <a:tc>
                  <a:txBody>
                    <a:bodyPr/>
                    <a:lstStyle/>
                    <a:p>
                      <a:r>
                        <a:rPr lang="en-GB" dirty="0"/>
                        <a:t>&gt;1,000,000</a:t>
                      </a:r>
                    </a:p>
                  </a:txBody>
                  <a:tcPr/>
                </a:tc>
                <a:extLst>
                  <a:ext uri="{0D108BD9-81ED-4DB2-BD59-A6C34878D82A}">
                    <a16:rowId xmlns:a16="http://schemas.microsoft.com/office/drawing/2014/main" val="1060373331"/>
                  </a:ext>
                </a:extLst>
              </a:tr>
              <a:tr h="1544113">
                <a:tc>
                  <a:txBody>
                    <a:bodyPr/>
                    <a:lstStyle/>
                    <a:p>
                      <a:r>
                        <a:rPr lang="en-GB" dirty="0"/>
                        <a:t>Lower Layer Super Output Area (LSOA)</a:t>
                      </a:r>
                    </a:p>
                  </a:txBody>
                  <a:tcPr/>
                </a:tc>
                <a:tc>
                  <a:txBody>
                    <a:bodyPr/>
                    <a:lstStyle/>
                    <a:p>
                      <a:r>
                        <a:rPr lang="en-GB" dirty="0"/>
                        <a:t>1,000</a:t>
                      </a:r>
                    </a:p>
                  </a:txBody>
                  <a:tcPr/>
                </a:tc>
                <a:tc>
                  <a:txBody>
                    <a:bodyPr/>
                    <a:lstStyle/>
                    <a:p>
                      <a:r>
                        <a:rPr lang="en-GB" dirty="0"/>
                        <a:t>3,000</a:t>
                      </a:r>
                    </a:p>
                  </a:txBody>
                  <a:tcPr/>
                </a:tc>
                <a:extLst>
                  <a:ext uri="{0D108BD9-81ED-4DB2-BD59-A6C34878D82A}">
                    <a16:rowId xmlns:a16="http://schemas.microsoft.com/office/drawing/2014/main" val="2196195178"/>
                  </a:ext>
                </a:extLst>
              </a:tr>
              <a:tr h="626224">
                <a:tc>
                  <a:txBody>
                    <a:bodyPr/>
                    <a:lstStyle/>
                    <a:p>
                      <a:r>
                        <a:rPr lang="en-GB" dirty="0"/>
                        <a:t>Output Area (OA)</a:t>
                      </a:r>
                    </a:p>
                  </a:txBody>
                  <a:tcPr/>
                </a:tc>
                <a:tc>
                  <a:txBody>
                    <a:bodyPr/>
                    <a:lstStyle/>
                    <a:p>
                      <a:r>
                        <a:rPr lang="en-GB" dirty="0"/>
                        <a:t>100</a:t>
                      </a:r>
                    </a:p>
                  </a:txBody>
                  <a:tcPr/>
                </a:tc>
                <a:tc>
                  <a:txBody>
                    <a:bodyPr/>
                    <a:lstStyle/>
                    <a:p>
                      <a:r>
                        <a:rPr lang="en-GB" dirty="0"/>
                        <a:t>625</a:t>
                      </a:r>
                    </a:p>
                  </a:txBody>
                  <a:tcPr/>
                </a:tc>
                <a:extLst>
                  <a:ext uri="{0D108BD9-81ED-4DB2-BD59-A6C34878D82A}">
                    <a16:rowId xmlns:a16="http://schemas.microsoft.com/office/drawing/2014/main" val="3481638907"/>
                  </a:ext>
                </a:extLst>
              </a:tr>
            </a:tbl>
          </a:graphicData>
        </a:graphic>
      </p:graphicFrame>
      <p:sp>
        <p:nvSpPr>
          <p:cNvPr id="8" name="Content Placeholder 7">
            <a:extLst>
              <a:ext uri="{FF2B5EF4-FFF2-40B4-BE49-F238E27FC236}">
                <a16:creationId xmlns:a16="http://schemas.microsoft.com/office/drawing/2014/main" id="{F7E12A2F-BD80-43BD-8A1A-4A68D42466F1}"/>
              </a:ext>
            </a:extLst>
          </p:cNvPr>
          <p:cNvSpPr>
            <a:spLocks noGrp="1"/>
          </p:cNvSpPr>
          <p:nvPr>
            <p:ph idx="1"/>
          </p:nvPr>
        </p:nvSpPr>
        <p:spPr>
          <a:xfrm>
            <a:off x="5475390" y="903891"/>
            <a:ext cx="5739148" cy="5436360"/>
          </a:xfrm>
        </p:spPr>
        <p:txBody>
          <a:bodyPr/>
          <a:lstStyle/>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r>
              <a:rPr lang="en-US" sz="1800" dirty="0"/>
              <a:t>These are areas with “institutional” populations: prisons, military bases and private boarding schools. Additional data sources for specific special populations could help resolve these discrepancies.</a:t>
            </a:r>
          </a:p>
          <a:p>
            <a:endParaRPr lang="en-GB" dirty="0"/>
          </a:p>
        </p:txBody>
      </p:sp>
      <p:pic>
        <p:nvPicPr>
          <p:cNvPr id="13" name="Picture 12">
            <a:extLst>
              <a:ext uri="{FF2B5EF4-FFF2-40B4-BE49-F238E27FC236}">
                <a16:creationId xmlns:a16="http://schemas.microsoft.com/office/drawing/2014/main" id="{DA462C5E-29C3-49B0-81F4-5DB6C44D6EB9}"/>
              </a:ext>
            </a:extLst>
          </p:cNvPr>
          <p:cNvPicPr>
            <a:picLocks noChangeAspect="1"/>
          </p:cNvPicPr>
          <p:nvPr/>
        </p:nvPicPr>
        <p:blipFill>
          <a:blip r:embed="rId3"/>
          <a:stretch>
            <a:fillRect/>
          </a:stretch>
        </p:blipFill>
        <p:spPr>
          <a:xfrm>
            <a:off x="5649969" y="678246"/>
            <a:ext cx="5170433" cy="3812899"/>
          </a:xfrm>
          <a:prstGeom prst="rect">
            <a:avLst/>
          </a:prstGeom>
        </p:spPr>
      </p:pic>
    </p:spTree>
    <p:extLst>
      <p:ext uri="{BB962C8B-B14F-4D97-AF65-F5344CB8AC3E}">
        <p14:creationId xmlns:p14="http://schemas.microsoft.com/office/powerpoint/2010/main" val="40537948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D9B10-F367-44F0-B03B-6ED08AE70597}"/>
              </a:ext>
            </a:extLst>
          </p:cNvPr>
          <p:cNvSpPr>
            <a:spLocks noGrp="1"/>
          </p:cNvSpPr>
          <p:nvPr>
            <p:ph type="title"/>
          </p:nvPr>
        </p:nvSpPr>
        <p:spPr>
          <a:xfrm>
            <a:off x="932794" y="241985"/>
            <a:ext cx="10964916" cy="1311128"/>
          </a:xfrm>
        </p:spPr>
        <p:txBody>
          <a:bodyPr/>
          <a:lstStyle/>
          <a:p>
            <a:r>
              <a:rPr lang="en-GB" sz="4400" dirty="0"/>
              <a:t>Putting people in addresses – household composition</a:t>
            </a:r>
          </a:p>
        </p:txBody>
      </p:sp>
      <p:pic>
        <p:nvPicPr>
          <p:cNvPr id="5" name="Content Placeholder 4">
            <a:extLst>
              <a:ext uri="{FF2B5EF4-FFF2-40B4-BE49-F238E27FC236}">
                <a16:creationId xmlns:a16="http://schemas.microsoft.com/office/drawing/2014/main" id="{AC8BEDC4-CE81-4633-86E3-04A611ED9E50}"/>
              </a:ext>
            </a:extLst>
          </p:cNvPr>
          <p:cNvPicPr>
            <a:picLocks noGrp="1" noChangeAspect="1"/>
          </p:cNvPicPr>
          <p:nvPr>
            <p:ph idx="1"/>
          </p:nvPr>
        </p:nvPicPr>
        <p:blipFill>
          <a:blip r:embed="rId3"/>
          <a:stretch>
            <a:fillRect/>
          </a:stretch>
        </p:blipFill>
        <p:spPr>
          <a:xfrm>
            <a:off x="0" y="1924050"/>
            <a:ext cx="8277655" cy="3918162"/>
          </a:xfrm>
          <a:prstGeom prst="rect">
            <a:avLst/>
          </a:prstGeom>
        </p:spPr>
      </p:pic>
      <p:sp>
        <p:nvSpPr>
          <p:cNvPr id="6" name="Rectangle 5">
            <a:extLst>
              <a:ext uri="{FF2B5EF4-FFF2-40B4-BE49-F238E27FC236}">
                <a16:creationId xmlns:a16="http://schemas.microsoft.com/office/drawing/2014/main" id="{F41003E5-0405-4E03-9694-12B38DD74AA5}"/>
              </a:ext>
            </a:extLst>
          </p:cNvPr>
          <p:cNvSpPr/>
          <p:nvPr/>
        </p:nvSpPr>
        <p:spPr>
          <a:xfrm>
            <a:off x="7243755" y="2072591"/>
            <a:ext cx="4414345" cy="1255728"/>
          </a:xfrm>
          <a:prstGeom prst="rect">
            <a:avLst/>
          </a:prstGeom>
        </p:spPr>
        <p:txBody>
          <a:bodyPr wrap="square">
            <a:spAutoFit/>
          </a:bodyPr>
          <a:lstStyle/>
          <a:p>
            <a:pPr marL="342900" indent="-342900" eaLnBrk="0" fontAlgn="base" hangingPunct="0">
              <a:spcBef>
                <a:spcPct val="20000"/>
              </a:spcBef>
              <a:spcAft>
                <a:spcPct val="0"/>
              </a:spcAft>
              <a:buFont typeface="Arial" pitchFamily="34" charset="0"/>
              <a:buChar char="•"/>
              <a:defRPr/>
            </a:pPr>
            <a:r>
              <a:rPr lang="en-GB" kern="0" dirty="0">
                <a:solidFill>
                  <a:srgbClr val="002D46"/>
                </a:solidFill>
                <a:ea typeface="ＭＳ Ｐゴシック"/>
              </a:rPr>
              <a:t>Deficit of 2 person households affects couples with no children</a:t>
            </a:r>
          </a:p>
          <a:p>
            <a:pPr marL="342900" indent="-342900" eaLnBrk="0" fontAlgn="base" hangingPunct="0">
              <a:spcBef>
                <a:spcPct val="20000"/>
              </a:spcBef>
              <a:spcAft>
                <a:spcPct val="0"/>
              </a:spcAft>
              <a:buFontTx/>
              <a:buChar char="•"/>
              <a:defRPr/>
            </a:pPr>
            <a:r>
              <a:rPr lang="en-GB" kern="0" dirty="0">
                <a:solidFill>
                  <a:srgbClr val="002D46"/>
                </a:solidFill>
                <a:ea typeface="ＭＳ Ｐゴシック"/>
              </a:rPr>
              <a:t>Dependent/non-dependent difference – how much due to SPD?</a:t>
            </a:r>
          </a:p>
        </p:txBody>
      </p:sp>
    </p:spTree>
    <p:extLst>
      <p:ext uri="{BB962C8B-B14F-4D97-AF65-F5344CB8AC3E}">
        <p14:creationId xmlns:p14="http://schemas.microsoft.com/office/powerpoint/2010/main" val="29387918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8166B-C579-DF48-900E-C835F581A794}"/>
              </a:ext>
            </a:extLst>
          </p:cNvPr>
          <p:cNvSpPr>
            <a:spLocks noGrp="1"/>
          </p:cNvSpPr>
          <p:nvPr>
            <p:ph type="title"/>
          </p:nvPr>
        </p:nvSpPr>
        <p:spPr>
          <a:xfrm>
            <a:off x="658347" y="-38191"/>
            <a:ext cx="11041437" cy="1938992"/>
          </a:xfrm>
        </p:spPr>
        <p:txBody>
          <a:bodyPr/>
          <a:lstStyle/>
          <a:p>
            <a:pPr lvl="0">
              <a:lnSpc>
                <a:spcPct val="100000"/>
              </a:lnSpc>
              <a:spcBef>
                <a:spcPts val="0"/>
              </a:spcBef>
            </a:pPr>
            <a:r>
              <a:rPr lang="en-GB" sz="3600" kern="0" dirty="0">
                <a:solidFill>
                  <a:srgbClr val="002D46"/>
                </a:solidFill>
                <a:ea typeface="ＭＳ Ｐゴシック"/>
              </a:rPr>
              <a:t>Combining a stocks-based and flows-based approach to produce population stocks and flows</a:t>
            </a:r>
            <a:br>
              <a:rPr lang="en-GB" dirty="0"/>
            </a:br>
            <a:endParaRPr lang="en-US" dirty="0"/>
          </a:p>
        </p:txBody>
      </p:sp>
      <p:grpSp>
        <p:nvGrpSpPr>
          <p:cNvPr id="10" name="Group 9">
            <a:extLst>
              <a:ext uri="{FF2B5EF4-FFF2-40B4-BE49-F238E27FC236}">
                <a16:creationId xmlns:a16="http://schemas.microsoft.com/office/drawing/2014/main" id="{AF3E8058-A29A-4AC7-A4D2-C411C89D22A7}"/>
              </a:ext>
            </a:extLst>
          </p:cNvPr>
          <p:cNvGrpSpPr/>
          <p:nvPr/>
        </p:nvGrpSpPr>
        <p:grpSpPr>
          <a:xfrm>
            <a:off x="3561675" y="1112033"/>
            <a:ext cx="4709967" cy="4784272"/>
            <a:chOff x="2611657" y="1955127"/>
            <a:chExt cx="4153731" cy="4532884"/>
          </a:xfrm>
        </p:grpSpPr>
        <p:sp>
          <p:nvSpPr>
            <p:cNvPr id="11" name="TextBox 10">
              <a:extLst>
                <a:ext uri="{FF2B5EF4-FFF2-40B4-BE49-F238E27FC236}">
                  <a16:creationId xmlns:a16="http://schemas.microsoft.com/office/drawing/2014/main" id="{84DC5972-1884-4991-A813-9B1AC4A22241}"/>
                </a:ext>
              </a:extLst>
            </p:cNvPr>
            <p:cNvSpPr txBox="1"/>
            <p:nvPr/>
          </p:nvSpPr>
          <p:spPr>
            <a:xfrm>
              <a:off x="4688522" y="5442025"/>
              <a:ext cx="1507165" cy="231606"/>
            </a:xfrm>
            <a:prstGeom prst="rect">
              <a:avLst/>
            </a:prstGeom>
            <a:noFill/>
          </p:spPr>
          <p:txBody>
            <a:bodyPr wrap="square" rtlCol="0">
              <a:spAutoFit/>
            </a:bodyPr>
            <a:lstStyle/>
            <a:p>
              <a:pPr>
                <a:defRPr/>
              </a:pPr>
              <a:r>
                <a:rPr lang="en-GB" sz="900" kern="0" dirty="0">
                  <a:solidFill>
                    <a:srgbClr val="000000"/>
                  </a:solidFill>
                  <a:ea typeface="ＭＳ Ｐゴシック"/>
                </a:rPr>
                <a:t>Triangulate the estimates</a:t>
              </a:r>
            </a:p>
          </p:txBody>
        </p:sp>
        <p:sp>
          <p:nvSpPr>
            <p:cNvPr id="12" name="TextBox 11">
              <a:extLst>
                <a:ext uri="{FF2B5EF4-FFF2-40B4-BE49-F238E27FC236}">
                  <a16:creationId xmlns:a16="http://schemas.microsoft.com/office/drawing/2014/main" id="{62967BAA-B82E-4C8E-B153-051A96674193}"/>
                </a:ext>
              </a:extLst>
            </p:cNvPr>
            <p:cNvSpPr txBox="1"/>
            <p:nvPr/>
          </p:nvSpPr>
          <p:spPr>
            <a:xfrm>
              <a:off x="3427926" y="2471153"/>
              <a:ext cx="2521195" cy="300082"/>
            </a:xfrm>
            <a:prstGeom prst="rect">
              <a:avLst/>
            </a:prstGeom>
            <a:solidFill>
              <a:srgbClr val="4472C4">
                <a:lumMod val="20000"/>
                <a:lumOff val="80000"/>
              </a:srgbClr>
            </a:solidFill>
            <a:ln>
              <a:solidFill>
                <a:sysClr val="windowText" lastClr="000000"/>
              </a:solidFill>
            </a:ln>
          </p:spPr>
          <p:txBody>
            <a:bodyPr wrap="square" rtlCol="0">
              <a:spAutoFit/>
            </a:bodyPr>
            <a:lstStyle/>
            <a:p>
              <a:pPr>
                <a:defRPr/>
              </a:pPr>
              <a:r>
                <a:rPr lang="en-GB" sz="1350" kern="0" dirty="0">
                  <a:solidFill>
                    <a:srgbClr val="000000"/>
                  </a:solidFill>
                  <a:ea typeface="ＭＳ Ｐゴシック"/>
                </a:rPr>
                <a:t>Linked administrative data</a:t>
              </a:r>
            </a:p>
          </p:txBody>
        </p:sp>
        <p:sp>
          <p:nvSpPr>
            <p:cNvPr id="15" name="TextBox 14">
              <a:extLst>
                <a:ext uri="{FF2B5EF4-FFF2-40B4-BE49-F238E27FC236}">
                  <a16:creationId xmlns:a16="http://schemas.microsoft.com/office/drawing/2014/main" id="{7557D473-4F40-44A1-9E8C-AEECB68C0B20}"/>
                </a:ext>
              </a:extLst>
            </p:cNvPr>
            <p:cNvSpPr txBox="1"/>
            <p:nvPr/>
          </p:nvSpPr>
          <p:spPr>
            <a:xfrm>
              <a:off x="4928307" y="3283535"/>
              <a:ext cx="1531607" cy="507831"/>
            </a:xfrm>
            <a:prstGeom prst="rect">
              <a:avLst/>
            </a:prstGeom>
            <a:solidFill>
              <a:srgbClr val="D6F4CA"/>
            </a:solidFill>
            <a:ln>
              <a:solidFill>
                <a:sysClr val="windowText" lastClr="000000"/>
              </a:solidFill>
            </a:ln>
          </p:spPr>
          <p:txBody>
            <a:bodyPr wrap="square" rtlCol="0">
              <a:spAutoFit/>
            </a:bodyPr>
            <a:lstStyle/>
            <a:p>
              <a:pPr>
                <a:defRPr/>
              </a:pPr>
              <a:r>
                <a:rPr lang="en-GB" sz="1350" kern="0" dirty="0">
                  <a:solidFill>
                    <a:srgbClr val="000000"/>
                  </a:solidFill>
                  <a:ea typeface="ＭＳ Ｐゴシック"/>
                </a:rPr>
                <a:t>2. Flows-based approach</a:t>
              </a:r>
            </a:p>
          </p:txBody>
        </p:sp>
        <p:sp>
          <p:nvSpPr>
            <p:cNvPr id="16" name="TextBox 15">
              <a:extLst>
                <a:ext uri="{FF2B5EF4-FFF2-40B4-BE49-F238E27FC236}">
                  <a16:creationId xmlns:a16="http://schemas.microsoft.com/office/drawing/2014/main" id="{E2A2AEBA-C64B-4E29-94DA-348B050024DB}"/>
                </a:ext>
              </a:extLst>
            </p:cNvPr>
            <p:cNvSpPr txBox="1"/>
            <p:nvPr/>
          </p:nvSpPr>
          <p:spPr>
            <a:xfrm>
              <a:off x="2775779" y="3310913"/>
              <a:ext cx="1531608" cy="507831"/>
            </a:xfrm>
            <a:prstGeom prst="rect">
              <a:avLst/>
            </a:prstGeom>
            <a:solidFill>
              <a:srgbClr val="FFFFCC"/>
            </a:solidFill>
            <a:ln>
              <a:solidFill>
                <a:sysClr val="windowText" lastClr="000000"/>
              </a:solidFill>
            </a:ln>
          </p:spPr>
          <p:txBody>
            <a:bodyPr wrap="square" rtlCol="0">
              <a:spAutoFit/>
            </a:bodyPr>
            <a:lstStyle/>
            <a:p>
              <a:pPr>
                <a:defRPr/>
              </a:pPr>
              <a:r>
                <a:rPr lang="en-GB" sz="1350" kern="0" dirty="0">
                  <a:solidFill>
                    <a:srgbClr val="000000"/>
                  </a:solidFill>
                  <a:ea typeface="ＭＳ Ｐゴシック"/>
                </a:rPr>
                <a:t>1. Stocks-based approach</a:t>
              </a:r>
            </a:p>
          </p:txBody>
        </p:sp>
        <p:sp>
          <p:nvSpPr>
            <p:cNvPr id="17" name="TextBox 16">
              <a:extLst>
                <a:ext uri="{FF2B5EF4-FFF2-40B4-BE49-F238E27FC236}">
                  <a16:creationId xmlns:a16="http://schemas.microsoft.com/office/drawing/2014/main" id="{1D5520FB-6935-470B-9BF5-158BC57973F9}"/>
                </a:ext>
              </a:extLst>
            </p:cNvPr>
            <p:cNvSpPr txBox="1"/>
            <p:nvPr/>
          </p:nvSpPr>
          <p:spPr>
            <a:xfrm>
              <a:off x="3270738" y="5772430"/>
              <a:ext cx="2914650" cy="715581"/>
            </a:xfrm>
            <a:prstGeom prst="rect">
              <a:avLst/>
            </a:prstGeom>
            <a:solidFill>
              <a:srgbClr val="5B9BD5"/>
            </a:solidFill>
            <a:ln>
              <a:solidFill>
                <a:sysClr val="windowText" lastClr="000000"/>
              </a:solidFill>
            </a:ln>
          </p:spPr>
          <p:txBody>
            <a:bodyPr wrap="square" rtlCol="0">
              <a:spAutoFit/>
            </a:bodyPr>
            <a:lstStyle/>
            <a:p>
              <a:pPr>
                <a:defRPr/>
              </a:pPr>
              <a:r>
                <a:rPr lang="en-GB" sz="1350" kern="0" dirty="0">
                  <a:solidFill>
                    <a:srgbClr val="000000"/>
                  </a:solidFill>
                  <a:ea typeface="ＭＳ Ｐゴシック"/>
                </a:rPr>
                <a:t>Usually resident population 2016 derived from stocks and flows (hybrid)</a:t>
              </a:r>
            </a:p>
          </p:txBody>
        </p:sp>
        <p:sp>
          <p:nvSpPr>
            <p:cNvPr id="18" name="TextBox 17">
              <a:extLst>
                <a:ext uri="{FF2B5EF4-FFF2-40B4-BE49-F238E27FC236}">
                  <a16:creationId xmlns:a16="http://schemas.microsoft.com/office/drawing/2014/main" id="{770021D3-44C9-41B4-BB18-BF409E31AA1C}"/>
                </a:ext>
              </a:extLst>
            </p:cNvPr>
            <p:cNvSpPr txBox="1"/>
            <p:nvPr/>
          </p:nvSpPr>
          <p:spPr>
            <a:xfrm>
              <a:off x="3427927" y="4253032"/>
              <a:ext cx="2521195" cy="1131079"/>
            </a:xfrm>
            <a:prstGeom prst="rect">
              <a:avLst/>
            </a:prstGeom>
            <a:solidFill>
              <a:srgbClr val="ED7D31">
                <a:lumMod val="20000"/>
                <a:lumOff val="80000"/>
              </a:srgbClr>
            </a:solidFill>
            <a:ln>
              <a:solidFill>
                <a:sysClr val="windowText" lastClr="000000"/>
              </a:solidFill>
            </a:ln>
          </p:spPr>
          <p:txBody>
            <a:bodyPr wrap="square" rtlCol="0">
              <a:spAutoFit/>
            </a:bodyPr>
            <a:lstStyle/>
            <a:p>
              <a:pPr>
                <a:defRPr/>
              </a:pPr>
              <a:r>
                <a:rPr lang="en-GB" sz="1350" kern="0" dirty="0">
                  <a:solidFill>
                    <a:srgbClr val="000000"/>
                  </a:solidFill>
                  <a:ea typeface="ＭＳ Ｐゴシック"/>
                </a:rPr>
                <a:t>3. Evaluate differences between components of change and the usually resident population estimates they inform</a:t>
              </a:r>
            </a:p>
          </p:txBody>
        </p:sp>
        <p:cxnSp>
          <p:nvCxnSpPr>
            <p:cNvPr id="19" name="Straight Arrow Connector 18">
              <a:extLst>
                <a:ext uri="{FF2B5EF4-FFF2-40B4-BE49-F238E27FC236}">
                  <a16:creationId xmlns:a16="http://schemas.microsoft.com/office/drawing/2014/main" id="{3B1D7DB8-FABF-4895-880F-78B42F3CC188}"/>
                </a:ext>
              </a:extLst>
            </p:cNvPr>
            <p:cNvCxnSpPr>
              <a:cxnSpLocks/>
            </p:cNvCxnSpPr>
            <p:nvPr/>
          </p:nvCxnSpPr>
          <p:spPr>
            <a:xfrm>
              <a:off x="4647936" y="5413818"/>
              <a:ext cx="4826" cy="346661"/>
            </a:xfrm>
            <a:prstGeom prst="straightConnector1">
              <a:avLst/>
            </a:prstGeom>
            <a:noFill/>
            <a:ln w="31750" cap="flat" cmpd="sng" algn="ctr">
              <a:solidFill>
                <a:sysClr val="windowText" lastClr="000000"/>
              </a:solidFill>
              <a:prstDash val="solid"/>
              <a:miter lim="800000"/>
              <a:tailEnd type="triangle"/>
            </a:ln>
            <a:effectLst/>
          </p:spPr>
        </p:cxnSp>
        <p:sp>
          <p:nvSpPr>
            <p:cNvPr id="20" name="Left Brace 19">
              <a:extLst>
                <a:ext uri="{FF2B5EF4-FFF2-40B4-BE49-F238E27FC236}">
                  <a16:creationId xmlns:a16="http://schemas.microsoft.com/office/drawing/2014/main" id="{8F90A867-A104-4576-96C0-369E32130B2A}"/>
                </a:ext>
              </a:extLst>
            </p:cNvPr>
            <p:cNvSpPr/>
            <p:nvPr/>
          </p:nvSpPr>
          <p:spPr>
            <a:xfrm rot="5400000">
              <a:off x="4452990" y="2291816"/>
              <a:ext cx="299983" cy="1531607"/>
            </a:xfrm>
            <a:prstGeom prst="leftBrace">
              <a:avLst>
                <a:gd name="adj1" fmla="val 8333"/>
                <a:gd name="adj2" fmla="val 49605"/>
              </a:avLst>
            </a:prstGeom>
            <a:noFill/>
            <a:ln w="28575" cap="flat" cmpd="sng" algn="ctr">
              <a:solidFill>
                <a:sysClr val="windowText" lastClr="000000"/>
              </a:solidFill>
              <a:prstDash val="solid"/>
              <a:miter lim="800000"/>
            </a:ln>
            <a:effectLst/>
          </p:spPr>
          <p:txBody>
            <a:bodyPr rtlCol="0" anchor="ctr"/>
            <a:lstStyle/>
            <a:p>
              <a:pPr algn="ctr">
                <a:defRPr/>
              </a:pPr>
              <a:endParaRPr lang="en-GB" sz="1350" kern="0">
                <a:solidFill>
                  <a:srgbClr val="000000"/>
                </a:solidFill>
                <a:latin typeface="Calibri" panose="020F0502020204030204"/>
                <a:ea typeface="ＭＳ Ｐゴシック"/>
              </a:endParaRPr>
            </a:p>
          </p:txBody>
        </p:sp>
        <p:sp>
          <p:nvSpPr>
            <p:cNvPr id="21" name="Right Brace 20">
              <a:extLst>
                <a:ext uri="{FF2B5EF4-FFF2-40B4-BE49-F238E27FC236}">
                  <a16:creationId xmlns:a16="http://schemas.microsoft.com/office/drawing/2014/main" id="{BC409609-58EF-4797-A0EF-6B9E2703C6F8}"/>
                </a:ext>
              </a:extLst>
            </p:cNvPr>
            <p:cNvSpPr/>
            <p:nvPr/>
          </p:nvSpPr>
          <p:spPr>
            <a:xfrm rot="5400000">
              <a:off x="4497945" y="3241461"/>
              <a:ext cx="299983" cy="1531608"/>
            </a:xfrm>
            <a:prstGeom prst="rightBrace">
              <a:avLst/>
            </a:prstGeom>
            <a:noFill/>
            <a:ln w="28575" cap="flat" cmpd="sng" algn="ctr">
              <a:solidFill>
                <a:sysClr val="windowText" lastClr="000000"/>
              </a:solidFill>
              <a:prstDash val="solid"/>
              <a:miter lim="800000"/>
            </a:ln>
            <a:effectLst/>
          </p:spPr>
          <p:txBody>
            <a:bodyPr rtlCol="0" anchor="ctr"/>
            <a:lstStyle/>
            <a:p>
              <a:pPr algn="ctr">
                <a:defRPr/>
              </a:pPr>
              <a:endParaRPr lang="en-GB" sz="1350" kern="0" dirty="0">
                <a:solidFill>
                  <a:srgbClr val="000000"/>
                </a:solidFill>
                <a:latin typeface="Calibri" panose="020F0502020204030204"/>
                <a:ea typeface="ＭＳ Ｐゴシック"/>
              </a:endParaRPr>
            </a:p>
          </p:txBody>
        </p:sp>
        <p:sp>
          <p:nvSpPr>
            <p:cNvPr id="22" name="TextBox 21">
              <a:extLst>
                <a:ext uri="{FF2B5EF4-FFF2-40B4-BE49-F238E27FC236}">
                  <a16:creationId xmlns:a16="http://schemas.microsoft.com/office/drawing/2014/main" id="{EDE91346-D10E-4A67-A1D2-528EA801D217}"/>
                </a:ext>
              </a:extLst>
            </p:cNvPr>
            <p:cNvSpPr txBox="1"/>
            <p:nvPr/>
          </p:nvSpPr>
          <p:spPr>
            <a:xfrm>
              <a:off x="2611657" y="1955127"/>
              <a:ext cx="4153731" cy="400110"/>
            </a:xfrm>
            <a:prstGeom prst="rect">
              <a:avLst/>
            </a:prstGeom>
            <a:noFill/>
          </p:spPr>
          <p:txBody>
            <a:bodyPr wrap="square" rtlCol="0">
              <a:spAutoFit/>
            </a:bodyPr>
            <a:lstStyle/>
            <a:p>
              <a:pPr algn="ctr">
                <a:defRPr/>
              </a:pPr>
              <a:r>
                <a:rPr lang="en-GB" sz="2000" kern="0" dirty="0">
                  <a:solidFill>
                    <a:srgbClr val="003054"/>
                  </a:solidFill>
                  <a:ea typeface="ＭＳ Ｐゴシック"/>
                </a:rPr>
                <a:t>Hybrid approach model</a:t>
              </a:r>
            </a:p>
          </p:txBody>
        </p:sp>
      </p:grpSp>
      <p:sp>
        <p:nvSpPr>
          <p:cNvPr id="23" name="TextBox 22">
            <a:extLst>
              <a:ext uri="{FF2B5EF4-FFF2-40B4-BE49-F238E27FC236}">
                <a16:creationId xmlns:a16="http://schemas.microsoft.com/office/drawing/2014/main" id="{AD2F665B-D952-4DB1-958D-5E559F739ECE}"/>
              </a:ext>
            </a:extLst>
          </p:cNvPr>
          <p:cNvSpPr txBox="1"/>
          <p:nvPr/>
        </p:nvSpPr>
        <p:spPr>
          <a:xfrm>
            <a:off x="1208135" y="2773667"/>
            <a:ext cx="2101359" cy="830997"/>
          </a:xfrm>
          <a:prstGeom prst="rect">
            <a:avLst/>
          </a:prstGeom>
          <a:noFill/>
        </p:spPr>
        <p:txBody>
          <a:bodyPr wrap="square" rtlCol="0">
            <a:spAutoFit/>
          </a:bodyPr>
          <a:lstStyle/>
          <a:p>
            <a:pPr algn="ctr">
              <a:defRPr/>
            </a:pPr>
            <a:r>
              <a:rPr lang="en-GB" sz="1200" kern="0" dirty="0">
                <a:solidFill>
                  <a:srgbClr val="000000"/>
                </a:solidFill>
                <a:ea typeface="ＭＳ Ｐゴシック"/>
              </a:rPr>
              <a:t>Components of change derived from differencing 2015 and 2016 usually resident populations</a:t>
            </a:r>
          </a:p>
        </p:txBody>
      </p:sp>
      <p:sp>
        <p:nvSpPr>
          <p:cNvPr id="25" name="TextBox 24">
            <a:extLst>
              <a:ext uri="{FF2B5EF4-FFF2-40B4-BE49-F238E27FC236}">
                <a16:creationId xmlns:a16="http://schemas.microsoft.com/office/drawing/2014/main" id="{C82832CD-2BA5-40C5-8601-1A787132AAC4}"/>
              </a:ext>
            </a:extLst>
          </p:cNvPr>
          <p:cNvSpPr txBox="1"/>
          <p:nvPr/>
        </p:nvSpPr>
        <p:spPr>
          <a:xfrm>
            <a:off x="8383617" y="2811006"/>
            <a:ext cx="2101359" cy="2492990"/>
          </a:xfrm>
          <a:prstGeom prst="rect">
            <a:avLst/>
          </a:prstGeom>
          <a:noFill/>
        </p:spPr>
        <p:txBody>
          <a:bodyPr wrap="square" rtlCol="0">
            <a:spAutoFit/>
          </a:bodyPr>
          <a:lstStyle/>
          <a:p>
            <a:pPr>
              <a:defRPr/>
            </a:pPr>
            <a:r>
              <a:rPr lang="en-GB" sz="1200" kern="0" dirty="0">
                <a:solidFill>
                  <a:srgbClr val="000000"/>
                </a:solidFill>
                <a:ea typeface="ＭＳ Ｐゴシック"/>
              </a:rPr>
              <a:t>Components of change derived from administrative data and added into the 2015 stock to get a 2016 stock estimate. These components of change are:</a:t>
            </a:r>
          </a:p>
          <a:p>
            <a:pPr marL="214313" indent="-214313">
              <a:buFont typeface="Arial" panose="020B0604020202020204" pitchFamily="34" charset="0"/>
              <a:buChar char="•"/>
              <a:defRPr/>
            </a:pPr>
            <a:r>
              <a:rPr lang="en-GB" sz="1200" kern="0" dirty="0">
                <a:solidFill>
                  <a:srgbClr val="000000"/>
                </a:solidFill>
                <a:ea typeface="ＭＳ Ｐゴシック"/>
              </a:rPr>
              <a:t>individuals new to the population (births and international immigrants)</a:t>
            </a:r>
          </a:p>
          <a:p>
            <a:pPr marL="214313" indent="-214313">
              <a:buFont typeface="Arial" panose="020B0604020202020204" pitchFamily="34" charset="0"/>
              <a:buChar char="•"/>
              <a:defRPr/>
            </a:pPr>
            <a:r>
              <a:rPr lang="en-GB" sz="1200" kern="0" dirty="0">
                <a:solidFill>
                  <a:srgbClr val="000000"/>
                </a:solidFill>
                <a:ea typeface="ＭＳ Ｐゴシック"/>
              </a:rPr>
              <a:t>individuals leaving the population (deaths and international emigrants)</a:t>
            </a:r>
          </a:p>
          <a:p>
            <a:pPr marL="214313" indent="-214313">
              <a:buFont typeface="Arial" panose="020B0604020202020204" pitchFamily="34" charset="0"/>
              <a:buChar char="•"/>
              <a:defRPr/>
            </a:pPr>
            <a:r>
              <a:rPr lang="en-GB" sz="1200" kern="0" dirty="0">
                <a:solidFill>
                  <a:srgbClr val="000000"/>
                </a:solidFill>
                <a:ea typeface="ＭＳ Ｐゴシック"/>
              </a:rPr>
              <a:t>special populations</a:t>
            </a:r>
          </a:p>
        </p:txBody>
      </p:sp>
      <p:cxnSp>
        <p:nvCxnSpPr>
          <p:cNvPr id="26" name="Straight Arrow Connector 25">
            <a:extLst>
              <a:ext uri="{FF2B5EF4-FFF2-40B4-BE49-F238E27FC236}">
                <a16:creationId xmlns:a16="http://schemas.microsoft.com/office/drawing/2014/main" id="{92949B28-C5FF-47C3-B909-BD77A8978A36}"/>
              </a:ext>
            </a:extLst>
          </p:cNvPr>
          <p:cNvCxnSpPr>
            <a:cxnSpLocks/>
          </p:cNvCxnSpPr>
          <p:nvPr/>
        </p:nvCxnSpPr>
        <p:spPr bwMode="auto">
          <a:xfrm flipH="1">
            <a:off x="3242467" y="3076574"/>
            <a:ext cx="505308" cy="0"/>
          </a:xfrm>
          <a:prstGeom prst="straightConnector1">
            <a:avLst/>
          </a:prstGeom>
          <a:solidFill>
            <a:srgbClr val="4472C4"/>
          </a:solidFill>
          <a:ln w="9525" cap="flat" cmpd="sng" algn="ctr">
            <a:solidFill>
              <a:sysClr val="windowText" lastClr="000000"/>
            </a:solidFill>
            <a:prstDash val="solid"/>
            <a:round/>
            <a:headEnd type="none" w="med" len="med"/>
            <a:tailEnd type="triangle"/>
          </a:ln>
          <a:effectLst/>
        </p:spPr>
      </p:cxnSp>
      <p:cxnSp>
        <p:nvCxnSpPr>
          <p:cNvPr id="27" name="Straight Arrow Connector 26">
            <a:extLst>
              <a:ext uri="{FF2B5EF4-FFF2-40B4-BE49-F238E27FC236}">
                <a16:creationId xmlns:a16="http://schemas.microsoft.com/office/drawing/2014/main" id="{68D5E7DF-DCF7-4CF1-8DED-A9FEB13C11DD}"/>
              </a:ext>
            </a:extLst>
          </p:cNvPr>
          <p:cNvCxnSpPr>
            <a:cxnSpLocks/>
          </p:cNvCxnSpPr>
          <p:nvPr/>
        </p:nvCxnSpPr>
        <p:spPr bwMode="auto">
          <a:xfrm flipV="1">
            <a:off x="7938095" y="3050106"/>
            <a:ext cx="445522" cy="2"/>
          </a:xfrm>
          <a:prstGeom prst="straightConnector1">
            <a:avLst/>
          </a:prstGeom>
          <a:solidFill>
            <a:srgbClr val="4472C4"/>
          </a:solidFill>
          <a:ln w="9525" cap="flat" cmpd="sng" algn="ctr">
            <a:solidFill>
              <a:sysClr val="windowText" lastClr="000000"/>
            </a:solidFill>
            <a:prstDash val="solid"/>
            <a:round/>
            <a:headEnd type="none" w="med" len="med"/>
            <a:tailEnd type="triangle"/>
          </a:ln>
          <a:effectLst/>
        </p:spPr>
      </p:cxnSp>
    </p:spTree>
    <p:extLst>
      <p:ext uri="{BB962C8B-B14F-4D97-AF65-F5344CB8AC3E}">
        <p14:creationId xmlns:p14="http://schemas.microsoft.com/office/powerpoint/2010/main" val="6423103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8166B-C579-DF48-900E-C835F581A794}"/>
              </a:ext>
            </a:extLst>
          </p:cNvPr>
          <p:cNvSpPr>
            <a:spLocks noGrp="1"/>
          </p:cNvSpPr>
          <p:nvPr>
            <p:ph type="title"/>
          </p:nvPr>
        </p:nvSpPr>
        <p:spPr>
          <a:xfrm>
            <a:off x="132830" y="186422"/>
            <a:ext cx="12374481" cy="812061"/>
          </a:xfrm>
        </p:spPr>
        <p:txBody>
          <a:bodyPr/>
          <a:lstStyle/>
          <a:p>
            <a:pPr lvl="0">
              <a:lnSpc>
                <a:spcPct val="100000"/>
              </a:lnSpc>
              <a:spcBef>
                <a:spcPts val="0"/>
              </a:spcBef>
            </a:pPr>
            <a:r>
              <a:rPr lang="en-GB" sz="3600" kern="0" dirty="0">
                <a:solidFill>
                  <a:srgbClr val="002D46"/>
                </a:solidFill>
                <a:ea typeface="ＭＳ Ｐゴシック"/>
              </a:rPr>
              <a:t>Stocks based approach: age-group source hierarchies</a:t>
            </a:r>
            <a:br>
              <a:rPr lang="en-GB" sz="3600" b="0" dirty="0">
                <a:solidFill>
                  <a:srgbClr val="000000"/>
                </a:solidFill>
                <a:ea typeface="ＭＳ Ｐゴシック"/>
                <a:cs typeface="+mn-cs"/>
              </a:rPr>
            </a:br>
            <a:br>
              <a:rPr lang="en-GB" sz="3600" dirty="0">
                <a:latin typeface="Calibri" panose="020F0502020204030204" pitchFamily="34" charset="0"/>
              </a:rPr>
            </a:br>
            <a:endParaRPr lang="en-US" sz="3600" dirty="0"/>
          </a:p>
        </p:txBody>
      </p:sp>
      <p:pic>
        <p:nvPicPr>
          <p:cNvPr id="7" name="Picture 6" descr="C:\Users\briggb\AppData\Local\Microsoft\Windows\Temporary Internet Files\Content.Outlook\1BBQJ6M9\Hierarchy table for publication (002).png">
            <a:extLst>
              <a:ext uri="{FF2B5EF4-FFF2-40B4-BE49-F238E27FC236}">
                <a16:creationId xmlns:a16="http://schemas.microsoft.com/office/drawing/2014/main" id="{8048E0E8-92B2-42D6-AA53-4F59B09BB199}"/>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28497" y="1008993"/>
            <a:ext cx="7953474" cy="5044965"/>
          </a:xfrm>
          <a:prstGeom prst="rect">
            <a:avLst/>
          </a:prstGeom>
          <a:noFill/>
          <a:ln>
            <a:noFill/>
          </a:ln>
        </p:spPr>
      </p:pic>
    </p:spTree>
    <p:extLst>
      <p:ext uri="{BB962C8B-B14F-4D97-AF65-F5344CB8AC3E}">
        <p14:creationId xmlns:p14="http://schemas.microsoft.com/office/powerpoint/2010/main" val="14583764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8166B-C579-DF48-900E-C835F581A794}"/>
              </a:ext>
            </a:extLst>
          </p:cNvPr>
          <p:cNvSpPr>
            <a:spLocks noGrp="1"/>
          </p:cNvSpPr>
          <p:nvPr>
            <p:ph type="title"/>
          </p:nvPr>
        </p:nvSpPr>
        <p:spPr>
          <a:xfrm>
            <a:off x="216913" y="0"/>
            <a:ext cx="12374481" cy="1938992"/>
          </a:xfrm>
        </p:spPr>
        <p:txBody>
          <a:bodyPr/>
          <a:lstStyle/>
          <a:p>
            <a:pPr lvl="0">
              <a:lnSpc>
                <a:spcPct val="100000"/>
              </a:lnSpc>
              <a:spcBef>
                <a:spcPts val="0"/>
              </a:spcBef>
            </a:pPr>
            <a:r>
              <a:rPr lang="en-GB" sz="2400" kern="0" dirty="0">
                <a:solidFill>
                  <a:srgbClr val="002D46"/>
                </a:solidFill>
                <a:ea typeface="ＭＳ Ｐゴシック"/>
              </a:rPr>
              <a:t>Examples of analysis leading to data-driven rules: how can linking data help us to better understand international migration? </a:t>
            </a:r>
            <a:br>
              <a:rPr lang="en-GB" sz="3600" b="0" dirty="0">
                <a:solidFill>
                  <a:srgbClr val="000000"/>
                </a:solidFill>
                <a:latin typeface="Calibri" panose="020F0502020204030204" pitchFamily="34" charset="0"/>
                <a:ea typeface="ＭＳ Ｐゴシック"/>
                <a:cs typeface="+mn-cs"/>
              </a:rPr>
            </a:br>
            <a:br>
              <a:rPr lang="en-GB" sz="3600" dirty="0">
                <a:latin typeface="Calibri" panose="020F0502020204030204" pitchFamily="34" charset="0"/>
              </a:rPr>
            </a:br>
            <a:endParaRPr lang="en-US" sz="3600" dirty="0"/>
          </a:p>
        </p:txBody>
      </p:sp>
      <p:sp>
        <p:nvSpPr>
          <p:cNvPr id="5" name="TextBox 4">
            <a:extLst>
              <a:ext uri="{FF2B5EF4-FFF2-40B4-BE49-F238E27FC236}">
                <a16:creationId xmlns:a16="http://schemas.microsoft.com/office/drawing/2014/main" id="{4E11CAD8-24B7-47D1-B9D8-80E7A67712E2}"/>
              </a:ext>
            </a:extLst>
          </p:cNvPr>
          <p:cNvSpPr txBox="1"/>
          <p:nvPr/>
        </p:nvSpPr>
        <p:spPr>
          <a:xfrm>
            <a:off x="305661" y="927206"/>
            <a:ext cx="5288573" cy="461665"/>
          </a:xfrm>
          <a:prstGeom prst="rect">
            <a:avLst/>
          </a:prstGeom>
          <a:solidFill>
            <a:srgbClr val="FFFFFF"/>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solidFill>
                  <a:srgbClr val="000000"/>
                </a:solidFill>
                <a:effectLst/>
                <a:uLnTx/>
                <a:uFillTx/>
                <a:ea typeface="ＭＳ Ｐゴシック"/>
              </a:rPr>
              <a:t>Time lag between the arrival date (identified in the Migrant Worker Scan) and NHS registration date (in Personal Demographic Service)</a:t>
            </a:r>
          </a:p>
        </p:txBody>
      </p:sp>
      <p:sp>
        <p:nvSpPr>
          <p:cNvPr id="6" name="TextBox 5">
            <a:extLst>
              <a:ext uri="{FF2B5EF4-FFF2-40B4-BE49-F238E27FC236}">
                <a16:creationId xmlns:a16="http://schemas.microsoft.com/office/drawing/2014/main" id="{F435E56B-8AA9-46E8-BA34-4CBD51E72824}"/>
              </a:ext>
            </a:extLst>
          </p:cNvPr>
          <p:cNvSpPr txBox="1"/>
          <p:nvPr/>
        </p:nvSpPr>
        <p:spPr>
          <a:xfrm>
            <a:off x="6277981" y="927206"/>
            <a:ext cx="5288573" cy="461665"/>
          </a:xfrm>
          <a:prstGeom prst="rect">
            <a:avLst/>
          </a:prstGeom>
          <a:solidFill>
            <a:schemeClr val="bg1"/>
          </a:solidFill>
        </p:spPr>
        <p:txBody>
          <a:bodyPr wrap="square" rtlCol="0">
            <a:spAutoFit/>
          </a:bodyPr>
          <a:lstStyle/>
          <a:p>
            <a:r>
              <a:rPr lang="en-GB" sz="1200" b="1" dirty="0"/>
              <a:t>Time spent in England and Wales, non-EU first year students studying at Higher Education Institutions in England and Wales</a:t>
            </a:r>
          </a:p>
        </p:txBody>
      </p:sp>
      <p:pic>
        <p:nvPicPr>
          <p:cNvPr id="8" name="Picture 7">
            <a:extLst>
              <a:ext uri="{FF2B5EF4-FFF2-40B4-BE49-F238E27FC236}">
                <a16:creationId xmlns:a16="http://schemas.microsoft.com/office/drawing/2014/main" id="{5770A41A-911A-4CBF-80AC-8C5A3C8BD3DC}"/>
              </a:ext>
            </a:extLst>
          </p:cNvPr>
          <p:cNvPicPr>
            <a:picLocks noChangeAspect="1"/>
          </p:cNvPicPr>
          <p:nvPr/>
        </p:nvPicPr>
        <p:blipFill>
          <a:blip r:embed="rId2"/>
          <a:stretch>
            <a:fillRect/>
          </a:stretch>
        </p:blipFill>
        <p:spPr>
          <a:xfrm>
            <a:off x="216913" y="1401677"/>
            <a:ext cx="5017694" cy="2462140"/>
          </a:xfrm>
          <a:prstGeom prst="rect">
            <a:avLst/>
          </a:prstGeom>
        </p:spPr>
      </p:pic>
      <p:pic>
        <p:nvPicPr>
          <p:cNvPr id="9" name="Picture 8">
            <a:extLst>
              <a:ext uri="{FF2B5EF4-FFF2-40B4-BE49-F238E27FC236}">
                <a16:creationId xmlns:a16="http://schemas.microsoft.com/office/drawing/2014/main" id="{3D1B60F6-8F75-42C4-B9A6-D5EFE753D2E0}"/>
              </a:ext>
            </a:extLst>
          </p:cNvPr>
          <p:cNvPicPr>
            <a:picLocks noChangeAspect="1"/>
          </p:cNvPicPr>
          <p:nvPr/>
        </p:nvPicPr>
        <p:blipFill>
          <a:blip r:embed="rId3"/>
          <a:stretch>
            <a:fillRect/>
          </a:stretch>
        </p:blipFill>
        <p:spPr>
          <a:xfrm>
            <a:off x="6303543" y="1366873"/>
            <a:ext cx="4742200" cy="4327728"/>
          </a:xfrm>
          <a:prstGeom prst="rect">
            <a:avLst/>
          </a:prstGeom>
        </p:spPr>
      </p:pic>
      <p:sp>
        <p:nvSpPr>
          <p:cNvPr id="10" name="TextBox 9">
            <a:extLst>
              <a:ext uri="{FF2B5EF4-FFF2-40B4-BE49-F238E27FC236}">
                <a16:creationId xmlns:a16="http://schemas.microsoft.com/office/drawing/2014/main" id="{94218FF1-A4E3-4E93-85C1-3111E610CE75}"/>
              </a:ext>
            </a:extLst>
          </p:cNvPr>
          <p:cNvSpPr txBox="1"/>
          <p:nvPr/>
        </p:nvSpPr>
        <p:spPr>
          <a:xfrm>
            <a:off x="345520" y="3876623"/>
            <a:ext cx="5208854" cy="261610"/>
          </a:xfrm>
          <a:prstGeom prst="rect">
            <a:avLst/>
          </a:prstGeom>
          <a:noFill/>
        </p:spPr>
        <p:txBody>
          <a:bodyPr wrap="square" rtlCol="0">
            <a:spAutoFit/>
          </a:bodyPr>
          <a:lstStyle/>
          <a:p>
            <a:r>
              <a:rPr lang="en-GB" sz="1100" dirty="0">
                <a:solidFill>
                  <a:srgbClr val="000000"/>
                </a:solidFill>
                <a:ea typeface="ＭＳ Ｐゴシック"/>
              </a:rPr>
              <a:t>Source: ONS analysis of linked MWS and PDS data</a:t>
            </a:r>
          </a:p>
        </p:txBody>
      </p:sp>
      <p:sp>
        <p:nvSpPr>
          <p:cNvPr id="11" name="Rectangle: Rounded Corners 10">
            <a:extLst>
              <a:ext uri="{FF2B5EF4-FFF2-40B4-BE49-F238E27FC236}">
                <a16:creationId xmlns:a16="http://schemas.microsoft.com/office/drawing/2014/main" id="{9A7004E2-2130-44DA-9D15-B97E550C2D0C}"/>
              </a:ext>
            </a:extLst>
          </p:cNvPr>
          <p:cNvSpPr/>
          <p:nvPr/>
        </p:nvSpPr>
        <p:spPr bwMode="auto">
          <a:xfrm>
            <a:off x="305661" y="4151039"/>
            <a:ext cx="5868577" cy="1808664"/>
          </a:xfrm>
          <a:prstGeom prst="roundRect">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rgbClr val="000000"/>
                </a:solidFill>
                <a:effectLst/>
                <a:uLnTx/>
                <a:uFillTx/>
                <a:ea typeface="ＭＳ Ｐゴシック"/>
              </a:rPr>
              <a:t>Non-EU nationals tend to register more quickly with the NHS than EU nationals. </a:t>
            </a:r>
          </a:p>
          <a:p>
            <a:pPr marL="0" marR="0" lvl="0" indent="0"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dirty="0">
              <a:ln>
                <a:noFill/>
              </a:ln>
              <a:solidFill>
                <a:srgbClr val="000000"/>
              </a:solidFill>
              <a:effectLst/>
              <a:uLnTx/>
              <a:uFillTx/>
              <a:ea typeface="ＭＳ Ｐゴシック"/>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rgbClr val="000000"/>
                </a:solidFill>
                <a:effectLst/>
                <a:uLnTx/>
                <a:uFillTx/>
                <a:ea typeface="ＭＳ Ｐゴシック"/>
              </a:rPr>
              <a:t>For those in the cohort, the median lags were:</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0" cap="none" spc="0" normalizeH="0" baseline="0" noProof="0" dirty="0">
                <a:ln>
                  <a:noFill/>
                </a:ln>
                <a:solidFill>
                  <a:srgbClr val="000000"/>
                </a:solidFill>
                <a:effectLst/>
                <a:uLnTx/>
                <a:uFillTx/>
                <a:ea typeface="ＭＳ Ｐゴシック"/>
              </a:rPr>
              <a:t>EU: 276 days</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0" cap="none" spc="0" normalizeH="0" baseline="0" noProof="0" dirty="0">
                <a:ln>
                  <a:noFill/>
                </a:ln>
                <a:solidFill>
                  <a:srgbClr val="000000"/>
                </a:solidFill>
                <a:effectLst/>
                <a:uLnTx/>
                <a:uFillTx/>
                <a:ea typeface="ＭＳ Ｐゴシック"/>
              </a:rPr>
              <a:t>Non-EU: 60 days</a:t>
            </a:r>
          </a:p>
          <a:p>
            <a:pPr marL="0" marR="0" lvl="0" indent="0"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dirty="0">
              <a:ln>
                <a:noFill/>
              </a:ln>
              <a:solidFill>
                <a:srgbClr val="000000"/>
              </a:solidFill>
              <a:effectLst/>
              <a:uLnTx/>
              <a:uFillTx/>
              <a:ea typeface="ＭＳ Ｐゴシック"/>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rgbClr val="000000"/>
                </a:solidFill>
                <a:effectLst/>
                <a:uLnTx/>
                <a:uFillTx/>
                <a:ea typeface="ＭＳ Ｐゴシック"/>
              </a:rPr>
              <a:t>Shorter registration lags for non-EU nationals may be linked to the fact that most non-EEA nationals have to pay a </a:t>
            </a:r>
            <a:r>
              <a:rPr kumimoji="0" lang="en-GB" sz="1200" b="0" i="0" u="none" strike="noStrike" kern="0" cap="none" spc="0" normalizeH="0" baseline="0" noProof="0" dirty="0">
                <a:ln>
                  <a:noFill/>
                </a:ln>
                <a:solidFill>
                  <a:srgbClr val="000000"/>
                </a:solidFill>
                <a:effectLst/>
                <a:uLnTx/>
                <a:uFillTx/>
                <a:ea typeface="ＭＳ Ｐゴシック"/>
                <a:hlinkClick r:id="rId4"/>
              </a:rPr>
              <a:t>health surcharge</a:t>
            </a:r>
            <a:r>
              <a:rPr kumimoji="0" lang="en-GB" sz="1200" b="0" i="0" u="none" strike="noStrike" kern="0" cap="none" spc="0" normalizeH="0" baseline="0" noProof="0" dirty="0">
                <a:ln>
                  <a:noFill/>
                </a:ln>
                <a:solidFill>
                  <a:srgbClr val="000000"/>
                </a:solidFill>
                <a:effectLst/>
                <a:uLnTx/>
                <a:uFillTx/>
                <a:ea typeface="ＭＳ Ｐゴシック"/>
              </a:rPr>
              <a:t> before they come to the UK, so perhaps have more incentive to register with a GP when they arrive.</a:t>
            </a:r>
          </a:p>
        </p:txBody>
      </p:sp>
      <p:sp>
        <p:nvSpPr>
          <p:cNvPr id="13" name="Rectangle: Rounded Corners 12">
            <a:extLst>
              <a:ext uri="{FF2B5EF4-FFF2-40B4-BE49-F238E27FC236}">
                <a16:creationId xmlns:a16="http://schemas.microsoft.com/office/drawing/2014/main" id="{68100C9D-8803-4996-9C87-ADBE5D136045}"/>
              </a:ext>
            </a:extLst>
          </p:cNvPr>
          <p:cNvSpPr/>
          <p:nvPr/>
        </p:nvSpPr>
        <p:spPr bwMode="auto">
          <a:xfrm>
            <a:off x="10962854" y="1662141"/>
            <a:ext cx="1110330" cy="3687763"/>
          </a:xfrm>
          <a:prstGeom prst="roundRect">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GB" sz="1200" b="0" i="0" u="none" strike="noStrike" kern="0" cap="none" spc="0" normalizeH="0" baseline="0" noProof="0" dirty="0">
                <a:ln>
                  <a:noFill/>
                </a:ln>
                <a:solidFill>
                  <a:sysClr val="windowText" lastClr="000000"/>
                </a:solidFill>
                <a:effectLst/>
                <a:uLnTx/>
                <a:uFillTx/>
                <a:ea typeface="ＭＳ Ｐゴシック"/>
              </a:rPr>
              <a:t>Our analysis has shown that a large proportion (47%) of students spend between 300-400 days in the England and Wales during their first 14 months of study within a 16 month period</a:t>
            </a:r>
            <a:endParaRPr kumimoji="0" lang="en-GB" sz="1200" b="0" i="0" u="none" strike="noStrike" kern="0" cap="none" spc="0" normalizeH="0" baseline="0" noProof="0" dirty="0">
              <a:ln>
                <a:noFill/>
              </a:ln>
              <a:solidFill>
                <a:srgbClr val="000000"/>
              </a:solidFill>
              <a:effectLst/>
              <a:uLnTx/>
              <a:uFillTx/>
              <a:ea typeface="ＭＳ Ｐゴシック" pitchFamily="1" charset="-128"/>
            </a:endParaRPr>
          </a:p>
        </p:txBody>
      </p:sp>
      <p:sp>
        <p:nvSpPr>
          <p:cNvPr id="14" name="TextBox 13">
            <a:extLst>
              <a:ext uri="{FF2B5EF4-FFF2-40B4-BE49-F238E27FC236}">
                <a16:creationId xmlns:a16="http://schemas.microsoft.com/office/drawing/2014/main" id="{1BFB3E4F-E246-4B2A-8B20-38E31FD8573E}"/>
              </a:ext>
            </a:extLst>
          </p:cNvPr>
          <p:cNvSpPr txBox="1"/>
          <p:nvPr/>
        </p:nvSpPr>
        <p:spPr>
          <a:xfrm>
            <a:off x="6755000" y="5669592"/>
            <a:ext cx="5208854" cy="261610"/>
          </a:xfrm>
          <a:prstGeom prst="rect">
            <a:avLst/>
          </a:prstGeom>
          <a:noFill/>
        </p:spPr>
        <p:txBody>
          <a:bodyPr wrap="square" rtlCol="0">
            <a:spAutoFit/>
          </a:bodyPr>
          <a:lstStyle/>
          <a:p>
            <a:r>
              <a:rPr lang="en-GB" sz="1100" dirty="0"/>
              <a:t>Source: ONS analysis of linked HESA and Home Office Exit Checks data</a:t>
            </a:r>
          </a:p>
        </p:txBody>
      </p:sp>
    </p:spTree>
    <p:extLst>
      <p:ext uri="{BB962C8B-B14F-4D97-AF65-F5344CB8AC3E}">
        <p14:creationId xmlns:p14="http://schemas.microsoft.com/office/powerpoint/2010/main" val="38687281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A7F7F-5BBC-44C7-B5C9-6B623DC9E8E2}"/>
              </a:ext>
            </a:extLst>
          </p:cNvPr>
          <p:cNvSpPr>
            <a:spLocks noGrp="1"/>
          </p:cNvSpPr>
          <p:nvPr>
            <p:ph type="title"/>
          </p:nvPr>
        </p:nvSpPr>
        <p:spPr>
          <a:xfrm>
            <a:off x="470338" y="219351"/>
            <a:ext cx="10515600" cy="590931"/>
          </a:xfrm>
        </p:spPr>
        <p:txBody>
          <a:bodyPr/>
          <a:lstStyle/>
          <a:p>
            <a:r>
              <a:rPr lang="en-GB" sz="3600" dirty="0"/>
              <a:t>Challenges</a:t>
            </a:r>
          </a:p>
        </p:txBody>
      </p:sp>
      <p:sp>
        <p:nvSpPr>
          <p:cNvPr id="3" name="Content Placeholder 2">
            <a:extLst>
              <a:ext uri="{FF2B5EF4-FFF2-40B4-BE49-F238E27FC236}">
                <a16:creationId xmlns:a16="http://schemas.microsoft.com/office/drawing/2014/main" id="{CF68C8CF-27AD-4893-AA8E-07BCEA5E21AB}"/>
              </a:ext>
            </a:extLst>
          </p:cNvPr>
          <p:cNvSpPr>
            <a:spLocks noGrp="1"/>
          </p:cNvSpPr>
          <p:nvPr>
            <p:ph idx="1"/>
          </p:nvPr>
        </p:nvSpPr>
        <p:spPr>
          <a:xfrm>
            <a:off x="470338" y="1199845"/>
            <a:ext cx="11416863" cy="4150880"/>
          </a:xfrm>
        </p:spPr>
        <p:txBody>
          <a:bodyPr/>
          <a:lstStyle/>
          <a:p>
            <a:pPr marL="457200" indent="-457200">
              <a:buFont typeface="Arial" panose="020B0604020202020204" pitchFamily="34" charset="0"/>
              <a:buChar char="•"/>
            </a:pPr>
            <a:r>
              <a:rPr lang="en-GB" dirty="0"/>
              <a:t>No unique identifier in UK data sources – alternative linking strategies required</a:t>
            </a:r>
          </a:p>
          <a:p>
            <a:pPr marL="457200" indent="-457200">
              <a:buFont typeface="Arial" panose="020B0604020202020204" pitchFamily="34" charset="0"/>
              <a:buChar char="•"/>
            </a:pPr>
            <a:r>
              <a:rPr lang="en-GB" dirty="0"/>
              <a:t>Data availability and access – is admin data fit for purpose?</a:t>
            </a:r>
          </a:p>
          <a:p>
            <a:pPr marL="457200" indent="-457200">
              <a:buFont typeface="Arial" panose="020B0604020202020204" pitchFamily="34" charset="0"/>
              <a:buChar char="•"/>
            </a:pPr>
            <a:r>
              <a:rPr lang="en-GB" dirty="0"/>
              <a:t>Dealing with coverage issues – over and under coverage           </a:t>
            </a:r>
          </a:p>
          <a:p>
            <a:pPr marL="457200" indent="-457200">
              <a:buFont typeface="Arial" panose="020B0604020202020204" pitchFamily="34" charset="0"/>
              <a:buChar char="•"/>
            </a:pPr>
            <a:r>
              <a:rPr lang="en-GB" dirty="0"/>
              <a:t>Aligning to standard definitions– </a:t>
            </a:r>
            <a:r>
              <a:rPr lang="en-GB" dirty="0" err="1"/>
              <a:t>eg</a:t>
            </a:r>
            <a:r>
              <a:rPr lang="en-GB" dirty="0"/>
              <a:t> different addresses, arrival v registration date, lags in registration/re registration</a:t>
            </a:r>
          </a:p>
          <a:p>
            <a:pPr marL="457200" indent="-457200">
              <a:buFont typeface="Arial" panose="020B0604020202020204" pitchFamily="34" charset="0"/>
              <a:buChar char="•"/>
            </a:pPr>
            <a:r>
              <a:rPr lang="en-GB" dirty="0"/>
              <a:t>Counting ‘special populations’ who might not register for public services – </a:t>
            </a:r>
            <a:r>
              <a:rPr lang="en-GB" dirty="0" err="1"/>
              <a:t>eg</a:t>
            </a:r>
            <a:r>
              <a:rPr lang="en-GB" dirty="0"/>
              <a:t> Armed Forces and private schools</a:t>
            </a:r>
          </a:p>
        </p:txBody>
      </p:sp>
    </p:spTree>
    <p:extLst>
      <p:ext uri="{BB962C8B-B14F-4D97-AF65-F5344CB8AC3E}">
        <p14:creationId xmlns:p14="http://schemas.microsoft.com/office/powerpoint/2010/main" val="32344328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28E3A-D4FD-4CAD-A396-6F7F9770F887}"/>
              </a:ext>
            </a:extLst>
          </p:cNvPr>
          <p:cNvSpPr>
            <a:spLocks noGrp="1"/>
          </p:cNvSpPr>
          <p:nvPr>
            <p:ph type="title"/>
          </p:nvPr>
        </p:nvSpPr>
        <p:spPr>
          <a:xfrm>
            <a:off x="585952" y="327100"/>
            <a:ext cx="10515600" cy="757130"/>
          </a:xfrm>
        </p:spPr>
        <p:txBody>
          <a:bodyPr/>
          <a:lstStyle/>
          <a:p>
            <a:r>
              <a:rPr lang="en-GB" dirty="0"/>
              <a:t>Opportunities</a:t>
            </a:r>
          </a:p>
        </p:txBody>
      </p:sp>
      <p:sp>
        <p:nvSpPr>
          <p:cNvPr id="8" name="Content Placeholder 7">
            <a:extLst>
              <a:ext uri="{FF2B5EF4-FFF2-40B4-BE49-F238E27FC236}">
                <a16:creationId xmlns:a16="http://schemas.microsoft.com/office/drawing/2014/main" id="{7F1AE261-2B2C-46BE-BB32-8F29BD7EF20A}"/>
              </a:ext>
            </a:extLst>
          </p:cNvPr>
          <p:cNvSpPr>
            <a:spLocks noGrp="1"/>
          </p:cNvSpPr>
          <p:nvPr>
            <p:ph idx="1"/>
          </p:nvPr>
        </p:nvSpPr>
        <p:spPr>
          <a:xfrm>
            <a:off x="670035" y="1306401"/>
            <a:ext cx="10515600" cy="4722318"/>
          </a:xfrm>
        </p:spPr>
        <p:txBody>
          <a:bodyPr/>
          <a:lstStyle/>
          <a:p>
            <a:pPr marL="457200" indent="-457200">
              <a:buFont typeface="Arial" panose="020B0604020202020204" pitchFamily="34" charset="0"/>
              <a:buChar char="•"/>
            </a:pPr>
            <a:r>
              <a:rPr lang="en-GB" dirty="0"/>
              <a:t>More frequent and timely statistics</a:t>
            </a:r>
          </a:p>
          <a:p>
            <a:pPr marL="457200" indent="-457200">
              <a:buFont typeface="Arial" panose="020B0604020202020204" pitchFamily="34" charset="0"/>
              <a:buChar char="•"/>
            </a:pPr>
            <a:r>
              <a:rPr lang="en-GB" dirty="0"/>
              <a:t>New insights about migrant types (seasonal workers, short term circular migrants)</a:t>
            </a:r>
          </a:p>
          <a:p>
            <a:pPr marL="457200" indent="-457200">
              <a:buFont typeface="Arial" panose="020B0604020202020204" pitchFamily="34" charset="0"/>
              <a:buChar char="•"/>
            </a:pPr>
            <a:r>
              <a:rPr lang="en-GB" dirty="0"/>
              <a:t>Longitudinal perspective for population groups </a:t>
            </a:r>
            <a:r>
              <a:rPr lang="en-GB" dirty="0" err="1"/>
              <a:t>eg</a:t>
            </a:r>
            <a:r>
              <a:rPr lang="en-GB" dirty="0"/>
              <a:t> educational and economic outcomes</a:t>
            </a:r>
          </a:p>
          <a:p>
            <a:pPr marL="457200" indent="-457200">
              <a:buFont typeface="Arial" panose="020B0604020202020204" pitchFamily="34" charset="0"/>
              <a:buChar char="•"/>
            </a:pPr>
            <a:r>
              <a:rPr lang="en-GB" dirty="0"/>
              <a:t>Flexible approach able to adapt to new data and methods</a:t>
            </a:r>
          </a:p>
          <a:p>
            <a:endParaRPr lang="en-GB" dirty="0"/>
          </a:p>
          <a:p>
            <a:endParaRPr lang="en-GB" dirty="0"/>
          </a:p>
        </p:txBody>
      </p:sp>
    </p:spTree>
    <p:extLst>
      <p:ext uri="{BB962C8B-B14F-4D97-AF65-F5344CB8AC3E}">
        <p14:creationId xmlns:p14="http://schemas.microsoft.com/office/powerpoint/2010/main" val="18872922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8166B-C579-DF48-900E-C835F581A794}"/>
              </a:ext>
            </a:extLst>
          </p:cNvPr>
          <p:cNvSpPr>
            <a:spLocks noGrp="1"/>
          </p:cNvSpPr>
          <p:nvPr>
            <p:ph type="title"/>
          </p:nvPr>
        </p:nvSpPr>
        <p:spPr>
          <a:xfrm>
            <a:off x="490182" y="31531"/>
            <a:ext cx="12374481" cy="1754326"/>
          </a:xfrm>
        </p:spPr>
        <p:txBody>
          <a:bodyPr/>
          <a:lstStyle/>
          <a:p>
            <a:pPr lvl="0">
              <a:lnSpc>
                <a:spcPct val="100000"/>
              </a:lnSpc>
              <a:spcBef>
                <a:spcPts val="0"/>
              </a:spcBef>
            </a:pPr>
            <a:r>
              <a:rPr lang="en-GB" sz="3600" kern="0" dirty="0">
                <a:solidFill>
                  <a:srgbClr val="002D46"/>
                </a:solidFill>
                <a:ea typeface="ＭＳ Ｐゴシック"/>
              </a:rPr>
              <a:t>Next steps</a:t>
            </a:r>
            <a:br>
              <a:rPr lang="en-GB" sz="3600" b="0" dirty="0">
                <a:solidFill>
                  <a:srgbClr val="000000"/>
                </a:solidFill>
                <a:latin typeface="Calibri" panose="020F0502020204030204" pitchFamily="34" charset="0"/>
                <a:ea typeface="ＭＳ Ｐゴシック"/>
                <a:cs typeface="+mn-cs"/>
              </a:rPr>
            </a:br>
            <a:br>
              <a:rPr lang="en-GB" sz="3600" dirty="0">
                <a:latin typeface="Calibri" panose="020F0502020204030204" pitchFamily="34" charset="0"/>
              </a:rPr>
            </a:br>
            <a:endParaRPr lang="en-US" sz="3600" dirty="0"/>
          </a:p>
        </p:txBody>
      </p:sp>
      <p:sp>
        <p:nvSpPr>
          <p:cNvPr id="3" name="Rectangle 2">
            <a:extLst>
              <a:ext uri="{FF2B5EF4-FFF2-40B4-BE49-F238E27FC236}">
                <a16:creationId xmlns:a16="http://schemas.microsoft.com/office/drawing/2014/main" id="{65B446BD-61EB-403B-8B6D-BC55428103DA}"/>
              </a:ext>
            </a:extLst>
          </p:cNvPr>
          <p:cNvSpPr/>
          <p:nvPr/>
        </p:nvSpPr>
        <p:spPr>
          <a:xfrm>
            <a:off x="434277" y="819129"/>
            <a:ext cx="6853987" cy="5148076"/>
          </a:xfrm>
          <a:prstGeom prst="rect">
            <a:avLst/>
          </a:prstGeom>
        </p:spPr>
        <p:txBody>
          <a:bodyPr wrap="square">
            <a:spAutoFit/>
          </a:bodyPr>
          <a:lstStyle/>
          <a:p>
            <a:pPr marL="171450" lvl="0" indent="-171450">
              <a:defRPr/>
            </a:pPr>
            <a:r>
              <a:rPr lang="en-GB" b="1" dirty="0">
                <a:solidFill>
                  <a:sysClr val="windowText" lastClr="000000"/>
                </a:solidFill>
                <a:latin typeface="Arial" panose="020B0604020202020204" pitchFamily="34" charset="0"/>
                <a:ea typeface="ＭＳ Ｐゴシック"/>
                <a:cs typeface="Arial" panose="020B0604020202020204" pitchFamily="34" charset="0"/>
              </a:rPr>
              <a:t>Continuing to engage with our users! We plan to publish our next update on this programme of work in spring 2019.  </a:t>
            </a:r>
            <a:endParaRPr lang="en-GB" dirty="0">
              <a:solidFill>
                <a:sysClr val="windowText" lastClr="000000"/>
              </a:solidFill>
              <a:latin typeface="Arial" panose="020B0604020202020204" pitchFamily="34" charset="0"/>
              <a:ea typeface="ＭＳ Ｐゴシック"/>
              <a:cs typeface="Arial" panose="020B0604020202020204" pitchFamily="34" charset="0"/>
            </a:endParaRPr>
          </a:p>
          <a:p>
            <a:pPr marL="171450" lvl="0" indent="-171450">
              <a:lnSpc>
                <a:spcPct val="90000"/>
              </a:lnSpc>
              <a:spcBef>
                <a:spcPts val="1000"/>
              </a:spcBef>
              <a:buFont typeface="Arial" panose="020B0604020202020204" pitchFamily="34" charset="0"/>
              <a:buChar char="•"/>
              <a:defRPr/>
            </a:pPr>
            <a:r>
              <a:rPr lang="en-GB" dirty="0">
                <a:solidFill>
                  <a:sysClr val="windowText" lastClr="000000"/>
                </a:solidFill>
                <a:latin typeface="Arial" panose="020B0604020202020204" pitchFamily="34" charset="0"/>
                <a:ea typeface="ＭＳ Ｐゴシック"/>
                <a:cs typeface="Arial" panose="020B0604020202020204" pitchFamily="34" charset="0"/>
              </a:rPr>
              <a:t>We are still developing our future system and are in the process of acquiring the further administrative data sources needed to deliver this – for example, to address coverage gaps for EU migration. </a:t>
            </a:r>
          </a:p>
          <a:p>
            <a:pPr marL="171450" lvl="0" indent="-171450">
              <a:lnSpc>
                <a:spcPct val="90000"/>
              </a:lnSpc>
              <a:spcBef>
                <a:spcPts val="1000"/>
              </a:spcBef>
              <a:buFont typeface="Arial" panose="020B0604020202020204" pitchFamily="34" charset="0"/>
              <a:buChar char="•"/>
              <a:defRPr/>
            </a:pPr>
            <a:r>
              <a:rPr lang="en-GB" dirty="0">
                <a:solidFill>
                  <a:sysClr val="windowText" lastClr="000000"/>
                </a:solidFill>
                <a:latin typeface="Arial" panose="020B0604020202020204" pitchFamily="34" charset="0"/>
                <a:ea typeface="ＭＳ Ｐゴシック"/>
                <a:cs typeface="Arial" panose="020B0604020202020204" pitchFamily="34" charset="0"/>
              </a:rPr>
              <a:t>To take our research further and maximise the benefits of administrative data, our next steps will be to link across a fuller range of data sources available to ONS, to continue to build an integrated system for measuring population and migration. </a:t>
            </a:r>
          </a:p>
          <a:p>
            <a:pPr marL="171450" lvl="0" indent="-171450">
              <a:lnSpc>
                <a:spcPct val="90000"/>
              </a:lnSpc>
              <a:spcBef>
                <a:spcPts val="1000"/>
              </a:spcBef>
              <a:buFont typeface="Arial" panose="020B0604020202020204" pitchFamily="34" charset="0"/>
              <a:buChar char="•"/>
              <a:defRPr/>
            </a:pPr>
            <a:r>
              <a:rPr lang="en-GB" dirty="0">
                <a:solidFill>
                  <a:sysClr val="windowText" lastClr="000000"/>
                </a:solidFill>
                <a:latin typeface="Arial" panose="020B0604020202020204" pitchFamily="34" charset="0"/>
                <a:ea typeface="ＭＳ Ｐゴシック"/>
                <a:cs typeface="Arial" panose="020B0604020202020204" pitchFamily="34" charset="0"/>
              </a:rPr>
              <a:t>We will continue to collaborate closely across government to develop our approach for putting administrative data at the core of our statistics, and to address key evidence gaps identified by our users.</a:t>
            </a:r>
          </a:p>
          <a:p>
            <a:pPr marL="171450" lvl="0" indent="-171450">
              <a:lnSpc>
                <a:spcPct val="90000"/>
              </a:lnSpc>
              <a:spcBef>
                <a:spcPts val="1000"/>
              </a:spcBef>
              <a:buFont typeface="Arial" panose="020B0604020202020204" pitchFamily="34" charset="0"/>
              <a:buChar char="•"/>
              <a:defRPr/>
            </a:pPr>
            <a:r>
              <a:rPr lang="en-GB" dirty="0">
                <a:solidFill>
                  <a:sysClr val="windowText" lastClr="000000"/>
                </a:solidFill>
                <a:latin typeface="Arial" panose="020B0604020202020204" pitchFamily="34" charset="0"/>
                <a:ea typeface="ＭＳ Ｐゴシック"/>
                <a:cs typeface="Arial" panose="020B0604020202020204" pitchFamily="34" charset="0"/>
              </a:rPr>
              <a:t>Alongside this, we are also taking forward work to compare what existing survey sources (IPS, LFS, APS) tell us about population and migration. We published a workplan in February 2019, and will report conclusions later this year.</a:t>
            </a:r>
          </a:p>
        </p:txBody>
      </p:sp>
      <p:pic>
        <p:nvPicPr>
          <p:cNvPr id="6" name="Picture 5" descr="C:\Users\briggb\AppData\Local\Microsoft\Windows\Temporary Internet Files\Content.Outlook\1BBQJ6M9\Timeline - admin data at the core (002).png">
            <a:extLst>
              <a:ext uri="{FF2B5EF4-FFF2-40B4-BE49-F238E27FC236}">
                <a16:creationId xmlns:a16="http://schemas.microsoft.com/office/drawing/2014/main" id="{47E94AAE-B2B2-483B-897A-45DF64AE3EE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232359" y="761773"/>
            <a:ext cx="4874316" cy="5208103"/>
          </a:xfrm>
          <a:prstGeom prst="rect">
            <a:avLst/>
          </a:prstGeom>
          <a:noFill/>
          <a:ln>
            <a:noFill/>
          </a:ln>
        </p:spPr>
      </p:pic>
      <p:sp>
        <p:nvSpPr>
          <p:cNvPr id="8" name="TextBox 7">
            <a:extLst>
              <a:ext uri="{FF2B5EF4-FFF2-40B4-BE49-F238E27FC236}">
                <a16:creationId xmlns:a16="http://schemas.microsoft.com/office/drawing/2014/main" id="{33F7AB60-4D1A-44B9-BB01-6158FC5E11D1}"/>
              </a:ext>
            </a:extLst>
          </p:cNvPr>
          <p:cNvSpPr txBox="1"/>
          <p:nvPr/>
        </p:nvSpPr>
        <p:spPr>
          <a:xfrm>
            <a:off x="8348756" y="330986"/>
            <a:ext cx="4874316" cy="369332"/>
          </a:xfrm>
          <a:prstGeom prst="rect">
            <a:avLst/>
          </a:prstGeom>
          <a:noFill/>
        </p:spPr>
        <p:txBody>
          <a:bodyPr wrap="square" rtlCol="0">
            <a:spAutoFit/>
          </a:bodyPr>
          <a:lstStyle/>
          <a:p>
            <a:r>
              <a:rPr lang="en-GB" b="1" dirty="0">
                <a:solidFill>
                  <a:prstClr val="black"/>
                </a:solidFill>
                <a:latin typeface="Calibri" panose="020F0502020204030204"/>
                <a:ea typeface="ＭＳ Ｐゴシック"/>
              </a:rPr>
              <a:t>Our transformation timeline</a:t>
            </a:r>
          </a:p>
        </p:txBody>
      </p:sp>
    </p:spTree>
    <p:extLst>
      <p:ext uri="{BB962C8B-B14F-4D97-AF65-F5344CB8AC3E}">
        <p14:creationId xmlns:p14="http://schemas.microsoft.com/office/powerpoint/2010/main" val="39569241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99613-B1F6-4624-A3AF-185C1AAB8F3A}"/>
              </a:ext>
            </a:extLst>
          </p:cNvPr>
          <p:cNvSpPr>
            <a:spLocks noGrp="1"/>
          </p:cNvSpPr>
          <p:nvPr>
            <p:ph type="title"/>
          </p:nvPr>
        </p:nvSpPr>
        <p:spPr/>
        <p:txBody>
          <a:bodyPr/>
          <a:lstStyle/>
          <a:p>
            <a:r>
              <a:rPr lang="en-GB" dirty="0"/>
              <a:t>Outline</a:t>
            </a:r>
          </a:p>
        </p:txBody>
      </p:sp>
      <p:sp>
        <p:nvSpPr>
          <p:cNvPr id="3" name="Content Placeholder 2">
            <a:extLst>
              <a:ext uri="{FF2B5EF4-FFF2-40B4-BE49-F238E27FC236}">
                <a16:creationId xmlns:a16="http://schemas.microsoft.com/office/drawing/2014/main" id="{DA43997D-1576-46A0-B425-A0FDEC7ECE08}"/>
              </a:ext>
            </a:extLst>
          </p:cNvPr>
          <p:cNvSpPr>
            <a:spLocks noGrp="1"/>
          </p:cNvSpPr>
          <p:nvPr>
            <p:ph idx="1"/>
          </p:nvPr>
        </p:nvSpPr>
        <p:spPr>
          <a:xfrm>
            <a:off x="838200" y="1923634"/>
            <a:ext cx="10515600" cy="3707682"/>
          </a:xfrm>
        </p:spPr>
        <p:txBody>
          <a:bodyPr/>
          <a:lstStyle/>
          <a:p>
            <a:r>
              <a:rPr lang="en-GB" dirty="0"/>
              <a:t>Why data integration is important?</a:t>
            </a:r>
          </a:p>
          <a:p>
            <a:r>
              <a:rPr lang="en-GB" dirty="0"/>
              <a:t>How are we using data integration for measuring population and population change?</a:t>
            </a:r>
          </a:p>
          <a:p>
            <a:r>
              <a:rPr lang="en-GB" dirty="0"/>
              <a:t>Changing our approach - ‘activity’ based population estimates</a:t>
            </a:r>
          </a:p>
          <a:p>
            <a:r>
              <a:rPr lang="en-GB" dirty="0"/>
              <a:t>Challenges and opportunities</a:t>
            </a:r>
          </a:p>
          <a:p>
            <a:r>
              <a:rPr lang="en-GB" dirty="0"/>
              <a:t>Next steps</a:t>
            </a:r>
          </a:p>
        </p:txBody>
      </p:sp>
    </p:spTree>
    <p:extLst>
      <p:ext uri="{BB962C8B-B14F-4D97-AF65-F5344CB8AC3E}">
        <p14:creationId xmlns:p14="http://schemas.microsoft.com/office/powerpoint/2010/main" val="27534881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8166B-C579-DF48-900E-C835F581A794}"/>
              </a:ext>
            </a:extLst>
          </p:cNvPr>
          <p:cNvSpPr>
            <a:spLocks noGrp="1"/>
          </p:cNvSpPr>
          <p:nvPr>
            <p:ph type="title"/>
          </p:nvPr>
        </p:nvSpPr>
        <p:spPr>
          <a:xfrm>
            <a:off x="500692" y="82466"/>
            <a:ext cx="12374481" cy="1754326"/>
          </a:xfrm>
        </p:spPr>
        <p:txBody>
          <a:bodyPr/>
          <a:lstStyle/>
          <a:p>
            <a:pPr lvl="0">
              <a:lnSpc>
                <a:spcPct val="100000"/>
              </a:lnSpc>
              <a:spcBef>
                <a:spcPts val="0"/>
              </a:spcBef>
            </a:pPr>
            <a:r>
              <a:rPr lang="en-GB" sz="3600" kern="0" dirty="0">
                <a:solidFill>
                  <a:srgbClr val="002D46"/>
                </a:solidFill>
                <a:latin typeface="Calibri" panose="020F0502020204030204" pitchFamily="34" charset="0"/>
                <a:ea typeface="ＭＳ Ｐゴシック"/>
              </a:rPr>
              <a:t>Contact details</a:t>
            </a:r>
            <a:br>
              <a:rPr lang="en-GB" sz="3600" b="0" dirty="0">
                <a:solidFill>
                  <a:srgbClr val="000000"/>
                </a:solidFill>
                <a:latin typeface="Calibri" panose="020F0502020204030204" pitchFamily="34" charset="0"/>
                <a:ea typeface="ＭＳ Ｐゴシック"/>
                <a:cs typeface="+mn-cs"/>
              </a:rPr>
            </a:br>
            <a:br>
              <a:rPr lang="en-GB" sz="3600" dirty="0">
                <a:latin typeface="Calibri" panose="020F0502020204030204" pitchFamily="34" charset="0"/>
              </a:rPr>
            </a:br>
            <a:endParaRPr lang="en-US" sz="3600" dirty="0"/>
          </a:p>
        </p:txBody>
      </p:sp>
      <p:sp>
        <p:nvSpPr>
          <p:cNvPr id="5" name="Content Placeholder 2">
            <a:extLst>
              <a:ext uri="{FF2B5EF4-FFF2-40B4-BE49-F238E27FC236}">
                <a16:creationId xmlns:a16="http://schemas.microsoft.com/office/drawing/2014/main" id="{C9D8C64D-9FEC-495A-BB79-623CBCDB8C76}"/>
              </a:ext>
            </a:extLst>
          </p:cNvPr>
          <p:cNvSpPr txBox="1">
            <a:spLocks/>
          </p:cNvSpPr>
          <p:nvPr/>
        </p:nvSpPr>
        <p:spPr bwMode="auto">
          <a:xfrm>
            <a:off x="2802991" y="634165"/>
            <a:ext cx="8568952"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rgbClr val="002D46"/>
                </a:solidFill>
                <a:latin typeface="+mn-lt"/>
                <a:ea typeface="+mn-ea"/>
                <a:cs typeface="+mn-cs"/>
              </a:defRPr>
            </a:lvl1pPr>
            <a:lvl2pPr marL="763588" indent="-285750" algn="l" rtl="0" eaLnBrk="0" fontAlgn="base" hangingPunct="0">
              <a:spcBef>
                <a:spcPct val="20000"/>
              </a:spcBef>
              <a:spcAft>
                <a:spcPct val="0"/>
              </a:spcAft>
              <a:defRPr sz="2400">
                <a:solidFill>
                  <a:srgbClr val="002D46"/>
                </a:solidFill>
                <a:latin typeface="+mn-lt"/>
                <a:ea typeface="+mn-ea"/>
              </a:defRPr>
            </a:lvl2pPr>
            <a:lvl3pPr marL="1182688" indent="-228600" algn="l" rtl="0" eaLnBrk="0" fontAlgn="base" hangingPunct="0">
              <a:spcBef>
                <a:spcPct val="20000"/>
              </a:spcBef>
              <a:spcAft>
                <a:spcPct val="0"/>
              </a:spcAft>
              <a:buChar char="•"/>
              <a:defRPr sz="2000">
                <a:solidFill>
                  <a:srgbClr val="002D46"/>
                </a:solidFill>
                <a:latin typeface="+mn-lt"/>
                <a:ea typeface="+mn-ea"/>
              </a:defRPr>
            </a:lvl3pPr>
            <a:lvl4pPr marL="1619250" indent="-246063" algn="l" rtl="0" eaLnBrk="0" fontAlgn="base" hangingPunct="0">
              <a:spcBef>
                <a:spcPct val="20000"/>
              </a:spcBef>
              <a:spcAft>
                <a:spcPct val="0"/>
              </a:spcAft>
              <a:defRPr>
                <a:solidFill>
                  <a:srgbClr val="002D46"/>
                </a:solidFill>
                <a:latin typeface="+mn-lt"/>
                <a:ea typeface="+mn-ea"/>
              </a:defRPr>
            </a:lvl4pPr>
            <a:lvl5pPr marL="2057400" indent="-228600" algn="l" rtl="0" eaLnBrk="0" fontAlgn="base" hangingPunct="0">
              <a:spcBef>
                <a:spcPct val="20000"/>
              </a:spcBef>
              <a:spcAft>
                <a:spcPct val="0"/>
              </a:spcAft>
              <a:defRPr sz="2000">
                <a:solidFill>
                  <a:schemeClr val="tx1"/>
                </a:solidFill>
                <a:latin typeface="+mn-lt"/>
                <a:ea typeface="+mn-ea"/>
              </a:defRPr>
            </a:lvl5pPr>
            <a:lvl6pPr marL="2514600" indent="-228600" algn="l" rtl="0" fontAlgn="base">
              <a:spcBef>
                <a:spcPct val="20000"/>
              </a:spcBef>
              <a:spcAft>
                <a:spcPct val="0"/>
              </a:spcAft>
              <a:defRPr sz="2000">
                <a:solidFill>
                  <a:schemeClr val="tx1"/>
                </a:solidFill>
                <a:latin typeface="+mn-lt"/>
                <a:ea typeface="+mn-ea"/>
              </a:defRPr>
            </a:lvl6pPr>
            <a:lvl7pPr marL="2971800" indent="-228600" algn="l" rtl="0" fontAlgn="base">
              <a:spcBef>
                <a:spcPct val="20000"/>
              </a:spcBef>
              <a:spcAft>
                <a:spcPct val="0"/>
              </a:spcAft>
              <a:defRPr sz="2000">
                <a:solidFill>
                  <a:schemeClr val="tx1"/>
                </a:solidFill>
                <a:latin typeface="+mn-lt"/>
                <a:ea typeface="+mn-ea"/>
              </a:defRPr>
            </a:lvl7pPr>
            <a:lvl8pPr marL="3429000" indent="-228600" algn="l" rtl="0" fontAlgn="base">
              <a:spcBef>
                <a:spcPct val="20000"/>
              </a:spcBef>
              <a:spcAft>
                <a:spcPct val="0"/>
              </a:spcAft>
              <a:defRPr sz="2000">
                <a:solidFill>
                  <a:schemeClr val="tx1"/>
                </a:solidFill>
                <a:latin typeface="+mn-lt"/>
                <a:ea typeface="+mn-ea"/>
              </a:defRPr>
            </a:lvl8pPr>
            <a:lvl9pPr marL="3886200" indent="-228600" algn="l" rtl="0" fontAlgn="base">
              <a:spcBef>
                <a:spcPct val="20000"/>
              </a:spcBef>
              <a:spcAft>
                <a:spcPct val="0"/>
              </a:spcAft>
              <a:defRPr sz="2000">
                <a:solidFill>
                  <a:schemeClr val="tx1"/>
                </a:solidFill>
                <a:latin typeface="+mn-lt"/>
                <a:ea typeface="+mn-ea"/>
              </a:defRPr>
            </a:lvl9p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GB" sz="2800" b="0" i="0" u="none" strike="noStrike" kern="0" cap="none" spc="0" normalizeH="0" baseline="0" noProof="0" dirty="0">
                <a:ln>
                  <a:noFill/>
                </a:ln>
                <a:solidFill>
                  <a:srgbClr val="002D46"/>
                </a:solidFill>
                <a:effectLst/>
                <a:uLnTx/>
                <a:uFillTx/>
                <a:latin typeface="Arial"/>
                <a:ea typeface="ＭＳ Ｐゴシック"/>
                <a:cs typeface="+mn-cs"/>
              </a:rPr>
              <a:t>Contact the Centre for International Migration or Centre for Ageing and Demography at ONS on:</a:t>
            </a:r>
          </a:p>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GB" sz="2800" b="0" i="0" u="none" strike="noStrike" kern="0" cap="none" spc="0" normalizeH="0" baseline="0" noProof="0" dirty="0">
                <a:ln>
                  <a:noFill/>
                </a:ln>
                <a:solidFill>
                  <a:srgbClr val="002D46"/>
                </a:solidFill>
                <a:effectLst/>
                <a:uLnTx/>
                <a:uFillTx/>
                <a:latin typeface="Arial"/>
                <a:ea typeface="ＭＳ Ｐゴシック"/>
                <a:cs typeface="+mn-cs"/>
                <a:hlinkClick r:id="rId3"/>
              </a:rPr>
              <a:t>Pop.info@ons.gsi.gov.uk</a:t>
            </a:r>
            <a:endParaRPr kumimoji="0" lang="en-GB" sz="2800" b="0" i="0" u="none" strike="noStrike" kern="0" cap="none" spc="0" normalizeH="0" baseline="0" noProof="0" dirty="0">
              <a:ln>
                <a:noFill/>
              </a:ln>
              <a:solidFill>
                <a:srgbClr val="002D46"/>
              </a:solidFill>
              <a:effectLst/>
              <a:uLnTx/>
              <a:uFillTx/>
              <a:latin typeface="Arial"/>
              <a:ea typeface="ＭＳ Ｐゴシック"/>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GB" sz="2800" b="0" i="0" u="none" strike="noStrike" kern="0" cap="none" spc="0" normalizeH="0" baseline="0" noProof="0" dirty="0">
                <a:ln>
                  <a:noFill/>
                </a:ln>
                <a:solidFill>
                  <a:srgbClr val="002D46"/>
                </a:solidFill>
                <a:effectLst/>
                <a:uLnTx/>
                <a:uFillTx/>
                <a:latin typeface="Arial"/>
                <a:ea typeface="ＭＳ Ｐゴシック"/>
                <a:cs typeface="+mn-cs"/>
              </a:rPr>
              <a:t> </a:t>
            </a:r>
          </a:p>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GB" sz="2800" b="0" i="0" u="none" strike="noStrike" kern="0" cap="none" spc="0" normalizeH="0" baseline="0" noProof="0" dirty="0">
                <a:ln>
                  <a:noFill/>
                </a:ln>
                <a:solidFill>
                  <a:srgbClr val="002D46"/>
                </a:solidFill>
                <a:effectLst/>
                <a:uLnTx/>
                <a:uFillTx/>
                <a:latin typeface="Arial"/>
                <a:ea typeface="ＭＳ Ｐゴシック"/>
                <a:cs typeface="+mn-cs"/>
              </a:rPr>
              <a:t>01329 444661</a:t>
            </a: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GB" sz="2800" b="1" i="0" u="none" strike="noStrike" kern="0" cap="none" spc="0" normalizeH="0" baseline="0" noProof="0" dirty="0">
              <a:ln>
                <a:noFill/>
              </a:ln>
              <a:solidFill>
                <a:srgbClr val="002D46"/>
              </a:solidFill>
              <a:effectLst/>
              <a:uLnTx/>
              <a:uFillTx/>
              <a:latin typeface="Arial"/>
              <a:ea typeface="ＭＳ Ｐゴシック"/>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r>
              <a:rPr lang="en-GB" kern="0" dirty="0">
                <a:latin typeface="Arial"/>
                <a:ea typeface="ＭＳ Ｐゴシック"/>
              </a:rPr>
              <a:t>F</a:t>
            </a:r>
            <a:r>
              <a:rPr kumimoji="0" lang="en-GB" sz="2800" b="0" i="0" u="none" strike="noStrike" kern="0" cap="none" spc="0" normalizeH="0" baseline="0" noProof="0" dirty="0" err="1">
                <a:ln>
                  <a:noFill/>
                </a:ln>
                <a:solidFill>
                  <a:srgbClr val="002D46"/>
                </a:solidFill>
                <a:effectLst/>
                <a:uLnTx/>
                <a:uFillTx/>
                <a:latin typeface="Arial"/>
                <a:ea typeface="ＭＳ Ｐゴシック"/>
                <a:cs typeface="+mn-cs"/>
              </a:rPr>
              <a:t>ollow</a:t>
            </a:r>
            <a:r>
              <a:rPr kumimoji="0" lang="en-GB" sz="2800" b="0" i="0" u="none" strike="noStrike" kern="0" cap="none" spc="0" normalizeH="0" baseline="0" noProof="0" dirty="0">
                <a:ln>
                  <a:noFill/>
                </a:ln>
                <a:solidFill>
                  <a:srgbClr val="002D46"/>
                </a:solidFill>
                <a:effectLst/>
                <a:uLnTx/>
                <a:uFillTx/>
                <a:latin typeface="Arial"/>
                <a:ea typeface="ＭＳ Ｐゴシック"/>
                <a:cs typeface="+mn-cs"/>
              </a:rPr>
              <a:t> our tweeting statisticians: </a:t>
            </a:r>
          </a:p>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GB" sz="2400" b="0" i="0" u="sng" strike="noStrike" kern="0" cap="none" spc="0" normalizeH="0" baseline="0" noProof="0" dirty="0">
                <a:ln>
                  <a:noFill/>
                </a:ln>
                <a:solidFill>
                  <a:srgbClr val="CCECFF"/>
                </a:solidFill>
                <a:effectLst/>
                <a:uLnTx/>
                <a:uFillTx/>
                <a:latin typeface="Arial"/>
                <a:ea typeface="ＭＳ Ｐゴシック"/>
                <a:cs typeface="+mn-cs"/>
                <a:hlinkClick r:id="rId4"/>
              </a:rPr>
              <a:t>@</a:t>
            </a:r>
            <a:r>
              <a:rPr kumimoji="0" lang="en-GB" sz="2400" b="0" i="0" u="sng" strike="noStrike" kern="0" cap="none" spc="0" normalizeH="0" baseline="0" noProof="0" dirty="0" err="1">
                <a:ln>
                  <a:noFill/>
                </a:ln>
                <a:solidFill>
                  <a:srgbClr val="CCECFF"/>
                </a:solidFill>
                <a:effectLst/>
                <a:uLnTx/>
                <a:uFillTx/>
                <a:latin typeface="Arial"/>
                <a:ea typeface="ＭＳ Ｐゴシック"/>
                <a:cs typeface="+mn-cs"/>
                <a:hlinkClick r:id="rId4"/>
              </a:rPr>
              <a:t>JayLindop_ONS</a:t>
            </a:r>
            <a:r>
              <a:rPr kumimoji="0" lang="en-GB" sz="2400" b="0" i="0" u="sng" strike="noStrike" kern="0" cap="none" spc="0" normalizeH="0" baseline="0" noProof="0" dirty="0">
                <a:ln>
                  <a:noFill/>
                </a:ln>
                <a:solidFill>
                  <a:srgbClr val="CCECFF"/>
                </a:solidFill>
                <a:effectLst/>
                <a:uLnTx/>
                <a:uFillTx/>
                <a:latin typeface="Arial"/>
                <a:ea typeface="ＭＳ Ｐゴシック"/>
                <a:cs typeface="+mn-cs"/>
              </a:rPr>
              <a:t> </a:t>
            </a:r>
            <a:r>
              <a:rPr kumimoji="0" lang="en-GB" sz="2400" b="0" i="0" u="sng" strike="noStrike" kern="0" cap="none" spc="0" normalizeH="0" baseline="0" noProof="0" dirty="0">
                <a:ln>
                  <a:noFill/>
                </a:ln>
                <a:solidFill>
                  <a:srgbClr val="002D46"/>
                </a:solidFill>
                <a:effectLst/>
                <a:uLnTx/>
                <a:uFillTx/>
                <a:latin typeface="Arial"/>
                <a:ea typeface="ＭＳ Ｐゴシック"/>
                <a:cs typeface="+mn-cs"/>
              </a:rPr>
              <a:t>(International Migration)</a:t>
            </a:r>
          </a:p>
          <a:p>
            <a:pPr marL="0" lvl="0" indent="0">
              <a:buNone/>
              <a:defRPr/>
            </a:pPr>
            <a:r>
              <a:rPr lang="en-GB" sz="2400" u="sng" kern="0" dirty="0">
                <a:latin typeface="Arial"/>
                <a:ea typeface="ＭＳ Ｐゴシック"/>
                <a:hlinkClick r:id="rId5"/>
              </a:rPr>
              <a:t>@</a:t>
            </a:r>
            <a:r>
              <a:rPr lang="en-GB" sz="2400" u="sng" kern="0" dirty="0" err="1">
                <a:latin typeface="Arial"/>
                <a:ea typeface="ＭＳ Ｐゴシック"/>
                <a:hlinkClick r:id="rId5"/>
              </a:rPr>
              <a:t>becky_tinsley</a:t>
            </a:r>
            <a:r>
              <a:rPr lang="en-GB" sz="2400" u="sng" kern="0" dirty="0">
                <a:latin typeface="Arial"/>
                <a:ea typeface="ＭＳ Ｐゴシック"/>
                <a:hlinkClick r:id="rId5"/>
              </a:rPr>
              <a:t> </a:t>
            </a:r>
            <a:r>
              <a:rPr lang="en-GB" sz="2400" u="sng" kern="0" dirty="0">
                <a:latin typeface="Arial"/>
                <a:ea typeface="ＭＳ Ｐゴシック"/>
              </a:rPr>
              <a:t>(</a:t>
            </a:r>
            <a:r>
              <a:rPr lang="en-GB" sz="2400" u="sng" kern="0" dirty="0">
                <a:ea typeface="ＭＳ Ｐゴシック"/>
              </a:rPr>
              <a:t>Admin Data Census)</a:t>
            </a:r>
          </a:p>
          <a:p>
            <a:pPr marL="0" indent="0">
              <a:buNone/>
              <a:defRPr/>
            </a:pPr>
            <a:r>
              <a:rPr lang="en-GB" sz="2400" dirty="0">
                <a:hlinkClick r:id="rId6"/>
              </a:rPr>
              <a:t>@</a:t>
            </a:r>
            <a:r>
              <a:rPr lang="en-GB" sz="2400" dirty="0" err="1">
                <a:hlinkClick r:id="rId6"/>
              </a:rPr>
              <a:t>RichPereira_ONS</a:t>
            </a:r>
            <a:r>
              <a:rPr lang="en-GB" sz="2400" dirty="0">
                <a:hlinkClick r:id="rId6"/>
              </a:rPr>
              <a:t> </a:t>
            </a:r>
            <a:r>
              <a:rPr lang="en-GB" sz="2400" dirty="0"/>
              <a:t>(Ageing and Demography)</a:t>
            </a:r>
            <a:endParaRPr lang="en-GB" dirty="0"/>
          </a:p>
          <a:p>
            <a:pPr marL="0" lvl="0" indent="0">
              <a:buNone/>
              <a:defRPr/>
            </a:pPr>
            <a:endParaRPr kumimoji="0" lang="en-GB" sz="2400" b="0" i="0" u="sng" strike="noStrike" kern="0" cap="none" spc="0" normalizeH="0" baseline="0" noProof="0" dirty="0">
              <a:ln>
                <a:noFill/>
              </a:ln>
              <a:solidFill>
                <a:srgbClr val="002D46"/>
              </a:solidFill>
              <a:effectLst/>
              <a:uLnTx/>
              <a:uFillTx/>
              <a:latin typeface="Arial"/>
              <a:ea typeface="ＭＳ Ｐゴシック"/>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GB" sz="2800" b="0" i="0" u="sng" strike="noStrike" kern="0" cap="none" spc="0" normalizeH="0" baseline="0" noProof="0" dirty="0">
              <a:ln>
                <a:noFill/>
              </a:ln>
              <a:solidFill>
                <a:srgbClr val="002D46"/>
              </a:solidFill>
              <a:effectLst/>
              <a:uLnTx/>
              <a:uFillTx/>
              <a:latin typeface="Arial"/>
              <a:ea typeface="ＭＳ Ｐゴシック"/>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kumimoji="0" lang="en-GB" sz="2800" b="1" i="0" u="none" strike="noStrike" kern="0" cap="none" spc="0" normalizeH="0" baseline="0" noProof="0" dirty="0">
              <a:ln>
                <a:noFill/>
              </a:ln>
              <a:solidFill>
                <a:srgbClr val="002D46"/>
              </a:solidFill>
              <a:effectLst/>
              <a:uLnTx/>
              <a:uFillTx/>
              <a:latin typeface="Arial"/>
              <a:ea typeface="ＭＳ Ｐゴシック"/>
              <a:cs typeface="+mn-cs"/>
            </a:endParaRPr>
          </a:p>
        </p:txBody>
      </p:sp>
      <p:pic>
        <p:nvPicPr>
          <p:cNvPr id="6" name="Graphic 5" descr="Email">
            <a:extLst>
              <a:ext uri="{FF2B5EF4-FFF2-40B4-BE49-F238E27FC236}">
                <a16:creationId xmlns:a16="http://schemas.microsoft.com/office/drawing/2014/main" id="{BE6F93DD-2B06-4172-97EA-E67FB1507CC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492222" y="1407508"/>
            <a:ext cx="861120" cy="861120"/>
          </a:xfrm>
          <a:prstGeom prst="rect">
            <a:avLst/>
          </a:prstGeom>
        </p:spPr>
      </p:pic>
      <p:pic>
        <p:nvPicPr>
          <p:cNvPr id="8" name="Graphic 7" descr="Telephone">
            <a:extLst>
              <a:ext uri="{FF2B5EF4-FFF2-40B4-BE49-F238E27FC236}">
                <a16:creationId xmlns:a16="http://schemas.microsoft.com/office/drawing/2014/main" id="{BAE68D9C-FF77-48A2-85D9-D696B9E622C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508712" y="2338635"/>
            <a:ext cx="990600" cy="990600"/>
          </a:xfrm>
          <a:prstGeom prst="rect">
            <a:avLst/>
          </a:prstGeom>
        </p:spPr>
      </p:pic>
      <p:pic>
        <p:nvPicPr>
          <p:cNvPr id="9" name="Picture 8">
            <a:extLst>
              <a:ext uri="{FF2B5EF4-FFF2-40B4-BE49-F238E27FC236}">
                <a16:creationId xmlns:a16="http://schemas.microsoft.com/office/drawing/2014/main" id="{3034EE18-3B3D-4973-9B0F-ABCA4CFB10E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473908" y="4142272"/>
            <a:ext cx="1116540" cy="948128"/>
          </a:xfrm>
          <a:prstGeom prst="rect">
            <a:avLst/>
          </a:prstGeom>
        </p:spPr>
      </p:pic>
    </p:spTree>
    <p:extLst>
      <p:ext uri="{BB962C8B-B14F-4D97-AF65-F5344CB8AC3E}">
        <p14:creationId xmlns:p14="http://schemas.microsoft.com/office/powerpoint/2010/main" val="32642703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72AFF-83A1-4771-8C4C-D143220CC820}"/>
              </a:ext>
            </a:extLst>
          </p:cNvPr>
          <p:cNvSpPr>
            <a:spLocks noGrp="1"/>
          </p:cNvSpPr>
          <p:nvPr>
            <p:ph type="title"/>
          </p:nvPr>
        </p:nvSpPr>
        <p:spPr>
          <a:xfrm>
            <a:off x="197069" y="221996"/>
            <a:ext cx="10515600" cy="590931"/>
          </a:xfrm>
        </p:spPr>
        <p:txBody>
          <a:bodyPr/>
          <a:lstStyle/>
          <a:p>
            <a:r>
              <a:rPr lang="en-GB" sz="3600" dirty="0"/>
              <a:t>Links to further research</a:t>
            </a:r>
          </a:p>
        </p:txBody>
      </p:sp>
      <p:sp>
        <p:nvSpPr>
          <p:cNvPr id="3" name="Content Placeholder 2">
            <a:extLst>
              <a:ext uri="{FF2B5EF4-FFF2-40B4-BE49-F238E27FC236}">
                <a16:creationId xmlns:a16="http://schemas.microsoft.com/office/drawing/2014/main" id="{E19CF136-216F-4A77-9AE4-0D3DF595B551}"/>
              </a:ext>
            </a:extLst>
          </p:cNvPr>
          <p:cNvSpPr>
            <a:spLocks noGrp="1"/>
          </p:cNvSpPr>
          <p:nvPr>
            <p:ph idx="1"/>
          </p:nvPr>
        </p:nvSpPr>
        <p:spPr>
          <a:xfrm>
            <a:off x="241737" y="788529"/>
            <a:ext cx="11750565" cy="5835444"/>
          </a:xfrm>
        </p:spPr>
        <p:txBody>
          <a:bodyPr/>
          <a:lstStyle/>
          <a:p>
            <a:r>
              <a:rPr lang="en-GB" sz="1200" b="1" u="sng" dirty="0"/>
              <a:t>More in-depth slides on our stock and flows research and international migration case studies:</a:t>
            </a:r>
            <a:endParaRPr lang="en-GB" sz="1200" dirty="0"/>
          </a:p>
          <a:p>
            <a:r>
              <a:rPr lang="en-GB" sz="1200" u="sng" dirty="0">
                <a:hlinkClick r:id="rId2"/>
              </a:rPr>
              <a:t>Transforming population and migration statistics: Research into developing an alternative approach to producing administrative data-based population stocks and flows</a:t>
            </a:r>
            <a:endParaRPr lang="en-GB" sz="1200" dirty="0"/>
          </a:p>
          <a:p>
            <a:r>
              <a:rPr lang="en-GB" sz="1200" u="sng" dirty="0">
                <a:hlinkClick r:id="rId3"/>
              </a:rPr>
              <a:t>Transforming population and migration statistics: Emigration patterns of non-EU students</a:t>
            </a:r>
            <a:endParaRPr lang="en-GB" sz="1200" dirty="0"/>
          </a:p>
          <a:p>
            <a:r>
              <a:rPr lang="en-GB" sz="1200" u="sng" dirty="0">
                <a:hlinkClick r:id="rId4"/>
              </a:rPr>
              <a:t>Transforming population and migration statistics: International student employment activity</a:t>
            </a:r>
            <a:endParaRPr lang="en-GB" sz="1200" dirty="0"/>
          </a:p>
          <a:p>
            <a:r>
              <a:rPr lang="en-GB" sz="1200" u="sng" dirty="0">
                <a:hlinkClick r:id="rId5"/>
              </a:rPr>
              <a:t>Transforming population and migration statistics: Benefits and income activity patterns</a:t>
            </a:r>
            <a:endParaRPr lang="en-GB" sz="1200" dirty="0"/>
          </a:p>
          <a:p>
            <a:r>
              <a:rPr lang="en-GB" sz="1200" u="sng" dirty="0">
                <a:hlinkClick r:id="rId6"/>
              </a:rPr>
              <a:t>Transforming population and migration statistics: </a:t>
            </a:r>
            <a:r>
              <a:rPr lang="en-GB" sz="1200" u="sng" dirty="0" err="1">
                <a:hlinkClick r:id="rId6"/>
              </a:rPr>
              <a:t>NINo</a:t>
            </a:r>
            <a:r>
              <a:rPr lang="en-GB" sz="1200" u="sng" dirty="0">
                <a:hlinkClick r:id="rId6"/>
              </a:rPr>
              <a:t> and NHS registration lags</a:t>
            </a:r>
            <a:endParaRPr lang="en-GB" sz="1200" dirty="0"/>
          </a:p>
          <a:p>
            <a:r>
              <a:rPr lang="en-GB" sz="1200" u="sng" dirty="0">
                <a:hlinkClick r:id="rId7"/>
              </a:rPr>
              <a:t>Transforming population and migration statistics: Patterns of circular movement into the UK</a:t>
            </a:r>
            <a:endParaRPr lang="en-GB" sz="1200" dirty="0"/>
          </a:p>
          <a:p>
            <a:r>
              <a:rPr lang="en-GB" sz="1200" dirty="0"/>
              <a:t> </a:t>
            </a:r>
          </a:p>
          <a:p>
            <a:r>
              <a:rPr lang="en-GB" sz="1200" b="1" u="sng" dirty="0"/>
              <a:t>Migration survey data sources workplan (Feb 2019):</a:t>
            </a:r>
            <a:endParaRPr lang="en-GB" sz="1200" dirty="0"/>
          </a:p>
          <a:p>
            <a:r>
              <a:rPr lang="en-GB" sz="1200" u="sng" dirty="0">
                <a:hlinkClick r:id="rId8"/>
              </a:rPr>
              <a:t>Understanding different migration data sources workplan</a:t>
            </a:r>
            <a:endParaRPr lang="en-GB" sz="1200" dirty="0"/>
          </a:p>
          <a:p>
            <a:r>
              <a:rPr lang="en-GB" sz="1200" dirty="0"/>
              <a:t> </a:t>
            </a:r>
          </a:p>
          <a:p>
            <a:r>
              <a:rPr lang="en-GB" sz="1200" b="1" u="sng" dirty="0"/>
              <a:t>How ONS look after and use data for public benefit:</a:t>
            </a:r>
            <a:endParaRPr lang="en-GB" sz="1200" dirty="0"/>
          </a:p>
          <a:p>
            <a:r>
              <a:rPr lang="en-GB" sz="1200" u="sng" dirty="0">
                <a:hlinkClick r:id="rId9"/>
              </a:rPr>
              <a:t>Principles and policies for how we use, manage and secure data</a:t>
            </a:r>
            <a:endParaRPr lang="en-GB" sz="1200" u="sng" dirty="0"/>
          </a:p>
          <a:p>
            <a:endParaRPr lang="en-GB" sz="1200" dirty="0"/>
          </a:p>
          <a:p>
            <a:r>
              <a:rPr lang="en-GB" sz="1200" b="1" u="sng" dirty="0"/>
              <a:t>Other Admin Data Census research:</a:t>
            </a:r>
            <a:endParaRPr lang="en-GB" sz="1200" dirty="0"/>
          </a:p>
          <a:p>
            <a:r>
              <a:rPr lang="fr-FR" sz="1200" dirty="0">
                <a:hlinkClick r:id="rId10"/>
              </a:rPr>
              <a:t>Admin Data Census Project pages</a:t>
            </a:r>
            <a:endParaRPr lang="fr-FR" sz="1200" dirty="0"/>
          </a:p>
          <a:p>
            <a:r>
              <a:rPr lang="en-US" sz="1200" dirty="0">
                <a:hlinkClick r:id="rId11"/>
              </a:rPr>
              <a:t>Research outputs: An update on developing household statistics for an Admin Data Census</a:t>
            </a:r>
            <a:r>
              <a:rPr lang="en-GB" sz="1200" dirty="0"/>
              <a:t>  </a:t>
            </a:r>
          </a:p>
          <a:p>
            <a:r>
              <a:rPr lang="en-US" sz="1200" dirty="0">
                <a:hlinkClick r:id="rId12"/>
              </a:rPr>
              <a:t>Research Outputs: Using mobile phone data to estimate commuting flows</a:t>
            </a:r>
            <a:r>
              <a:rPr lang="en-GB" sz="1200" dirty="0"/>
              <a:t> </a:t>
            </a:r>
          </a:p>
          <a:p>
            <a:endParaRPr lang="en-GB" dirty="0"/>
          </a:p>
        </p:txBody>
      </p:sp>
      <p:sp>
        <p:nvSpPr>
          <p:cNvPr id="4" name="Footer Placeholder 3">
            <a:extLst>
              <a:ext uri="{FF2B5EF4-FFF2-40B4-BE49-F238E27FC236}">
                <a16:creationId xmlns:a16="http://schemas.microsoft.com/office/drawing/2014/main" id="{1F0E9AE7-7A94-496C-AE35-0B8C8FC1DED8}"/>
              </a:ext>
            </a:extLst>
          </p:cNvPr>
          <p:cNvSpPr>
            <a:spLocks noGrp="1"/>
          </p:cNvSpPr>
          <p:nvPr>
            <p:ph type="ftr" sz="quarter" idx="3"/>
          </p:nvPr>
        </p:nvSpPr>
        <p:spPr/>
        <p:txBody>
          <a:bodyPr/>
          <a:lstStyle/>
          <a:p>
            <a:endParaRPr lang="en-US" dirty="0"/>
          </a:p>
        </p:txBody>
      </p:sp>
    </p:spTree>
    <p:extLst>
      <p:ext uri="{BB962C8B-B14F-4D97-AF65-F5344CB8AC3E}">
        <p14:creationId xmlns:p14="http://schemas.microsoft.com/office/powerpoint/2010/main" val="34581013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746DF-A95F-4D86-89C2-B76B6069F44A}"/>
              </a:ext>
            </a:extLst>
          </p:cNvPr>
          <p:cNvSpPr>
            <a:spLocks noGrp="1"/>
          </p:cNvSpPr>
          <p:nvPr>
            <p:ph type="title"/>
          </p:nvPr>
        </p:nvSpPr>
        <p:spPr>
          <a:xfrm>
            <a:off x="649014" y="323264"/>
            <a:ext cx="10515600" cy="757130"/>
          </a:xfrm>
        </p:spPr>
        <p:txBody>
          <a:bodyPr/>
          <a:lstStyle/>
          <a:p>
            <a:r>
              <a:rPr lang="en-GB" dirty="0"/>
              <a:t>What are we doing?</a:t>
            </a:r>
          </a:p>
        </p:txBody>
      </p:sp>
      <p:sp>
        <p:nvSpPr>
          <p:cNvPr id="5" name="Content Placeholder 4">
            <a:extLst>
              <a:ext uri="{FF2B5EF4-FFF2-40B4-BE49-F238E27FC236}">
                <a16:creationId xmlns:a16="http://schemas.microsoft.com/office/drawing/2014/main" id="{B83562E1-F566-4159-ACEC-86E12CCFF1AC}"/>
              </a:ext>
            </a:extLst>
          </p:cNvPr>
          <p:cNvSpPr>
            <a:spLocks noGrp="1"/>
          </p:cNvSpPr>
          <p:nvPr>
            <p:ph idx="1"/>
          </p:nvPr>
        </p:nvSpPr>
        <p:spPr>
          <a:xfrm>
            <a:off x="838200" y="1924050"/>
            <a:ext cx="10515600" cy="2065338"/>
          </a:xfrm>
          <a:prstGeom prst="rect">
            <a:avLst/>
          </a:prstGeom>
        </p:spPr>
        <p:txBody>
          <a:bodyPr wrap="square">
            <a:spAutoFit/>
          </a:bodyPr>
          <a:lstStyle/>
          <a:p>
            <a:pPr marL="0" marR="0" lvl="0" indent="0" algn="ctr" defTabSz="914400" rtl="0" eaLnBrk="0" fontAlgn="base" latinLnBrk="0" hangingPunct="0">
              <a:lnSpc>
                <a:spcPct val="150000"/>
              </a:lnSpc>
              <a:spcBef>
                <a:spcPct val="0"/>
              </a:spcBef>
              <a:spcAft>
                <a:spcPct val="0"/>
              </a:spcAft>
              <a:buClrTx/>
              <a:buSzTx/>
              <a:buFontTx/>
              <a:buNone/>
              <a:tabLst/>
              <a:defRPr/>
            </a:pPr>
            <a:r>
              <a:rPr kumimoji="0" lang="en-GB" sz="2400" b="0" i="0" u="none" strike="noStrike" kern="1200" cap="none" spc="0" normalizeH="0" baseline="0" noProof="0" dirty="0">
                <a:ln>
                  <a:noFill/>
                </a:ln>
                <a:solidFill>
                  <a:prstClr val="white"/>
                </a:solidFill>
                <a:effectLst/>
                <a:uLnTx/>
                <a:uFillTx/>
                <a:latin typeface="Arial" charset="0"/>
                <a:ea typeface="ＭＳ Ｐゴシック" pitchFamily="1" charset="-128"/>
                <a:cs typeface="+mn-cs"/>
              </a:rPr>
              <a:t>We are actively </a:t>
            </a:r>
            <a:r>
              <a:rPr kumimoji="0" lang="en-US" sz="2400" b="0" i="0" u="none" strike="noStrike" kern="1200" cap="none" spc="0" normalizeH="0" baseline="0" noProof="0" dirty="0">
                <a:ln>
                  <a:noFill/>
                </a:ln>
                <a:solidFill>
                  <a:prstClr val="white"/>
                </a:solidFill>
                <a:effectLst/>
                <a:uLnTx/>
                <a:uFillTx/>
                <a:latin typeface="Arial" charset="0"/>
                <a:ea typeface="ＭＳ Ｐゴシック" pitchFamily="34" charset="-128"/>
                <a:cs typeface="+mn-cs"/>
              </a:rPr>
              <a:t>pursuing the  use of administrative data to </a:t>
            </a:r>
            <a:r>
              <a:rPr kumimoji="0" lang="en-US" sz="2800" b="1" i="0" u="none" strike="noStrike" kern="1200" cap="none" spc="0" normalizeH="0" baseline="0" noProof="0" dirty="0">
                <a:ln>
                  <a:noFill/>
                </a:ln>
                <a:solidFill>
                  <a:prstClr val="white"/>
                </a:solidFill>
                <a:effectLst/>
                <a:uLnTx/>
                <a:uFillTx/>
                <a:latin typeface="Arial" charset="0"/>
                <a:ea typeface="ＭＳ Ｐゴシック" pitchFamily="34" charset="-128"/>
                <a:cs typeface="+mn-cs"/>
              </a:rPr>
              <a:t>provide new insights</a:t>
            </a:r>
            <a:r>
              <a:rPr kumimoji="0" lang="en-US" sz="2400" b="1" i="0" u="none" strike="noStrike" kern="1200" cap="none" spc="0" normalizeH="0" baseline="0" noProof="0" dirty="0">
                <a:ln>
                  <a:noFill/>
                </a:ln>
                <a:solidFill>
                  <a:prstClr val="white"/>
                </a:solidFill>
                <a:effectLst/>
                <a:uLnTx/>
                <a:uFillTx/>
                <a:latin typeface="Arial" charset="0"/>
                <a:ea typeface="ＭＳ Ｐゴシック" pitchFamily="34" charset="-128"/>
                <a:cs typeface="+mn-cs"/>
              </a:rPr>
              <a:t> </a:t>
            </a:r>
            <a:r>
              <a:rPr kumimoji="0" lang="en-US" sz="2400" b="0" i="0" u="none" strike="noStrike" kern="1200" cap="none" spc="0" normalizeH="0" baseline="0" noProof="0" dirty="0">
                <a:ln>
                  <a:noFill/>
                </a:ln>
                <a:solidFill>
                  <a:prstClr val="white"/>
                </a:solidFill>
                <a:effectLst/>
                <a:uLnTx/>
                <a:uFillTx/>
                <a:latin typeface="Arial" charset="0"/>
                <a:ea typeface="ＭＳ Ｐゴシック" pitchFamily="34" charset="-128"/>
                <a:cs typeface="+mn-cs"/>
              </a:rPr>
              <a:t>into society and to inform a recommendation in 2023 about the </a:t>
            </a:r>
            <a:r>
              <a:rPr kumimoji="0" lang="en-US" sz="2800" b="1" i="0" u="none" strike="noStrike" kern="1200" cap="none" spc="0" normalizeH="0" baseline="0" noProof="0" dirty="0">
                <a:ln>
                  <a:noFill/>
                </a:ln>
                <a:solidFill>
                  <a:prstClr val="white"/>
                </a:solidFill>
                <a:effectLst/>
                <a:uLnTx/>
                <a:uFillTx/>
                <a:latin typeface="Arial" charset="0"/>
                <a:ea typeface="ＭＳ Ｐゴシック" pitchFamily="34" charset="-128"/>
                <a:cs typeface="+mn-cs"/>
              </a:rPr>
              <a:t>future nature of the Census</a:t>
            </a:r>
            <a:r>
              <a:rPr kumimoji="0" lang="en-US" sz="2400" b="0" i="0" u="none" strike="noStrike" kern="1200" cap="none" spc="0" normalizeH="0" baseline="0" noProof="0" dirty="0">
                <a:ln>
                  <a:noFill/>
                </a:ln>
                <a:solidFill>
                  <a:prstClr val="white"/>
                </a:solidFill>
                <a:effectLst/>
                <a:uLnTx/>
                <a:uFillTx/>
                <a:latin typeface="Arial" charset="0"/>
                <a:ea typeface="ＭＳ Ｐゴシック" pitchFamily="34" charset="-128"/>
                <a:cs typeface="+mn-cs"/>
              </a:rPr>
              <a:t>.  </a:t>
            </a:r>
            <a:endParaRPr kumimoji="0" lang="en-GB" sz="2400" b="0" i="0" u="none" strike="noStrike" kern="1200" cap="none" spc="0" normalizeH="0" baseline="0" noProof="0" dirty="0">
              <a:ln>
                <a:noFill/>
              </a:ln>
              <a:solidFill>
                <a:prstClr val="white"/>
              </a:solidFill>
              <a:effectLst/>
              <a:uLnTx/>
              <a:uFillTx/>
              <a:latin typeface="Arial" charset="0"/>
              <a:ea typeface="ＭＳ Ｐゴシック" pitchFamily="34" charset="-128"/>
              <a:cs typeface="+mn-cs"/>
            </a:endParaRPr>
          </a:p>
        </p:txBody>
      </p:sp>
      <p:pic>
        <p:nvPicPr>
          <p:cNvPr id="9" name="Graphic 8" descr="Speech">
            <a:extLst>
              <a:ext uri="{FF2B5EF4-FFF2-40B4-BE49-F238E27FC236}">
                <a16:creationId xmlns:a16="http://schemas.microsoft.com/office/drawing/2014/main" id="{CAF25DE5-0DB4-4589-A381-92CEBAC9218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730350" y="-116112"/>
            <a:ext cx="8352928" cy="7563507"/>
          </a:xfrm>
          <a:prstGeom prst="rect">
            <a:avLst/>
          </a:prstGeom>
        </p:spPr>
      </p:pic>
      <p:sp>
        <p:nvSpPr>
          <p:cNvPr id="10" name="Rectangle 9">
            <a:extLst>
              <a:ext uri="{FF2B5EF4-FFF2-40B4-BE49-F238E27FC236}">
                <a16:creationId xmlns:a16="http://schemas.microsoft.com/office/drawing/2014/main" id="{DC36B267-B934-45B3-BC21-AC015D00A50E}"/>
              </a:ext>
            </a:extLst>
          </p:cNvPr>
          <p:cNvSpPr/>
          <p:nvPr/>
        </p:nvSpPr>
        <p:spPr>
          <a:xfrm>
            <a:off x="3607031" y="1247298"/>
            <a:ext cx="4824536" cy="3785652"/>
          </a:xfrm>
          <a:prstGeom prst="rect">
            <a:avLst/>
          </a:prstGeom>
        </p:spPr>
        <p:txBody>
          <a:bodyPr wrap="square">
            <a:spAutoFit/>
          </a:bodyPr>
          <a:lstStyle/>
          <a:p>
            <a:pPr marL="0" marR="0" lvl="0" indent="0" algn="ctr" defTabSz="914400" rtl="0" eaLnBrk="0" fontAlgn="base" latinLnBrk="0" hangingPunct="0">
              <a:lnSpc>
                <a:spcPct val="150000"/>
              </a:lnSpc>
              <a:spcBef>
                <a:spcPct val="0"/>
              </a:spcBef>
              <a:spcAft>
                <a:spcPct val="0"/>
              </a:spcAft>
              <a:buClrTx/>
              <a:buSzTx/>
              <a:buFontTx/>
              <a:buNone/>
              <a:tabLst/>
              <a:defRPr/>
            </a:pPr>
            <a:r>
              <a:rPr kumimoji="0" lang="en-GB" sz="2400" b="0" i="0" u="none" strike="noStrike" kern="1200" cap="none" spc="0" normalizeH="0" baseline="0" noProof="0" dirty="0">
                <a:ln>
                  <a:noFill/>
                </a:ln>
                <a:solidFill>
                  <a:prstClr val="white"/>
                </a:solidFill>
                <a:effectLst/>
                <a:uLnTx/>
                <a:uFillTx/>
                <a:latin typeface="Arial" charset="0"/>
                <a:ea typeface="ＭＳ Ｐゴシック" pitchFamily="1" charset="-128"/>
                <a:cs typeface="+mn-cs"/>
              </a:rPr>
              <a:t>We are actively </a:t>
            </a:r>
            <a:r>
              <a:rPr kumimoji="0" lang="en-US" sz="2400" b="0" i="0" u="none" strike="noStrike" kern="1200" cap="none" spc="0" normalizeH="0" baseline="0" noProof="0" dirty="0">
                <a:ln>
                  <a:noFill/>
                </a:ln>
                <a:solidFill>
                  <a:prstClr val="white"/>
                </a:solidFill>
                <a:effectLst/>
                <a:uLnTx/>
                <a:uFillTx/>
                <a:latin typeface="Arial" charset="0"/>
                <a:ea typeface="ＭＳ Ｐゴシック" pitchFamily="34" charset="-128"/>
                <a:cs typeface="+mn-cs"/>
              </a:rPr>
              <a:t>pursuing the  use of administrative data to </a:t>
            </a:r>
            <a:r>
              <a:rPr kumimoji="0" lang="en-US" sz="2800" b="1" i="0" u="none" strike="noStrike" kern="1200" cap="none" spc="0" normalizeH="0" baseline="0" noProof="0" dirty="0">
                <a:ln>
                  <a:noFill/>
                </a:ln>
                <a:solidFill>
                  <a:prstClr val="white"/>
                </a:solidFill>
                <a:effectLst/>
                <a:uLnTx/>
                <a:uFillTx/>
                <a:latin typeface="Arial" charset="0"/>
                <a:ea typeface="ＭＳ Ｐゴシック" pitchFamily="34" charset="-128"/>
                <a:cs typeface="+mn-cs"/>
              </a:rPr>
              <a:t>provide new insights</a:t>
            </a:r>
            <a:r>
              <a:rPr kumimoji="0" lang="en-US" sz="2400" b="1" i="0" u="none" strike="noStrike" kern="1200" cap="none" spc="0" normalizeH="0" baseline="0" noProof="0" dirty="0">
                <a:ln>
                  <a:noFill/>
                </a:ln>
                <a:solidFill>
                  <a:prstClr val="white"/>
                </a:solidFill>
                <a:effectLst/>
                <a:uLnTx/>
                <a:uFillTx/>
                <a:latin typeface="Arial" charset="0"/>
                <a:ea typeface="ＭＳ Ｐゴシック" pitchFamily="34" charset="-128"/>
                <a:cs typeface="+mn-cs"/>
              </a:rPr>
              <a:t> </a:t>
            </a:r>
            <a:r>
              <a:rPr kumimoji="0" lang="en-US" sz="2400" b="0" i="0" u="none" strike="noStrike" kern="1200" cap="none" spc="0" normalizeH="0" baseline="0" noProof="0" dirty="0">
                <a:ln>
                  <a:noFill/>
                </a:ln>
                <a:solidFill>
                  <a:prstClr val="white"/>
                </a:solidFill>
                <a:effectLst/>
                <a:uLnTx/>
                <a:uFillTx/>
                <a:latin typeface="Arial" charset="0"/>
                <a:ea typeface="ＭＳ Ｐゴシック" pitchFamily="34" charset="-128"/>
                <a:cs typeface="+mn-cs"/>
              </a:rPr>
              <a:t>into society and to inform a recommendation in 2023 about the </a:t>
            </a:r>
            <a:r>
              <a:rPr kumimoji="0" lang="en-US" sz="2800" b="1" i="0" u="none" strike="noStrike" kern="1200" cap="none" spc="0" normalizeH="0" baseline="0" noProof="0" dirty="0">
                <a:ln>
                  <a:noFill/>
                </a:ln>
                <a:solidFill>
                  <a:prstClr val="white"/>
                </a:solidFill>
                <a:effectLst/>
                <a:uLnTx/>
                <a:uFillTx/>
                <a:latin typeface="Arial" charset="0"/>
                <a:ea typeface="ＭＳ Ｐゴシック" pitchFamily="34" charset="-128"/>
                <a:cs typeface="+mn-cs"/>
              </a:rPr>
              <a:t>future nature of the Census</a:t>
            </a:r>
            <a:r>
              <a:rPr kumimoji="0" lang="en-US" sz="2400" b="0" i="0" u="none" strike="noStrike" kern="1200" cap="none" spc="0" normalizeH="0" baseline="0" noProof="0" dirty="0">
                <a:ln>
                  <a:noFill/>
                </a:ln>
                <a:solidFill>
                  <a:prstClr val="white"/>
                </a:solidFill>
                <a:effectLst/>
                <a:uLnTx/>
                <a:uFillTx/>
                <a:latin typeface="Arial" charset="0"/>
                <a:ea typeface="ＭＳ Ｐゴシック" pitchFamily="34" charset="-128"/>
                <a:cs typeface="+mn-cs"/>
              </a:rPr>
              <a:t>.  </a:t>
            </a:r>
            <a:endParaRPr kumimoji="0" lang="en-GB" sz="2400" b="0" i="0" u="none" strike="noStrike" kern="1200" cap="none" spc="0" normalizeH="0" baseline="0" noProof="0" dirty="0">
              <a:ln>
                <a:noFill/>
              </a:ln>
              <a:solidFill>
                <a:prstClr val="white"/>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35855308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EEC94F-CF89-4138-AE5C-A8642AD152D0}"/>
              </a:ext>
            </a:extLst>
          </p:cNvPr>
          <p:cNvSpPr>
            <a:spLocks noGrp="1"/>
          </p:cNvSpPr>
          <p:nvPr>
            <p:ph type="title"/>
          </p:nvPr>
        </p:nvSpPr>
        <p:spPr>
          <a:xfrm>
            <a:off x="733096" y="241985"/>
            <a:ext cx="10515600" cy="1421928"/>
          </a:xfrm>
        </p:spPr>
        <p:txBody>
          <a:bodyPr/>
          <a:lstStyle/>
          <a:p>
            <a:r>
              <a:rPr lang="en-GB" dirty="0"/>
              <a:t>Why are we pursuing integrated data?</a:t>
            </a:r>
          </a:p>
        </p:txBody>
      </p:sp>
      <p:sp>
        <p:nvSpPr>
          <p:cNvPr id="3" name="Content Placeholder 2">
            <a:extLst>
              <a:ext uri="{FF2B5EF4-FFF2-40B4-BE49-F238E27FC236}">
                <a16:creationId xmlns:a16="http://schemas.microsoft.com/office/drawing/2014/main" id="{AD2C1A37-EEF4-42A0-B150-183F6961F713}"/>
              </a:ext>
            </a:extLst>
          </p:cNvPr>
          <p:cNvSpPr>
            <a:spLocks noGrp="1"/>
          </p:cNvSpPr>
          <p:nvPr>
            <p:ph idx="1"/>
          </p:nvPr>
        </p:nvSpPr>
        <p:spPr>
          <a:xfrm>
            <a:off x="606972" y="1694679"/>
            <a:ext cx="10515600" cy="3468642"/>
          </a:xfrm>
        </p:spPr>
        <p:txBody>
          <a:bodyPr/>
          <a:lstStyle/>
          <a:p>
            <a:pPr marL="342900" indent="-342900">
              <a:buFont typeface="Arial" panose="020B0604020202020204" pitchFamily="34" charset="0"/>
              <a:buChar char="•"/>
            </a:pPr>
            <a:r>
              <a:rPr lang="en-GB" sz="2400" dirty="0"/>
              <a:t>Decision-makers increasingly need better local data on the size and characteristics of their areas to understand the changing dynamics of the population </a:t>
            </a:r>
          </a:p>
          <a:p>
            <a:pPr marL="342900" indent="-342900">
              <a:buFont typeface="Arial" panose="020B0604020202020204" pitchFamily="34" charset="0"/>
              <a:buChar char="•"/>
            </a:pPr>
            <a:r>
              <a:rPr lang="en-GB" sz="2400" dirty="0"/>
              <a:t>We have a rapidly changing population and need up-to-date data to make decisions</a:t>
            </a:r>
          </a:p>
          <a:p>
            <a:pPr marL="342900" indent="-342900">
              <a:buFont typeface="Arial" panose="020B0604020202020204" pitchFamily="34" charset="0"/>
              <a:buChar char="•"/>
            </a:pPr>
            <a:r>
              <a:rPr lang="en-GB" sz="2400" dirty="0"/>
              <a:t>Census = key in meeting needs in 2021, granular, local data but quickly out of date</a:t>
            </a:r>
          </a:p>
          <a:p>
            <a:pPr marL="342900" indent="-342900">
              <a:buFont typeface="Arial" panose="020B0604020202020204" pitchFamily="34" charset="0"/>
              <a:buChar char="•"/>
            </a:pPr>
            <a:r>
              <a:rPr lang="en-GB" sz="2400" dirty="0"/>
              <a:t>Potential to help us answer questions we haven’t been able to answer before </a:t>
            </a:r>
            <a:r>
              <a:rPr lang="en-GB" sz="2400" dirty="0" err="1"/>
              <a:t>eg</a:t>
            </a:r>
            <a:r>
              <a:rPr lang="en-GB" sz="2400" dirty="0"/>
              <a:t> what international students do after their studies</a:t>
            </a:r>
          </a:p>
        </p:txBody>
      </p:sp>
    </p:spTree>
    <p:extLst>
      <p:ext uri="{BB962C8B-B14F-4D97-AF65-F5344CB8AC3E}">
        <p14:creationId xmlns:p14="http://schemas.microsoft.com/office/powerpoint/2010/main" val="26098220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77CC2B-860F-4CC4-B70C-2D287DF026AB}"/>
              </a:ext>
            </a:extLst>
          </p:cNvPr>
          <p:cNvSpPr>
            <a:spLocks noGrp="1"/>
          </p:cNvSpPr>
          <p:nvPr>
            <p:ph type="title"/>
          </p:nvPr>
        </p:nvSpPr>
        <p:spPr>
          <a:xfrm>
            <a:off x="691055" y="241985"/>
            <a:ext cx="10515600" cy="757130"/>
          </a:xfrm>
        </p:spPr>
        <p:txBody>
          <a:bodyPr/>
          <a:lstStyle/>
          <a:p>
            <a:r>
              <a:rPr lang="en-GB" dirty="0"/>
              <a:t>How are we doing this?</a:t>
            </a:r>
          </a:p>
        </p:txBody>
      </p:sp>
      <p:sp>
        <p:nvSpPr>
          <p:cNvPr id="5" name="Content Placeholder 4">
            <a:extLst>
              <a:ext uri="{FF2B5EF4-FFF2-40B4-BE49-F238E27FC236}">
                <a16:creationId xmlns:a16="http://schemas.microsoft.com/office/drawing/2014/main" id="{F98C61BF-C045-4F07-9078-E3FD814EC39C}"/>
              </a:ext>
            </a:extLst>
          </p:cNvPr>
          <p:cNvSpPr txBox="1">
            <a:spLocks noGrp="1"/>
          </p:cNvSpPr>
          <p:nvPr>
            <p:ph idx="1"/>
          </p:nvPr>
        </p:nvSpPr>
        <p:spPr>
          <a:xfrm>
            <a:off x="1784132" y="999115"/>
            <a:ext cx="3986048" cy="1384995"/>
          </a:xfrm>
          <a:prstGeom prst="rect">
            <a:avLst/>
          </a:prstGeom>
          <a:noFill/>
        </p:spPr>
        <p:txBody>
          <a:bodyPr wrap="square" rtlCol="0" anchor="ctr">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800" b="0" i="0" u="none" strike="noStrike" kern="1200" cap="none" spc="0" normalizeH="0" baseline="0" noProof="0" dirty="0">
                <a:ln w="0"/>
                <a:solidFill>
                  <a:srgbClr val="4F81BD"/>
                </a:solidFill>
                <a:effectLst>
                  <a:outerShdw blurRad="38100" dist="25400" dir="5400000" algn="ctr" rotWithShape="0">
                    <a:srgbClr val="6E747A">
                      <a:alpha val="43000"/>
                    </a:srgbClr>
                  </a:outerShdw>
                </a:effectLst>
                <a:uLnTx/>
                <a:uFillTx/>
                <a:latin typeface="Arial" charset="0"/>
                <a:ea typeface="ＭＳ Ｐゴシック" pitchFamily="34" charset="-128"/>
                <a:cs typeface="+mn-cs"/>
              </a:rPr>
              <a:t>Size/structure of the population and housing characteristics</a:t>
            </a:r>
          </a:p>
        </p:txBody>
      </p:sp>
      <p:pic>
        <p:nvPicPr>
          <p:cNvPr id="6" name="Picture 5">
            <a:extLst>
              <a:ext uri="{FF2B5EF4-FFF2-40B4-BE49-F238E27FC236}">
                <a16:creationId xmlns:a16="http://schemas.microsoft.com/office/drawing/2014/main" id="{DEAB1FB0-798C-4E2E-A09D-1DC214C8D66E}"/>
              </a:ext>
            </a:extLst>
          </p:cNvPr>
          <p:cNvPicPr>
            <a:picLocks noChangeAspect="1"/>
          </p:cNvPicPr>
          <p:nvPr/>
        </p:nvPicPr>
        <p:blipFill rotWithShape="1">
          <a:blip r:embed="rId3">
            <a:extLst>
              <a:ext uri="{28A0092B-C50C-407E-A947-70E740481C1C}">
                <a14:useLocalDpi xmlns:a14="http://schemas.microsoft.com/office/drawing/2010/main" val="0"/>
              </a:ext>
            </a:extLst>
          </a:blip>
          <a:srcRect l="9061" t="22919" r="15459" b="13677"/>
          <a:stretch/>
        </p:blipFill>
        <p:spPr>
          <a:xfrm>
            <a:off x="6956451" y="804843"/>
            <a:ext cx="2238218" cy="1880106"/>
          </a:xfrm>
          <a:prstGeom prst="rect">
            <a:avLst/>
          </a:prstGeom>
        </p:spPr>
      </p:pic>
      <p:pic>
        <p:nvPicPr>
          <p:cNvPr id="13" name="Picture 12">
            <a:extLst>
              <a:ext uri="{FF2B5EF4-FFF2-40B4-BE49-F238E27FC236}">
                <a16:creationId xmlns:a16="http://schemas.microsoft.com/office/drawing/2014/main" id="{7EAC8E1E-BACF-4BA0-989F-ECF39F4CC017}"/>
              </a:ext>
            </a:extLst>
          </p:cNvPr>
          <p:cNvPicPr>
            <a:picLocks noChangeAspect="1"/>
          </p:cNvPicPr>
          <p:nvPr/>
        </p:nvPicPr>
        <p:blipFill>
          <a:blip r:embed="rId4"/>
          <a:stretch>
            <a:fillRect/>
          </a:stretch>
        </p:blipFill>
        <p:spPr>
          <a:xfrm>
            <a:off x="1988755" y="3068060"/>
            <a:ext cx="7562850" cy="2790825"/>
          </a:xfrm>
          <a:prstGeom prst="rect">
            <a:avLst/>
          </a:prstGeom>
        </p:spPr>
      </p:pic>
    </p:spTree>
    <p:extLst>
      <p:ext uri="{BB962C8B-B14F-4D97-AF65-F5344CB8AC3E}">
        <p14:creationId xmlns:p14="http://schemas.microsoft.com/office/powerpoint/2010/main" val="3788843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4FEED-A05B-4988-9F39-B8A79460F672}"/>
              </a:ext>
            </a:extLst>
          </p:cNvPr>
          <p:cNvSpPr>
            <a:spLocks noGrp="1"/>
          </p:cNvSpPr>
          <p:nvPr>
            <p:ph type="title"/>
          </p:nvPr>
        </p:nvSpPr>
        <p:spPr>
          <a:xfrm>
            <a:off x="838200" y="241985"/>
            <a:ext cx="10515600" cy="757130"/>
          </a:xfrm>
        </p:spPr>
        <p:txBody>
          <a:bodyPr/>
          <a:lstStyle/>
          <a:p>
            <a:r>
              <a:rPr lang="en-GB" dirty="0"/>
              <a:t>Integrated data framework</a:t>
            </a:r>
          </a:p>
        </p:txBody>
      </p:sp>
      <p:pic>
        <p:nvPicPr>
          <p:cNvPr id="5" name="Content Placeholder 4">
            <a:extLst>
              <a:ext uri="{FF2B5EF4-FFF2-40B4-BE49-F238E27FC236}">
                <a16:creationId xmlns:a16="http://schemas.microsoft.com/office/drawing/2014/main" id="{54EE655D-A1B3-4FEB-B572-E9FC418A4C62}"/>
              </a:ext>
            </a:extLst>
          </p:cNvPr>
          <p:cNvPicPr>
            <a:picLocks noGrp="1" noChangeAspect="1"/>
          </p:cNvPicPr>
          <p:nvPr>
            <p:ph idx="1"/>
          </p:nvPr>
        </p:nvPicPr>
        <p:blipFill>
          <a:blip r:embed="rId3"/>
          <a:stretch>
            <a:fillRect/>
          </a:stretch>
        </p:blipFill>
        <p:spPr>
          <a:xfrm>
            <a:off x="924909" y="999115"/>
            <a:ext cx="9606457" cy="4683731"/>
          </a:xfrm>
          <a:prstGeom prst="rect">
            <a:avLst/>
          </a:prstGeom>
        </p:spPr>
      </p:pic>
    </p:spTree>
    <p:extLst>
      <p:ext uri="{BB962C8B-B14F-4D97-AF65-F5344CB8AC3E}">
        <p14:creationId xmlns:p14="http://schemas.microsoft.com/office/powerpoint/2010/main" val="42249022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FCBC-95D4-467E-A098-7196013AD6E2}"/>
              </a:ext>
            </a:extLst>
          </p:cNvPr>
          <p:cNvSpPr>
            <a:spLocks noGrp="1"/>
          </p:cNvSpPr>
          <p:nvPr>
            <p:ph type="title"/>
          </p:nvPr>
        </p:nvSpPr>
        <p:spPr>
          <a:xfrm>
            <a:off x="564931" y="82146"/>
            <a:ext cx="10807012" cy="590931"/>
          </a:xfrm>
        </p:spPr>
        <p:txBody>
          <a:bodyPr/>
          <a:lstStyle/>
          <a:p>
            <a:r>
              <a:rPr lang="en-GB" sz="3600" dirty="0">
                <a:solidFill>
                  <a:srgbClr val="003D59"/>
                </a:solidFill>
              </a:rPr>
              <a:t>Transforming population and social statistics</a:t>
            </a:r>
            <a:endParaRPr lang="en-GB" sz="3600" dirty="0"/>
          </a:p>
        </p:txBody>
      </p:sp>
      <p:sp>
        <p:nvSpPr>
          <p:cNvPr id="5" name="Rectangle: Rounded Corners 4">
            <a:extLst>
              <a:ext uri="{FF2B5EF4-FFF2-40B4-BE49-F238E27FC236}">
                <a16:creationId xmlns:a16="http://schemas.microsoft.com/office/drawing/2014/main" id="{8B655320-5E80-437D-89ED-47705D4D25BC}"/>
              </a:ext>
            </a:extLst>
          </p:cNvPr>
          <p:cNvSpPr/>
          <p:nvPr/>
        </p:nvSpPr>
        <p:spPr bwMode="auto">
          <a:xfrm>
            <a:off x="4960199" y="1738578"/>
            <a:ext cx="1656184" cy="4129383"/>
          </a:xfrm>
          <a:prstGeom prst="roundRect">
            <a:avLst/>
          </a:prstGeom>
          <a:solidFill>
            <a:srgbClr val="7199C9"/>
          </a:solidFill>
          <a:ln>
            <a:solidFill>
              <a:srgbClr val="3D6AA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2000" b="1" i="0" u="none" strike="noStrike" kern="1200" cap="none" spc="0" normalizeH="0" baseline="0" noProof="0" dirty="0">
                <a:ln>
                  <a:noFill/>
                </a:ln>
                <a:solidFill>
                  <a:prstClr val="white"/>
                </a:solidFill>
                <a:effectLst/>
                <a:uLnTx/>
                <a:uFillTx/>
                <a:latin typeface="Arial" charset="0"/>
                <a:ea typeface="ＭＳ Ｐゴシック" pitchFamily="1" charset="-128"/>
                <a:cs typeface="+mn-cs"/>
              </a:rPr>
              <a:t>2021 Census</a:t>
            </a:r>
          </a:p>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prstClr val="white"/>
              </a:solidFill>
              <a:effectLst/>
              <a:uLnTx/>
              <a:uFillTx/>
              <a:latin typeface="Arial"/>
              <a:ea typeface="ＭＳ Ｐゴシック"/>
              <a:cs typeface="+mn-cs"/>
            </a:endParaRP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a:ea typeface="ＭＳ Ｐゴシック"/>
                <a:cs typeface="+mn-cs"/>
              </a:rPr>
              <a:t>Use all available data. </a:t>
            </a:r>
          </a:p>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prstClr val="white"/>
              </a:solidFill>
              <a:effectLst/>
              <a:uLnTx/>
              <a:uFillTx/>
              <a:latin typeface="Arial"/>
              <a:ea typeface="ＭＳ Ｐゴシック"/>
              <a:cs typeface="+mn-cs"/>
            </a:endParaRP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white"/>
                </a:solidFill>
                <a:effectLst/>
                <a:uLnTx/>
                <a:uFillTx/>
                <a:latin typeface="Arial"/>
                <a:ea typeface="ＭＳ Ｐゴシック"/>
                <a:cs typeface="+mn-cs"/>
              </a:rPr>
              <a:t>Lay the foundations for the future.</a:t>
            </a:r>
            <a:endParaRPr kumimoji="0" lang="en-GB" sz="2400" b="0" i="0" u="none" strike="noStrike" kern="1200" cap="none" spc="0" normalizeH="0" baseline="0" noProof="0" dirty="0">
              <a:ln>
                <a:noFill/>
              </a:ln>
              <a:solidFill>
                <a:prstClr val="white"/>
              </a:solidFill>
              <a:effectLst/>
              <a:uLnTx/>
              <a:uFillTx/>
              <a:latin typeface="Arial" charset="0"/>
              <a:ea typeface="ＭＳ Ｐゴシック" pitchFamily="1" charset="-128"/>
              <a:cs typeface="+mn-cs"/>
            </a:endParaRPr>
          </a:p>
        </p:txBody>
      </p:sp>
      <p:sp>
        <p:nvSpPr>
          <p:cNvPr id="6" name="Rectangle: Rounded Corners 5">
            <a:extLst>
              <a:ext uri="{FF2B5EF4-FFF2-40B4-BE49-F238E27FC236}">
                <a16:creationId xmlns:a16="http://schemas.microsoft.com/office/drawing/2014/main" id="{ACFACB7C-476D-4BDA-B14F-C9076443491D}"/>
              </a:ext>
            </a:extLst>
          </p:cNvPr>
          <p:cNvSpPr/>
          <p:nvPr/>
        </p:nvSpPr>
        <p:spPr bwMode="auto">
          <a:xfrm>
            <a:off x="1719839" y="1701363"/>
            <a:ext cx="3096344" cy="4127519"/>
          </a:xfrm>
          <a:prstGeom prst="roundRect">
            <a:avLst/>
          </a:prstGeom>
          <a:solidFill>
            <a:schemeClr val="accent1">
              <a:lumMod val="60000"/>
              <a:lumOff val="40000"/>
            </a:schemeClr>
          </a:solidFill>
          <a:ln>
            <a:solidFill>
              <a:schemeClr val="accent1"/>
            </a:solidFill>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1440" tIns="45720" rIns="91440" bIns="45720" numCol="1" rtlCol="0" anchor="ctr" anchorCtr="0" compatLnSpc="1">
            <a:prstTxWarp prst="textNoShape">
              <a:avLst/>
            </a:prstTxWarp>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Arial"/>
                <a:ea typeface="ＭＳ Ｐゴシック" pitchFamily="1" charset="-128"/>
                <a:cs typeface="+mn-cs"/>
              </a:rPr>
              <a:t>Admin data at the core of </a:t>
            </a:r>
            <a:r>
              <a:rPr kumimoji="0" lang="en-GB" sz="1800" b="0" i="0" u="none" strike="noStrike" kern="1200" cap="none" spc="0" normalizeH="0" baseline="0" noProof="0" dirty="0">
                <a:ln>
                  <a:noFill/>
                </a:ln>
                <a:solidFill>
                  <a:prstClr val="white"/>
                </a:solidFill>
                <a:effectLst/>
                <a:uLnTx/>
                <a:uFillTx/>
                <a:latin typeface="Arial"/>
                <a:ea typeface="ＭＳ Ｐゴシック"/>
                <a:cs typeface="+mn-cs"/>
              </a:rPr>
              <a:t>migration and population stats by in 2020</a:t>
            </a:r>
          </a:p>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a:ea typeface="ＭＳ Ｐゴシック"/>
              <a:cs typeface="+mn-cs"/>
            </a:endParaRP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Arial"/>
                <a:ea typeface="ＭＳ Ｐゴシック" pitchFamily="1" charset="-128"/>
                <a:cs typeface="+mn-cs"/>
              </a:rPr>
              <a:t>Parallel research into producing the most successful Census in 2021 and a potential admin data census.</a:t>
            </a:r>
          </a:p>
        </p:txBody>
      </p:sp>
      <p:sp>
        <p:nvSpPr>
          <p:cNvPr id="7" name="Rectangle: Rounded Corners 6">
            <a:extLst>
              <a:ext uri="{FF2B5EF4-FFF2-40B4-BE49-F238E27FC236}">
                <a16:creationId xmlns:a16="http://schemas.microsoft.com/office/drawing/2014/main" id="{974CC1F7-C03F-45DB-82AB-560737BB1A7A}"/>
              </a:ext>
            </a:extLst>
          </p:cNvPr>
          <p:cNvSpPr/>
          <p:nvPr/>
        </p:nvSpPr>
        <p:spPr bwMode="auto">
          <a:xfrm>
            <a:off x="7408471" y="1725819"/>
            <a:ext cx="2664296" cy="4104926"/>
          </a:xfrm>
          <a:prstGeom prst="roundRect">
            <a:avLst/>
          </a:prstGeom>
          <a:solidFill>
            <a:schemeClr val="accent1">
              <a:lumMod val="75000"/>
            </a:schemeClr>
          </a:solidFill>
          <a:ln>
            <a:solidFill>
              <a:schemeClr val="tx2"/>
            </a:solid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ctr" anchorCtr="0" compatLnSpc="1">
            <a:prstTxWarp prst="textNoShape">
              <a:avLst/>
            </a:prstTxWarp>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Arial" charset="0"/>
                <a:ea typeface="ＭＳ Ｐゴシック" pitchFamily="1" charset="-128"/>
                <a:cs typeface="+mn-cs"/>
              </a:rPr>
              <a:t>Integrating different data sources to produce timely,  responsive and  insightful statistics.</a:t>
            </a:r>
          </a:p>
        </p:txBody>
      </p:sp>
      <p:sp>
        <p:nvSpPr>
          <p:cNvPr id="8" name="Rectangle: Rounded Corners 7">
            <a:extLst>
              <a:ext uri="{FF2B5EF4-FFF2-40B4-BE49-F238E27FC236}">
                <a16:creationId xmlns:a16="http://schemas.microsoft.com/office/drawing/2014/main" id="{686C050B-B13C-4317-92E3-AB89165FF261}"/>
              </a:ext>
            </a:extLst>
          </p:cNvPr>
          <p:cNvSpPr/>
          <p:nvPr/>
        </p:nvSpPr>
        <p:spPr bwMode="auto">
          <a:xfrm>
            <a:off x="6760399" y="1701363"/>
            <a:ext cx="504056" cy="4129383"/>
          </a:xfrm>
          <a:prstGeom prst="roundRect">
            <a:avLst/>
          </a:prstGeom>
          <a:solidFill>
            <a:schemeClr val="accent1"/>
          </a:solidFill>
          <a:ln>
            <a:solidFill>
              <a:schemeClr val="accent1">
                <a:lumMod val="50000"/>
              </a:schemeClr>
            </a:solidFill>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vert270" wrap="square" lIns="91440" tIns="45720" rIns="91440" bIns="45720" numCol="1" rtlCol="0" anchor="ctr" anchorCtr="0" compatLnSpc="1">
            <a:prstTxWarp prst="textNoShape">
              <a:avLst/>
            </a:prstTxWarp>
          </a:bodyPr>
          <a:lstStyle/>
          <a:p>
            <a:pPr lvl="0" algn="ctr">
              <a:defRPr/>
            </a:pPr>
            <a:r>
              <a:rPr lang="en-GB" sz="1600">
                <a:solidFill>
                  <a:prstClr val="white"/>
                </a:solidFill>
                <a:ea typeface="ＭＳ Ｐゴシック" pitchFamily="1" charset="-128"/>
              </a:rPr>
              <a:t>2023 Recommendation on the future of the Census</a:t>
            </a:r>
            <a:endParaRPr lang="en-GB" sz="1600" dirty="0">
              <a:solidFill>
                <a:prstClr val="white"/>
              </a:solidFill>
              <a:ea typeface="ＭＳ Ｐゴシック" pitchFamily="1" charset="-128"/>
            </a:endParaRPr>
          </a:p>
        </p:txBody>
      </p:sp>
      <p:sp>
        <p:nvSpPr>
          <p:cNvPr id="9" name="Rectangle: Rounded Corners 8">
            <a:extLst>
              <a:ext uri="{FF2B5EF4-FFF2-40B4-BE49-F238E27FC236}">
                <a16:creationId xmlns:a16="http://schemas.microsoft.com/office/drawing/2014/main" id="{2CB8CC2C-427C-4C31-96A2-39F2CFC3EE9C}"/>
              </a:ext>
            </a:extLst>
          </p:cNvPr>
          <p:cNvSpPr/>
          <p:nvPr/>
        </p:nvSpPr>
        <p:spPr bwMode="auto">
          <a:xfrm>
            <a:off x="1646267" y="1324624"/>
            <a:ext cx="8352928" cy="144016"/>
          </a:xfrm>
          <a:prstGeom prst="roundRect">
            <a:avLst/>
          </a:prstGeom>
          <a:solidFill>
            <a:schemeClr val="bg1">
              <a:lumMod val="65000"/>
            </a:schemeClr>
          </a:solidFill>
          <a:ln w="19050" cap="flat" cmpd="sng" algn="ctr">
            <a:solidFill>
              <a:schemeClr val="tx1">
                <a:lumMod val="50000"/>
                <a:lumOff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prstClr val="black"/>
              </a:solidFill>
              <a:effectLst/>
              <a:uLnTx/>
              <a:uFillTx/>
              <a:latin typeface="Arial" charset="0"/>
              <a:ea typeface="ＭＳ Ｐゴシック" pitchFamily="1" charset="-128"/>
              <a:cs typeface="+mn-cs"/>
            </a:endParaRPr>
          </a:p>
        </p:txBody>
      </p:sp>
      <p:sp>
        <p:nvSpPr>
          <p:cNvPr id="10" name="TextBox 9">
            <a:extLst>
              <a:ext uri="{FF2B5EF4-FFF2-40B4-BE49-F238E27FC236}">
                <a16:creationId xmlns:a16="http://schemas.microsoft.com/office/drawing/2014/main" id="{F554AF45-DE21-41C5-B964-3A26F172B767}"/>
              </a:ext>
            </a:extLst>
          </p:cNvPr>
          <p:cNvSpPr txBox="1"/>
          <p:nvPr/>
        </p:nvSpPr>
        <p:spPr>
          <a:xfrm>
            <a:off x="1824943" y="905800"/>
            <a:ext cx="172819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3D59"/>
                </a:solidFill>
                <a:effectLst/>
                <a:uLnTx/>
                <a:uFillTx/>
                <a:latin typeface="Arial"/>
                <a:ea typeface="ＭＳ Ｐゴシック"/>
                <a:cs typeface="+mn-cs"/>
              </a:rPr>
              <a:t>Now</a:t>
            </a:r>
          </a:p>
        </p:txBody>
      </p:sp>
      <p:sp>
        <p:nvSpPr>
          <p:cNvPr id="11" name="TextBox 10">
            <a:extLst>
              <a:ext uri="{FF2B5EF4-FFF2-40B4-BE49-F238E27FC236}">
                <a16:creationId xmlns:a16="http://schemas.microsoft.com/office/drawing/2014/main" id="{43430E11-C9EF-43FF-8027-778E709B9D3D}"/>
              </a:ext>
            </a:extLst>
          </p:cNvPr>
          <p:cNvSpPr txBox="1"/>
          <p:nvPr/>
        </p:nvSpPr>
        <p:spPr>
          <a:xfrm>
            <a:off x="4204138" y="930546"/>
            <a:ext cx="241224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3D59"/>
                </a:solidFill>
                <a:effectLst/>
                <a:uLnTx/>
                <a:uFillTx/>
                <a:latin typeface="Arial"/>
                <a:ea typeface="ＭＳ Ｐゴシック"/>
                <a:cs typeface="+mn-cs"/>
              </a:rPr>
              <a:t>2021            2022</a:t>
            </a:r>
          </a:p>
        </p:txBody>
      </p:sp>
      <p:sp>
        <p:nvSpPr>
          <p:cNvPr id="12" name="TextBox 11">
            <a:extLst>
              <a:ext uri="{FF2B5EF4-FFF2-40B4-BE49-F238E27FC236}">
                <a16:creationId xmlns:a16="http://schemas.microsoft.com/office/drawing/2014/main" id="{E32640D2-FE94-492F-BA5F-CDC372925BB8}"/>
              </a:ext>
            </a:extLst>
          </p:cNvPr>
          <p:cNvSpPr txBox="1"/>
          <p:nvPr/>
        </p:nvSpPr>
        <p:spPr>
          <a:xfrm>
            <a:off x="7087343" y="940986"/>
            <a:ext cx="172819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3D59"/>
                </a:solidFill>
                <a:effectLst/>
                <a:uLnTx/>
                <a:uFillTx/>
                <a:latin typeface="Arial"/>
                <a:ea typeface="ＭＳ Ｐゴシック"/>
                <a:cs typeface="+mn-cs"/>
              </a:rPr>
              <a:t>2023</a:t>
            </a:r>
          </a:p>
        </p:txBody>
      </p:sp>
    </p:spTree>
    <p:extLst>
      <p:ext uri="{BB962C8B-B14F-4D97-AF65-F5344CB8AC3E}">
        <p14:creationId xmlns:p14="http://schemas.microsoft.com/office/powerpoint/2010/main" val="36564912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8166B-C579-DF48-900E-C835F581A794}"/>
              </a:ext>
            </a:extLst>
          </p:cNvPr>
          <p:cNvSpPr>
            <a:spLocks noGrp="1"/>
          </p:cNvSpPr>
          <p:nvPr>
            <p:ph type="title"/>
          </p:nvPr>
        </p:nvSpPr>
        <p:spPr>
          <a:xfrm>
            <a:off x="604025" y="192774"/>
            <a:ext cx="10515600" cy="1421928"/>
          </a:xfrm>
        </p:spPr>
        <p:txBody>
          <a:bodyPr/>
          <a:lstStyle/>
          <a:p>
            <a:r>
              <a:rPr lang="en-GB" dirty="0">
                <a:solidFill>
                  <a:srgbClr val="002D46"/>
                </a:solidFill>
                <a:latin typeface="Calibri" panose="020F0502020204030204" pitchFamily="34" charset="0"/>
              </a:rPr>
              <a:t>Our latest research</a:t>
            </a:r>
            <a:br>
              <a:rPr lang="en-GB" dirty="0">
                <a:latin typeface="Calibri" panose="020F0502020204030204" pitchFamily="34" charset="0"/>
              </a:rPr>
            </a:br>
            <a:endParaRPr lang="en-US" dirty="0"/>
          </a:p>
        </p:txBody>
      </p:sp>
      <p:sp>
        <p:nvSpPr>
          <p:cNvPr id="3" name="Content Placeholder 2">
            <a:extLst>
              <a:ext uri="{FF2B5EF4-FFF2-40B4-BE49-F238E27FC236}">
                <a16:creationId xmlns:a16="http://schemas.microsoft.com/office/drawing/2014/main" id="{19AD2BF1-FCE7-EB46-BAF0-0EE2D6421865}"/>
              </a:ext>
            </a:extLst>
          </p:cNvPr>
          <p:cNvSpPr>
            <a:spLocks noGrp="1"/>
          </p:cNvSpPr>
          <p:nvPr>
            <p:ph idx="1"/>
          </p:nvPr>
        </p:nvSpPr>
        <p:spPr>
          <a:xfrm>
            <a:off x="748991" y="903738"/>
            <a:ext cx="10515600" cy="5649752"/>
          </a:xfrm>
        </p:spPr>
        <p:txBody>
          <a:bodyPr/>
          <a:lstStyle/>
          <a:p>
            <a:pPr lvl="0" algn="ctr" fontAlgn="base">
              <a:lnSpc>
                <a:spcPct val="100000"/>
              </a:lnSpc>
              <a:spcBef>
                <a:spcPct val="20000"/>
              </a:spcBef>
              <a:spcAft>
                <a:spcPct val="0"/>
              </a:spcAft>
            </a:pPr>
            <a:r>
              <a:rPr lang="en-US" sz="2000" b="1" kern="0" dirty="0">
                <a:solidFill>
                  <a:srgbClr val="000000"/>
                </a:solidFill>
                <a:latin typeface="Arial" panose="020B0604020202020204" pitchFamily="34" charset="0"/>
                <a:ea typeface="ＭＳ Ｐゴシック"/>
              </a:rPr>
              <a:t>On 30 January 2019, we published a research </a:t>
            </a:r>
            <a:r>
              <a:rPr lang="en-US" sz="2000" b="1" kern="0" dirty="0">
                <a:solidFill>
                  <a:srgbClr val="000000"/>
                </a:solidFill>
                <a:latin typeface="Arial" panose="020B0604020202020204" pitchFamily="34" charset="0"/>
                <a:ea typeface="ＭＳ Ｐゴシック"/>
                <a:hlinkClick r:id="rId3"/>
              </a:rPr>
              <a:t>engagement report </a:t>
            </a:r>
            <a:r>
              <a:rPr lang="en-US" sz="2000" b="1" kern="0" dirty="0">
                <a:solidFill>
                  <a:srgbClr val="000000"/>
                </a:solidFill>
                <a:latin typeface="Arial" panose="020B0604020202020204" pitchFamily="34" charset="0"/>
                <a:ea typeface="ＭＳ Ｐゴシック"/>
              </a:rPr>
              <a:t>that updates users on our population and migration statistics transformation journey, and seeks feedback on our future plans. </a:t>
            </a:r>
          </a:p>
          <a:p>
            <a:pPr marL="285750" lvl="0" indent="-285750" fontAlgn="base">
              <a:lnSpc>
                <a:spcPct val="100000"/>
              </a:lnSpc>
              <a:spcBef>
                <a:spcPct val="20000"/>
              </a:spcBef>
              <a:spcAft>
                <a:spcPct val="0"/>
              </a:spcAft>
              <a:buFontTx/>
              <a:buChar char="•"/>
            </a:pPr>
            <a:endParaRPr lang="en-GB" sz="2000" kern="0" dirty="0">
              <a:solidFill>
                <a:srgbClr val="002D46"/>
              </a:solidFill>
              <a:ea typeface="ＭＳ Ｐゴシック"/>
            </a:endParaRPr>
          </a:p>
          <a:p>
            <a:pPr marL="285750" lvl="0" indent="-285750" fontAlgn="base">
              <a:lnSpc>
                <a:spcPct val="100000"/>
              </a:lnSpc>
              <a:spcBef>
                <a:spcPct val="20000"/>
              </a:spcBef>
              <a:spcAft>
                <a:spcPct val="0"/>
              </a:spcAft>
              <a:buFontTx/>
              <a:buChar char="•"/>
            </a:pPr>
            <a:r>
              <a:rPr lang="en-GB" sz="2000" kern="0" dirty="0">
                <a:solidFill>
                  <a:srgbClr val="002D46"/>
                </a:solidFill>
                <a:ea typeface="ＭＳ Ｐゴシック"/>
              </a:rPr>
              <a:t>Our latest research shows the progress we have made towards a new approach for producing population stocks and flows using administrative data, by bringing more sources together to fill gaps in coverage. </a:t>
            </a:r>
          </a:p>
          <a:p>
            <a:pPr marL="285750" lvl="0" indent="-285750" fontAlgn="base">
              <a:lnSpc>
                <a:spcPct val="100000"/>
              </a:lnSpc>
              <a:spcBef>
                <a:spcPct val="20000"/>
              </a:spcBef>
              <a:spcAft>
                <a:spcPct val="0"/>
              </a:spcAft>
              <a:buFontTx/>
              <a:buChar char="•"/>
            </a:pPr>
            <a:endParaRPr lang="en-GB" sz="2000" kern="0" dirty="0">
              <a:solidFill>
                <a:srgbClr val="002D46"/>
              </a:solidFill>
              <a:ea typeface="ＭＳ Ｐゴシック"/>
            </a:endParaRPr>
          </a:p>
          <a:p>
            <a:pPr marL="285750" lvl="0" indent="-285750" fontAlgn="base">
              <a:lnSpc>
                <a:spcPct val="100000"/>
              </a:lnSpc>
              <a:spcBef>
                <a:spcPct val="20000"/>
              </a:spcBef>
              <a:spcAft>
                <a:spcPct val="0"/>
              </a:spcAft>
              <a:buFontTx/>
              <a:buChar char="•"/>
            </a:pPr>
            <a:r>
              <a:rPr lang="en-GB" sz="2000" kern="0" dirty="0">
                <a:solidFill>
                  <a:srgbClr val="002D46"/>
                </a:solidFill>
                <a:ea typeface="ＭＳ Ｐゴシック"/>
              </a:rPr>
              <a:t>We have linked immigration, education, health and income records, and have explored how we can use these sources to determine the usually resident population of England and Wales and immigration flows to the UK. This includes developing data driven rules, based on registrations and ‘signs of activity’ we can identify from each data source. </a:t>
            </a:r>
          </a:p>
          <a:p>
            <a:pPr marL="285750" lvl="0" indent="-285750" fontAlgn="base">
              <a:lnSpc>
                <a:spcPct val="100000"/>
              </a:lnSpc>
              <a:spcBef>
                <a:spcPct val="20000"/>
              </a:spcBef>
              <a:spcAft>
                <a:spcPct val="0"/>
              </a:spcAft>
              <a:buFontTx/>
              <a:buChar char="•"/>
            </a:pPr>
            <a:endParaRPr lang="en-GB" sz="2000" kern="0" dirty="0">
              <a:solidFill>
                <a:srgbClr val="002D46"/>
              </a:solidFill>
              <a:ea typeface="ＭＳ Ｐゴシック"/>
            </a:endParaRPr>
          </a:p>
          <a:p>
            <a:pPr marL="285750" lvl="0" indent="-285750" fontAlgn="base">
              <a:lnSpc>
                <a:spcPct val="100000"/>
              </a:lnSpc>
              <a:spcBef>
                <a:spcPct val="20000"/>
              </a:spcBef>
              <a:spcAft>
                <a:spcPct val="0"/>
              </a:spcAft>
              <a:buFontTx/>
              <a:buChar char="•"/>
            </a:pPr>
            <a:r>
              <a:rPr lang="en-GB" sz="2000" kern="0" dirty="0">
                <a:solidFill>
                  <a:srgbClr val="002D46"/>
                </a:solidFill>
                <a:ea typeface="ＭＳ Ｐゴシック"/>
              </a:rPr>
              <a:t>We have also produced a series of case studies that put a spotlight on what different administrative data sources tell us about international migration.</a:t>
            </a:r>
          </a:p>
          <a:p>
            <a:endParaRPr lang="en-US" dirty="0"/>
          </a:p>
        </p:txBody>
      </p:sp>
    </p:spTree>
    <p:extLst>
      <p:ext uri="{BB962C8B-B14F-4D97-AF65-F5344CB8AC3E}">
        <p14:creationId xmlns:p14="http://schemas.microsoft.com/office/powerpoint/2010/main" val="14109066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8166B-C579-DF48-900E-C835F581A794}"/>
              </a:ext>
            </a:extLst>
          </p:cNvPr>
          <p:cNvSpPr>
            <a:spLocks noGrp="1"/>
          </p:cNvSpPr>
          <p:nvPr>
            <p:ph type="title"/>
          </p:nvPr>
        </p:nvSpPr>
        <p:spPr>
          <a:xfrm>
            <a:off x="470210" y="34243"/>
            <a:ext cx="11249721" cy="2431435"/>
          </a:xfrm>
        </p:spPr>
        <p:txBody>
          <a:bodyPr/>
          <a:lstStyle/>
          <a:p>
            <a:pPr lvl="0">
              <a:lnSpc>
                <a:spcPct val="100000"/>
              </a:lnSpc>
              <a:spcBef>
                <a:spcPts val="0"/>
              </a:spcBef>
            </a:pPr>
            <a:r>
              <a:rPr lang="en-GB" sz="2800" dirty="0">
                <a:solidFill>
                  <a:srgbClr val="4472C4">
                    <a:lumMod val="50000"/>
                  </a:srgbClr>
                </a:solidFill>
                <a:latin typeface="Calibri" panose="020F0502020204030204"/>
                <a:ea typeface="+mn-ea"/>
                <a:cs typeface="+mn-cs"/>
              </a:rPr>
              <a:t>Transforming population and migration statistics: What are the user needs?</a:t>
            </a:r>
            <a:br>
              <a:rPr lang="en-GB" sz="2800" dirty="0">
                <a:solidFill>
                  <a:srgbClr val="4472C4">
                    <a:lumMod val="50000"/>
                  </a:srgbClr>
                </a:solidFill>
                <a:latin typeface="Calibri" panose="020F0502020204030204"/>
                <a:ea typeface="+mn-ea"/>
                <a:cs typeface="+mn-cs"/>
              </a:rPr>
            </a:br>
            <a:br>
              <a:rPr lang="en-GB" dirty="0">
                <a:latin typeface="Calibri" panose="020F0502020204030204" pitchFamily="34" charset="0"/>
              </a:rPr>
            </a:br>
            <a:endParaRPr lang="en-US" dirty="0"/>
          </a:p>
        </p:txBody>
      </p:sp>
      <p:sp>
        <p:nvSpPr>
          <p:cNvPr id="3" name="Content Placeholder 2">
            <a:extLst>
              <a:ext uri="{FF2B5EF4-FFF2-40B4-BE49-F238E27FC236}">
                <a16:creationId xmlns:a16="http://schemas.microsoft.com/office/drawing/2014/main" id="{19AD2BF1-FCE7-EB46-BAF0-0EE2D6421865}"/>
              </a:ext>
            </a:extLst>
          </p:cNvPr>
          <p:cNvSpPr>
            <a:spLocks noGrp="1"/>
          </p:cNvSpPr>
          <p:nvPr>
            <p:ph idx="1"/>
          </p:nvPr>
        </p:nvSpPr>
        <p:spPr>
          <a:xfrm>
            <a:off x="748991" y="903738"/>
            <a:ext cx="10515600" cy="535531"/>
          </a:xfrm>
        </p:spPr>
        <p:txBody>
          <a:bodyPr/>
          <a:lstStyle/>
          <a:p>
            <a:endParaRPr lang="en-US" dirty="0"/>
          </a:p>
        </p:txBody>
      </p:sp>
      <p:sp>
        <p:nvSpPr>
          <p:cNvPr id="6" name="Rectangle 5">
            <a:extLst>
              <a:ext uri="{FF2B5EF4-FFF2-40B4-BE49-F238E27FC236}">
                <a16:creationId xmlns:a16="http://schemas.microsoft.com/office/drawing/2014/main" id="{97356B18-7AB1-4640-B429-27FD7AB5A3DF}"/>
              </a:ext>
            </a:extLst>
          </p:cNvPr>
          <p:cNvSpPr/>
          <p:nvPr/>
        </p:nvSpPr>
        <p:spPr>
          <a:xfrm>
            <a:off x="355971" y="610025"/>
            <a:ext cx="5041220" cy="5435796"/>
          </a:xfrm>
          <a:prstGeom prst="rect">
            <a:avLst/>
          </a:prstGeom>
          <a:solidFill>
            <a:schemeClr val="accent1">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GB" i="1" dirty="0">
              <a:solidFill>
                <a:prstClr val="black"/>
              </a:solidFill>
              <a:latin typeface="Calibri" panose="020F0502020204030204"/>
            </a:endParaRPr>
          </a:p>
        </p:txBody>
      </p:sp>
      <p:sp>
        <p:nvSpPr>
          <p:cNvPr id="7" name="TextBox 6">
            <a:extLst>
              <a:ext uri="{FF2B5EF4-FFF2-40B4-BE49-F238E27FC236}">
                <a16:creationId xmlns:a16="http://schemas.microsoft.com/office/drawing/2014/main" id="{B45EC1D5-95AD-424D-8E66-5305362B43FE}"/>
              </a:ext>
            </a:extLst>
          </p:cNvPr>
          <p:cNvSpPr txBox="1"/>
          <p:nvPr/>
        </p:nvSpPr>
        <p:spPr>
          <a:xfrm>
            <a:off x="1719745" y="655346"/>
            <a:ext cx="2441196" cy="400110"/>
          </a:xfrm>
          <a:prstGeom prst="rect">
            <a:avLst/>
          </a:prstGeom>
          <a:noFill/>
        </p:spPr>
        <p:txBody>
          <a:bodyPr wrap="square" rtlCol="0">
            <a:spAutoFit/>
          </a:bodyPr>
          <a:lstStyle/>
          <a:p>
            <a:r>
              <a:rPr lang="en-GB" sz="2000" b="1" u="sng" dirty="0">
                <a:solidFill>
                  <a:srgbClr val="4472C4">
                    <a:lumMod val="50000"/>
                  </a:srgbClr>
                </a:solidFill>
                <a:latin typeface="Calibri" panose="020F0502020204030204"/>
              </a:rPr>
              <a:t>Our framework</a:t>
            </a:r>
          </a:p>
        </p:txBody>
      </p:sp>
      <p:sp>
        <p:nvSpPr>
          <p:cNvPr id="8" name="TextBox 7">
            <a:extLst>
              <a:ext uri="{FF2B5EF4-FFF2-40B4-BE49-F238E27FC236}">
                <a16:creationId xmlns:a16="http://schemas.microsoft.com/office/drawing/2014/main" id="{142753C2-806A-4A18-80FF-3D149249B838}"/>
              </a:ext>
            </a:extLst>
          </p:cNvPr>
          <p:cNvSpPr txBox="1"/>
          <p:nvPr/>
        </p:nvSpPr>
        <p:spPr>
          <a:xfrm>
            <a:off x="1281614" y="986837"/>
            <a:ext cx="3033132" cy="369332"/>
          </a:xfrm>
          <a:prstGeom prst="rect">
            <a:avLst/>
          </a:prstGeom>
          <a:noFill/>
        </p:spPr>
        <p:txBody>
          <a:bodyPr wrap="square" rtlCol="0">
            <a:spAutoFit/>
          </a:bodyPr>
          <a:lstStyle/>
          <a:p>
            <a:pPr lvl="0"/>
            <a:r>
              <a:rPr lang="en-GB" i="1" dirty="0">
                <a:solidFill>
                  <a:prstClr val="black"/>
                </a:solidFill>
                <a:latin typeface="Calibri" panose="020F0502020204030204"/>
              </a:rPr>
              <a:t>Users sit at the heart of this….</a:t>
            </a:r>
          </a:p>
        </p:txBody>
      </p:sp>
      <p:pic>
        <p:nvPicPr>
          <p:cNvPr id="9" name="Graphic 7">
            <a:extLst>
              <a:ext uri="{FF2B5EF4-FFF2-40B4-BE49-F238E27FC236}">
                <a16:creationId xmlns:a16="http://schemas.microsoft.com/office/drawing/2014/main" id="{F254265C-79DC-422F-9170-98BCCDBFE9DC}"/>
              </a:ext>
            </a:extLst>
          </p:cNvPr>
          <p:cNvPicPr/>
          <p:nvPr/>
        </p:nvPicPr>
        <p:blipFill>
          <a:blip r:embed="rId2">
            <a:extLst>
              <a:ext uri="{96DAC541-7B7A-43D3-8B79-37D633B846F1}">
                <asvg:svgBlip xmlns:asvg="http://schemas.microsoft.com/office/drawing/2016/SVG/main" r:embed="rId3"/>
              </a:ext>
            </a:extLst>
          </a:blip>
          <a:stretch>
            <a:fillRect/>
          </a:stretch>
        </p:blipFill>
        <p:spPr>
          <a:xfrm>
            <a:off x="892098" y="1356169"/>
            <a:ext cx="3791414" cy="4689652"/>
          </a:xfrm>
          <a:prstGeom prst="rect">
            <a:avLst/>
          </a:prstGeom>
        </p:spPr>
      </p:pic>
      <p:sp>
        <p:nvSpPr>
          <p:cNvPr id="11" name="Rectangle 10">
            <a:extLst>
              <a:ext uri="{FF2B5EF4-FFF2-40B4-BE49-F238E27FC236}">
                <a16:creationId xmlns:a16="http://schemas.microsoft.com/office/drawing/2014/main" id="{2CC417FE-3244-47D3-B402-6803276F405C}"/>
              </a:ext>
            </a:extLst>
          </p:cNvPr>
          <p:cNvSpPr/>
          <p:nvPr/>
        </p:nvSpPr>
        <p:spPr>
          <a:xfrm>
            <a:off x="5419281" y="600848"/>
            <a:ext cx="6568998" cy="5444973"/>
          </a:xfrm>
          <a:prstGeom prst="rect">
            <a:avLst/>
          </a:prstGeom>
          <a:solidFill>
            <a:srgbClr val="4472C4">
              <a:lumMod val="40000"/>
              <a:lumOff val="60000"/>
            </a:srgbClr>
          </a:solidFill>
          <a:ln w="12700" cap="flat" cmpd="sng" algn="ctr">
            <a:solidFill>
              <a:srgbClr val="4472C4">
                <a:lumMod val="40000"/>
                <a:lumOff val="6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E249891C-44B2-42B7-B3CC-3CB897014680}"/>
              </a:ext>
            </a:extLst>
          </p:cNvPr>
          <p:cNvSpPr txBox="1"/>
          <p:nvPr/>
        </p:nvSpPr>
        <p:spPr>
          <a:xfrm>
            <a:off x="6844453" y="655346"/>
            <a:ext cx="3958209" cy="400110"/>
          </a:xfrm>
          <a:prstGeom prst="rect">
            <a:avLst/>
          </a:prstGeom>
          <a:noFill/>
        </p:spPr>
        <p:txBody>
          <a:bodyPr wrap="square" rtlCol="0">
            <a:spAutoFit/>
          </a:bodyPr>
          <a:lstStyle/>
          <a:p>
            <a:r>
              <a:rPr lang="en-GB" sz="2000" b="1" u="sng" dirty="0">
                <a:solidFill>
                  <a:srgbClr val="4472C4">
                    <a:lumMod val="50000"/>
                  </a:srgbClr>
                </a:solidFill>
                <a:latin typeface="Calibri" panose="020F0502020204030204" pitchFamily="34" charset="0"/>
                <a:cs typeface="Arial" panose="020B0604020202020204" pitchFamily="34" charset="0"/>
              </a:rPr>
              <a:t>What do we already know?</a:t>
            </a:r>
          </a:p>
        </p:txBody>
      </p:sp>
      <p:sp>
        <p:nvSpPr>
          <p:cNvPr id="14" name="TextBox 13">
            <a:extLst>
              <a:ext uri="{FF2B5EF4-FFF2-40B4-BE49-F238E27FC236}">
                <a16:creationId xmlns:a16="http://schemas.microsoft.com/office/drawing/2014/main" id="{9D1DEAB4-443A-4BDB-BD3C-6BC75E3E879A}"/>
              </a:ext>
            </a:extLst>
          </p:cNvPr>
          <p:cNvSpPr txBox="1"/>
          <p:nvPr/>
        </p:nvSpPr>
        <p:spPr>
          <a:xfrm>
            <a:off x="5564281" y="1031033"/>
            <a:ext cx="6423998" cy="5339923"/>
          </a:xfrm>
          <a:prstGeom prst="rect">
            <a:avLst/>
          </a:prstGeom>
          <a:noFill/>
        </p:spPr>
        <p:txBody>
          <a:bodyPr wrap="square" rtlCol="0">
            <a:spAutoFit/>
          </a:bodyPr>
          <a:lstStyle/>
          <a:p>
            <a:pPr marL="285750" indent="-285750">
              <a:buFont typeface="Arial" panose="020B0604020202020204" pitchFamily="34" charset="0"/>
              <a:buChar char="•"/>
            </a:pPr>
            <a:r>
              <a:rPr lang="en-GB" sz="1700" dirty="0">
                <a:solidFill>
                  <a:prstClr val="black"/>
                </a:solidFill>
                <a:cs typeface="Arial" panose="020B0604020202020204" pitchFamily="34" charset="0"/>
              </a:rPr>
              <a:t>There is a rapidly changing policy context – UK exiting the EU, government’s plans for a new immigration system</a:t>
            </a:r>
          </a:p>
          <a:p>
            <a:r>
              <a:rPr lang="en-GB" sz="1700" b="1" dirty="0">
                <a:solidFill>
                  <a:prstClr val="black"/>
                </a:solidFill>
                <a:cs typeface="Arial" panose="020B0604020202020204" pitchFamily="34" charset="0"/>
              </a:rPr>
              <a:t>Population and migration statistics….</a:t>
            </a:r>
          </a:p>
          <a:p>
            <a:pPr marL="285750" indent="-285750">
              <a:buFont typeface="Arial" panose="020B0604020202020204" pitchFamily="34" charset="0"/>
              <a:buChar char="•"/>
            </a:pPr>
            <a:r>
              <a:rPr lang="en-GB" sz="1700" dirty="0">
                <a:solidFill>
                  <a:prstClr val="black"/>
                </a:solidFill>
                <a:cs typeface="Arial" panose="020B0604020202020204" pitchFamily="34" charset="0"/>
              </a:rPr>
              <a:t>Underpin a wide variety of other statistics e.g. unemployment rates</a:t>
            </a:r>
          </a:p>
          <a:p>
            <a:pPr marL="285750" indent="-285750">
              <a:buFont typeface="Arial" panose="020B0604020202020204" pitchFamily="34" charset="0"/>
              <a:buChar char="•"/>
            </a:pPr>
            <a:r>
              <a:rPr lang="en-GB" sz="1700" dirty="0">
                <a:solidFill>
                  <a:prstClr val="black"/>
                </a:solidFill>
                <a:cs typeface="Arial" panose="020B0604020202020204" pitchFamily="34" charset="0"/>
              </a:rPr>
              <a:t>Inform a wide range of decisions e.g.</a:t>
            </a:r>
          </a:p>
          <a:p>
            <a:pPr marL="742950" lvl="1" indent="-285750">
              <a:buFont typeface="Arial" panose="020B0604020202020204" pitchFamily="34" charset="0"/>
              <a:buChar char="•"/>
            </a:pPr>
            <a:r>
              <a:rPr lang="en-GB" sz="1700" dirty="0">
                <a:solidFill>
                  <a:prstClr val="black"/>
                </a:solidFill>
                <a:cs typeface="Arial" panose="020B0604020202020204" pitchFamily="34" charset="0"/>
              </a:rPr>
              <a:t>How many school places are needed in each local authority?</a:t>
            </a:r>
          </a:p>
          <a:p>
            <a:pPr marL="742950" lvl="1" indent="-285750">
              <a:buFont typeface="Arial" panose="020B0604020202020204" pitchFamily="34" charset="0"/>
              <a:buChar char="•"/>
            </a:pPr>
            <a:r>
              <a:rPr lang="en-GB" sz="1700" dirty="0">
                <a:solidFill>
                  <a:prstClr val="black"/>
                </a:solidFill>
                <a:cs typeface="Arial" panose="020B0604020202020204" pitchFamily="34" charset="0"/>
              </a:rPr>
              <a:t>Provision of health services for an ageing population?</a:t>
            </a:r>
          </a:p>
          <a:p>
            <a:pPr marL="742950" lvl="1" indent="-285750">
              <a:buFont typeface="Arial" panose="020B0604020202020204" pitchFamily="34" charset="0"/>
              <a:buChar char="•"/>
            </a:pPr>
            <a:r>
              <a:rPr lang="en-GB" sz="1700" dirty="0">
                <a:solidFill>
                  <a:prstClr val="black"/>
                </a:solidFill>
                <a:cs typeface="Arial" panose="020B0604020202020204" pitchFamily="34" charset="0"/>
              </a:rPr>
              <a:t>Where should new businesses be located?</a:t>
            </a:r>
          </a:p>
          <a:p>
            <a:r>
              <a:rPr lang="en-GB" sz="1700" b="1" dirty="0">
                <a:solidFill>
                  <a:prstClr val="black"/>
                </a:solidFill>
                <a:cs typeface="Arial" panose="020B0604020202020204" pitchFamily="34" charset="0"/>
              </a:rPr>
              <a:t>Users have told us they want….</a:t>
            </a:r>
          </a:p>
          <a:p>
            <a:pPr marL="742950" lvl="1" indent="-285750">
              <a:buFont typeface="Arial" panose="020B0604020202020204" pitchFamily="34" charset="0"/>
              <a:buChar char="•"/>
            </a:pPr>
            <a:r>
              <a:rPr lang="en-GB" sz="1700" dirty="0">
                <a:solidFill>
                  <a:prstClr val="black"/>
                </a:solidFill>
                <a:cs typeface="Arial" panose="020B0604020202020204" pitchFamily="34" charset="0"/>
              </a:rPr>
              <a:t>Coherent statistics on the size (stock) of the population and how it changes over time (flows)</a:t>
            </a:r>
          </a:p>
          <a:p>
            <a:pPr marL="742950" lvl="1" indent="-285750">
              <a:buFont typeface="Arial" panose="020B0604020202020204" pitchFamily="34" charset="0"/>
              <a:buChar char="•"/>
            </a:pPr>
            <a:r>
              <a:rPr lang="en-GB" sz="1700" dirty="0">
                <a:solidFill>
                  <a:prstClr val="black"/>
                </a:solidFill>
                <a:cs typeface="Arial" panose="020B0604020202020204" pitchFamily="34" charset="0"/>
              </a:rPr>
              <a:t>Breakdowns for different groups/characteristics</a:t>
            </a:r>
          </a:p>
          <a:p>
            <a:pPr marL="742950" lvl="1" indent="-285750">
              <a:buFont typeface="Arial" panose="020B0604020202020204" pitchFamily="34" charset="0"/>
              <a:buChar char="•"/>
            </a:pPr>
            <a:r>
              <a:rPr lang="en-GB" sz="1700" dirty="0">
                <a:solidFill>
                  <a:prstClr val="black"/>
                </a:solidFill>
                <a:cs typeface="Arial" panose="020B0604020202020204" pitchFamily="34" charset="0"/>
              </a:rPr>
              <a:t>A better understanding of how population and migration changes impact on society and the economy</a:t>
            </a:r>
          </a:p>
          <a:p>
            <a:pPr marL="742950" lvl="1" indent="-285750">
              <a:buFont typeface="Arial" panose="020B0604020202020204" pitchFamily="34" charset="0"/>
              <a:buChar char="•"/>
            </a:pPr>
            <a:r>
              <a:rPr lang="en-GB" sz="1700" dirty="0">
                <a:solidFill>
                  <a:prstClr val="black"/>
                </a:solidFill>
                <a:cs typeface="Arial" panose="020B0604020202020204" pitchFamily="34" charset="0"/>
              </a:rPr>
              <a:t>Frequent, timely statistics</a:t>
            </a:r>
          </a:p>
          <a:p>
            <a:pPr marL="742950" lvl="1" indent="-285750">
              <a:buFont typeface="Arial" panose="020B0604020202020204" pitchFamily="34" charset="0"/>
              <a:buChar char="•"/>
            </a:pPr>
            <a:r>
              <a:rPr lang="en-GB" sz="1700" dirty="0">
                <a:solidFill>
                  <a:prstClr val="black"/>
                </a:solidFill>
                <a:cs typeface="Arial" panose="020B0604020202020204" pitchFamily="34" charset="0"/>
              </a:rPr>
              <a:t>A clear understanding of the quality of these statistics </a:t>
            </a:r>
          </a:p>
          <a:p>
            <a:pPr marL="742950" lvl="1" indent="-285750">
              <a:buFont typeface="Arial" panose="020B0604020202020204" pitchFamily="34" charset="0"/>
              <a:buChar char="•"/>
            </a:pPr>
            <a:r>
              <a:rPr lang="en-GB" sz="1700" dirty="0">
                <a:solidFill>
                  <a:prstClr val="black"/>
                </a:solidFill>
                <a:cs typeface="Arial" panose="020B0604020202020204" pitchFamily="34" charset="0"/>
              </a:rPr>
              <a:t>Opportunities to provide feedback on any future changes</a:t>
            </a:r>
          </a:p>
          <a:p>
            <a:pPr marL="742950" lvl="1" indent="-285750">
              <a:buFont typeface="Arial" panose="020B0604020202020204" pitchFamily="34" charset="0"/>
              <a:buChar char="•"/>
            </a:pPr>
            <a:endParaRPr lang="en-GB" dirty="0">
              <a:solidFill>
                <a:prstClr val="black"/>
              </a:solidFill>
              <a:latin typeface="Calibri" panose="020F0502020204030204"/>
            </a:endParaRPr>
          </a:p>
        </p:txBody>
      </p:sp>
    </p:spTree>
    <p:extLst>
      <p:ext uri="{BB962C8B-B14F-4D97-AF65-F5344CB8AC3E}">
        <p14:creationId xmlns:p14="http://schemas.microsoft.com/office/powerpoint/2010/main" val="935388903"/>
      </p:ext>
    </p:extLst>
  </p:cSld>
  <p:clrMapOvr>
    <a:masterClrMapping/>
  </p:clrMapOvr>
</p:sld>
</file>

<file path=ppt/theme/theme1.xml><?xml version="1.0" encoding="utf-8"?>
<a:theme xmlns:a="http://schemas.openxmlformats.org/drawingml/2006/main" name="ONS">
  <a:themeElements>
    <a:clrScheme name="Custom 7">
      <a:dk1>
        <a:srgbClr val="003B57"/>
      </a:dk1>
      <a:lt1>
        <a:srgbClr val="FFFFFF"/>
      </a:lt1>
      <a:dk2>
        <a:srgbClr val="414041"/>
      </a:dk2>
      <a:lt2>
        <a:srgbClr val="CFD2D3"/>
      </a:lt2>
      <a:accent1>
        <a:srgbClr val="205F95"/>
      </a:accent1>
      <a:accent2>
        <a:srgbClr val="B8860A"/>
      </a:accent2>
      <a:accent3>
        <a:srgbClr val="003B57"/>
      </a:accent3>
      <a:accent4>
        <a:srgbClr val="007F7F"/>
      </a:accent4>
      <a:accent5>
        <a:srgbClr val="27A0CC"/>
      </a:accent5>
      <a:accent6>
        <a:srgbClr val="0E8242"/>
      </a:accent6>
      <a:hlink>
        <a:srgbClr val="3A799D"/>
      </a:hlink>
      <a:folHlink>
        <a:srgbClr val="D2366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S" id="{1C231B32-0884-3042-9BFB-024487A7874D}" vid="{960FFF6B-BC53-4D45-8823-25DBFE97B232}"/>
    </a:ext>
  </a:extLst>
</a:theme>
</file>

<file path=ppt/theme/theme2.xml><?xml version="1.0" encoding="utf-8"?>
<a:theme xmlns:a="http://schemas.openxmlformats.org/drawingml/2006/main" name="Default Design Slide Master: blank">
  <a:themeElements>
    <a:clrScheme name="Default Design Slide Master: 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Slide Master: 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Default Design Slide Master: 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Slide Master: 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Slide Master: 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Slide Master: 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Slide Master: 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Slide Master: 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Slide Master: blank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Slide Master: 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Slide Master: 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Slide Master: 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Slide Master: 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Slide Master: 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item1.xml><?xml version="1.0" encoding="utf-8"?>
<ct:contentTypeSchema xmlns:ct="http://schemas.microsoft.com/office/2006/metadata/contentType" xmlns:ma="http://schemas.microsoft.com/office/2006/metadata/properties/metaAttributes" ct:_="" ma:_="" ma:contentTypeName="ONS Document" ma:contentTypeID="0x01010035E33599CC8D1E47A037F474646B1D58005B0FC92A119012418578123756C6A251" ma:contentTypeVersion="106" ma:contentTypeDescription="" ma:contentTypeScope="" ma:versionID="09d7af0d175e36563f5cd9eee9dc750a">
  <xsd:schema xmlns:xsd="http://www.w3.org/2001/XMLSchema" xmlns:xs="http://www.w3.org/2001/XMLSchema" xmlns:p="http://schemas.microsoft.com/office/2006/metadata/properties" xmlns:ns1="http://schemas.microsoft.com/sharepoint/v3" xmlns:ns3="e14115de-03ae-49b5-af01-31035404c456" xmlns:ns4="b1ab0528-a93a-40c2-b1d0-390ac8c46172" xmlns:ns6="a0476314-f03c-430e-9769-a13e77a4dd6f" targetNamespace="http://schemas.microsoft.com/office/2006/metadata/properties" ma:root="true" ma:fieldsID="a27c7890fbd63cd31d974bbd0cb061f3" ns1:_="" ns3:_="" ns4:_="" ns6:_="">
    <xsd:import namespace="http://schemas.microsoft.com/sharepoint/v3"/>
    <xsd:import namespace="e14115de-03ae-49b5-af01-31035404c456"/>
    <xsd:import namespace="b1ab0528-a93a-40c2-b1d0-390ac8c46172"/>
    <xsd:import namespace="a0476314-f03c-430e-9769-a13e77a4dd6f"/>
    <xsd:element name="properties">
      <xsd:complexType>
        <xsd:sequence>
          <xsd:element name="documentManagement">
            <xsd:complexType>
              <xsd:all>
                <xsd:element ref="ns3:o5359087ad404c199aee74686ab194d3" minOccurs="0"/>
                <xsd:element ref="ns4:RetentionDate" minOccurs="0"/>
                <xsd:element ref="ns4:Retention" minOccurs="0"/>
                <xsd:element ref="ns4:EDRMSOwner" minOccurs="0"/>
                <xsd:element ref="ns4:RetentionType" minOccurs="0"/>
                <xsd:element ref="ns3:TaxKeywordTaxHTField" minOccurs="0"/>
                <xsd:element ref="ns1:_dlc_Exempt" minOccurs="0"/>
                <xsd:element ref="ns1:_dlc_ExpireDateSaved" minOccurs="0"/>
                <xsd:element ref="ns1:_dlc_ExpireDate" minOccurs="0"/>
                <xsd:element ref="ns6:_dlc_DocId" minOccurs="0"/>
                <xsd:element ref="ns6:_dlc_DocIdUrl" minOccurs="0"/>
                <xsd:element ref="ns6: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dlc_Exempt" ma:index="17" nillable="true" ma:displayName="Exempt from Policy" ma:hidden="true" ma:internalName="_dlc_Exempt" ma:readOnly="true">
      <xsd:simpleType>
        <xsd:restriction base="dms:Unknown"/>
      </xsd:simpleType>
    </xsd:element>
    <xsd:element name="_dlc_ExpireDateSaved" ma:index="18" nillable="true" ma:displayName="Original Expiration Date" ma:hidden="true" ma:internalName="_dlc_ExpireDateSaved" ma:readOnly="true">
      <xsd:simpleType>
        <xsd:restriction base="dms:DateTime"/>
      </xsd:simpleType>
    </xsd:element>
    <xsd:element name="_dlc_ExpireDate" ma:index="19" nillable="true" ma:displayName="Expiration Date" ma:description="" ma:hidden="true" ma:indexed="true" ma:internalName="_dlc_ExpireDat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e14115de-03ae-49b5-af01-31035404c456" elementFormDefault="qualified">
    <xsd:import namespace="http://schemas.microsoft.com/office/2006/documentManagement/types"/>
    <xsd:import namespace="http://schemas.microsoft.com/office/infopath/2007/PartnerControls"/>
    <xsd:element name="o5359087ad404c199aee74686ab194d3" ma:index="7" ma:taxonomy="true" ma:internalName="o5359087ad404c199aee74686ab194d3" ma:taxonomyFieldName="RecordType" ma:displayName="Record Type" ma:readOnly="false" ma:default="" ma:fieldId="{85359087-ad40-4c19-9aee-74686ab194d3}" ma:sspId="a7dd7a64-f5c5-4f30-b8c4-f5626f639d1b" ma:termSetId="b7884471-767e-4886-9e04-df700fa96fc2" ma:anchorId="00000000-0000-0000-0000-000000000000" ma:open="false" ma:isKeyword="false">
      <xsd:complexType>
        <xsd:sequence>
          <xsd:element ref="pc:Terms" minOccurs="0" maxOccurs="1"/>
        </xsd:sequence>
      </xsd:complexType>
    </xsd:element>
    <xsd:element name="TaxKeywordTaxHTField" ma:index="14" nillable="true" ma:taxonomy="true" ma:internalName="TaxKeywordTaxHTField" ma:taxonomyFieldName="TaxKeyword" ma:displayName="Enterprise Keywords" ma:fieldId="{23f27201-bee3-471e-b2e7-b64fd8b7ca38}" ma:taxonomyMulti="true" ma:sspId="a7dd7a64-f5c5-4f30-b8c4-f5626f639d1b" ma:termSetId="00000000-0000-0000-0000-000000000000" ma:anchorId="00000000-0000-0000-0000-000000000000" ma:open="true" ma:isKeyword="tru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b1ab0528-a93a-40c2-b1d0-390ac8c46172" elementFormDefault="qualified">
    <xsd:import namespace="http://schemas.microsoft.com/office/2006/documentManagement/types"/>
    <xsd:import namespace="http://schemas.microsoft.com/office/infopath/2007/PartnerControls"/>
    <xsd:element name="RetentionDate" ma:index="10" nillable="true" ma:displayName="Retention Date" ma:format="DateOnly" ma:internalName="Retention_x0020_Date" ma:readOnly="false">
      <xsd:simpleType>
        <xsd:restriction base="dms:DateTime"/>
      </xsd:simpleType>
    </xsd:element>
    <xsd:element name="Retention" ma:index="11" nillable="true" ma:displayName="Retention" ma:default="0" ma:internalName="Retention" ma:readOnly="false">
      <xsd:simpleType>
        <xsd:restriction base="dms:Number"/>
      </xsd:simpleType>
    </xsd:element>
    <xsd:element name="EDRMSOwner" ma:index="12" nillable="true" ma:displayName="EDRMSOwner" ma:hidden="true" ma:internalName="EDRMSOwner" ma:readOnly="false">
      <xsd:simpleType>
        <xsd:restriction base="dms:Text"/>
      </xsd:simpleType>
    </xsd:element>
    <xsd:element name="RetentionType" ma:index="13" nillable="true" ma:displayName="Retention Type" ma:default="Notify" ma:internalName="Retention_x0020_Type" ma:readOnly="false">
      <xsd:simpleType>
        <xsd:restriction base="dms:Choice">
          <xsd:enumeration value="Notify"/>
          <xsd:enumeration value="Delete"/>
          <xsd:enumeration value="Declare"/>
        </xsd:restriction>
      </xsd:simpleType>
    </xsd:element>
  </xsd:schema>
  <xsd:schema xmlns:xsd="http://www.w3.org/2001/XMLSchema" xmlns:xs="http://www.w3.org/2001/XMLSchema" xmlns:dms="http://schemas.microsoft.com/office/2006/documentManagement/types" xmlns:pc="http://schemas.microsoft.com/office/infopath/2007/PartnerControls" targetNamespace="a0476314-f03c-430e-9769-a13e77a4dd6f" elementFormDefault="qualified">
    <xsd:import namespace="http://schemas.microsoft.com/office/2006/documentManagement/types"/>
    <xsd:import namespace="http://schemas.microsoft.com/office/infopath/2007/PartnerControls"/>
    <xsd:element name="_dlc_DocId" ma:index="20" nillable="true" ma:displayName="Document ID Value" ma:description="The value of the document ID assigned to this item." ma:internalName="_dlc_DocId" ma:readOnly="true">
      <xsd:simpleType>
        <xsd:restriction base="dms:Text"/>
      </xsd:simpleType>
    </xsd:element>
    <xsd:element name="_dlc_DocIdUrl" ma:index="21"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2"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9"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o5359087ad404c199aee74686ab194d3 xmlns="e14115de-03ae-49b5-af01-31035404c456">
      <Terms xmlns="http://schemas.microsoft.com/office/infopath/2007/PartnerControls">
        <TermInfo xmlns="http://schemas.microsoft.com/office/infopath/2007/PartnerControls">
          <TermName xmlns="http://schemas.microsoft.com/office/infopath/2007/PartnerControls">Programme and Project</TermName>
          <TermId xmlns="http://schemas.microsoft.com/office/infopath/2007/PartnerControls">96356c75-f26d-45f0-a4b1-e809250f704c</TermId>
        </TermInfo>
      </Terms>
    </o5359087ad404c199aee74686ab194d3>
    <TaxKeywordTaxHTField xmlns="e14115de-03ae-49b5-af01-31035404c456">
      <Terms xmlns="http://schemas.microsoft.com/office/infopath/2007/PartnerControls"/>
    </TaxKeywordTaxHTField>
    <_dlc_DocId xmlns="a0476314-f03c-430e-9769-a13e77a4dd6f">Q566TXFWFPHE-832934694-28098</_dlc_DocId>
    <_dlc_DocIdUrl xmlns="a0476314-f03c-430e-9769-a13e77a4dd6f">
      <Url>https://share.sp.ons.statistics.gov.uk/sites/cen/adata/_layouts/15/DocIdRedir.aspx?ID=Q566TXFWFPHE-832934694-28098</Url>
      <Description>Q566TXFWFPHE-832934694-28098</Description>
    </_dlc_DocIdUrl>
    <Retention xmlns="b1ab0528-a93a-40c2-b1d0-390ac8c46172">0</Retention>
    <EDRMSOwner xmlns="b1ab0528-a93a-40c2-b1d0-390ac8c46172" xsi:nil="true"/>
    <RetentionType xmlns="b1ab0528-a93a-40c2-b1d0-390ac8c46172">Notify</RetentionType>
    <RetentionDate xmlns="b1ab0528-a93a-40c2-b1d0-390ac8c46172"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p:Policy xmlns:p="office.server.policy" id="" local="true">
  <p:Name>ONS Document</p:Name>
  <p:Description/>
  <p:Statement/>
  <p:PolicyItems>
    <p:PolicyItem featureId="Microsoft.Office.RecordsManagement.PolicyFeatures.Expiration" staticId="0x01010035E33599CC8D1E47A037F474646B1D58|2057524105" UniqueId="d097a687-1114-45fc-89d8-799351d0ef20">
      <p:Name>Retention</p:Name>
      <p:Description>Automatic scheduling of content for processing, and performing a retention action on content that has reached its due date.</p:Description>
      <p:CustomData>
        <Schedules nextStageId="2">
          <Schedule type="Default">
            <stages>
              <data stageId="1">
                <formula id="Microsoft.Office.RecordsManagement.PolicyFeatures.Expiration.Formula.BuiltIn">
                  <number>100</number>
                  <property>Retention_x0020_Date</property>
                  <period>years</period>
                </formula>
                <action type="action" id="ONS-RetentionAction"/>
              </data>
            </stages>
          </Schedule>
        </Schedules>
      </p:CustomData>
    </p:PolicyItem>
  </p:PolicyItems>
</p:Policy>
</file>

<file path=customXml/item5.xml><?xml version="1.0" encoding="utf-8"?>
<?mso-contentType ?>
<spe:Receivers xmlns:spe="http://schemas.microsoft.com/sharepoint/events">
  <Receiver>
    <Name>Microsoft.Office.RecordsManagement.PolicyFeatures.ExpirationEventReceiver</Name>
    <Synchronization>Synchronous</Synchronization>
    <Type>10001</Type>
    <SequenceNumber>101</SequenceNumber>
    <Url/>
    <Assembly>Microsoft.Office.Policy, Version=15.0.0.0, Culture=neutral, PublicKeyToken=71e9bce111e9429c</Assembly>
    <Class>Microsoft.Office.RecordsManagement.Internal.UpdateExpireDate</Class>
    <Data/>
    <Filter/>
  </Receiver>
  <Receiver>
    <Name>Microsoft.Office.RecordsManagement.PolicyFeatures.ExpirationEventReceiver</Name>
    <Synchronization>Synchronous</Synchronization>
    <Type>10002</Type>
    <SequenceNumber>102</SequenceNumber>
    <Url/>
    <Assembly>Microsoft.Office.Policy, Version=15.0.0.0, Culture=neutral, PublicKeyToken=71e9bce111e9429c</Assembly>
    <Class>Microsoft.Office.RecordsManagement.Internal.UpdateExpireDate</Class>
    <Data/>
    <Filter/>
  </Receiver>
  <Receiver>
    <Name>Microsoft.Office.RecordsManagement.PolicyFeatures.ExpirationEventReceiver</Name>
    <Synchronization>Synchronous</Synchronization>
    <Type>10004</Type>
    <SequenceNumber>103</SequenceNumber>
    <Url/>
    <Assembly>Microsoft.Office.Policy, Version=15.0.0.0, Culture=neutral, PublicKeyToken=71e9bce111e9429c</Assembly>
    <Class>Microsoft.Office.RecordsManagement.Internal.UpdateExpireDate</Class>
    <Data/>
    <Filter/>
  </Receiver>
  <Receiver>
    <Name>Microsoft.Office.RecordsManagement.PolicyFeatures.ExpirationEventReceiver</Name>
    <Synchronization>Synchronous</Synchronization>
    <Type>10006</Type>
    <SequenceNumber>104</SequenceNumber>
    <Url/>
    <Assembly>Microsoft.Office.Policy, Version=15.0.0.0, Culture=neutral, PublicKeyToken=71e9bce111e9429c</Assembly>
    <Class>Microsoft.Office.RecordsManagement.Internal.UpdateExpireDate</Class>
    <Data/>
    <Filter/>
  </Receiver>
  <Receiver>
    <Name>Microsoft.Office.RecordsManagement.PolicyFeatures.ExpirationEventReceiver</Name>
    <Synchronization>Synchronous</Synchronization>
    <Type>10009</Type>
    <SequenceNumber>105</SequenceNumber>
    <Url/>
    <Assembly>Microsoft.Office.Policy, Version=15.0.0.0, Culture=neutral, PublicKeyToken=71e9bce111e9429c</Assembly>
    <Class>Microsoft.Office.RecordsManagement.Internal.UpdateExpireDate</Class>
    <Data/>
    <Filter/>
  </Receiver>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6.xml><?xml version="1.0" encoding="utf-8"?>
<?mso-contentType ?>
<SharedContentType xmlns="Microsoft.SharePoint.Taxonomy.ContentTypeSync" SourceId="a7dd7a64-f5c5-4f30-b8c4-f5626f639d1b" ContentTypeId="0x01010035E33599CC8D1E47A037F474646B1D58" PreviousValue="false"/>
</file>

<file path=customXml/item7.xml><?xml version="1.0" encoding="utf-8"?>
<?mso-contentType ?>
<customXsn xmlns="http://schemas.microsoft.com/office/2006/metadata/customXsn">
  <xsnLocation/>
  <cached>True</cached>
  <openByDefault>True</openByDefault>
  <xsnScope/>
</customXsn>
</file>

<file path=customXml/itemProps1.xml><?xml version="1.0" encoding="utf-8"?>
<ds:datastoreItem xmlns:ds="http://schemas.openxmlformats.org/officeDocument/2006/customXml" ds:itemID="{0A1A7693-C003-459B-89E8-59B46C5B979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14115de-03ae-49b5-af01-31035404c456"/>
    <ds:schemaRef ds:uri="b1ab0528-a93a-40c2-b1d0-390ac8c46172"/>
    <ds:schemaRef ds:uri="a0476314-f03c-430e-9769-a13e77a4dd6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F2EAA7A-03C9-40CC-8071-17923C6968DE}">
  <ds:schemaRefs>
    <ds:schemaRef ds:uri="http://schemas.microsoft.com/sharepoint/v3"/>
    <ds:schemaRef ds:uri="http://www.w3.org/XML/1998/namespace"/>
    <ds:schemaRef ds:uri="e14115de-03ae-49b5-af01-31035404c456"/>
    <ds:schemaRef ds:uri="http://purl.org/dc/dcmitype/"/>
    <ds:schemaRef ds:uri="http://schemas.microsoft.com/office/2006/documentManagement/types"/>
    <ds:schemaRef ds:uri="a0476314-f03c-430e-9769-a13e77a4dd6f"/>
    <ds:schemaRef ds:uri="http://purl.org/dc/terms/"/>
    <ds:schemaRef ds:uri="http://schemas.microsoft.com/office/2006/metadata/properties"/>
    <ds:schemaRef ds:uri="http://purl.org/dc/elements/1.1/"/>
    <ds:schemaRef ds:uri="http://schemas.microsoft.com/office/infopath/2007/PartnerControls"/>
    <ds:schemaRef ds:uri="http://schemas.openxmlformats.org/package/2006/metadata/core-properties"/>
    <ds:schemaRef ds:uri="b1ab0528-a93a-40c2-b1d0-390ac8c46172"/>
  </ds:schemaRefs>
</ds:datastoreItem>
</file>

<file path=customXml/itemProps3.xml><?xml version="1.0" encoding="utf-8"?>
<ds:datastoreItem xmlns:ds="http://schemas.openxmlformats.org/officeDocument/2006/customXml" ds:itemID="{C434F85D-87B3-48E8-B8C6-2ACBE7440ABD}">
  <ds:schemaRefs>
    <ds:schemaRef ds:uri="http://schemas.microsoft.com/sharepoint/v3/contenttype/forms"/>
  </ds:schemaRefs>
</ds:datastoreItem>
</file>

<file path=customXml/itemProps4.xml><?xml version="1.0" encoding="utf-8"?>
<ds:datastoreItem xmlns:ds="http://schemas.openxmlformats.org/officeDocument/2006/customXml" ds:itemID="{81FE8EFA-C4CD-44FF-A29F-256AE252D0C8}">
  <ds:schemaRefs>
    <ds:schemaRef ds:uri="office.server.policy"/>
  </ds:schemaRefs>
</ds:datastoreItem>
</file>

<file path=customXml/itemProps5.xml><?xml version="1.0" encoding="utf-8"?>
<ds:datastoreItem xmlns:ds="http://schemas.openxmlformats.org/officeDocument/2006/customXml" ds:itemID="{1B2265D1-A341-4A9D-BD16-BB173F7FAC60}">
  <ds:schemaRefs>
    <ds:schemaRef ds:uri="http://schemas.microsoft.com/sharepoint/events"/>
  </ds:schemaRefs>
</ds:datastoreItem>
</file>

<file path=customXml/itemProps6.xml><?xml version="1.0" encoding="utf-8"?>
<ds:datastoreItem xmlns:ds="http://schemas.openxmlformats.org/officeDocument/2006/customXml" ds:itemID="{90735F58-0933-4A68-AD4F-F12C0E9B1954}">
  <ds:schemaRefs>
    <ds:schemaRef ds:uri="Microsoft.SharePoint.Taxonomy.ContentTypeSync"/>
  </ds:schemaRefs>
</ds:datastoreItem>
</file>

<file path=customXml/itemProps7.xml><?xml version="1.0" encoding="utf-8"?>
<ds:datastoreItem xmlns:ds="http://schemas.openxmlformats.org/officeDocument/2006/customXml" ds:itemID="{887A8ADB-C2AC-4031-87A2-AE7A83A0538D}">
  <ds:schemaRefs>
    <ds:schemaRef ds:uri="http://schemas.microsoft.com/office/2006/metadata/customXsn"/>
  </ds:schemaRefs>
</ds:datastoreItem>
</file>

<file path=docProps/app.xml><?xml version="1.0" encoding="utf-8"?>
<Properties xmlns="http://schemas.openxmlformats.org/officeDocument/2006/extended-properties" xmlns:vt="http://schemas.openxmlformats.org/officeDocument/2006/docPropsVTypes">
  <TotalTime>13102</TotalTime>
  <Words>1587</Words>
  <Application>Microsoft Office PowerPoint</Application>
  <PresentationFormat>Widescreen</PresentationFormat>
  <Paragraphs>184</Paragraphs>
  <Slides>21</Slides>
  <Notes>8</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21</vt:i4>
      </vt:variant>
    </vt:vector>
  </HeadingPairs>
  <TitlesOfParts>
    <vt:vector size="26" baseType="lpstr">
      <vt:lpstr>ＭＳ Ｐゴシック</vt:lpstr>
      <vt:lpstr>Arial</vt:lpstr>
      <vt:lpstr>Calibri</vt:lpstr>
      <vt:lpstr>ONS</vt:lpstr>
      <vt:lpstr>Default Design Slide Master: blank</vt:lpstr>
      <vt:lpstr>Transforming population and migration statistics</vt:lpstr>
      <vt:lpstr>Outline</vt:lpstr>
      <vt:lpstr>What are we doing?</vt:lpstr>
      <vt:lpstr>Why are we pursuing integrated data?</vt:lpstr>
      <vt:lpstr>How are we doing this?</vt:lpstr>
      <vt:lpstr>Integrated data framework</vt:lpstr>
      <vt:lpstr>Transforming population and social statistics</vt:lpstr>
      <vt:lpstr>Our latest research </vt:lpstr>
      <vt:lpstr>Transforming population and migration statistics: What are the user needs?  </vt:lpstr>
      <vt:lpstr>Concepts and definitions: What do we want to measure?   </vt:lpstr>
      <vt:lpstr>Stocks and flows: What did we already know? </vt:lpstr>
      <vt:lpstr>Small area analysis</vt:lpstr>
      <vt:lpstr>Putting people in addresses – household composition</vt:lpstr>
      <vt:lpstr>Combining a stocks-based and flows-based approach to produce population stocks and flows </vt:lpstr>
      <vt:lpstr>Stocks based approach: age-group source hierarchies  </vt:lpstr>
      <vt:lpstr>Examples of analysis leading to data-driven rules: how can linking data help us to better understand international migration?   </vt:lpstr>
      <vt:lpstr>Challenges</vt:lpstr>
      <vt:lpstr>Opportunities</vt:lpstr>
      <vt:lpstr>Next steps  </vt:lpstr>
      <vt:lpstr>Contact details  </vt:lpstr>
      <vt:lpstr>Links to further research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Transforming population and migration slides</dc:title>
  <dc:creator>Worley, Katherine</dc:creator>
  <cp:lastModifiedBy>McNally, Justine</cp:lastModifiedBy>
  <cp:revision>234</cp:revision>
  <cp:lastPrinted>2018-12-13T10:18:05Z</cp:lastPrinted>
  <dcterms:created xsi:type="dcterms:W3CDTF">2018-11-02T17:20:17Z</dcterms:created>
  <dcterms:modified xsi:type="dcterms:W3CDTF">2019-05-15T09:22:24Z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0x01010035E33599CC8D1E47A037F474646B1D58005B0FC92A119012418578123756C6A251</vt:lpwstr>
  </property>
  <property fmtid="{D5CDD505-2E9C-101B-9397-08002B2CF9AE}" pid="3" name="_dlc_policyId">
    <vt:lpwstr>0x01010035E33599CC8D1E47A037F474646B1D58|2057524105</vt:lpwstr>
  </property>
  <property fmtid="{D5CDD505-2E9C-101B-9397-08002B2CF9AE}" pid="4" name="ItemRetentionFormula">
    <vt:lpwstr>&lt;formula id="Microsoft.Office.RecordsManagement.PolicyFeatures.Expiration.Formula.BuiltIn"&gt;&lt;number&gt;100&lt;/number&gt;&lt;property&gt;Retention_x005f_x0020_Date&lt;/property&gt;&lt;period&gt;years&lt;/period&gt;&lt;/formula&gt;</vt:lpwstr>
  </property>
  <property fmtid="{D5CDD505-2E9C-101B-9397-08002B2CF9AE}" pid="5" name="_dlc_DocIdItemGuid">
    <vt:lpwstr>9a502457-ac0f-4e7c-b635-f1311649fd5c</vt:lpwstr>
  </property>
  <property fmtid="{D5CDD505-2E9C-101B-9397-08002B2CF9AE}" pid="6" name="TaxKeyword">
    <vt:lpwstr/>
  </property>
  <property fmtid="{D5CDD505-2E9C-101B-9397-08002B2CF9AE}" pid="7" name="RecordType">
    <vt:lpwstr>1;#Programme and Project|96356c75-f26d-45f0-a4b1-e809250f704c</vt:lpwstr>
  </property>
  <property fmtid="{D5CDD505-2E9C-101B-9397-08002B2CF9AE}" pid="8" name="TaxKeywordTaxHTField">
    <vt:lpwstr/>
  </property>
  <property fmtid="{D5CDD505-2E9C-101B-9397-08002B2CF9AE}" pid="9" name="TaxCatchAll">
    <vt:lpwstr>1;#Programme and Project|96356c75-f26d-45f0-a4b1-e809250f704c</vt:lpwstr>
  </property>
</Properties>
</file>