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4"/>
  </p:sldMasterIdLst>
  <p:notesMasterIdLst>
    <p:notesMasterId r:id="rId14"/>
  </p:notesMasterIdLst>
  <p:sldIdLst>
    <p:sldId id="259" r:id="rId5"/>
    <p:sldId id="260" r:id="rId6"/>
    <p:sldId id="261" r:id="rId7"/>
    <p:sldId id="262" r:id="rId8"/>
    <p:sldId id="263" r:id="rId9"/>
    <p:sldId id="264" r:id="rId10"/>
    <p:sldId id="267" r:id="rId11"/>
    <p:sldId id="265" r:id="rId12"/>
    <p:sldId id="266" r:id="rId13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601" userDrawn="1">
          <p15:clr>
            <a:srgbClr val="A4A3A4"/>
          </p15:clr>
        </p15:guide>
        <p15:guide id="3" pos="159" userDrawn="1">
          <p15:clr>
            <a:srgbClr val="A4A3A4"/>
          </p15:clr>
        </p15:guide>
        <p15:guide id="4" orient="horz" pos="119" userDrawn="1">
          <p15:clr>
            <a:srgbClr val="A4A3A4"/>
          </p15:clr>
        </p15:guide>
        <p15:guide id="5" orient="horz" pos="420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2276"/>
    <a:srgbClr val="16307A"/>
    <a:srgbClr val="0013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53" autoAdjust="0"/>
  </p:normalViewPr>
  <p:slideViewPr>
    <p:cSldViewPr>
      <p:cViewPr varScale="1">
        <p:scale>
          <a:sx n="102" d="100"/>
          <a:sy n="102" d="100"/>
        </p:scale>
        <p:origin x="792" y="77"/>
      </p:cViewPr>
      <p:guideLst>
        <p:guide orient="horz" pos="2160"/>
        <p:guide pos="5601"/>
        <p:guide pos="159"/>
        <p:guide orient="horz" pos="119"/>
        <p:guide orient="horz" pos="420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87" d="100"/>
          <a:sy n="87" d="100"/>
        </p:scale>
        <p:origin x="376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F90C24-295B-4A9F-BA7C-AF2689817961}" type="datetimeFigureOut">
              <a:rPr lang="pl-PL" smtClean="0"/>
              <a:t>2018-11-25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C1351D-2E30-4B65-A3A0-1D82E46C47D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41853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C1351D-2E30-4B65-A3A0-1D82E46C47D4}" type="slidenum">
              <a:rPr lang="pl-PL" smtClean="0"/>
              <a:pPr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483750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C1351D-2E30-4B65-A3A0-1D82E46C47D4}" type="slidenum">
              <a:rPr lang="pl-PL" smtClean="0"/>
              <a:pPr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134328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C1351D-2E30-4B65-A3A0-1D82E46C47D4}" type="slidenum">
              <a:rPr lang="pl-PL" smtClean="0"/>
              <a:pPr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345707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C1351D-2E30-4B65-A3A0-1D82E46C47D4}" type="slidenum">
              <a:rPr lang="pl-PL" smtClean="0"/>
              <a:pPr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72990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C1351D-2E30-4B65-A3A0-1D82E46C47D4}" type="slidenum">
              <a:rPr lang="pl-PL" smtClean="0"/>
              <a:pPr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633756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C1351D-2E30-4B65-A3A0-1D82E46C47D4}" type="slidenum">
              <a:rPr lang="pl-PL" smtClean="0"/>
              <a:pPr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406676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C1351D-2E30-4B65-A3A0-1D82E46C47D4}" type="slidenum">
              <a:rPr lang="pl-PL" smtClean="0"/>
              <a:pPr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467170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C1351D-2E30-4B65-A3A0-1D82E46C47D4}" type="slidenum">
              <a:rPr lang="pl-PL" smtClean="0"/>
              <a:pPr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523501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topka 6"/>
          <p:cNvSpPr>
            <a:spLocks noGrp="1"/>
          </p:cNvSpPr>
          <p:nvPr>
            <p:ph type="ftr" sz="quarter" idx="3"/>
          </p:nvPr>
        </p:nvSpPr>
        <p:spPr>
          <a:xfrm>
            <a:off x="1206002" y="6129338"/>
            <a:ext cx="7668000" cy="539662"/>
          </a:xfrm>
          <a:prstGeom prst="rect">
            <a:avLst/>
          </a:prstGeom>
        </p:spPr>
        <p:txBody>
          <a:bodyPr vert="horz" lIns="0" tIns="45720" rIns="91440" bIns="45720" rtlCol="0" anchor="ctr" anchorCtr="0"/>
          <a:lstStyle>
            <a:lvl1pPr algn="l">
              <a:defRPr sz="1400">
                <a:solidFill>
                  <a:schemeClr val="tx1"/>
                </a:solidFill>
                <a:latin typeface="+mj-lt"/>
                <a:ea typeface="Fira Sans" panose="020B0503050000020004" pitchFamily="34" charset="0"/>
              </a:defRPr>
            </a:lvl1pPr>
          </a:lstStyle>
          <a:p>
            <a:r>
              <a:rPr lang="pl-PL" dirty="0" smtClean="0"/>
              <a:t>Warszawa</a:t>
            </a:r>
            <a:endParaRPr lang="pl-PL" dirty="0"/>
          </a:p>
        </p:txBody>
      </p:sp>
      <p:sp>
        <p:nvSpPr>
          <p:cNvPr id="12" name="Data 5"/>
          <p:cNvSpPr>
            <a:spLocks noGrp="1"/>
          </p:cNvSpPr>
          <p:nvPr>
            <p:ph type="dt" sz="half" idx="2"/>
          </p:nvPr>
        </p:nvSpPr>
        <p:spPr>
          <a:xfrm>
            <a:off x="270002" y="6129424"/>
            <a:ext cx="936000" cy="539575"/>
          </a:xfrm>
          <a:prstGeom prst="rect">
            <a:avLst/>
          </a:prstGeom>
        </p:spPr>
        <p:txBody>
          <a:bodyPr vert="horz" lIns="0" tIns="45720" rIns="36000" bIns="45720" rtlCol="0" anchor="ctr" anchorCtr="0"/>
          <a:lstStyle>
            <a:lvl1pPr algn="r">
              <a:defRPr sz="1400">
                <a:solidFill>
                  <a:schemeClr val="tx1"/>
                </a:solidFill>
                <a:latin typeface="+mj-lt"/>
                <a:ea typeface="Fira Sans" panose="020B0503050000020004" pitchFamily="34" charset="0"/>
              </a:defRPr>
            </a:lvl1pPr>
          </a:lstStyle>
          <a:p>
            <a:pPr algn="l"/>
            <a:r>
              <a:rPr lang="pl-PL" dirty="0" smtClean="0"/>
              <a:t>05.01.2018</a:t>
            </a:r>
            <a:endParaRPr lang="pl-PL" dirty="0"/>
          </a:p>
        </p:txBody>
      </p:sp>
      <p:sp>
        <p:nvSpPr>
          <p:cNvPr id="8" name="Dane autora 4"/>
          <p:cNvSpPr>
            <a:spLocks noGrp="1"/>
          </p:cNvSpPr>
          <p:nvPr>
            <p:ph type="body" sz="quarter" idx="14" hasCustomPrompt="1"/>
          </p:nvPr>
        </p:nvSpPr>
        <p:spPr>
          <a:xfrm>
            <a:off x="252413" y="4689474"/>
            <a:ext cx="8639175" cy="1439526"/>
          </a:xfrm>
        </p:spPr>
        <p:txBody>
          <a:bodyPr>
            <a:normAutofit/>
          </a:bodyPr>
          <a:lstStyle>
            <a:lvl1pPr marL="342882" indent="-342882">
              <a:buFont typeface="Arial" panose="020B0604020202020204" pitchFamily="34" charset="0"/>
              <a:buNone/>
              <a:defRPr lang="pl-PL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buFontTx/>
              <a:buNone/>
              <a:defRPr>
                <a:solidFill>
                  <a:schemeClr val="bg1"/>
                </a:solidFill>
              </a:defRPr>
            </a:lvl2pPr>
          </a:lstStyle>
          <a:p>
            <a:pPr marL="0" lvl="0" indent="0" algn="l" defTabSz="91435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pl-PL" dirty="0" smtClean="0"/>
              <a:t>Dane autora</a:t>
            </a:r>
          </a:p>
        </p:txBody>
      </p:sp>
      <p:sp>
        <p:nvSpPr>
          <p:cNvPr id="7" name="Podtytuł prezentacji 3"/>
          <p:cNvSpPr>
            <a:spLocks noGrp="1"/>
          </p:cNvSpPr>
          <p:nvPr>
            <p:ph type="body" sz="quarter" idx="13" hasCustomPrompt="1"/>
          </p:nvPr>
        </p:nvSpPr>
        <p:spPr>
          <a:xfrm>
            <a:off x="252001" y="3428999"/>
            <a:ext cx="8639588" cy="1080499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Podtytuł prezentacji</a:t>
            </a:r>
            <a:endParaRPr lang="pl-PL" dirty="0"/>
          </a:p>
        </p:txBody>
      </p:sp>
      <p:sp>
        <p:nvSpPr>
          <p:cNvPr id="6" name="Tytuł prezentacji 2"/>
          <p:cNvSpPr>
            <a:spLocks noGrp="1"/>
          </p:cNvSpPr>
          <p:nvPr>
            <p:ph type="title" hasCustomPrompt="1"/>
          </p:nvPr>
        </p:nvSpPr>
        <p:spPr>
          <a:xfrm>
            <a:off x="251653" y="1089025"/>
            <a:ext cx="8639175" cy="2160001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pl-PL" dirty="0" smtClean="0"/>
              <a:t>Tytuł prezentacji</a:t>
            </a:r>
            <a:endParaRPr lang="pl-PL" dirty="0"/>
          </a:p>
        </p:txBody>
      </p:sp>
      <p:pic>
        <p:nvPicPr>
          <p:cNvPr id="17" name="Logo StatisticsPoland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53" y="188913"/>
            <a:ext cx="2215588" cy="540000"/>
          </a:xfrm>
          <a:prstGeom prst="rect">
            <a:avLst/>
          </a:prstGeom>
        </p:spPr>
      </p:pic>
      <p:pic>
        <p:nvPicPr>
          <p:cNvPr id="10" name="Logo SP + EUR + OECD" hidden="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53" y="188913"/>
            <a:ext cx="5985378" cy="540000"/>
          </a:xfrm>
          <a:prstGeom prst="rect">
            <a:avLst/>
          </a:prstGeom>
        </p:spPr>
      </p:pic>
      <p:pic>
        <p:nvPicPr>
          <p:cNvPr id="9" name="Logo 100 lat GUS" hidden="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982" y="189327"/>
            <a:ext cx="2374811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17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ytuł i zawartoś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umer slajdu 5"/>
          <p:cNvSpPr txBox="1">
            <a:spLocks/>
          </p:cNvSpPr>
          <p:nvPr userDrawn="1"/>
        </p:nvSpPr>
        <p:spPr>
          <a:xfrm>
            <a:off x="8676000" y="6273000"/>
            <a:ext cx="576000" cy="252000"/>
          </a:xfrm>
          <a:prstGeom prst="flowChartTerminator">
            <a:avLst/>
          </a:prstGeom>
          <a:solidFill>
            <a:srgbClr val="2C2276"/>
          </a:solidFill>
        </p:spPr>
        <p:txBody>
          <a:bodyPr vert="horz" lIns="36000" tIns="45720" rIns="252000" bIns="45720" rtlCol="0" anchor="ctr"/>
          <a:lstStyle>
            <a:defPPr>
              <a:defRPr lang="pl-PL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Fira Sans SemiBold" panose="020B06030500000200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F07FC74E-4485-49A2-BB8C-3F11C6A1A0FF}" type="slidenum">
              <a:rPr lang="pl-PL" b="1" smtClean="0">
                <a:latin typeface="+mj-lt"/>
              </a:rPr>
              <a:pPr algn="r"/>
              <a:t>‹#›</a:t>
            </a:fld>
            <a:endParaRPr lang="pl-PL" sz="1200" b="1" dirty="0">
              <a:latin typeface="+mj-lt"/>
            </a:endParaRPr>
          </a:p>
        </p:txBody>
      </p:sp>
      <p:sp>
        <p:nvSpPr>
          <p:cNvPr id="6" name="Stopka 4"/>
          <p:cNvSpPr txBox="1"/>
          <p:nvPr userDrawn="1"/>
        </p:nvSpPr>
        <p:spPr>
          <a:xfrm>
            <a:off x="7488000" y="6245449"/>
            <a:ext cx="1080000" cy="307777"/>
          </a:xfrm>
          <a:prstGeom prst="rect">
            <a:avLst/>
          </a:prstGeom>
          <a:noFill/>
        </p:spPr>
        <p:txBody>
          <a:bodyPr wrap="square" lIns="0" rIns="0" rtlCol="0" anchor="ctr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400" b="1" dirty="0" smtClean="0">
                <a:latin typeface="+mj-lt"/>
              </a:rPr>
              <a:t>stat.gov.pl</a:t>
            </a:r>
          </a:p>
        </p:txBody>
      </p:sp>
      <p:pic>
        <p:nvPicPr>
          <p:cNvPr id="15" name="Logo StatisticsPoland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413" y="6156000"/>
            <a:ext cx="2215588" cy="540000"/>
          </a:xfrm>
          <a:prstGeom prst="rect">
            <a:avLst/>
          </a:prstGeom>
        </p:spPr>
      </p:pic>
      <p:pic>
        <p:nvPicPr>
          <p:cNvPr id="11" name="Logo SP + EUR + OECD" hidden="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413" y="6156000"/>
            <a:ext cx="5985378" cy="540000"/>
          </a:xfrm>
          <a:prstGeom prst="rect">
            <a:avLst/>
          </a:prstGeom>
        </p:spPr>
      </p:pic>
      <p:pic>
        <p:nvPicPr>
          <p:cNvPr id="7" name="Logo 100 lat GUS" hidden="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" y="6156000"/>
            <a:ext cx="2374811" cy="540000"/>
          </a:xfrm>
          <a:prstGeom prst="rect">
            <a:avLst/>
          </a:prstGeom>
        </p:spPr>
      </p:pic>
      <p:sp>
        <p:nvSpPr>
          <p:cNvPr id="10" name="Tekst slajdu 2"/>
          <p:cNvSpPr>
            <a:spLocks noGrp="1"/>
          </p:cNvSpPr>
          <p:nvPr>
            <p:ph idx="1"/>
          </p:nvPr>
        </p:nvSpPr>
        <p:spPr>
          <a:xfrm>
            <a:off x="252413" y="1089025"/>
            <a:ext cx="8639175" cy="5040313"/>
          </a:xfrm>
        </p:spPr>
        <p:txBody>
          <a:bodyPr anchor="ctr" anchorCtr="0"/>
          <a:lstStyle>
            <a:lvl1pPr marL="228589" indent="-228589">
              <a:buFont typeface="Arial" panose="020B0604020202020204" pitchFamily="34" charset="0"/>
              <a:buChar char="•"/>
              <a:defRPr b="0">
                <a:solidFill>
                  <a:schemeClr val="tx1"/>
                </a:solidFill>
                <a:latin typeface="+mn-lt"/>
              </a:defRPr>
            </a:lvl1pPr>
            <a:lvl2pPr marL="685766" indent="-228589">
              <a:buFont typeface="Fira Sans" panose="020B0503050000020004" pitchFamily="34" charset="0"/>
              <a:buChar char="·"/>
              <a:defRPr b="0">
                <a:solidFill>
                  <a:schemeClr val="tx1"/>
                </a:solidFill>
                <a:latin typeface="+mn-lt"/>
              </a:defRPr>
            </a:lvl2pPr>
            <a:lvl3pPr marL="1142942" indent="-228589">
              <a:buFont typeface="Fira Sans" panose="020B0503050000020004" pitchFamily="34" charset="0"/>
              <a:buChar char="·"/>
              <a:defRPr b="0">
                <a:solidFill>
                  <a:schemeClr val="tx1"/>
                </a:solidFill>
                <a:latin typeface="+mn-lt"/>
              </a:defRPr>
            </a:lvl3pPr>
            <a:lvl4pPr marL="1600120" indent="-228589">
              <a:buFont typeface="Fira Sans" panose="020B0503050000020004" pitchFamily="34" charset="0"/>
              <a:buChar char="·"/>
              <a:defRPr b="0">
                <a:solidFill>
                  <a:schemeClr val="tx1"/>
                </a:solidFill>
                <a:latin typeface="+mn-lt"/>
              </a:defRPr>
            </a:lvl4pPr>
            <a:lvl5pPr marL="2057298" indent="-228589">
              <a:buFont typeface="Fira Sans" panose="020B0503050000020004" pitchFamily="34" charset="0"/>
              <a:buChar char="·"/>
              <a:defRPr b="0">
                <a:solidFill>
                  <a:schemeClr val="tx1"/>
                </a:solidFill>
                <a:latin typeface="+mn-lt"/>
              </a:defRPr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9" name="Tytuł slajdu 1"/>
          <p:cNvSpPr>
            <a:spLocks noGrp="1"/>
          </p:cNvSpPr>
          <p:nvPr>
            <p:ph type="title"/>
          </p:nvPr>
        </p:nvSpPr>
        <p:spPr>
          <a:xfrm>
            <a:off x="252413" y="188913"/>
            <a:ext cx="8639175" cy="720000"/>
          </a:xfrm>
        </p:spPr>
        <p:txBody>
          <a:bodyPr/>
          <a:lstStyle>
            <a:lvl1pPr>
              <a:defRPr b="1">
                <a:solidFill>
                  <a:srgbClr val="001377"/>
                </a:solidFill>
                <a:latin typeface="+mj-lt"/>
                <a:ea typeface="Fira Sans SemiBold" panose="020B0603050000020004" pitchFamily="34" charset="0"/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8319550"/>
      </p:ext>
    </p:extLst>
  </p:cSld>
  <p:clrMapOvr>
    <a:masterClrMapping/>
  </p:clrMapOvr>
  <p:hf hdr="0"/>
  <p:extLst mod="1"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końcow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opka końcowa 5"/>
          <p:cNvSpPr txBox="1"/>
          <p:nvPr userDrawn="1"/>
        </p:nvSpPr>
        <p:spPr>
          <a:xfrm>
            <a:off x="252413" y="6249384"/>
            <a:ext cx="1079999" cy="307777"/>
          </a:xfrm>
          <a:prstGeom prst="rect">
            <a:avLst/>
          </a:prstGeom>
          <a:noFill/>
        </p:spPr>
        <p:txBody>
          <a:bodyPr wrap="square" lIns="0" r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400" dirty="0" smtClean="0"/>
              <a:t>stat.gov.pl</a:t>
            </a:r>
          </a:p>
        </p:txBody>
      </p:sp>
      <p:sp>
        <p:nvSpPr>
          <p:cNvPr id="11" name="Dane autora 4"/>
          <p:cNvSpPr>
            <a:spLocks noGrp="1"/>
          </p:cNvSpPr>
          <p:nvPr>
            <p:ph type="body" sz="quarter" idx="14" hasCustomPrompt="1"/>
          </p:nvPr>
        </p:nvSpPr>
        <p:spPr>
          <a:xfrm>
            <a:off x="252413" y="4689474"/>
            <a:ext cx="8639175" cy="1439526"/>
          </a:xfrm>
        </p:spPr>
        <p:txBody>
          <a:bodyPr>
            <a:normAutofit/>
          </a:bodyPr>
          <a:lstStyle>
            <a:lvl1pPr marL="342882" indent="-342882">
              <a:buFont typeface="Arial" panose="020B0604020202020204" pitchFamily="34" charset="0"/>
              <a:buNone/>
              <a:defRPr lang="pl-PL" sz="2000" kern="1200" dirty="0" smtClean="0">
                <a:solidFill>
                  <a:schemeClr val="tx1"/>
                </a:solidFill>
                <a:latin typeface="Fira Sans" panose="020B0503050000020004" pitchFamily="34" charset="0"/>
                <a:ea typeface="+mn-ea"/>
                <a:cs typeface="+mn-cs"/>
              </a:defRPr>
            </a:lvl1pPr>
            <a:lvl2pPr>
              <a:buFontTx/>
              <a:buNone/>
              <a:defRPr>
                <a:solidFill>
                  <a:schemeClr val="bg1"/>
                </a:solidFill>
              </a:defRPr>
            </a:lvl2pPr>
          </a:lstStyle>
          <a:p>
            <a:pPr marL="0" lvl="0" indent="0" algn="l" defTabSz="91435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pl-PL" dirty="0" smtClean="0"/>
              <a:t>Dane autora</a:t>
            </a:r>
          </a:p>
        </p:txBody>
      </p:sp>
      <p:sp>
        <p:nvSpPr>
          <p:cNvPr id="10" name="Dodatkowe informacje 3"/>
          <p:cNvSpPr>
            <a:spLocks noGrp="1"/>
          </p:cNvSpPr>
          <p:nvPr>
            <p:ph type="body" sz="quarter" idx="13" hasCustomPrompt="1"/>
          </p:nvPr>
        </p:nvSpPr>
        <p:spPr>
          <a:xfrm>
            <a:off x="252001" y="3428999"/>
            <a:ext cx="8639588" cy="1080499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Dodatkowe informacje</a:t>
            </a:r>
          </a:p>
        </p:txBody>
      </p:sp>
      <p:sp>
        <p:nvSpPr>
          <p:cNvPr id="9" name="Więcej na: stat.gov.pl 2"/>
          <p:cNvSpPr>
            <a:spLocks noGrp="1"/>
          </p:cNvSpPr>
          <p:nvPr>
            <p:ph type="title" hasCustomPrompt="1"/>
          </p:nvPr>
        </p:nvSpPr>
        <p:spPr>
          <a:xfrm>
            <a:off x="251653" y="1089025"/>
            <a:ext cx="8639175" cy="2160001"/>
          </a:xfrm>
        </p:spPr>
        <p:txBody>
          <a:bodyPr/>
          <a:lstStyle>
            <a:lvl1pPr>
              <a:defRPr b="1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pl-PL" dirty="0" smtClean="0"/>
              <a:t>Więcej informacji: stat.gov.pl</a:t>
            </a:r>
          </a:p>
        </p:txBody>
      </p:sp>
      <p:pic>
        <p:nvPicPr>
          <p:cNvPr id="16" name="Logo StatisticsPoland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413" y="188913"/>
            <a:ext cx="2215588" cy="540000"/>
          </a:xfrm>
          <a:prstGeom prst="rect">
            <a:avLst/>
          </a:prstGeom>
        </p:spPr>
      </p:pic>
      <p:pic>
        <p:nvPicPr>
          <p:cNvPr id="12" name="Logo SP + EUR + OECD" hidden="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53" y="188913"/>
            <a:ext cx="5985378" cy="540000"/>
          </a:xfrm>
          <a:prstGeom prst="rect">
            <a:avLst/>
          </a:prstGeom>
        </p:spPr>
      </p:pic>
      <p:pic>
        <p:nvPicPr>
          <p:cNvPr id="8" name="Logo 100 lat GUS" hidden="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982" y="189327"/>
            <a:ext cx="2374811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078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a 3"/>
          <p:cNvSpPr>
            <a:spLocks noGrp="1"/>
          </p:cNvSpPr>
          <p:nvPr>
            <p:ph type="dt" sz="half" idx="2"/>
          </p:nvPr>
        </p:nvSpPr>
        <p:spPr>
          <a:xfrm>
            <a:off x="270002" y="6129424"/>
            <a:ext cx="936000" cy="539575"/>
          </a:xfrm>
          <a:prstGeom prst="rect">
            <a:avLst/>
          </a:prstGeom>
        </p:spPr>
        <p:txBody>
          <a:bodyPr vert="horz" lIns="0" tIns="45720" rIns="0" bIns="45720" rtlCol="0" anchor="ctr" anchorCtr="0"/>
          <a:lstStyle>
            <a:lvl1pPr algn="r">
              <a:defRPr sz="1400" b="0">
                <a:solidFill>
                  <a:schemeClr val="tx1"/>
                </a:solidFill>
                <a:latin typeface="+mn-lt"/>
                <a:ea typeface="Fira Sans" panose="020B0503050000020004" pitchFamily="34" charset="0"/>
              </a:defRPr>
            </a:lvl1pPr>
          </a:lstStyle>
          <a:p>
            <a:pPr algn="l"/>
            <a:r>
              <a:rPr lang="pl-PL" smtClean="0"/>
              <a:t>05.01.2018</a:t>
            </a:r>
            <a:endParaRPr lang="pl-PL" dirty="0"/>
          </a:p>
        </p:txBody>
      </p:sp>
      <p:sp>
        <p:nvSpPr>
          <p:cNvPr id="3" name="Tekst 2"/>
          <p:cNvSpPr>
            <a:spLocks noGrp="1"/>
          </p:cNvSpPr>
          <p:nvPr>
            <p:ph type="body" idx="1"/>
          </p:nvPr>
        </p:nvSpPr>
        <p:spPr>
          <a:xfrm>
            <a:off x="252413" y="1089000"/>
            <a:ext cx="8639175" cy="5040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52413" y="188913"/>
            <a:ext cx="8639175" cy="720000"/>
          </a:xfrm>
          <a:prstGeom prst="rect">
            <a:avLst/>
          </a:prstGeom>
        </p:spPr>
        <p:txBody>
          <a:bodyPr vert="horz" lIns="0" tIns="45720" rIns="0" bIns="45720" rtlCol="0" anchor="b" anchorCtr="0">
            <a:normAutofit/>
          </a:bodyPr>
          <a:lstStyle/>
          <a:p>
            <a:r>
              <a:rPr lang="pl-PL" dirty="0" smtClean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343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7" r:id="rId3"/>
  </p:sldLayoutIdLst>
  <p:hf hdr="0"/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rgbClr val="2C2276"/>
          </a:solidFill>
          <a:latin typeface="+mj-lt"/>
          <a:ea typeface="Fira Sans SemiBold" panose="020B0603050000020004" pitchFamily="34" charset="0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600" b="0" kern="1200">
          <a:solidFill>
            <a:schemeClr val="tx1"/>
          </a:solidFill>
          <a:latin typeface="+mn-lt"/>
          <a:ea typeface="Fira Sans" panose="020B0503050000020004" pitchFamily="34" charset="0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b="0" kern="1200">
          <a:solidFill>
            <a:schemeClr val="tx1"/>
          </a:solidFill>
          <a:latin typeface="+mn-lt"/>
          <a:ea typeface="Fira Sans" panose="020B0503050000020004" pitchFamily="34" charset="0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b="0" kern="1200">
          <a:solidFill>
            <a:schemeClr val="tx1"/>
          </a:solidFill>
          <a:latin typeface="+mn-lt"/>
          <a:ea typeface="Fira Sans" panose="020B0503050000020004" pitchFamily="34" charset="0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b="0" kern="1200">
          <a:solidFill>
            <a:schemeClr val="tx1"/>
          </a:solidFill>
          <a:latin typeface="+mn-lt"/>
          <a:ea typeface="Fira Sans" panose="020B0503050000020004" pitchFamily="34" charset="0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b="0" kern="1200">
          <a:solidFill>
            <a:schemeClr val="tx1"/>
          </a:solidFill>
          <a:latin typeface="+mn-lt"/>
          <a:ea typeface="Fira Sans" panose="020B0503050000020004" pitchFamily="34" charset="0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19" userDrawn="1">
          <p15:clr>
            <a:srgbClr val="F26B43"/>
          </p15:clr>
        </p15:guide>
        <p15:guide id="2" orient="horz" pos="3861" userDrawn="1">
          <p15:clr>
            <a:srgbClr val="F26B43"/>
          </p15:clr>
        </p15:guide>
        <p15:guide id="3" pos="159" userDrawn="1">
          <p15:clr>
            <a:srgbClr val="F26B43"/>
          </p15:clr>
        </p15:guide>
        <p15:guide id="4" pos="5601" userDrawn="1">
          <p15:clr>
            <a:srgbClr val="F26B43"/>
          </p15:clr>
        </p15:guide>
        <p15:guide id="5" orient="horz" pos="686" userDrawn="1">
          <p15:clr>
            <a:srgbClr val="F26B43"/>
          </p15:clr>
        </p15:guide>
        <p15:guide id="6" orient="horz" pos="1480" userDrawn="1">
          <p15:clr>
            <a:srgbClr val="F26B43"/>
          </p15:clr>
        </p15:guide>
        <p15:guide id="8" orient="horz" pos="420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stopki 1"/>
          <p:cNvSpPr>
            <a:spLocks noGrp="1"/>
          </p:cNvSpPr>
          <p:nvPr>
            <p:ph type="ftr" sz="quarter" idx="3"/>
          </p:nvPr>
        </p:nvSpPr>
        <p:spPr>
          <a:xfrm>
            <a:off x="1512000" y="6119750"/>
            <a:ext cx="7668000" cy="539662"/>
          </a:xfrm>
        </p:spPr>
        <p:txBody>
          <a:bodyPr/>
          <a:lstStyle/>
          <a:p>
            <a:r>
              <a:rPr lang="pl-PL" dirty="0" smtClean="0"/>
              <a:t>Genewa</a:t>
            </a:r>
            <a:endParaRPr lang="pl-PL" dirty="0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2"/>
          </p:nvPr>
        </p:nvSpPr>
        <p:spPr>
          <a:xfrm>
            <a:off x="270002" y="6129424"/>
            <a:ext cx="1241998" cy="539575"/>
          </a:xfrm>
        </p:spPr>
        <p:txBody>
          <a:bodyPr/>
          <a:lstStyle/>
          <a:p>
            <a:pPr algn="l"/>
            <a:r>
              <a:rPr lang="pl-PL" dirty="0" smtClean="0"/>
              <a:t>27-28.11.2018</a:t>
            </a:r>
            <a:endParaRPr lang="pl-PL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quarter" idx="14"/>
          </p:nvPr>
        </p:nvSpPr>
        <p:spPr>
          <a:xfrm>
            <a:off x="483855" y="5176708"/>
            <a:ext cx="8639175" cy="100811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Janusz Dygaszewicz</a:t>
            </a:r>
          </a:p>
          <a:p>
            <a:pPr>
              <a:spcBef>
                <a:spcPts val="0"/>
              </a:spcBef>
            </a:pP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Anna Długosz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pl-PL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Statistics</a:t>
            </a:r>
            <a:r>
              <a:rPr lang="pl-PL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Poland</a:t>
            </a:r>
          </a:p>
        </p:txBody>
      </p:sp>
      <p:sp>
        <p:nvSpPr>
          <p:cNvPr id="6" name="Tytuł 5"/>
          <p:cNvSpPr>
            <a:spLocks noGrp="1"/>
          </p:cNvSpPr>
          <p:nvPr>
            <p:ph type="title"/>
          </p:nvPr>
        </p:nvSpPr>
        <p:spPr>
          <a:xfrm>
            <a:off x="107504" y="1268760"/>
            <a:ext cx="8639175" cy="270001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3500" b="1" dirty="0"/>
              <a:t>Reference Architecture Framework </a:t>
            </a:r>
            <a:r>
              <a:rPr lang="pl-PL" sz="3500" b="1" dirty="0" smtClean="0"/>
              <a:t/>
            </a:r>
            <a:br>
              <a:rPr lang="pl-PL" sz="3500" b="1" dirty="0" smtClean="0"/>
            </a:br>
            <a:r>
              <a:rPr lang="en-US" sz="3500" b="1" dirty="0" smtClean="0"/>
              <a:t>(</a:t>
            </a:r>
            <a:r>
              <a:rPr lang="en-US" sz="3500" b="1" dirty="0"/>
              <a:t>RAF) for IT Solutions</a:t>
            </a:r>
            <a:endParaRPr lang="pl-PL" sz="35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714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252413" y="692695"/>
            <a:ext cx="8639175" cy="5436643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Creat</a:t>
            </a:r>
            <a:r>
              <a:rPr lang="pl-PL" dirty="0" smtClean="0">
                <a:latin typeface="Arial" panose="020B0604020202020204" pitchFamily="34" charset="0"/>
                <a:cs typeface="Arial" panose="020B0604020202020204" pitchFamily="34" charset="0"/>
              </a:rPr>
              <a:t>ing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 reference architecture framework (RAF) based on a process-oriented model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pl-PL" dirty="0" smtClean="0">
                <a:latin typeface="Arial" panose="020B0604020202020204" pitchFamily="34" charset="0"/>
                <a:cs typeface="Arial" panose="020B0604020202020204" pitchFamily="34" charset="0"/>
              </a:rPr>
              <a:t> a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statistical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production</a:t>
            </a:r>
            <a:r>
              <a:rPr lang="pl-PL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dirty="0" smtClean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enable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departure from a stove-pipe production, based on data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silos</a:t>
            </a:r>
            <a:endParaRPr lang="pl-P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dirty="0" smtClean="0">
                <a:latin typeface="Arial" panose="020B0604020202020204" pitchFamily="34" charset="0"/>
                <a:cs typeface="Arial" panose="020B0604020202020204" pitchFamily="34" charset="0"/>
              </a:rPr>
              <a:t>Pointnig out how the </a:t>
            </a:r>
            <a:r>
              <a:rPr lang="pl-P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Collect</a:t>
            </a:r>
            <a:r>
              <a:rPr lang="pl-PL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l-P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pl-PL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l-P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Analyse</a:t>
            </a:r>
            <a:r>
              <a:rPr lang="pl-PL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pl-P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Disseminate</a:t>
            </a:r>
            <a:r>
              <a:rPr lang="pl-PL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phases</a:t>
            </a:r>
            <a:r>
              <a:rPr lang="pl-PL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can</a:t>
            </a:r>
            <a:r>
              <a:rPr lang="pl-PL" dirty="0" smtClean="0">
                <a:latin typeface="Arial" panose="020B0604020202020204" pitchFamily="34" charset="0"/>
                <a:cs typeface="Arial" panose="020B0604020202020204" pitchFamily="34" charset="0"/>
              </a:rPr>
              <a:t> be </a:t>
            </a:r>
            <a:r>
              <a:rPr lang="pl-P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supported</a:t>
            </a:r>
            <a:r>
              <a:rPr lang="pl-PL" dirty="0" smtClean="0">
                <a:latin typeface="Arial" panose="020B0604020202020204" pitchFamily="34" charset="0"/>
                <a:cs typeface="Arial" panose="020B0604020202020204" pitchFamily="34" charset="0"/>
              </a:rPr>
              <a:t> by IT</a:t>
            </a: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252413" y="116632"/>
            <a:ext cx="8639175" cy="576063"/>
          </a:xfrm>
        </p:spPr>
        <p:txBody>
          <a:bodyPr>
            <a:normAutofit/>
          </a:bodyPr>
          <a:lstStyle/>
          <a:p>
            <a:r>
              <a:rPr lang="pl-PL" sz="2700" b="1" dirty="0" err="1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pl-PL" sz="2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bjective</a:t>
            </a:r>
            <a:r>
              <a:rPr lang="pl-PL" sz="2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of the </a:t>
            </a:r>
            <a:r>
              <a:rPr lang="pl-PL" sz="2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project</a:t>
            </a:r>
            <a:endParaRPr lang="pl-PL" sz="2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5121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252413" y="692695"/>
            <a:ext cx="8639175" cy="5436643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pl-P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pl-P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pl-P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pl-P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pl-P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Pointing</a:t>
            </a:r>
            <a:r>
              <a:rPr lang="pl-PL" dirty="0" smtClean="0">
                <a:latin typeface="Arial" panose="020B0604020202020204" pitchFamily="34" charset="0"/>
                <a:cs typeface="Arial" panose="020B0604020202020204" pitchFamily="34" charset="0"/>
              </a:rPr>
              <a:t> out how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iterative loops with and between the GSBPM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phases</a:t>
            </a:r>
            <a:r>
              <a:rPr lang="pl-PL" dirty="0" smtClean="0">
                <a:latin typeface="Arial" panose="020B0604020202020204" pitchFamily="34" charset="0"/>
                <a:cs typeface="Arial" panose="020B0604020202020204" pitchFamily="34" charset="0"/>
              </a:rPr>
              <a:t>, various data </a:t>
            </a:r>
            <a:r>
              <a:rPr lang="pl-P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flows</a:t>
            </a:r>
            <a:r>
              <a:rPr lang="pl-PL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should</a:t>
            </a:r>
            <a:r>
              <a:rPr lang="pl-PL" dirty="0" smtClean="0">
                <a:latin typeface="Arial" panose="020B0604020202020204" pitchFamily="34" charset="0"/>
                <a:cs typeface="Arial" panose="020B0604020202020204" pitchFamily="34" charset="0"/>
              </a:rPr>
              <a:t> be </a:t>
            </a:r>
            <a:r>
              <a:rPr lang="pl-P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supported</a:t>
            </a:r>
            <a:r>
              <a:rPr lang="pl-PL" dirty="0" smtClean="0">
                <a:latin typeface="Arial" panose="020B0604020202020204" pitchFamily="34" charset="0"/>
                <a:cs typeface="Arial" panose="020B0604020202020204" pitchFamily="34" charset="0"/>
              </a:rPr>
              <a:t> by IT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Description of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r>
              <a:rPr lang="pl-PL" dirty="0" smtClean="0">
                <a:latin typeface="Arial" panose="020B0604020202020204" pitchFamily="34" charset="0"/>
                <a:cs typeface="Arial" panose="020B0604020202020204" pitchFamily="34" charset="0"/>
              </a:rPr>
              <a:t>, data </a:t>
            </a:r>
            <a:r>
              <a:rPr lang="pl-P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sets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and processes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metadata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efining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framework for secure data </a:t>
            </a:r>
            <a:r>
              <a:rPr lang="pl-P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flows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according to the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GSBPM</a:t>
            </a:r>
            <a:endParaRPr lang="pl-P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dirty="0" smtClean="0">
                <a:latin typeface="Arial" panose="020B0604020202020204" pitchFamily="34" charset="0"/>
                <a:cs typeface="Arial" panose="020B0604020202020204" pitchFamily="34" charset="0"/>
              </a:rPr>
              <a:t>Assurance of </a:t>
            </a:r>
            <a:r>
              <a:rPr lang="pl-P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pl-PL" dirty="0" smtClean="0">
                <a:latin typeface="Arial" panose="020B0604020202020204" pitchFamily="34" charset="0"/>
                <a:cs typeface="Arial" panose="020B0604020202020204" pitchFamily="34" charset="0"/>
              </a:rPr>
              <a:t> and data </a:t>
            </a:r>
            <a:r>
              <a:rPr lang="pl-P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quality</a:t>
            </a:r>
            <a:r>
              <a:rPr lang="pl-PL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management</a:t>
            </a:r>
            <a:endParaRPr lang="pl-P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pl-P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pl-P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pl-P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pl-P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pl-PL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pl-PL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252413" y="116632"/>
            <a:ext cx="8639175" cy="576063"/>
          </a:xfrm>
        </p:spPr>
        <p:txBody>
          <a:bodyPr>
            <a:normAutofit/>
          </a:bodyPr>
          <a:lstStyle/>
          <a:p>
            <a:r>
              <a:rPr lang="pl-PL" sz="2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Objective</a:t>
            </a:r>
            <a:r>
              <a:rPr lang="pl-PL" sz="2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of the </a:t>
            </a:r>
            <a:r>
              <a:rPr lang="pl-PL" sz="2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project</a:t>
            </a:r>
            <a:endParaRPr lang="pl-PL" sz="2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8260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252413" y="764624"/>
            <a:ext cx="8639175" cy="5256663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00000"/>
              </a:lnSpc>
              <a:spcBef>
                <a:spcPts val="1800"/>
              </a:spcBef>
            </a:pPr>
            <a:endParaRPr lang="pl-PL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4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51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pl-PL" sz="5100" dirty="0">
                <a:latin typeface="Arial" panose="020B0604020202020204" pitchFamily="34" charset="0"/>
                <a:cs typeface="Arial" panose="020B0604020202020204" pitchFamily="34" charset="0"/>
              </a:rPr>
              <a:t>RAF </a:t>
            </a:r>
            <a:r>
              <a:rPr lang="pl-PL" sz="5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specifies</a:t>
            </a:r>
            <a:r>
              <a:rPr lang="pl-PL" sz="5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1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5100" dirty="0">
                <a:latin typeface="Arial" panose="020B0604020202020204" pitchFamily="34" charset="0"/>
                <a:cs typeface="Arial" panose="020B0604020202020204" pitchFamily="34" charset="0"/>
              </a:rPr>
              <a:t>Collect, Process, </a:t>
            </a:r>
            <a:r>
              <a:rPr lang="en-US" sz="5100" dirty="0" err="1">
                <a:latin typeface="Arial" panose="020B0604020202020204" pitchFamily="34" charset="0"/>
                <a:cs typeface="Arial" panose="020B0604020202020204" pitchFamily="34" charset="0"/>
              </a:rPr>
              <a:t>Analyse</a:t>
            </a:r>
            <a:r>
              <a:rPr lang="en-US" sz="5100" dirty="0">
                <a:latin typeface="Arial" panose="020B0604020202020204" pitchFamily="34" charset="0"/>
                <a:cs typeface="Arial" panose="020B0604020202020204" pitchFamily="34" charset="0"/>
              </a:rPr>
              <a:t> and Disseminate </a:t>
            </a:r>
            <a:r>
              <a:rPr lang="pl-PL" sz="5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phases</a:t>
            </a:r>
            <a:r>
              <a:rPr lang="pl-PL" sz="5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5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according</a:t>
            </a:r>
            <a:r>
              <a:rPr lang="pl-PL" sz="5100" dirty="0" smtClean="0">
                <a:latin typeface="Arial" panose="020B0604020202020204" pitchFamily="34" charset="0"/>
                <a:cs typeface="Arial" panose="020B0604020202020204" pitchFamily="34" charset="0"/>
              </a:rPr>
              <a:t> the GSBPM</a:t>
            </a:r>
          </a:p>
          <a:p>
            <a:pPr>
              <a:lnSpc>
                <a:spcPct val="14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5100" dirty="0" smtClean="0">
                <a:latin typeface="Arial" panose="020B0604020202020204" pitchFamily="34" charset="0"/>
                <a:cs typeface="Arial" panose="020B0604020202020204" pitchFamily="34" charset="0"/>
              </a:rPr>
              <a:t>The RAF </a:t>
            </a:r>
            <a:r>
              <a:rPr lang="pl-PL" sz="5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covers</a:t>
            </a:r>
            <a:r>
              <a:rPr lang="pl-PL" sz="5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5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every</a:t>
            </a:r>
            <a:r>
              <a:rPr lang="pl-PL" sz="5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100" dirty="0" smtClean="0">
                <a:latin typeface="Arial" panose="020B0604020202020204" pitchFamily="34" charset="0"/>
                <a:cs typeface="Arial" panose="020B0604020202020204" pitchFamily="34" charset="0"/>
              </a:rPr>
              <a:t>possible path</a:t>
            </a:r>
            <a:r>
              <a:rPr lang="pl-PL" sz="5100" dirty="0" smtClean="0">
                <a:latin typeface="Arial" panose="020B0604020202020204" pitchFamily="34" charset="0"/>
                <a:cs typeface="Arial" panose="020B0604020202020204" pitchFamily="34" charset="0"/>
              </a:rPr>
              <a:t> of data</a:t>
            </a:r>
            <a:r>
              <a:rPr lang="en-US" sz="5100" dirty="0" smtClean="0">
                <a:latin typeface="Arial" panose="020B0604020202020204" pitchFamily="34" charset="0"/>
                <a:cs typeface="Arial" panose="020B0604020202020204" pitchFamily="34" charset="0"/>
              </a:rPr>
              <a:t>, iterative </a:t>
            </a:r>
            <a:r>
              <a:rPr lang="en-US" sz="5100" dirty="0">
                <a:latin typeface="Arial" panose="020B0604020202020204" pitchFamily="34" charset="0"/>
                <a:cs typeface="Arial" panose="020B0604020202020204" pitchFamily="34" charset="0"/>
              </a:rPr>
              <a:t>loops with and between </a:t>
            </a:r>
            <a:r>
              <a:rPr lang="pl-PL" sz="5100" dirty="0" smtClean="0">
                <a:latin typeface="Arial" panose="020B0604020202020204" pitchFamily="34" charset="0"/>
                <a:cs typeface="Arial" panose="020B0604020202020204" pitchFamily="34" charset="0"/>
              </a:rPr>
              <a:t>the GSBPM </a:t>
            </a:r>
            <a:r>
              <a:rPr lang="en-US" sz="5100" dirty="0" smtClean="0">
                <a:latin typeface="Arial" panose="020B0604020202020204" pitchFamily="34" charset="0"/>
                <a:cs typeface="Arial" panose="020B0604020202020204" pitchFamily="34" charset="0"/>
              </a:rPr>
              <a:t>phases</a:t>
            </a:r>
            <a:endParaRPr lang="pl-PL" sz="5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4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5100" dirty="0" smtClean="0">
                <a:latin typeface="Arial" panose="020B0604020202020204" pitchFamily="34" charset="0"/>
                <a:cs typeface="Arial" panose="020B0604020202020204" pitchFamily="34" charset="0"/>
              </a:rPr>
              <a:t>Essential </a:t>
            </a:r>
            <a:r>
              <a:rPr lang="pl-PL" sz="5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components</a:t>
            </a:r>
            <a:r>
              <a:rPr lang="pl-PL" sz="5100" dirty="0" smtClean="0">
                <a:latin typeface="Arial" panose="020B0604020202020204" pitchFamily="34" charset="0"/>
                <a:cs typeface="Arial" panose="020B0604020202020204" pitchFamily="34" charset="0"/>
              </a:rPr>
              <a:t> of the RAF </a:t>
            </a:r>
            <a:r>
              <a:rPr lang="pl-PL" sz="5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lang="pl-PL" sz="5100" dirty="0" smtClean="0">
                <a:latin typeface="Arial" panose="020B0604020202020204" pitchFamily="34" charset="0"/>
                <a:cs typeface="Arial" panose="020B0604020202020204" pitchFamily="34" charset="0"/>
              </a:rPr>
              <a:t> data </a:t>
            </a:r>
            <a:r>
              <a:rPr lang="pl-PL" sz="5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repositories</a:t>
            </a:r>
            <a:r>
              <a:rPr lang="pl-PL" sz="5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5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specific</a:t>
            </a:r>
            <a:r>
              <a:rPr lang="pl-PL" sz="5100" dirty="0" smtClean="0"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pl-PL" sz="5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each</a:t>
            </a:r>
            <a:r>
              <a:rPr lang="pl-PL" sz="5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5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phase</a:t>
            </a:r>
            <a:endParaRPr lang="pl-PL" sz="5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4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5100" dirty="0">
                <a:latin typeface="Arial" panose="020B0604020202020204" pitchFamily="34" charset="0"/>
                <a:cs typeface="Arial" panose="020B0604020202020204" pitchFamily="34" charset="0"/>
              </a:rPr>
              <a:t>The use of a metadata system to manage, monitor and stream </a:t>
            </a:r>
            <a:r>
              <a:rPr lang="en-US" sz="5100" dirty="0" smtClean="0">
                <a:latin typeface="Arial" panose="020B0604020202020204" pitchFamily="34" charset="0"/>
                <a:cs typeface="Arial" panose="020B0604020202020204" pitchFamily="34" charset="0"/>
              </a:rPr>
              <a:t>processes</a:t>
            </a:r>
            <a:r>
              <a:rPr lang="pl-PL" sz="5100" dirty="0" smtClean="0">
                <a:latin typeface="Arial" panose="020B0604020202020204" pitchFamily="34" charset="0"/>
                <a:cs typeface="Arial" panose="020B0604020202020204" pitchFamily="34" charset="0"/>
              </a:rPr>
              <a:t> and data </a:t>
            </a:r>
            <a:r>
              <a:rPr lang="pl-PL" sz="5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flow</a:t>
            </a:r>
            <a:r>
              <a:rPr lang="pl-PL" sz="5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pl-PL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226384" y="188640"/>
            <a:ext cx="8639175" cy="575984"/>
          </a:xfrm>
        </p:spPr>
        <p:txBody>
          <a:bodyPr>
            <a:noAutofit/>
          </a:bodyPr>
          <a:lstStyle/>
          <a:p>
            <a:r>
              <a:rPr lang="pl-PL" sz="2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Assumptions</a:t>
            </a:r>
            <a:r>
              <a:rPr lang="pl-PL" sz="2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for the RAF</a:t>
            </a:r>
            <a:endParaRPr lang="pl-PL" sz="2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296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252413" y="764704"/>
            <a:ext cx="8639175" cy="5400600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n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architectural framework constituting the basis for construction and standardized development of IT solutions used to implement public statistical production - applying in the process of constructing architectural frameworks models, principles and methods used in scientific research, in particular resulting from the acquis of corporate architecture and object-oriented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modelling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252413" y="188640"/>
            <a:ext cx="8639175" cy="504056"/>
          </a:xfrm>
        </p:spPr>
        <p:txBody>
          <a:bodyPr>
            <a:noAutofit/>
          </a:bodyPr>
          <a:lstStyle/>
          <a:p>
            <a:r>
              <a:rPr lang="pl-PL" sz="2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Outputs of the </a:t>
            </a:r>
            <a:r>
              <a:rPr lang="pl-PL" sz="2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project</a:t>
            </a:r>
            <a:endParaRPr lang="pl-PL" sz="2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262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252413" y="764704"/>
            <a:ext cx="8639175" cy="5400600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framework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for the description of data management and data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flows</a:t>
            </a:r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including</a:t>
            </a:r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data </a:t>
            </a:r>
            <a:r>
              <a:rPr lang="pl-PL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repositories</a:t>
            </a:r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lvl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</a:pPr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pl-PL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statistical</a:t>
            </a:r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units</a:t>
            </a:r>
            <a:r>
              <a:rPr lang="pl-PL" sz="2200" smtClean="0">
                <a:latin typeface="Arial" panose="020B0604020202020204" pitchFamily="34" charset="0"/>
                <a:cs typeface="Arial" panose="020B0604020202020204" pitchFamily="34" charset="0"/>
              </a:rPr>
              <a:t> repository</a:t>
            </a:r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(SJS)</a:t>
            </a:r>
          </a:p>
          <a:p>
            <a:pPr lvl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</a:pPr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pl-PL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raw</a:t>
            </a:r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data </a:t>
            </a:r>
            <a:r>
              <a:rPr lang="pl-PL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repository</a:t>
            </a:r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(SDS)</a:t>
            </a:r>
          </a:p>
          <a:p>
            <a:pPr lvl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</a:pPr>
            <a:r>
              <a:rPr lang="pl-PL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operational</a:t>
            </a:r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data </a:t>
            </a:r>
            <a:r>
              <a:rPr lang="pl-PL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repository</a:t>
            </a:r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(SDO)</a:t>
            </a:r>
          </a:p>
          <a:p>
            <a:pPr lvl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</a:pPr>
            <a:r>
              <a:rPr lang="pl-PL" sz="2200" dirty="0" err="1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pl-PL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analysis</a:t>
            </a:r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data </a:t>
            </a:r>
            <a:r>
              <a:rPr lang="pl-PL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repository</a:t>
            </a:r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(SDA)</a:t>
            </a:r>
          </a:p>
          <a:p>
            <a:pPr lvl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</a:pPr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pl-PL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geospatial</a:t>
            </a:r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data </a:t>
            </a:r>
            <a:r>
              <a:rPr lang="pl-PL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repository</a:t>
            </a:r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(SDG)</a:t>
            </a:r>
          </a:p>
          <a:p>
            <a:pPr lvl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</a:pPr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pl-PL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publication</a:t>
            </a:r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data </a:t>
            </a:r>
            <a:r>
              <a:rPr lang="pl-PL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repository</a:t>
            </a:r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(SDP)</a:t>
            </a:r>
          </a:p>
          <a:p>
            <a:pPr lvl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</a:pPr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pl-PL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metadata</a:t>
            </a:r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200" dirty="0" err="1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pl-PL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epository</a:t>
            </a:r>
            <a:endParaRPr lang="pl-PL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Guidelines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for implementation of a reference architectural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framework</a:t>
            </a:r>
            <a:endParaRPr lang="pl-PL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252413" y="188640"/>
            <a:ext cx="8639175" cy="504056"/>
          </a:xfrm>
        </p:spPr>
        <p:txBody>
          <a:bodyPr>
            <a:noAutofit/>
          </a:bodyPr>
          <a:lstStyle/>
          <a:p>
            <a:r>
              <a:rPr lang="pl-PL" sz="2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Outputs of the </a:t>
            </a:r>
            <a:r>
              <a:rPr lang="pl-PL" sz="2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project</a:t>
            </a:r>
            <a:endParaRPr lang="pl-PL" sz="2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6552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252413" y="188913"/>
            <a:ext cx="8639175" cy="360087"/>
          </a:xfrm>
        </p:spPr>
        <p:txBody>
          <a:bodyPr>
            <a:noAutofit/>
          </a:bodyPr>
          <a:lstStyle/>
          <a:p>
            <a:r>
              <a:rPr lang="pl-PL" sz="2700" dirty="0" err="1">
                <a:latin typeface="Arial" panose="020B0604020202020204" pitchFamily="34" charset="0"/>
                <a:cs typeface="Arial" panose="020B0604020202020204" pitchFamily="34" charset="0"/>
              </a:rPr>
              <a:t>Outputs</a:t>
            </a:r>
            <a:r>
              <a:rPr lang="pl-PL" sz="2700" dirty="0">
                <a:latin typeface="Arial" panose="020B0604020202020204" pitchFamily="34" charset="0"/>
                <a:cs typeface="Arial" panose="020B0604020202020204" pitchFamily="34" charset="0"/>
              </a:rPr>
              <a:t> of the </a:t>
            </a:r>
            <a:r>
              <a:rPr lang="pl-PL" sz="2700" dirty="0" err="1">
                <a:latin typeface="Arial" panose="020B0604020202020204" pitchFamily="34" charset="0"/>
                <a:cs typeface="Arial" panose="020B0604020202020204" pitchFamily="34" charset="0"/>
              </a:rPr>
              <a:t>project</a:t>
            </a:r>
            <a:endParaRPr lang="pl-PL" sz="2700" dirty="0"/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75" y="1009650"/>
            <a:ext cx="9010650" cy="483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975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252413" y="764704"/>
            <a:ext cx="8639175" cy="5400600"/>
          </a:xfrm>
        </p:spPr>
        <p:txBody>
          <a:bodyPr>
            <a:noAutofit/>
          </a:bodyPr>
          <a:lstStyle/>
          <a:p>
            <a:pPr marL="432000" indent="-4572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Adoption of ESS Statistical </a:t>
            </a:r>
            <a:r>
              <a:rPr lang="pl-PL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Production</a:t>
            </a:r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Reference Architecture and ESS EA Reference Framework - t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his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project should use good solutions, but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SPRA&amp;EARF </a:t>
            </a:r>
            <a:r>
              <a:rPr lang="pl-PL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don’t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sufficiently</a:t>
            </a:r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432000" indent="-4572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-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distinguish the process phase from the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analys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phase,</a:t>
            </a:r>
            <a:endParaRPr lang="pl-PL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indent="-4572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specify how IT can support data flow, </a:t>
            </a:r>
            <a:endParaRPr lang="pl-PL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indent="-4572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-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how to use metadata to manage processes and data flows</a:t>
            </a:r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432000" indent="-432000">
              <a:lnSpc>
                <a:spcPct val="120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Doing nothing. Doing nothing is not an option, because existing generic models and current practices are not sufficient to modernize statistical production effectively.</a:t>
            </a:r>
            <a:endParaRPr lang="pl-PL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252413" y="188640"/>
            <a:ext cx="8639175" cy="504056"/>
          </a:xfrm>
        </p:spPr>
        <p:txBody>
          <a:bodyPr>
            <a:noAutofit/>
          </a:bodyPr>
          <a:lstStyle/>
          <a:p>
            <a:r>
              <a:rPr lang="pl-PL" sz="2700" b="1" dirty="0" err="1">
                <a:latin typeface="Arial" panose="020B0604020202020204" pitchFamily="34" charset="0"/>
                <a:cs typeface="Arial" panose="020B0604020202020204" pitchFamily="34" charset="0"/>
              </a:rPr>
              <a:t>Alternatives</a:t>
            </a:r>
            <a:r>
              <a:rPr lang="pl-PL" sz="27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700" b="1" dirty="0" err="1">
                <a:latin typeface="Arial" panose="020B0604020202020204" pitchFamily="34" charset="0"/>
                <a:cs typeface="Arial" panose="020B0604020202020204" pitchFamily="34" charset="0"/>
              </a:rPr>
              <a:t>considered</a:t>
            </a:r>
            <a:endParaRPr lang="pl-PL" sz="2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1039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  <a:endParaRPr lang="pl-P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9361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 Geneva" id="{A875BBFD-0A17-4070-A6EE-0812459E0F5F}" vid="{F4B43B4D-6995-44FD-A470-5F1E9654875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6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A83A1E31-8F52-4852-987E-54CF7733AA20}">
  <we:reference id="wa104178141" version="3.1.7.1" store="pl-PL" storeType="OMEX"/>
  <we:alternateReferences>
    <we:reference id="WA104178141" version="3.1.7.1" store="WA104178141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D8A2732CD3D524BB160070E7D041F96" ma:contentTypeVersion="0" ma:contentTypeDescription="Utwórz nowy dokument." ma:contentTypeScope="" ma:versionID="fc98a6dddccca1f7b271911e916e64a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2fdb080088ddf1bdd98b8e55b33ddc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0E27AA2-E3AF-43F7-94C9-7C07CFE91D3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E27B854B-68A2-4AD7-B7E9-BA7B2A0A4C20}">
  <ds:schemaRefs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EB33A759-C8EE-4408-A94F-18746B03368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RAF_prezentacja Geneva</Template>
  <TotalTime>274</TotalTime>
  <Words>351</Words>
  <Application>Microsoft Office PowerPoint</Application>
  <PresentationFormat>Pokaz na ekranie (4:3)</PresentationFormat>
  <Paragraphs>58</Paragraphs>
  <Slides>9</Slides>
  <Notes>8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9</vt:i4>
      </vt:variant>
    </vt:vector>
  </HeadingPairs>
  <TitlesOfParts>
    <vt:vector size="15" baseType="lpstr">
      <vt:lpstr>Arial</vt:lpstr>
      <vt:lpstr>Calibri</vt:lpstr>
      <vt:lpstr>Fira Sans</vt:lpstr>
      <vt:lpstr>Fira Sans SemiBold</vt:lpstr>
      <vt:lpstr>Wingdings</vt:lpstr>
      <vt:lpstr>Motyw pakietu Office</vt:lpstr>
      <vt:lpstr>Reference Architecture Framework  (RAF) for IT Solutions</vt:lpstr>
      <vt:lpstr>Objective of the project</vt:lpstr>
      <vt:lpstr>Objective of the project</vt:lpstr>
      <vt:lpstr>Assumptions for the RAF</vt:lpstr>
      <vt:lpstr>Outputs of the project</vt:lpstr>
      <vt:lpstr>Outputs of the project</vt:lpstr>
      <vt:lpstr>Outputs of the project</vt:lpstr>
      <vt:lpstr>Alternatives considered</vt:lpstr>
      <vt:lpstr>THANK YOU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Reference Architecture Framework  (RAF) for IT Solutions</dc:title>
  <dc:creator>Gadamska Adrianna</dc:creator>
  <cp:lastModifiedBy>Anna</cp:lastModifiedBy>
  <cp:revision>8</cp:revision>
  <dcterms:created xsi:type="dcterms:W3CDTF">2018-11-14T11:39:00Z</dcterms:created>
  <dcterms:modified xsi:type="dcterms:W3CDTF">2018-11-25T19:12:16Z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0x010100ED8A2732CD3D524BB160070E7D041F96</vt:lpwstr>
  </property>
</Properties>
</file>