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</p:sldMasterIdLst>
  <p:notesMasterIdLst>
    <p:notesMasterId r:id="rId14"/>
  </p:notesMasterIdLst>
  <p:handoutMasterIdLst>
    <p:handoutMasterId r:id="rId15"/>
  </p:handoutMasterIdLst>
  <p:sldIdLst>
    <p:sldId id="259" r:id="rId5"/>
    <p:sldId id="267" r:id="rId6"/>
    <p:sldId id="270" r:id="rId7"/>
    <p:sldId id="263" r:id="rId8"/>
    <p:sldId id="269" r:id="rId9"/>
    <p:sldId id="264" r:id="rId10"/>
    <p:sldId id="268" r:id="rId11"/>
    <p:sldId id="265" r:id="rId12"/>
    <p:sldId id="266" r:id="rId13"/>
  </p:sldIdLst>
  <p:sldSz cx="9144000" cy="6858000" type="screen4x3"/>
  <p:notesSz cx="6807200" cy="9906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601" userDrawn="1">
          <p15:clr>
            <a:srgbClr val="A4A3A4"/>
          </p15:clr>
        </p15:guide>
        <p15:guide id="3" pos="159" userDrawn="1">
          <p15:clr>
            <a:srgbClr val="A4A3A4"/>
          </p15:clr>
        </p15:guide>
        <p15:guide id="4" orient="horz" pos="119" userDrawn="1">
          <p15:clr>
            <a:srgbClr val="A4A3A4"/>
          </p15:clr>
        </p15:guide>
        <p15:guide id="5" orient="horz" pos="420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2276"/>
    <a:srgbClr val="16307A"/>
    <a:srgbClr val="0013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3" autoAdjust="0"/>
    <p:restoredTop sz="94653" autoAdjust="0"/>
  </p:normalViewPr>
  <p:slideViewPr>
    <p:cSldViewPr>
      <p:cViewPr varScale="1">
        <p:scale>
          <a:sx n="95" d="100"/>
          <a:sy n="95" d="100"/>
        </p:scale>
        <p:origin x="53" y="168"/>
      </p:cViewPr>
      <p:guideLst>
        <p:guide orient="horz" pos="2160"/>
        <p:guide pos="5601"/>
        <p:guide pos="159"/>
        <p:guide orient="horz" pos="119"/>
        <p:guide orient="horz" pos="42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76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D78D7D-72F4-40A8-8D01-2CA2B8E6CCFE}" type="datetimeFigureOut">
              <a:rPr lang="en-GB" smtClean="0"/>
              <a:t>24/11/2018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9787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5838" y="9408981"/>
            <a:ext cx="2949787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825619-133E-451B-BF6E-344846619B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02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90C24-295B-4A9F-BA7C-AF2689817961}" type="datetimeFigureOut">
              <a:rPr lang="pl-PL" smtClean="0"/>
              <a:t>2018-11-24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74750" y="1238250"/>
            <a:ext cx="44577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0720" y="4767262"/>
            <a:ext cx="5445760" cy="3900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9787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5838" y="9408981"/>
            <a:ext cx="2949787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C1351D-2E30-4B65-A3A0-1D82E46C47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1853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351D-2E30-4B65-A3A0-1D82E46C47D4}" type="slidenum">
              <a:rPr lang="pl-PL" smtClean="0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8375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351D-2E30-4B65-A3A0-1D82E46C47D4}" type="slidenum">
              <a:rPr lang="pl-PL" smtClean="0"/>
              <a:pPr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8192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351D-2E30-4B65-A3A0-1D82E46C47D4}" type="slidenum">
              <a:rPr lang="pl-PL" smtClean="0"/>
              <a:pPr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72152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351D-2E30-4B65-A3A0-1D82E46C47D4}" type="slidenum">
              <a:rPr lang="pl-PL" smtClean="0"/>
              <a:pPr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33756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351D-2E30-4B65-A3A0-1D82E46C47D4}" type="slidenum">
              <a:rPr lang="pl-PL" smtClean="0"/>
              <a:pPr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494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351D-2E30-4B65-A3A0-1D82E46C47D4}" type="slidenum">
              <a:rPr lang="pl-PL" smtClean="0"/>
              <a:pPr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06676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351D-2E30-4B65-A3A0-1D82E46C47D4}" type="slidenum">
              <a:rPr lang="pl-PL" smtClean="0"/>
              <a:pPr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137426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351D-2E30-4B65-A3A0-1D82E46C47D4}" type="slidenum">
              <a:rPr lang="pl-PL" smtClean="0"/>
              <a:pPr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67170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351D-2E30-4B65-A3A0-1D82E46C47D4}" type="slidenum">
              <a:rPr lang="pl-PL" smtClean="0"/>
              <a:pPr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52350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topka 6"/>
          <p:cNvSpPr>
            <a:spLocks noGrp="1"/>
          </p:cNvSpPr>
          <p:nvPr>
            <p:ph type="ftr" sz="quarter" idx="3"/>
          </p:nvPr>
        </p:nvSpPr>
        <p:spPr>
          <a:xfrm>
            <a:off x="1206002" y="6129338"/>
            <a:ext cx="7668000" cy="539662"/>
          </a:xfrm>
          <a:prstGeom prst="rect">
            <a:avLst/>
          </a:prstGeom>
        </p:spPr>
        <p:txBody>
          <a:bodyPr vert="horz" lIns="0" tIns="45720" rIns="91440" bIns="45720" rtlCol="0" anchor="ctr" anchorCtr="0"/>
          <a:lstStyle>
            <a:lvl1pPr algn="l">
              <a:defRPr sz="1400">
                <a:solidFill>
                  <a:schemeClr val="tx1"/>
                </a:solidFill>
                <a:latin typeface="+mj-lt"/>
                <a:ea typeface="Fira Sans" panose="020B0503050000020004" pitchFamily="34" charset="0"/>
              </a:defRPr>
            </a:lvl1pPr>
          </a:lstStyle>
          <a:p>
            <a:r>
              <a:rPr lang="pl-PL" dirty="0" smtClean="0"/>
              <a:t>Warszawa</a:t>
            </a:r>
            <a:endParaRPr lang="pl-PL" dirty="0"/>
          </a:p>
        </p:txBody>
      </p:sp>
      <p:sp>
        <p:nvSpPr>
          <p:cNvPr id="12" name="Data 5"/>
          <p:cNvSpPr>
            <a:spLocks noGrp="1"/>
          </p:cNvSpPr>
          <p:nvPr>
            <p:ph type="dt" sz="half" idx="2"/>
          </p:nvPr>
        </p:nvSpPr>
        <p:spPr>
          <a:xfrm>
            <a:off x="270002" y="6129424"/>
            <a:ext cx="936000" cy="539575"/>
          </a:xfrm>
          <a:prstGeom prst="rect">
            <a:avLst/>
          </a:prstGeom>
        </p:spPr>
        <p:txBody>
          <a:bodyPr vert="horz" lIns="0" tIns="45720" rIns="36000" bIns="45720" rtlCol="0" anchor="ctr" anchorCtr="0"/>
          <a:lstStyle>
            <a:lvl1pPr algn="r">
              <a:defRPr sz="1400">
                <a:solidFill>
                  <a:schemeClr val="tx1"/>
                </a:solidFill>
                <a:latin typeface="+mj-lt"/>
                <a:ea typeface="Fira Sans" panose="020B0503050000020004" pitchFamily="34" charset="0"/>
              </a:defRPr>
            </a:lvl1pPr>
          </a:lstStyle>
          <a:p>
            <a:pPr algn="l"/>
            <a:r>
              <a:rPr lang="pl-PL" dirty="0" smtClean="0"/>
              <a:t>05.01.2018</a:t>
            </a:r>
            <a:endParaRPr lang="pl-PL" dirty="0"/>
          </a:p>
        </p:txBody>
      </p:sp>
      <p:sp>
        <p:nvSpPr>
          <p:cNvPr id="8" name="Dane autora 4"/>
          <p:cNvSpPr>
            <a:spLocks noGrp="1"/>
          </p:cNvSpPr>
          <p:nvPr>
            <p:ph type="body" sz="quarter" idx="14" hasCustomPrompt="1"/>
          </p:nvPr>
        </p:nvSpPr>
        <p:spPr>
          <a:xfrm>
            <a:off x="252413" y="4689474"/>
            <a:ext cx="8639175" cy="1439526"/>
          </a:xfrm>
        </p:spPr>
        <p:txBody>
          <a:bodyPr>
            <a:normAutofit/>
          </a:bodyPr>
          <a:lstStyle>
            <a:lvl1pPr marL="342882" indent="-342882">
              <a:buFont typeface="Arial" panose="020B0604020202020204" pitchFamily="34" charset="0"/>
              <a:buNone/>
              <a:defRPr lang="pl-PL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>
                <a:solidFill>
                  <a:schemeClr val="bg1"/>
                </a:solidFill>
              </a:defRPr>
            </a:lvl2pPr>
          </a:lstStyle>
          <a:p>
            <a:pPr marL="0" lvl="0" indent="0" algn="l" defTabSz="91435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dirty="0" smtClean="0"/>
              <a:t>Dane autora</a:t>
            </a:r>
          </a:p>
        </p:txBody>
      </p:sp>
      <p:sp>
        <p:nvSpPr>
          <p:cNvPr id="7" name="Podtytuł prezentacji 3"/>
          <p:cNvSpPr>
            <a:spLocks noGrp="1"/>
          </p:cNvSpPr>
          <p:nvPr>
            <p:ph type="body" sz="quarter" idx="13" hasCustomPrompt="1"/>
          </p:nvPr>
        </p:nvSpPr>
        <p:spPr>
          <a:xfrm>
            <a:off x="252001" y="3428999"/>
            <a:ext cx="8639588" cy="1080499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Podtytuł prezentacji</a:t>
            </a:r>
            <a:endParaRPr lang="pl-PL" dirty="0"/>
          </a:p>
        </p:txBody>
      </p:sp>
      <p:sp>
        <p:nvSpPr>
          <p:cNvPr id="6" name="Tytuł prezentacji 2"/>
          <p:cNvSpPr>
            <a:spLocks noGrp="1"/>
          </p:cNvSpPr>
          <p:nvPr>
            <p:ph type="title" hasCustomPrompt="1"/>
          </p:nvPr>
        </p:nvSpPr>
        <p:spPr>
          <a:xfrm>
            <a:off x="251653" y="1089025"/>
            <a:ext cx="8639175" cy="2160001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pl-PL" dirty="0" smtClean="0"/>
              <a:t>Tytuł prezentacji</a:t>
            </a:r>
            <a:endParaRPr lang="pl-PL" dirty="0"/>
          </a:p>
        </p:txBody>
      </p:sp>
      <p:pic>
        <p:nvPicPr>
          <p:cNvPr id="17" name="Logo StatisticsPoland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53" y="188913"/>
            <a:ext cx="2215588" cy="540000"/>
          </a:xfrm>
          <a:prstGeom prst="rect">
            <a:avLst/>
          </a:prstGeom>
        </p:spPr>
      </p:pic>
      <p:pic>
        <p:nvPicPr>
          <p:cNvPr id="10" name="Logo SP + EUR + OECD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53" y="188913"/>
            <a:ext cx="5985378" cy="540000"/>
          </a:xfrm>
          <a:prstGeom prst="rect">
            <a:avLst/>
          </a:prstGeom>
        </p:spPr>
      </p:pic>
      <p:pic>
        <p:nvPicPr>
          <p:cNvPr id="9" name="Logo 100 lat GUS" hidden="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82" y="189327"/>
            <a:ext cx="2374811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17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tuł i zawartoś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umer slajdu 5"/>
          <p:cNvSpPr txBox="1">
            <a:spLocks/>
          </p:cNvSpPr>
          <p:nvPr userDrawn="1"/>
        </p:nvSpPr>
        <p:spPr>
          <a:xfrm>
            <a:off x="8676000" y="6273000"/>
            <a:ext cx="576000" cy="252000"/>
          </a:xfrm>
          <a:prstGeom prst="flowChartTerminator">
            <a:avLst/>
          </a:prstGeom>
          <a:solidFill>
            <a:srgbClr val="2C2276"/>
          </a:solidFill>
        </p:spPr>
        <p:txBody>
          <a:bodyPr vert="horz" lIns="36000" tIns="45720" rIns="252000" bIns="45720" rtlCol="0" anchor="ctr"/>
          <a:lstStyle>
            <a:defPPr>
              <a:defRPr lang="pl-PL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Fira Sans SemiBold" panose="020B06030500000200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07FC74E-4485-49A2-BB8C-3F11C6A1A0FF}" type="slidenum">
              <a:rPr lang="pl-PL" b="1" smtClean="0">
                <a:latin typeface="+mj-lt"/>
              </a:rPr>
              <a:pPr algn="r"/>
              <a:t>‹#›</a:t>
            </a:fld>
            <a:endParaRPr lang="pl-PL" sz="1200" b="1" dirty="0">
              <a:latin typeface="+mj-lt"/>
            </a:endParaRPr>
          </a:p>
        </p:txBody>
      </p:sp>
      <p:sp>
        <p:nvSpPr>
          <p:cNvPr id="6" name="Stopka 4"/>
          <p:cNvSpPr txBox="1"/>
          <p:nvPr userDrawn="1"/>
        </p:nvSpPr>
        <p:spPr>
          <a:xfrm>
            <a:off x="7488000" y="6245449"/>
            <a:ext cx="1080000" cy="307777"/>
          </a:xfrm>
          <a:prstGeom prst="rect">
            <a:avLst/>
          </a:prstGeom>
          <a:noFill/>
        </p:spPr>
        <p:txBody>
          <a:bodyPr wrap="square" lIns="0" r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400" b="1" dirty="0" smtClean="0">
                <a:latin typeface="+mj-lt"/>
              </a:rPr>
              <a:t>stat.gov.pl</a:t>
            </a:r>
          </a:p>
        </p:txBody>
      </p:sp>
      <p:pic>
        <p:nvPicPr>
          <p:cNvPr id="15" name="Logo StatisticsPoland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3" y="6156000"/>
            <a:ext cx="2215588" cy="540000"/>
          </a:xfrm>
          <a:prstGeom prst="rect">
            <a:avLst/>
          </a:prstGeom>
        </p:spPr>
      </p:pic>
      <p:pic>
        <p:nvPicPr>
          <p:cNvPr id="11" name="Logo SP + EUR + OECD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3" y="6156000"/>
            <a:ext cx="5985378" cy="540000"/>
          </a:xfrm>
          <a:prstGeom prst="rect">
            <a:avLst/>
          </a:prstGeom>
        </p:spPr>
      </p:pic>
      <p:pic>
        <p:nvPicPr>
          <p:cNvPr id="7" name="Logo 100 lat GUS" hidden="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6156000"/>
            <a:ext cx="2374811" cy="540000"/>
          </a:xfrm>
          <a:prstGeom prst="rect">
            <a:avLst/>
          </a:prstGeom>
        </p:spPr>
      </p:pic>
      <p:sp>
        <p:nvSpPr>
          <p:cNvPr id="10" name="Tekst slajdu 2"/>
          <p:cNvSpPr>
            <a:spLocks noGrp="1"/>
          </p:cNvSpPr>
          <p:nvPr>
            <p:ph idx="1"/>
          </p:nvPr>
        </p:nvSpPr>
        <p:spPr>
          <a:xfrm>
            <a:off x="252413" y="1089025"/>
            <a:ext cx="8639175" cy="5040313"/>
          </a:xfrm>
        </p:spPr>
        <p:txBody>
          <a:bodyPr anchor="ctr" anchorCtr="0"/>
          <a:lstStyle>
            <a:lvl1pPr marL="228589" indent="-228589">
              <a:buFont typeface="Arial" panose="020B0604020202020204" pitchFamily="34" charset="0"/>
              <a:buChar char="•"/>
              <a:defRPr b="0">
                <a:solidFill>
                  <a:schemeClr val="tx1"/>
                </a:solidFill>
                <a:latin typeface="+mn-lt"/>
              </a:defRPr>
            </a:lvl1pPr>
            <a:lvl2pPr marL="685766" indent="-228589">
              <a:buFont typeface="Fira Sans" panose="020B0503050000020004" pitchFamily="34" charset="0"/>
              <a:buChar char="·"/>
              <a:defRPr b="0">
                <a:solidFill>
                  <a:schemeClr val="tx1"/>
                </a:solidFill>
                <a:latin typeface="+mn-lt"/>
              </a:defRPr>
            </a:lvl2pPr>
            <a:lvl3pPr marL="1142942" indent="-228589">
              <a:buFont typeface="Fira Sans" panose="020B0503050000020004" pitchFamily="34" charset="0"/>
              <a:buChar char="·"/>
              <a:defRPr b="0">
                <a:solidFill>
                  <a:schemeClr val="tx1"/>
                </a:solidFill>
                <a:latin typeface="+mn-lt"/>
              </a:defRPr>
            </a:lvl3pPr>
            <a:lvl4pPr marL="1600120" indent="-228589">
              <a:buFont typeface="Fira Sans" panose="020B0503050000020004" pitchFamily="34" charset="0"/>
              <a:buChar char="·"/>
              <a:defRPr b="0">
                <a:solidFill>
                  <a:schemeClr val="tx1"/>
                </a:solidFill>
                <a:latin typeface="+mn-lt"/>
              </a:defRPr>
            </a:lvl4pPr>
            <a:lvl5pPr marL="2057298" indent="-228589">
              <a:buFont typeface="Fira Sans" panose="020B0503050000020004" pitchFamily="34" charset="0"/>
              <a:buChar char="·"/>
              <a:defRPr b="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Tytuł slajdu 1"/>
          <p:cNvSpPr>
            <a:spLocks noGrp="1"/>
          </p:cNvSpPr>
          <p:nvPr>
            <p:ph type="title"/>
          </p:nvPr>
        </p:nvSpPr>
        <p:spPr>
          <a:xfrm>
            <a:off x="252413" y="188913"/>
            <a:ext cx="8639175" cy="720000"/>
          </a:xfrm>
        </p:spPr>
        <p:txBody>
          <a:bodyPr/>
          <a:lstStyle>
            <a:lvl1pPr>
              <a:defRPr b="1">
                <a:solidFill>
                  <a:srgbClr val="001377"/>
                </a:solidFill>
                <a:latin typeface="+mj-lt"/>
                <a:ea typeface="Fira Sans SemiBold" panose="020B0603050000020004" pitchFamily="34" charset="0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319550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końcow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opka końcowa 5"/>
          <p:cNvSpPr txBox="1"/>
          <p:nvPr userDrawn="1"/>
        </p:nvSpPr>
        <p:spPr>
          <a:xfrm>
            <a:off x="252413" y="6249384"/>
            <a:ext cx="1079999" cy="307777"/>
          </a:xfrm>
          <a:prstGeom prst="rect">
            <a:avLst/>
          </a:prstGeom>
          <a:noFill/>
        </p:spPr>
        <p:txBody>
          <a:bodyPr wrap="square" lIns="0" r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400" dirty="0" smtClean="0"/>
              <a:t>stat.gov.pl</a:t>
            </a:r>
          </a:p>
        </p:txBody>
      </p:sp>
      <p:sp>
        <p:nvSpPr>
          <p:cNvPr id="11" name="Dane autora 4"/>
          <p:cNvSpPr>
            <a:spLocks noGrp="1"/>
          </p:cNvSpPr>
          <p:nvPr>
            <p:ph type="body" sz="quarter" idx="14" hasCustomPrompt="1"/>
          </p:nvPr>
        </p:nvSpPr>
        <p:spPr>
          <a:xfrm>
            <a:off x="252413" y="4689474"/>
            <a:ext cx="8639175" cy="1439526"/>
          </a:xfrm>
        </p:spPr>
        <p:txBody>
          <a:bodyPr>
            <a:normAutofit/>
          </a:bodyPr>
          <a:lstStyle>
            <a:lvl1pPr marL="342882" indent="-342882">
              <a:buFont typeface="Arial" panose="020B0604020202020204" pitchFamily="34" charset="0"/>
              <a:buNone/>
              <a:defRPr lang="pl-PL" sz="2000" kern="1200" dirty="0" smtClean="0">
                <a:solidFill>
                  <a:schemeClr val="tx1"/>
                </a:solidFill>
                <a:latin typeface="Fira Sans" panose="020B0503050000020004" pitchFamily="34" charset="0"/>
                <a:ea typeface="+mn-ea"/>
                <a:cs typeface="+mn-cs"/>
              </a:defRPr>
            </a:lvl1pPr>
            <a:lvl2pPr>
              <a:buFontTx/>
              <a:buNone/>
              <a:defRPr>
                <a:solidFill>
                  <a:schemeClr val="bg1"/>
                </a:solidFill>
              </a:defRPr>
            </a:lvl2pPr>
          </a:lstStyle>
          <a:p>
            <a:pPr marL="0" lvl="0" indent="0" algn="l" defTabSz="91435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dirty="0" smtClean="0"/>
              <a:t>Dane autora</a:t>
            </a:r>
          </a:p>
        </p:txBody>
      </p:sp>
      <p:sp>
        <p:nvSpPr>
          <p:cNvPr id="10" name="Dodatkowe informacje 3"/>
          <p:cNvSpPr>
            <a:spLocks noGrp="1"/>
          </p:cNvSpPr>
          <p:nvPr>
            <p:ph type="body" sz="quarter" idx="13" hasCustomPrompt="1"/>
          </p:nvPr>
        </p:nvSpPr>
        <p:spPr>
          <a:xfrm>
            <a:off x="252001" y="3428999"/>
            <a:ext cx="8639588" cy="1080499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Dodatkowe informacje</a:t>
            </a:r>
          </a:p>
        </p:txBody>
      </p:sp>
      <p:sp>
        <p:nvSpPr>
          <p:cNvPr id="9" name="Więcej na: stat.gov.pl 2"/>
          <p:cNvSpPr>
            <a:spLocks noGrp="1"/>
          </p:cNvSpPr>
          <p:nvPr>
            <p:ph type="title" hasCustomPrompt="1"/>
          </p:nvPr>
        </p:nvSpPr>
        <p:spPr>
          <a:xfrm>
            <a:off x="251653" y="1089025"/>
            <a:ext cx="8639175" cy="2160001"/>
          </a:xfrm>
        </p:spPr>
        <p:txBody>
          <a:bodyPr/>
          <a:lstStyle>
            <a:lvl1pPr>
              <a:defRPr b="1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pl-PL" dirty="0" smtClean="0"/>
              <a:t>Więcej informacji: stat.gov.pl</a:t>
            </a:r>
          </a:p>
        </p:txBody>
      </p:sp>
      <p:pic>
        <p:nvPicPr>
          <p:cNvPr id="16" name="Logo StatisticsPoland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3" y="188913"/>
            <a:ext cx="2215588" cy="540000"/>
          </a:xfrm>
          <a:prstGeom prst="rect">
            <a:avLst/>
          </a:prstGeom>
        </p:spPr>
      </p:pic>
      <p:pic>
        <p:nvPicPr>
          <p:cNvPr id="12" name="Logo SP + EUR + OECD" hidden="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53" y="188913"/>
            <a:ext cx="5985378" cy="540000"/>
          </a:xfrm>
          <a:prstGeom prst="rect">
            <a:avLst/>
          </a:prstGeom>
        </p:spPr>
      </p:pic>
      <p:pic>
        <p:nvPicPr>
          <p:cNvPr id="8" name="Logo 100 lat GUS" hidden="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82" y="189327"/>
            <a:ext cx="2374811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078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a 3"/>
          <p:cNvSpPr>
            <a:spLocks noGrp="1"/>
          </p:cNvSpPr>
          <p:nvPr>
            <p:ph type="dt" sz="half" idx="2"/>
          </p:nvPr>
        </p:nvSpPr>
        <p:spPr>
          <a:xfrm>
            <a:off x="270002" y="6129424"/>
            <a:ext cx="936000" cy="539575"/>
          </a:xfrm>
          <a:prstGeom prst="rect">
            <a:avLst/>
          </a:prstGeom>
        </p:spPr>
        <p:txBody>
          <a:bodyPr vert="horz" lIns="0" tIns="45720" rIns="0" bIns="45720" rtlCol="0" anchor="ctr" anchorCtr="0"/>
          <a:lstStyle>
            <a:lvl1pPr algn="r">
              <a:defRPr sz="1400" b="0">
                <a:solidFill>
                  <a:schemeClr val="tx1"/>
                </a:solidFill>
                <a:latin typeface="+mn-lt"/>
                <a:ea typeface="Fira Sans" panose="020B0503050000020004" pitchFamily="34" charset="0"/>
              </a:defRPr>
            </a:lvl1pPr>
          </a:lstStyle>
          <a:p>
            <a:pPr algn="l"/>
            <a:r>
              <a:rPr lang="pl-PL" smtClean="0"/>
              <a:t>05.01.2018</a:t>
            </a:r>
            <a:endParaRPr lang="pl-PL" dirty="0"/>
          </a:p>
        </p:txBody>
      </p:sp>
      <p:sp>
        <p:nvSpPr>
          <p:cNvPr id="3" name="Tekst 2"/>
          <p:cNvSpPr>
            <a:spLocks noGrp="1"/>
          </p:cNvSpPr>
          <p:nvPr>
            <p:ph type="body" idx="1"/>
          </p:nvPr>
        </p:nvSpPr>
        <p:spPr>
          <a:xfrm>
            <a:off x="252413" y="1089000"/>
            <a:ext cx="8639175" cy="5040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2413" y="188913"/>
            <a:ext cx="8639175" cy="720000"/>
          </a:xfrm>
          <a:prstGeom prst="rect">
            <a:avLst/>
          </a:prstGeom>
        </p:spPr>
        <p:txBody>
          <a:bodyPr vert="horz" lIns="0" tIns="45720" rIns="0" bIns="45720" rtlCol="0" anchor="b" anchorCtr="0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343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</p:sldLayoutIdLst>
  <p:hf hdr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2C2276"/>
          </a:solidFill>
          <a:latin typeface="+mj-lt"/>
          <a:ea typeface="Fira Sans SemiBold" panose="020B0603050000020004" pitchFamily="34" charset="0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Fira Sans" panose="020B0503050000020004" pitchFamily="34" charset="0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Fira Sans" panose="020B0503050000020004" pitchFamily="34" charset="0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Fira Sans" panose="020B0503050000020004" pitchFamily="34" charset="0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Fira Sans" panose="020B0503050000020004" pitchFamily="34" charset="0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Fira Sans" panose="020B0503050000020004" pitchFamily="34" charset="0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1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159" userDrawn="1">
          <p15:clr>
            <a:srgbClr val="F26B43"/>
          </p15:clr>
        </p15:guide>
        <p15:guide id="4" pos="5601" userDrawn="1">
          <p15:clr>
            <a:srgbClr val="F26B43"/>
          </p15:clr>
        </p15:guide>
        <p15:guide id="5" orient="horz" pos="686" userDrawn="1">
          <p15:clr>
            <a:srgbClr val="F26B43"/>
          </p15:clr>
        </p15:guide>
        <p15:guide id="6" orient="horz" pos="1480" userDrawn="1">
          <p15:clr>
            <a:srgbClr val="F26B43"/>
          </p15:clr>
        </p15:guide>
        <p15:guide id="8" orient="horz" pos="420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3"/>
          </p:nvPr>
        </p:nvSpPr>
        <p:spPr>
          <a:xfrm>
            <a:off x="1522577" y="6225699"/>
            <a:ext cx="7668000" cy="539662"/>
          </a:xfrm>
        </p:spPr>
        <p:txBody>
          <a:bodyPr/>
          <a:lstStyle/>
          <a:p>
            <a:r>
              <a:rPr lang="pl-PL" dirty="0" smtClean="0"/>
              <a:t>Genewa</a:t>
            </a:r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2"/>
          </p:nvPr>
        </p:nvSpPr>
        <p:spPr>
          <a:xfrm>
            <a:off x="312740" y="6237312"/>
            <a:ext cx="1241998" cy="539575"/>
          </a:xfrm>
        </p:spPr>
        <p:txBody>
          <a:bodyPr/>
          <a:lstStyle/>
          <a:p>
            <a:pPr algn="l"/>
            <a:r>
              <a:rPr lang="pl-PL" dirty="0" smtClean="0"/>
              <a:t>27-28.11.2018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4"/>
          </p:nvPr>
        </p:nvSpPr>
        <p:spPr>
          <a:xfrm>
            <a:off x="312740" y="5157192"/>
            <a:ext cx="8639175" cy="8998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Janusz </a:t>
            </a:r>
            <a:r>
              <a:rPr lang="pl-PL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Dygaszewicz</a:t>
            </a:r>
            <a:endParaRPr lang="pl-PL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Anna Długosz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pl-PL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Statistics</a:t>
            </a:r>
            <a:r>
              <a:rPr lang="pl-PL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Poland</a:t>
            </a:r>
            <a:endParaRPr lang="pl-PL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>
          <a:xfrm>
            <a:off x="107504" y="1268760"/>
            <a:ext cx="8639175" cy="270001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3500" b="1" dirty="0" smtClean="0"/>
              <a:t>Statistical Framework for </a:t>
            </a:r>
            <a:r>
              <a:rPr lang="pl-PL" sz="3500" b="1" dirty="0" err="1" smtClean="0"/>
              <a:t>Metadata</a:t>
            </a:r>
            <a:r>
              <a:rPr lang="pl-PL" sz="3500" b="1" dirty="0" smtClean="0"/>
              <a:t> Monitor and </a:t>
            </a:r>
            <a:r>
              <a:rPr lang="pl-PL" sz="3500" b="1" dirty="0" err="1" smtClean="0"/>
              <a:t>Driven</a:t>
            </a:r>
            <a:r>
              <a:rPr lang="pl-PL" sz="3500" b="1" dirty="0" smtClean="0"/>
              <a:t> </a:t>
            </a:r>
            <a:r>
              <a:rPr lang="pl-PL" sz="3500" b="1" dirty="0" err="1" smtClean="0"/>
              <a:t>Approach</a:t>
            </a:r>
            <a:r>
              <a:rPr lang="pl-PL" sz="3500" b="1" dirty="0" smtClean="0"/>
              <a:t> </a:t>
            </a:r>
            <a:br>
              <a:rPr lang="pl-PL" sz="3500" b="1" dirty="0" smtClean="0"/>
            </a:br>
            <a:r>
              <a:rPr lang="pl-PL" sz="3500" b="1" dirty="0" smtClean="0"/>
              <a:t>(MMDA)</a:t>
            </a:r>
            <a:endParaRPr lang="pl-PL" sz="3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14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07504" y="1426789"/>
            <a:ext cx="9036496" cy="327640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pl-PL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pl-P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pl-PL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removing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silos</a:t>
            </a:r>
            <a:endParaRPr lang="pl-P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control and monitor processes</a:t>
            </a:r>
          </a:p>
          <a:p>
            <a:pPr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monitoring and management of the data lifecycle according to the GSBPM processes </a:t>
            </a:r>
          </a:p>
          <a:p>
            <a:pPr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improve quality of processes and data processed in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endParaRPr lang="pl-PL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pl-PL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39175" cy="576063"/>
          </a:xfrm>
        </p:spPr>
        <p:txBody>
          <a:bodyPr>
            <a:normAutofit/>
          </a:bodyPr>
          <a:lstStyle/>
          <a:p>
            <a:r>
              <a:rPr lang="pl-PL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Intent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3"/>
          <a:srcRect l="14115" t="10526" r="11789" b="5263"/>
          <a:stretch/>
        </p:blipFill>
        <p:spPr>
          <a:xfrm flipV="1">
            <a:off x="6514431" y="404664"/>
            <a:ext cx="2376264" cy="1810492"/>
          </a:xfrm>
          <a:prstGeom prst="rect">
            <a:avLst/>
          </a:prstGeom>
          <a:scene3d>
            <a:camera prst="orthographicFront">
              <a:rot lat="10800000" lon="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38367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252412" y="908720"/>
            <a:ext cx="8639175" cy="543664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endParaRPr lang="pl-PL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made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processes automatic and agile </a:t>
            </a:r>
          </a:p>
          <a:p>
            <a:pPr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dynamic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automatic execution of user interfaces, business rules and workflows</a:t>
            </a:r>
          </a:p>
          <a:p>
            <a:pPr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develop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rules for supporting statistical production </a:t>
            </a: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pl-PL" sz="2800" dirty="0" err="1">
                <a:latin typeface="Arial" panose="020B0604020202020204" pitchFamily="34" charset="0"/>
                <a:cs typeface="Arial" panose="020B0604020202020204" pitchFamily="34" charset="0"/>
              </a:rPr>
              <a:t>metadata</a:t>
            </a: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every stage, with particular emphasis on the steps of designing, creating and disseminating official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statistics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pl-PL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47261" y="332657"/>
            <a:ext cx="8639175" cy="576063"/>
          </a:xfrm>
        </p:spPr>
        <p:txBody>
          <a:bodyPr>
            <a:normAutofit/>
          </a:bodyPr>
          <a:lstStyle/>
          <a:p>
            <a:r>
              <a:rPr lang="pl-PL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Intent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3"/>
          <a:srcRect l="20205" t="13474" r="19180" b="11070"/>
          <a:stretch/>
        </p:blipFill>
        <p:spPr>
          <a:xfrm>
            <a:off x="6588224" y="404664"/>
            <a:ext cx="2160240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88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252412" y="1268760"/>
            <a:ext cx="8639175" cy="54006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 reference </a:t>
            </a: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framework of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metadata registry</a:t>
            </a: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 for: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collecting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metadata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2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describing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data and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processes</a:t>
            </a:r>
            <a:endParaRPr lang="pl-P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generated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statistical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production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ommunicat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metadata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other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systems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77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47261" y="332656"/>
            <a:ext cx="8639175" cy="504056"/>
          </a:xfrm>
        </p:spPr>
        <p:txBody>
          <a:bodyPr>
            <a:noAutofit/>
          </a:bodyPr>
          <a:lstStyle/>
          <a:p>
            <a:r>
              <a:rPr lang="pl-PL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Deliverables</a:t>
            </a:r>
            <a:r>
              <a:rPr lang="pl-PL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pl-PL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pl-PL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pl-PL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part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264" y="0"/>
            <a:ext cx="2195736" cy="2195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6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252412" y="1268760"/>
            <a:ext cx="8639175" cy="54006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pl-PL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description and interaction of the major </a:t>
            </a:r>
            <a:r>
              <a:rPr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types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and sources metadata needed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monitor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statistical production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processes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assess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quality of data and efficiency of the production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processes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support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understanding of data 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</a:pPr>
            <a:endParaRPr lang="pl-PL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589"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guidelines for implementation of Statistical Framework for Metadata Monitor and Driven Approach – the first part connected with monitoring</a:t>
            </a:r>
          </a:p>
          <a:p>
            <a:pPr marL="457177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2411" y="332656"/>
            <a:ext cx="8639175" cy="504056"/>
          </a:xfrm>
        </p:spPr>
        <p:txBody>
          <a:bodyPr>
            <a:noAutofit/>
          </a:bodyPr>
          <a:lstStyle/>
          <a:p>
            <a:r>
              <a:rPr lang="pl-PL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Deliverables</a:t>
            </a:r>
            <a:r>
              <a:rPr lang="pl-PL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pl-PL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pl-PL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pl-PL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part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9060" y="22311"/>
            <a:ext cx="1834939" cy="183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89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252413" y="764704"/>
            <a:ext cx="8891587" cy="54006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pl-PL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pl-P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description and interaction of the major types and sources metadata needed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l-PL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support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statistical production </a:t>
            </a:r>
            <a:endParaRPr lang="pl-P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drive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processes</a:t>
            </a:r>
          </a:p>
          <a:p>
            <a:pPr>
              <a:lnSpc>
                <a:spcPct val="100000"/>
              </a:lnSpc>
              <a:spcBef>
                <a:spcPts val="24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uidelines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for implementation of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Statistical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Framework for Metadata Monitor and Driven Approach</a:t>
            </a: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pl-PL" sz="2800" dirty="0" err="1">
                <a:latin typeface="Arial" panose="020B0604020202020204" pitchFamily="34" charset="0"/>
                <a:cs typeface="Arial" panose="020B0604020202020204" pitchFamily="34" charset="0"/>
              </a:rPr>
              <a:t>second</a:t>
            </a: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part connected with metadata-driven statistical production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pl-PL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2413" y="261911"/>
            <a:ext cx="8639175" cy="504056"/>
          </a:xfrm>
        </p:spPr>
        <p:txBody>
          <a:bodyPr>
            <a:noAutofit/>
          </a:bodyPr>
          <a:lstStyle/>
          <a:p>
            <a:r>
              <a:rPr lang="pl-PL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Deliverables</a:t>
            </a:r>
            <a:r>
              <a:rPr lang="pl-PL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pl-PL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pl-PL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second</a:t>
            </a:r>
            <a:r>
              <a:rPr lang="pl-PL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parts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4337" y="0"/>
            <a:ext cx="1835055" cy="1835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55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252412" y="1268760"/>
            <a:ext cx="8639175" cy="417646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enhancing the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FAIR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attributes of the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lang="pl-PL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processes automation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whenever possible</a:t>
            </a:r>
            <a:endParaRPr lang="pl-PL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improving</a:t>
            </a:r>
            <a:r>
              <a:rPr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IT performance </a:t>
            </a:r>
            <a:endParaRPr lang="pl-PL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sz="28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pl-PL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ncreasing</a:t>
            </a:r>
            <a:r>
              <a:rPr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reuse </a:t>
            </a:r>
            <a:r>
              <a:rPr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of data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redundancy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elimination</a:t>
            </a:r>
            <a:endParaRPr lang="pl-PL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better</a:t>
            </a:r>
            <a:r>
              <a:rPr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statistics</a:t>
            </a:r>
            <a:endParaRPr lang="pl-PL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pl-PL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2413" y="260648"/>
            <a:ext cx="8639175" cy="504056"/>
          </a:xfrm>
        </p:spPr>
        <p:txBody>
          <a:bodyPr>
            <a:noAutofit/>
          </a:bodyPr>
          <a:lstStyle/>
          <a:p>
            <a:r>
              <a:rPr lang="pl-PL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Benefits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3"/>
          <a:srcRect l="5901" t="22700" r="3800" b="6950"/>
          <a:stretch/>
        </p:blipFill>
        <p:spPr>
          <a:xfrm>
            <a:off x="5148064" y="2780928"/>
            <a:ext cx="3600400" cy="2804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15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79512" y="836712"/>
            <a:ext cx="8964488" cy="4608512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8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pl-PL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ime</a:t>
            </a:r>
            <a:r>
              <a:rPr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pl-PL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frame</a:t>
            </a:r>
            <a:r>
              <a:rPr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177" lvl="1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pl-PL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part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from January to </a:t>
            </a:r>
            <a:r>
              <a:rPr lang="pl-PL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December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2019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177" lvl="1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pl-PL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second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part: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from January to December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800" dirty="0" err="1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pl-PL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eads</a:t>
            </a:r>
            <a:r>
              <a:rPr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889177" lvl="1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24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Statistics</a:t>
            </a:r>
            <a:r>
              <a:rPr lang="pl-PL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Poland</a:t>
            </a:r>
            <a:endParaRPr lang="en-US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xpected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costs</a:t>
            </a:r>
          </a:p>
          <a:p>
            <a:pPr marL="889177" lvl="1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olunteers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NSOs</a:t>
            </a:r>
            <a:endParaRPr lang="pl-P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177" lvl="1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volunteers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pl-PL" sz="2400" dirty="0" err="1">
                <a:latin typeface="Arial" panose="020B0604020202020204" pitchFamily="34" charset="0"/>
                <a:cs typeface="Arial" panose="020B0604020202020204" pitchFamily="34" charset="0"/>
              </a:rPr>
              <a:t>modernisation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400" dirty="0" err="1">
                <a:latin typeface="Arial" panose="020B0604020202020204" pitchFamily="34" charset="0"/>
                <a:cs typeface="Arial" panose="020B0604020202020204" pitchFamily="34" charset="0"/>
              </a:rPr>
              <a:t>groups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l-P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177" lvl="1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project manager for 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6 - 8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person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months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177" lvl="1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ravel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pl-PL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four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sprint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l-PL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every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year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10 -15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participants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39175" cy="504056"/>
          </a:xfrm>
        </p:spPr>
        <p:txBody>
          <a:bodyPr>
            <a:noAutofit/>
          </a:bodyPr>
          <a:lstStyle/>
          <a:p>
            <a:r>
              <a:rPr lang="pl-PL" sz="3200" dirty="0">
                <a:latin typeface="Arial" panose="020B0604020202020204" pitchFamily="34" charset="0"/>
                <a:cs typeface="Arial" panose="020B0604020202020204" pitchFamily="34" charset="0"/>
              </a:rPr>
              <a:t>Time </a:t>
            </a:r>
            <a:r>
              <a:rPr lang="pl-PL" sz="3200" dirty="0" err="1">
                <a:latin typeface="Arial" panose="020B0604020202020204" pitchFamily="34" charset="0"/>
                <a:cs typeface="Arial" panose="020B0604020202020204" pitchFamily="34" charset="0"/>
              </a:rPr>
              <a:t>frame</a:t>
            </a:r>
            <a:r>
              <a:rPr lang="pl-PL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pl-PL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costs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3"/>
          <a:srcRect l="12414" t="13251" r="14241" b="9051"/>
          <a:stretch/>
        </p:blipFill>
        <p:spPr>
          <a:xfrm>
            <a:off x="7234074" y="1"/>
            <a:ext cx="1873455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03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cs typeface="Arial" panose="020B0604020202020204" pitchFamily="34" charset="0"/>
              </a:rPr>
              <a:t>THANK YOU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3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 Geneva" id="{A875BBFD-0A17-4070-A6EE-0812459E0F5F}" vid="{F4B43B4D-6995-44FD-A470-5F1E9654875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6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A83A1E31-8F52-4852-987E-54CF7733AA20}">
  <we:reference id="wa104178141" version="3.1.7.1" store="pl-PL" storeType="OMEX"/>
  <we:alternateReferences>
    <we:reference id="WA104178141" version="3.1.7.1" store="WA104178141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D8A2732CD3D524BB160070E7D041F96" ma:contentTypeVersion="0" ma:contentTypeDescription="Utwórz nowy dokument." ma:contentTypeScope="" ma:versionID="fc98a6dddccca1f7b271911e916e64a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2fdb080088ddf1bdd98b8e55b33ddc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7B854B-68A2-4AD7-B7E9-BA7B2A0A4C20}">
  <ds:schemaRefs>
    <ds:schemaRef ds:uri="http://purl.org/dc/dcmitype/"/>
    <ds:schemaRef ds:uri="http://purl.org/dc/elements/1.1/"/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0E27AA2-E3AF-43F7-94C9-7C07CFE91D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B33A759-C8EE-4408-A94F-18746B0336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RAF_prezentacja Geneva</Template>
  <TotalTime>582</TotalTime>
  <Words>327</Words>
  <Application>Microsoft Office PowerPoint</Application>
  <PresentationFormat>Pokaz na ekranie (4:3)</PresentationFormat>
  <Paragraphs>71</Paragraphs>
  <Slides>9</Slides>
  <Notes>9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5" baseType="lpstr">
      <vt:lpstr>Arial</vt:lpstr>
      <vt:lpstr>Calibri</vt:lpstr>
      <vt:lpstr>Fira Sans</vt:lpstr>
      <vt:lpstr>Fira Sans SemiBold</vt:lpstr>
      <vt:lpstr>Wingdings</vt:lpstr>
      <vt:lpstr>Motyw pakietu Office</vt:lpstr>
      <vt:lpstr>Statistical Framework for Metadata Monitor and Driven Approach  (MMDA)</vt:lpstr>
      <vt:lpstr>Intent</vt:lpstr>
      <vt:lpstr>Intent</vt:lpstr>
      <vt:lpstr>Deliverables – the first part</vt:lpstr>
      <vt:lpstr>Deliverables – the first part</vt:lpstr>
      <vt:lpstr>Deliverables – the second parts</vt:lpstr>
      <vt:lpstr>Benefits</vt:lpstr>
      <vt:lpstr>Time frame and costs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Reference Architecture Framework  (RAF) for IT Solutions</dc:title>
  <dc:creator>Gadamska Adrianna</dc:creator>
  <cp:lastModifiedBy>Anna</cp:lastModifiedBy>
  <cp:revision>37</cp:revision>
  <cp:lastPrinted>2018-11-23T15:02:11Z</cp:lastPrinted>
  <dcterms:created xsi:type="dcterms:W3CDTF">2018-11-14T11:39:00Z</dcterms:created>
  <dcterms:modified xsi:type="dcterms:W3CDTF">2018-11-24T20:56:32Z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0x010100ED8A2732CD3D524BB160070E7D041F96</vt:lpwstr>
  </property>
</Properties>
</file>