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331" r:id="rId2"/>
    <p:sldId id="308" r:id="rId3"/>
    <p:sldId id="309" r:id="rId4"/>
    <p:sldId id="310" r:id="rId5"/>
    <p:sldId id="311" r:id="rId6"/>
    <p:sldId id="312" r:id="rId7"/>
    <p:sldId id="313" r:id="rId8"/>
    <p:sldId id="314" r:id="rId9"/>
    <p:sldId id="315" r:id="rId10"/>
    <p:sldId id="316" r:id="rId11"/>
    <p:sldId id="317" r:id="rId12"/>
    <p:sldId id="318" r:id="rId13"/>
    <p:sldId id="319" r:id="rId14"/>
    <p:sldId id="324" r:id="rId15"/>
    <p:sldId id="325" r:id="rId16"/>
    <p:sldId id="326" r:id="rId17"/>
    <p:sldId id="329" r:id="rId18"/>
    <p:sldId id="330" r:id="rId19"/>
    <p:sldId id="321" r:id="rId20"/>
    <p:sldId id="332" r:id="rId21"/>
    <p:sldId id="323" r:id="rId22"/>
  </p:sldIdLst>
  <p:sldSz cx="9144000" cy="6858000" type="screen4x3"/>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816">
          <p15:clr>
            <a:srgbClr val="A4A3A4"/>
          </p15:clr>
        </p15:guide>
        <p15:guide id="3" orient="horz" pos="3840">
          <p15:clr>
            <a:srgbClr val="A4A3A4"/>
          </p15:clr>
        </p15:guide>
        <p15:guide id="4" orient="horz" pos="1056">
          <p15:clr>
            <a:srgbClr val="A4A3A4"/>
          </p15:clr>
        </p15:guide>
        <p15:guide id="5" pos="2880">
          <p15:clr>
            <a:srgbClr val="A4A3A4"/>
          </p15:clr>
        </p15:guide>
        <p15:guide id="6" pos="288">
          <p15:clr>
            <a:srgbClr val="A4A3A4"/>
          </p15:clr>
        </p15:guide>
        <p15:guide id="7" pos="5472">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2E6D"/>
    <a:srgbClr val="0A1F5A"/>
    <a:srgbClr val="0A3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55" autoAdjust="0"/>
  </p:normalViewPr>
  <p:slideViewPr>
    <p:cSldViewPr>
      <p:cViewPr>
        <p:scale>
          <a:sx n="101" d="100"/>
          <a:sy n="101" d="100"/>
        </p:scale>
        <p:origin x="-594" y="-54"/>
      </p:cViewPr>
      <p:guideLst>
        <p:guide orient="horz" pos="2160"/>
        <p:guide orient="horz" pos="816"/>
        <p:guide orient="horz" pos="3840"/>
        <p:guide orient="horz" pos="1056"/>
        <p:guide pos="2880"/>
        <p:guide pos="288"/>
        <p:guide pos="5472"/>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92" d="100"/>
          <a:sy n="92" d="100"/>
        </p:scale>
        <p:origin x="-378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CC02A0-C947-4278-96D1-0DB9C063DF55}" type="datetimeFigureOut">
              <a:rPr lang="en-US" smtClean="0">
                <a:latin typeface="Arial"/>
              </a:rPr>
              <a:t>11/23/2018</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33FAA7-9DA0-4163-8828-B20FAF1EB063}"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280106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1000" y="381000"/>
            <a:ext cx="3432175" cy="25733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381000" y="8686800"/>
            <a:ext cx="4876800" cy="227013"/>
          </a:xfrm>
          <a:prstGeom prst="rect">
            <a:avLst/>
          </a:prstGeom>
        </p:spPr>
        <p:txBody>
          <a:bodyPr vert="horz" wrap="none" lIns="0" tIns="0" rIns="0" bIns="0" rtlCol="0" anchor="ctr"/>
          <a:lstStyle>
            <a:lvl1pPr algn="l">
              <a:defRPr sz="1000">
                <a:latin typeface="Arial"/>
              </a:defRPr>
            </a:lvl1pPr>
          </a:lstStyle>
          <a:p>
            <a:endParaRPr lang="en-US" dirty="0"/>
          </a:p>
        </p:txBody>
      </p:sp>
      <p:sp>
        <p:nvSpPr>
          <p:cNvPr id="7" name="Slide Number Placeholder 6"/>
          <p:cNvSpPr>
            <a:spLocks noGrp="1"/>
          </p:cNvSpPr>
          <p:nvPr>
            <p:ph type="sldNum" sz="quarter" idx="5"/>
          </p:nvPr>
        </p:nvSpPr>
        <p:spPr>
          <a:xfrm>
            <a:off x="5867400" y="8686800"/>
            <a:ext cx="609600" cy="227013"/>
          </a:xfrm>
          <a:prstGeom prst="rect">
            <a:avLst/>
          </a:prstGeom>
        </p:spPr>
        <p:txBody>
          <a:bodyPr vert="horz" wrap="none" lIns="0" tIns="0" rIns="0" bIns="0" rtlCol="0" anchor="ctr"/>
          <a:lstStyle>
            <a:lvl1pPr algn="r">
              <a:defRPr sz="1000">
                <a:latin typeface="Arial"/>
              </a:defRPr>
            </a:lvl1pPr>
          </a:lstStyle>
          <a:p>
            <a:fld id="{8547E1EE-0039-4797-B978-F453418260D1}" type="slidenum">
              <a:rPr lang="en-US" smtClean="0"/>
              <a:pPr/>
              <a:t>‹#›</a:t>
            </a:fld>
            <a:endParaRPr lang="en-US" dirty="0"/>
          </a:p>
        </p:txBody>
      </p:sp>
    </p:spTree>
    <p:extLst>
      <p:ext uri="{BB962C8B-B14F-4D97-AF65-F5344CB8AC3E}">
        <p14:creationId xmlns:p14="http://schemas.microsoft.com/office/powerpoint/2010/main" val="2736465104"/>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Arial"/>
        <a:ea typeface="+mn-ea"/>
        <a:cs typeface="+mn-cs"/>
      </a:defRPr>
    </a:lvl1pPr>
    <a:lvl2pPr marL="182880" indent="-137160" algn="l" defTabSz="914400" rtl="0" eaLnBrk="1" latinLnBrk="0" hangingPunct="1">
      <a:spcBef>
        <a:spcPts val="600"/>
      </a:spcBef>
      <a:buFont typeface="HP Simplified" panose="020B0604020204020204" pitchFamily="34" charset="0"/>
      <a:buChar char="•"/>
      <a:defRPr sz="1050" kern="1200">
        <a:solidFill>
          <a:schemeClr val="tx1"/>
        </a:solidFill>
        <a:latin typeface="Arial"/>
        <a:ea typeface="+mn-ea"/>
        <a:cs typeface="+mn-cs"/>
      </a:defRPr>
    </a:lvl2pPr>
    <a:lvl3pPr marL="339725" indent="-104775" algn="l" defTabSz="914400" rtl="0" eaLnBrk="1" latinLnBrk="0" hangingPunct="1">
      <a:spcBef>
        <a:spcPts val="600"/>
      </a:spcBef>
      <a:buFont typeface="HP Simplified" panose="020B0604020204020204" pitchFamily="34" charset="0"/>
      <a:buChar char="–"/>
      <a:defRPr sz="1000" kern="1200">
        <a:solidFill>
          <a:schemeClr val="tx1"/>
        </a:solidFill>
        <a:latin typeface="Arial"/>
        <a:ea typeface="+mn-ea"/>
        <a:cs typeface="+mn-cs"/>
      </a:defRPr>
    </a:lvl3pPr>
    <a:lvl4pPr marL="515938" indent="-117475" algn="l" defTabSz="914400" rtl="0" eaLnBrk="1" latinLnBrk="0" hangingPunct="1">
      <a:spcBef>
        <a:spcPts val="600"/>
      </a:spcBef>
      <a:buFont typeface="HP Simplified" panose="020B0604020204020204" pitchFamily="34" charset="0"/>
      <a:buChar char="•"/>
      <a:defRPr sz="900" kern="1200">
        <a:solidFill>
          <a:schemeClr val="tx1"/>
        </a:solidFill>
        <a:latin typeface="Arial"/>
        <a:ea typeface="+mn-ea"/>
        <a:cs typeface="+mn-cs"/>
      </a:defRPr>
    </a:lvl4pPr>
    <a:lvl5pPr marL="633413" indent="-117475" algn="l" defTabSz="914400" rtl="0" eaLnBrk="1" latinLnBrk="0" hangingPunct="1">
      <a:spcBef>
        <a:spcPts val="600"/>
      </a:spcBef>
      <a:buFont typeface="HP Simplified" panose="020B0604020204020204" pitchFamily="34" charset="0"/>
      <a:buChar char="–"/>
      <a:defRPr sz="8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8547E1EE-0039-4797-B978-F453418260D1}" type="slidenum">
              <a:rPr lang="en-US" smtClean="0"/>
              <a:pPr/>
              <a:t>1</a:t>
            </a:fld>
            <a:endParaRPr lang="en-US" dirty="0"/>
          </a:p>
        </p:txBody>
      </p:sp>
    </p:spTree>
    <p:extLst>
      <p:ext uri="{BB962C8B-B14F-4D97-AF65-F5344CB8AC3E}">
        <p14:creationId xmlns:p14="http://schemas.microsoft.com/office/powerpoint/2010/main" val="3839847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9E655D0C-F526-4269-ADDF-8D4D41452282}" type="slidenum">
              <a:rPr lang="pl-PL" smtClean="0"/>
              <a:t>2</a:t>
            </a:fld>
            <a:endParaRPr lang="pl-PL"/>
          </a:p>
        </p:txBody>
      </p:sp>
    </p:spTree>
    <p:extLst>
      <p:ext uri="{BB962C8B-B14F-4D97-AF65-F5344CB8AC3E}">
        <p14:creationId xmlns:p14="http://schemas.microsoft.com/office/powerpoint/2010/main" val="2137695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641690F-5CE8-4B96-9588-F78D757180BA}" type="slidenum">
              <a:rPr lang="en-IE" smtClean="0"/>
              <a:pPr/>
              <a:t>10</a:t>
            </a:fld>
            <a:endParaRPr lang="en-IE" dirty="0"/>
          </a:p>
        </p:txBody>
      </p:sp>
    </p:spTree>
    <p:extLst>
      <p:ext uri="{BB962C8B-B14F-4D97-AF65-F5344CB8AC3E}">
        <p14:creationId xmlns:p14="http://schemas.microsoft.com/office/powerpoint/2010/main" val="2680259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Statistical Skills aligned with the GSBPM</a:t>
            </a:r>
          </a:p>
        </p:txBody>
      </p:sp>
      <p:sp>
        <p:nvSpPr>
          <p:cNvPr id="4" name="Slide Number Placeholder 3"/>
          <p:cNvSpPr>
            <a:spLocks noGrp="1"/>
          </p:cNvSpPr>
          <p:nvPr>
            <p:ph type="sldNum" sz="quarter" idx="10"/>
          </p:nvPr>
        </p:nvSpPr>
        <p:spPr/>
        <p:txBody>
          <a:bodyPr/>
          <a:lstStyle/>
          <a:p>
            <a:fld id="{7D035CAA-7A65-4B39-8E54-D0526FEE4871}" type="slidenum">
              <a:rPr lang="en-IE" smtClean="0"/>
              <a:t>11</a:t>
            </a:fld>
            <a:endParaRPr lang="en-IE"/>
          </a:p>
        </p:txBody>
      </p:sp>
    </p:spTree>
    <p:extLst>
      <p:ext uri="{BB962C8B-B14F-4D97-AF65-F5344CB8AC3E}">
        <p14:creationId xmlns:p14="http://schemas.microsoft.com/office/powerpoint/2010/main" val="819324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641690F-5CE8-4B96-9588-F78D757180BA}" type="slidenum">
              <a:rPr lang="en-IE" smtClean="0"/>
              <a:t>12</a:t>
            </a:fld>
            <a:endParaRPr lang="en-IE"/>
          </a:p>
        </p:txBody>
      </p:sp>
    </p:spTree>
    <p:extLst>
      <p:ext uri="{BB962C8B-B14F-4D97-AF65-F5344CB8AC3E}">
        <p14:creationId xmlns:p14="http://schemas.microsoft.com/office/powerpoint/2010/main" val="39618272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with Pictur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63520"/>
            <a:ext cx="6858000" cy="1554480"/>
          </a:xfrm>
        </p:spPr>
        <p:txBody>
          <a:bodyPr/>
          <a:lstStyle>
            <a:lvl1pPr>
              <a:defRPr sz="5000" spc="-100" baseline="0"/>
            </a:lvl1pPr>
          </a:lstStyle>
          <a:p>
            <a:r>
              <a:rPr lang="en-US" dirty="0"/>
              <a:t>Click to edit Master title style</a:t>
            </a:r>
          </a:p>
        </p:txBody>
      </p:sp>
      <p:sp>
        <p:nvSpPr>
          <p:cNvPr id="3" name="Subtitle 2"/>
          <p:cNvSpPr>
            <a:spLocks noGrp="1"/>
          </p:cNvSpPr>
          <p:nvPr>
            <p:ph type="subTitle" idx="1"/>
          </p:nvPr>
        </p:nvSpPr>
        <p:spPr>
          <a:xfrm>
            <a:off x="457200" y="4419600"/>
            <a:ext cx="6858000" cy="1188720"/>
          </a:xfrm>
        </p:spPr>
        <p:txBody>
          <a:bodyPr>
            <a:noAutofit/>
          </a:bodyPr>
          <a:lstStyle>
            <a:lvl1pPr marL="0" indent="0" algn="l">
              <a:spcBef>
                <a:spcPts val="60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5" name="copyright"/>
          <p:cNvSpPr txBox="1"/>
          <p:nvPr userDrawn="1"/>
        </p:nvSpPr>
        <p:spPr>
          <a:xfrm>
            <a:off x="457200" y="6482536"/>
            <a:ext cx="2819400" cy="223064"/>
          </a:xfrm>
          <a:prstGeom prst="rect">
            <a:avLst/>
          </a:prstGeom>
          <a:noFill/>
        </p:spPr>
        <p:txBody>
          <a:bodyPr wrap="square" lIns="0" tIns="0" rIns="0" bIns="0" rtlCol="0" anchor="b">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rgbClr val="FFFFFF"/>
                </a:solidFill>
                <a:latin typeface="Arial"/>
                <a:cs typeface="Arial"/>
              </a:rPr>
              <a:t>.</a:t>
            </a:r>
          </a:p>
        </p:txBody>
      </p:sp>
      <p:pic>
        <p:nvPicPr>
          <p:cNvPr id="9" name="Picture 8"/>
          <p:cNvPicPr>
            <a:picLocks noChangeAspect="1"/>
          </p:cNvPicPr>
          <p:nvPr userDrawn="1"/>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445622" y="1124744"/>
            <a:ext cx="4585512" cy="925147"/>
          </a:xfrm>
          <a:prstGeom prst="rect">
            <a:avLst/>
          </a:prstGeom>
        </p:spPr>
      </p:pic>
      <p:pic>
        <p:nvPicPr>
          <p:cNvPr id="8" name="Picture 7"/>
          <p:cNvPicPr>
            <a:picLocks noChangeAspect="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52884" y="5882180"/>
            <a:ext cx="2602426" cy="795600"/>
          </a:xfrm>
          <a:prstGeom prst="rect">
            <a:avLst/>
          </a:prstGeom>
        </p:spPr>
      </p:pic>
    </p:spTree>
    <p:extLst>
      <p:ext uri="{BB962C8B-B14F-4D97-AF65-F5344CB8AC3E}">
        <p14:creationId xmlns:p14="http://schemas.microsoft.com/office/powerpoint/2010/main" val="17577174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4000" b="1"/>
            </a:lvl1pPr>
          </a:lstStyle>
          <a:p>
            <a:r>
              <a:rPr lang="en-US" dirty="0"/>
              <a:t>Click to edit Master title style</a:t>
            </a:r>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8" name="Text Placeholder 8"/>
          <p:cNvSpPr>
            <a:spLocks noGrp="1"/>
          </p:cNvSpPr>
          <p:nvPr>
            <p:ph type="body" sz="quarter" idx="13"/>
          </p:nvPr>
        </p:nvSpPr>
        <p:spPr>
          <a:xfrm>
            <a:off x="5760720" y="1295400"/>
            <a:ext cx="2926080" cy="48006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85244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4000" b="1"/>
            </a:lvl1pPr>
          </a:lstStyle>
          <a:p>
            <a:r>
              <a:rPr lang="en-US" dirty="0"/>
              <a:t>Click to edit Master title style</a:t>
            </a:r>
          </a:p>
        </p:txBody>
      </p:sp>
      <p:sp>
        <p:nvSpPr>
          <p:cNvPr id="3" name="Picture Placeholder 2"/>
          <p:cNvSpPr>
            <a:spLocks noGrp="1"/>
          </p:cNvSpPr>
          <p:nvPr>
            <p:ph type="pic" idx="1"/>
          </p:nvPr>
        </p:nvSpPr>
        <p:spPr>
          <a:xfrm>
            <a:off x="457200"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3"/>
          </p:nvPr>
        </p:nvSpPr>
        <p:spPr>
          <a:xfrm>
            <a:off x="4700016"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3"/>
          <p:cNvSpPr>
            <a:spLocks noGrp="1"/>
          </p:cNvSpPr>
          <p:nvPr>
            <p:ph type="body" sz="half" idx="14"/>
          </p:nvPr>
        </p:nvSpPr>
        <p:spPr>
          <a:xfrm>
            <a:off x="4700016"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202104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4000" b="1"/>
            </a:lvl1pPr>
          </a:lstStyle>
          <a:p>
            <a:r>
              <a:rPr lang="en-US" dirty="0"/>
              <a:t>Click to edit Master title style</a:t>
            </a:r>
          </a:p>
        </p:txBody>
      </p:sp>
      <p:sp>
        <p:nvSpPr>
          <p:cNvPr id="3" name="Picture Placeholder 2"/>
          <p:cNvSpPr>
            <a:spLocks noGrp="1"/>
          </p:cNvSpPr>
          <p:nvPr>
            <p:ph type="pic" idx="1"/>
          </p:nvPr>
        </p:nvSpPr>
        <p:spPr>
          <a:xfrm>
            <a:off x="45720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Picture Placeholder 2"/>
          <p:cNvSpPr>
            <a:spLocks noGrp="1"/>
          </p:cNvSpPr>
          <p:nvPr>
            <p:ph type="pic" idx="15"/>
          </p:nvPr>
        </p:nvSpPr>
        <p:spPr>
          <a:xfrm>
            <a:off x="329184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Picture Placeholder 2"/>
          <p:cNvSpPr>
            <a:spLocks noGrp="1"/>
          </p:cNvSpPr>
          <p:nvPr>
            <p:ph type="pic" idx="16"/>
          </p:nvPr>
        </p:nvSpPr>
        <p:spPr>
          <a:xfrm>
            <a:off x="612648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2" name="Text Placeholder 3"/>
          <p:cNvSpPr>
            <a:spLocks noGrp="1"/>
          </p:cNvSpPr>
          <p:nvPr>
            <p:ph type="body" sz="half" idx="17"/>
          </p:nvPr>
        </p:nvSpPr>
        <p:spPr>
          <a:xfrm>
            <a:off x="329184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Text Placeholder 3"/>
          <p:cNvSpPr>
            <a:spLocks noGrp="1"/>
          </p:cNvSpPr>
          <p:nvPr>
            <p:ph type="body" sz="half" idx="18"/>
          </p:nvPr>
        </p:nvSpPr>
        <p:spPr>
          <a:xfrm>
            <a:off x="612648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9611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8pPr>
              <a:defRPr/>
            </a:lvl8pPr>
          </a:lstStyle>
          <a:p>
            <a:pPr lvl="0"/>
            <a:r>
              <a:rPr lang="en-US" dirty="0"/>
              <a:t>Click to edit Master text styles</a:t>
            </a:r>
          </a:p>
          <a:p>
            <a:pPr lvl="1"/>
            <a:r>
              <a:rPr lang="en-US" dirty="0"/>
              <a:t>Second level</a:t>
            </a:r>
          </a:p>
          <a:p>
            <a:pPr lvl="2"/>
            <a:r>
              <a:rPr lang="en-US" dirty="0"/>
              <a:t>Third level </a:t>
            </a:r>
          </a:p>
        </p:txBody>
      </p:sp>
    </p:spTree>
    <p:extLst>
      <p:ext uri="{BB962C8B-B14F-4D97-AF65-F5344CB8AC3E}">
        <p14:creationId xmlns:p14="http://schemas.microsoft.com/office/powerpoint/2010/main" val="270921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Slide Without Foot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Slide Number Placeholder 4"/>
          <p:cNvSpPr>
            <a:spLocks noGrp="1"/>
          </p:cNvSpPr>
          <p:nvPr>
            <p:ph type="sldNum" sz="quarter" idx="4"/>
          </p:nvPr>
        </p:nvSpPr>
        <p:spPr>
          <a:xfrm>
            <a:off x="7596337" y="6356352"/>
            <a:ext cx="1008112" cy="366183"/>
          </a:xfrm>
          <a:prstGeom prst="rect">
            <a:avLst/>
          </a:prstGeom>
        </p:spPr>
        <p:txBody>
          <a:bodyPr vert="horz" lIns="91440" tIns="45720" rIns="91440" bIns="45720" rtlCol="0" anchor="ctr"/>
          <a:lstStyle>
            <a:lvl1pPr algn="r">
              <a:defRPr sz="643" b="0" i="0">
                <a:solidFill>
                  <a:schemeClr val="bg2"/>
                </a:solidFill>
                <a:latin typeface="Roboto Slab Regular"/>
                <a:cs typeface="Roboto Slab Regular"/>
              </a:defRPr>
            </a:lvl1pPr>
          </a:lstStyle>
          <a:p>
            <a:fld id="{F074DFA7-C613-284F-BE8A-46920CEE1047}" type="slidenum">
              <a:rPr lang="en-US" smtClean="0"/>
              <a:pPr/>
              <a:t>‹#›</a:t>
            </a:fld>
            <a:endParaRPr lang="en-US" dirty="0"/>
          </a:p>
        </p:txBody>
      </p:sp>
    </p:spTree>
    <p:extLst>
      <p:ext uri="{BB962C8B-B14F-4D97-AF65-F5344CB8AC3E}">
        <p14:creationId xmlns:p14="http://schemas.microsoft.com/office/powerpoint/2010/main" val="334021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858000" cy="1828800"/>
          </a:xfrm>
        </p:spPr>
        <p:txBody>
          <a:bodyPr anchor="t"/>
          <a:lstStyle>
            <a:lvl1pPr algn="l">
              <a:defRPr sz="4000" b="1" cap="none" spc="-100" baseline="0"/>
            </a:lvl1pPr>
          </a:lstStyle>
          <a:p>
            <a:r>
              <a:rPr lang="en-US" dirty="0"/>
              <a:t>Click to edit Master title style</a:t>
            </a:r>
          </a:p>
        </p:txBody>
      </p:sp>
      <p:sp>
        <p:nvSpPr>
          <p:cNvPr id="3" name="Text Placeholder 2"/>
          <p:cNvSpPr>
            <a:spLocks noGrp="1"/>
          </p:cNvSpPr>
          <p:nvPr>
            <p:ph type="body" idx="1"/>
          </p:nvPr>
        </p:nvSpPr>
        <p:spPr>
          <a:xfrm>
            <a:off x="457200" y="4419600"/>
            <a:ext cx="6858000" cy="1188720"/>
          </a:xfrm>
        </p:spPr>
        <p:txBody>
          <a:bodyPr anchor="t">
            <a:noAutofit/>
          </a:bodyPr>
          <a:lstStyle>
            <a:lvl1pPr marL="0" indent="0">
              <a:spcBef>
                <a:spcPts val="60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129205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a:t>Click to edit Master title style</a:t>
            </a:r>
          </a:p>
        </p:txBody>
      </p:sp>
      <p:sp>
        <p:nvSpPr>
          <p:cNvPr id="3" name="Content Placeholder 2"/>
          <p:cNvSpPr>
            <a:spLocks noGrp="1"/>
          </p:cNvSpPr>
          <p:nvPr>
            <p:ph idx="1"/>
          </p:nvPr>
        </p:nvSpPr>
        <p:spPr/>
        <p:txBody>
          <a:bodyPr>
            <a:normAutofit/>
          </a:bodyPr>
          <a:lstStyle>
            <a:lvl1pPr>
              <a:defRPr sz="2800"/>
            </a:lvl1pPr>
            <a:lvl2pPr>
              <a:defRPr sz="2800"/>
            </a:lvl2pPr>
            <a:lvl3pPr>
              <a:defRPr sz="2800"/>
            </a:lvl3pPr>
            <a:lvl4pPr>
              <a:defRPr sz="2800"/>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 </a:t>
            </a:r>
          </a:p>
        </p:txBody>
      </p:sp>
    </p:spTree>
    <p:extLst>
      <p:ext uri="{BB962C8B-B14F-4D97-AF65-F5344CB8AC3E}">
        <p14:creationId xmlns:p14="http://schemas.microsoft.com/office/powerpoint/2010/main" val="225010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8" name="Text Placeholder 7"/>
          <p:cNvSpPr>
            <a:spLocks noGrp="1"/>
          </p:cNvSpPr>
          <p:nvPr>
            <p:ph type="body" sz="quarter" idx="13" hasCustomPrompt="1"/>
          </p:nvPr>
        </p:nvSpPr>
        <p:spPr>
          <a:xfrm>
            <a:off x="457200" y="1133856"/>
            <a:ext cx="8229600" cy="274320"/>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
        <p:nvSpPr>
          <p:cNvPr id="3" name="Content Placeholder 2"/>
          <p:cNvSpPr>
            <a:spLocks noGrp="1"/>
          </p:cNvSpPr>
          <p:nvPr>
            <p:ph idx="1"/>
          </p:nvPr>
        </p:nvSpPr>
        <p:spPr>
          <a:xfrm>
            <a:off x="457200" y="1676399"/>
            <a:ext cx="8229600" cy="44196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952154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rgbClr val="0A1F5A"/>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Tree>
    <p:extLst>
      <p:ext uri="{BB962C8B-B14F-4D97-AF65-F5344CB8AC3E}">
        <p14:creationId xmlns:p14="http://schemas.microsoft.com/office/powerpoint/2010/main" val="344939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r>
              <a:rPr lang="en-US" dirty="0"/>
              <a:t>Click to edit Master title style</a:t>
            </a:r>
          </a:p>
        </p:txBody>
      </p:sp>
      <p:sp>
        <p:nvSpPr>
          <p:cNvPr id="3" name="Content Placeholder 2"/>
          <p:cNvSpPr>
            <a:spLocks noGrp="1"/>
          </p:cNvSpPr>
          <p:nvPr>
            <p:ph sz="half" idx="1"/>
          </p:nvPr>
        </p:nvSpPr>
        <p:spPr>
          <a:xfrm>
            <a:off x="457200" y="1295401"/>
            <a:ext cx="3986784" cy="4800600"/>
          </a:xfrm>
        </p:spPr>
        <p:txBody>
          <a:bodyPr>
            <a:normAutofit/>
          </a:bodyPr>
          <a:lstStyle>
            <a:lvl1pPr>
              <a:defRPr sz="2000"/>
            </a:lvl1pPr>
            <a:lvl2pPr>
              <a:defRPr sz="2000"/>
            </a:lvl2pPr>
            <a:lvl3pPr>
              <a:defRPr sz="2000"/>
            </a:lvl3pPr>
            <a:lvl4pPr>
              <a:defRPr sz="2000"/>
            </a:lvl4pPr>
            <a:lvl5pPr>
              <a:defRPr sz="1200"/>
            </a:lvl5pPr>
            <a:lvl6pPr marL="914400" indent="0">
              <a:buNone/>
              <a:defRPr sz="1200"/>
            </a:lvl6pPr>
            <a:lvl7pPr>
              <a:defRPr sz="1200"/>
            </a:lvl7pPr>
            <a:lvl8pPr>
              <a:defRPr sz="1200"/>
            </a:lvl8pPr>
            <a:lvl9pPr>
              <a:defRPr sz="1200"/>
            </a:lvl9pPr>
          </a:lstStyle>
          <a:p>
            <a:pPr lvl="0"/>
            <a:r>
              <a:rPr lang="en-US" dirty="0"/>
              <a:t>Click to edit Master text styles</a:t>
            </a:r>
          </a:p>
          <a:p>
            <a:pPr lvl="1"/>
            <a:r>
              <a:rPr lang="en-US" dirty="0"/>
              <a:t>Second level </a:t>
            </a:r>
          </a:p>
        </p:txBody>
      </p:sp>
      <p:sp>
        <p:nvSpPr>
          <p:cNvPr id="4" name="Content Placeholder 3"/>
          <p:cNvSpPr>
            <a:spLocks noGrp="1"/>
          </p:cNvSpPr>
          <p:nvPr>
            <p:ph sz="half" idx="2"/>
          </p:nvPr>
        </p:nvSpPr>
        <p:spPr>
          <a:xfrm>
            <a:off x="4700016" y="1295401"/>
            <a:ext cx="3986784" cy="4800600"/>
          </a:xfrm>
        </p:spPr>
        <p:txBody>
          <a:bodyPr>
            <a:normAutofit/>
          </a:bodyPr>
          <a:lstStyle>
            <a:lvl1pPr>
              <a:defRPr sz="2000"/>
            </a:lvl1pPr>
            <a:lvl2pPr>
              <a:defRPr sz="2000"/>
            </a:lvl2pPr>
            <a:lvl3pPr>
              <a:defRPr sz="2000"/>
            </a:lvl3pPr>
            <a:lvl4pPr>
              <a:defRPr sz="20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26956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Subtitle and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lvl1pPr>
              <a:defRPr/>
            </a:lvl1pPr>
          </a:lstStyle>
          <a:p>
            <a:r>
              <a:rPr lang="en-US" dirty="0"/>
              <a:t>Click to edit Master title style</a:t>
            </a:r>
          </a:p>
        </p:txBody>
      </p:sp>
      <p:sp>
        <p:nvSpPr>
          <p:cNvPr id="10"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
        <p:nvSpPr>
          <p:cNvPr id="3" name="Text Placeholder 2"/>
          <p:cNvSpPr>
            <a:spLocks noGrp="1"/>
          </p:cNvSpPr>
          <p:nvPr>
            <p:ph type="body" idx="1" hasCustomPrompt="1"/>
          </p:nvPr>
        </p:nvSpPr>
        <p:spPr>
          <a:xfrm>
            <a:off x="457200"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heading</a:t>
            </a:r>
          </a:p>
        </p:txBody>
      </p:sp>
      <p:sp>
        <p:nvSpPr>
          <p:cNvPr id="4" name="Content Placeholder 3"/>
          <p:cNvSpPr>
            <a:spLocks noGrp="1"/>
          </p:cNvSpPr>
          <p:nvPr>
            <p:ph sz="half" idx="2"/>
          </p:nvPr>
        </p:nvSpPr>
        <p:spPr>
          <a:xfrm>
            <a:off x="457200"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 </a:t>
            </a:r>
          </a:p>
        </p:txBody>
      </p:sp>
      <p:sp>
        <p:nvSpPr>
          <p:cNvPr id="5" name="Text Placeholder 4"/>
          <p:cNvSpPr>
            <a:spLocks noGrp="1"/>
          </p:cNvSpPr>
          <p:nvPr>
            <p:ph type="body" sz="quarter" idx="3" hasCustomPrompt="1"/>
          </p:nvPr>
        </p:nvSpPr>
        <p:spPr>
          <a:xfrm>
            <a:off x="4700016"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heading</a:t>
            </a:r>
          </a:p>
        </p:txBody>
      </p:sp>
      <p:sp>
        <p:nvSpPr>
          <p:cNvPr id="6" name="Content Placeholder 5"/>
          <p:cNvSpPr>
            <a:spLocks noGrp="1"/>
          </p:cNvSpPr>
          <p:nvPr>
            <p:ph sz="quarter" idx="4"/>
          </p:nvPr>
        </p:nvSpPr>
        <p:spPr>
          <a:xfrm>
            <a:off x="4700016"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 l</a:t>
            </a:r>
          </a:p>
        </p:txBody>
      </p:sp>
    </p:spTree>
    <p:extLst>
      <p:ext uri="{BB962C8B-B14F-4D97-AF65-F5344CB8AC3E}">
        <p14:creationId xmlns:p14="http://schemas.microsoft.com/office/powerpoint/2010/main" val="112992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4000" b="1"/>
            </a:lvl1pPr>
          </a:lstStyle>
          <a:p>
            <a:r>
              <a:rPr lang="en-US" dirty="0"/>
              <a:t>Click to edit Master title style</a:t>
            </a:r>
          </a:p>
        </p:txBody>
      </p:sp>
      <p:sp>
        <p:nvSpPr>
          <p:cNvPr id="3" name="Content Placeholder 2"/>
          <p:cNvSpPr>
            <a:spLocks noGrp="1"/>
          </p:cNvSpPr>
          <p:nvPr>
            <p:ph idx="1"/>
          </p:nvPr>
        </p:nvSpPr>
        <p:spPr>
          <a:xfrm>
            <a:off x="457200" y="1295401"/>
            <a:ext cx="5715000" cy="4800600"/>
          </a:xfrm>
        </p:spPr>
        <p:txBody>
          <a:bodyPr>
            <a:normAutofit/>
          </a:bodyPr>
          <a:lstStyle>
            <a:lvl1pPr>
              <a:defRPr sz="2000"/>
            </a:lvl1pPr>
            <a:lvl2pPr>
              <a:defRPr sz="2000"/>
            </a:lvl2pPr>
            <a:lvl3pPr>
              <a:defRPr sz="2000"/>
            </a:lvl3pPr>
            <a:lvl4pPr>
              <a:defRPr sz="1200"/>
            </a:lvl4pPr>
            <a:lvl5pPr>
              <a:defRPr sz="1200"/>
            </a:lvl5pPr>
            <a:lvl6pPr marL="914400" indent="0">
              <a:buNone/>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p:txBody>
      </p:sp>
      <p:sp>
        <p:nvSpPr>
          <p:cNvPr id="4" name="Text Placeholder 3"/>
          <p:cNvSpPr>
            <a:spLocks noGrp="1"/>
          </p:cNvSpPr>
          <p:nvPr>
            <p:ph type="body" sz="half" idx="2"/>
          </p:nvPr>
        </p:nvSpPr>
        <p:spPr>
          <a:xfrm>
            <a:off x="6400800" y="1295400"/>
            <a:ext cx="228600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53280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4000" b="1"/>
            </a:lvl1pPr>
          </a:lstStyle>
          <a:p>
            <a:r>
              <a:rPr lang="en-US" dirty="0"/>
              <a:t>Click to edit Master title style</a:t>
            </a:r>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5760720" y="1295400"/>
            <a:ext cx="292608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1882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520" y="304800"/>
            <a:ext cx="8640960" cy="747936"/>
          </a:xfrm>
          <a:prstGeom prst="rect">
            <a:avLst/>
          </a:prstGeom>
        </p:spPr>
        <p:txBody>
          <a:bodyPr vert="horz" lIns="0" tIns="0" rIns="0" bIns="0" rtlCol="0" anchor="b" anchorCtr="0">
            <a:noAutofit/>
          </a:bodyPr>
          <a:lstStyle/>
          <a:p>
            <a:r>
              <a:rPr lang="en-US" dirty="0"/>
              <a:t>Click to edit Master title style</a:t>
            </a:r>
          </a:p>
        </p:txBody>
      </p:sp>
      <p:sp>
        <p:nvSpPr>
          <p:cNvPr id="3" name="Text Placeholder 2"/>
          <p:cNvSpPr>
            <a:spLocks noGrp="1"/>
          </p:cNvSpPr>
          <p:nvPr>
            <p:ph type="body" idx="1"/>
          </p:nvPr>
        </p:nvSpPr>
        <p:spPr>
          <a:xfrm>
            <a:off x="251520" y="1295400"/>
            <a:ext cx="8640960" cy="498362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7" name="Picture 11" descr="C:\Users\Gjaltema\Pictures\ModernStats.jpg"/>
          <p:cNvPicPr>
            <a:picLocks noChangeAspect="1" noChangeArrowheads="1"/>
          </p:cNvPicPr>
          <p:nvPr userDrawn="1"/>
        </p:nvPicPr>
        <p:blipFill>
          <a:blip r:embed="rId16"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467544" y="6309320"/>
            <a:ext cx="2218450" cy="432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userDrawn="1"/>
        </p:nvPicPr>
        <p:blipFill>
          <a:blip r:embed="rId1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08304" y="6279028"/>
            <a:ext cx="1512168" cy="462292"/>
          </a:xfrm>
          <a:prstGeom prst="rect">
            <a:avLst/>
          </a:prstGeom>
        </p:spPr>
      </p:pic>
    </p:spTree>
    <p:extLst>
      <p:ext uri="{BB962C8B-B14F-4D97-AF65-F5344CB8AC3E}">
        <p14:creationId xmlns:p14="http://schemas.microsoft.com/office/powerpoint/2010/main" val="865477330"/>
      </p:ext>
    </p:extLst>
  </p:cSld>
  <p:clrMap bg1="lt1" tx1="dk1" bg2="lt2" tx2="dk2" accent1="accent1" accent2="accent2" accent3="accent3" accent4="accent4" accent5="accent5" accent6="accent6" hlink="hlink" folHlink="folHlink"/>
  <p:sldLayoutIdLst>
    <p:sldLayoutId id="2147483673" r:id="rId1"/>
    <p:sldLayoutId id="2147483651" r:id="rId2"/>
    <p:sldLayoutId id="2147483650" r:id="rId3"/>
    <p:sldLayoutId id="2147483663" r:id="rId4"/>
    <p:sldLayoutId id="2147483665" r:id="rId5"/>
    <p:sldLayoutId id="2147483652" r:id="rId6"/>
    <p:sldLayoutId id="2147483666" r:id="rId7"/>
    <p:sldLayoutId id="2147483656" r:id="rId8"/>
    <p:sldLayoutId id="2147483657" r:id="rId9"/>
    <p:sldLayoutId id="2147483670" r:id="rId10"/>
    <p:sldLayoutId id="2147483671" r:id="rId11"/>
    <p:sldLayoutId id="2147483672" r:id="rId12"/>
    <p:sldLayoutId id="2147483658" r:id="rId13"/>
    <p:sldLayoutId id="2147483674"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000" b="1" kern="1200">
          <a:solidFill>
            <a:schemeClr val="tx1"/>
          </a:solidFill>
          <a:latin typeface="Arial"/>
          <a:ea typeface="+mj-ea"/>
          <a:cs typeface="+mj-cs"/>
        </a:defRPr>
      </a:lvl1pPr>
    </p:titleStyle>
    <p:body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2800" kern="1200">
          <a:solidFill>
            <a:schemeClr val="tx1"/>
          </a:solidFill>
          <a:latin typeface="Arial"/>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2800" kern="1200">
          <a:solidFill>
            <a:schemeClr val="tx1"/>
          </a:solidFill>
          <a:latin typeface="Arial"/>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2800" kern="1200">
          <a:solidFill>
            <a:schemeClr val="tx1"/>
          </a:solidFill>
          <a:latin typeface="Arial"/>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2800" kern="1200">
          <a:solidFill>
            <a:schemeClr val="tx1"/>
          </a:solidFill>
          <a:latin typeface="Arial"/>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Arial"/>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statswiki.unece.org/pages/viewpage.action?pageId=218890322"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ctrTitle"/>
          </p:nvPr>
        </p:nvSpPr>
        <p:spPr>
          <a:xfrm>
            <a:off x="827584" y="2369626"/>
            <a:ext cx="7290048" cy="830997"/>
          </a:xfrm>
          <a:prstGeom prst="rect">
            <a:avLst/>
          </a:prstGeom>
        </p:spPr>
        <p:txBody>
          <a:bodyPr wrap="square">
            <a:spAutoFit/>
          </a:bodyPr>
          <a:lstStyle/>
          <a:p>
            <a:pPr algn="ctr"/>
            <a:r>
              <a:rPr lang="en-US" sz="3000" b="1" dirty="0"/>
              <a:t>The </a:t>
            </a:r>
            <a:r>
              <a:rPr lang="en-US" sz="3000" b="1" dirty="0" err="1"/>
              <a:t>Moderni</a:t>
            </a:r>
            <a:r>
              <a:rPr lang="pl-PL" sz="3000" b="1" dirty="0"/>
              <a:t>s</a:t>
            </a:r>
            <a:r>
              <a:rPr lang="en-US" sz="3000" b="1" dirty="0" err="1"/>
              <a:t>ation</a:t>
            </a:r>
            <a:r>
              <a:rPr lang="en-US" sz="3000" b="1" dirty="0"/>
              <a:t> Group </a:t>
            </a:r>
            <a:r>
              <a:rPr lang="pl-PL" sz="3000" b="1" dirty="0"/>
              <a:t/>
            </a:r>
            <a:br>
              <a:rPr lang="pl-PL" sz="3000" b="1" dirty="0"/>
            </a:br>
            <a:r>
              <a:rPr lang="en-US" sz="3000" b="1" dirty="0"/>
              <a:t>on Developing </a:t>
            </a:r>
            <a:r>
              <a:rPr lang="en-US" sz="3000" b="1" dirty="0" err="1"/>
              <a:t>Organi</a:t>
            </a:r>
            <a:r>
              <a:rPr lang="pl-PL" sz="3000" b="1" dirty="0"/>
              <a:t>s</a:t>
            </a:r>
            <a:r>
              <a:rPr lang="en-US" sz="3000" b="1" dirty="0" err="1"/>
              <a:t>ational</a:t>
            </a:r>
            <a:r>
              <a:rPr lang="en-US" sz="3000" b="1" dirty="0"/>
              <a:t> Resilience</a:t>
            </a:r>
            <a:endParaRPr lang="pl-PL" sz="3000" dirty="0"/>
          </a:p>
        </p:txBody>
      </p:sp>
      <p:pic>
        <p:nvPicPr>
          <p:cNvPr id="8" name="Obraz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240" y="908720"/>
            <a:ext cx="2233407" cy="1767884"/>
          </a:xfrm>
          <a:prstGeom prst="rect">
            <a:avLst/>
          </a:prstGeom>
        </p:spPr>
      </p:pic>
      <p:sp>
        <p:nvSpPr>
          <p:cNvPr id="2" name="Podtytuł 1"/>
          <p:cNvSpPr>
            <a:spLocks noGrp="1"/>
          </p:cNvSpPr>
          <p:nvPr>
            <p:ph type="subTitle" idx="1"/>
          </p:nvPr>
        </p:nvSpPr>
        <p:spPr>
          <a:xfrm>
            <a:off x="359024" y="3501008"/>
            <a:ext cx="8784976" cy="2520280"/>
          </a:xfrm>
        </p:spPr>
        <p:txBody>
          <a:bodyPr/>
          <a:lstStyle/>
          <a:p>
            <a:pPr algn="ctr"/>
            <a:r>
              <a:rPr lang="en-US" sz="2400" b="1" dirty="0" smtClean="0"/>
              <a:t>WORKSHOP </a:t>
            </a:r>
            <a:r>
              <a:rPr lang="en-US" sz="2400" b="1" dirty="0"/>
              <a:t>ON THE MODERNISATION </a:t>
            </a:r>
            <a:endParaRPr lang="pl-PL" sz="2400" b="1" dirty="0" smtClean="0"/>
          </a:p>
          <a:p>
            <a:pPr algn="ctr"/>
            <a:r>
              <a:rPr lang="en-US" sz="2400" b="1" dirty="0" smtClean="0"/>
              <a:t>OF </a:t>
            </a:r>
            <a:r>
              <a:rPr lang="en-US" sz="2400" b="1" dirty="0"/>
              <a:t>OFFICIAL STATISTICS </a:t>
            </a:r>
            <a:endParaRPr lang="pl-PL" sz="2400" b="1" dirty="0" smtClean="0"/>
          </a:p>
          <a:p>
            <a:pPr algn="ctr"/>
            <a:endParaRPr lang="pl-PL" sz="2400" dirty="0" smtClean="0"/>
          </a:p>
          <a:p>
            <a:pPr algn="ctr"/>
            <a:r>
              <a:rPr lang="pl-PL" sz="2400" dirty="0" smtClean="0"/>
              <a:t>Anna Borowska, </a:t>
            </a:r>
            <a:r>
              <a:rPr lang="pl-PL" sz="2400" dirty="0" err="1" smtClean="0"/>
              <a:t>Statistics</a:t>
            </a:r>
            <a:r>
              <a:rPr lang="pl-PL" sz="2400" dirty="0" smtClean="0"/>
              <a:t> Poland</a:t>
            </a:r>
          </a:p>
          <a:p>
            <a:pPr algn="ctr"/>
            <a:endParaRPr lang="en-US" sz="2400" dirty="0"/>
          </a:p>
          <a:p>
            <a:pPr algn="ctr"/>
            <a:r>
              <a:rPr lang="de-DE" dirty="0"/>
              <a:t>27-28 November 2018, </a:t>
            </a:r>
            <a:r>
              <a:rPr lang="de-DE" dirty="0" err="1" smtClean="0"/>
              <a:t>Geneva</a:t>
            </a:r>
            <a:r>
              <a:rPr lang="de-DE" dirty="0"/>
              <a:t>, </a:t>
            </a:r>
            <a:r>
              <a:rPr lang="de-DE" dirty="0" err="1"/>
              <a:t>Switzerland</a:t>
            </a:r>
            <a:r>
              <a:rPr lang="de-DE" dirty="0"/>
              <a:t> </a:t>
            </a:r>
            <a:endParaRPr lang="pl-PL" dirty="0"/>
          </a:p>
        </p:txBody>
      </p:sp>
    </p:spTree>
    <p:extLst>
      <p:ext uri="{BB962C8B-B14F-4D97-AF65-F5344CB8AC3E}">
        <p14:creationId xmlns:p14="http://schemas.microsoft.com/office/powerpoint/2010/main" val="1627609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a:latin typeface="+mn-lt"/>
                <a:cs typeface="Arial" panose="020B0604020202020204" pitchFamily="34" charset="0"/>
              </a:rPr>
              <a:t>Statistical Training Framework</a:t>
            </a:r>
          </a:p>
        </p:txBody>
      </p:sp>
      <p:sp>
        <p:nvSpPr>
          <p:cNvPr id="3" name="Content Placeholder 2"/>
          <p:cNvSpPr>
            <a:spLocks noGrp="1"/>
          </p:cNvSpPr>
          <p:nvPr>
            <p:ph idx="1"/>
          </p:nvPr>
        </p:nvSpPr>
        <p:spPr/>
        <p:txBody>
          <a:bodyPr>
            <a:normAutofit fontScale="92500" lnSpcReduction="20000"/>
          </a:bodyPr>
          <a:lstStyle/>
          <a:p>
            <a:r>
              <a:rPr lang="en-IE" dirty="0">
                <a:cs typeface="Arial" panose="020B0604020202020204" pitchFamily="34" charset="0"/>
              </a:rPr>
              <a:t>The Statistical Training Framework was designed in house by Learning and Development in conjunction with an internal working group of experts, Methodology and also input from UNHLG-MOS Group. </a:t>
            </a:r>
          </a:p>
          <a:p>
            <a:endParaRPr lang="en-IE" dirty="0">
              <a:cs typeface="Arial" panose="020B0604020202020204" pitchFamily="34" charset="0"/>
            </a:endParaRPr>
          </a:p>
          <a:p>
            <a:r>
              <a:rPr lang="en-IE" dirty="0">
                <a:cs typeface="Arial" panose="020B0604020202020204" pitchFamily="34" charset="0"/>
              </a:rPr>
              <a:t>The framework has been designed to support the end user either an individual or manager in identifying their </a:t>
            </a:r>
            <a:r>
              <a:rPr lang="pl-PL" dirty="0" err="1" smtClean="0">
                <a:cs typeface="Arial" panose="020B0604020202020204" pitchFamily="34" charset="0"/>
              </a:rPr>
              <a:t>technical</a:t>
            </a:r>
            <a:r>
              <a:rPr lang="pl-PL" dirty="0" smtClean="0">
                <a:cs typeface="Arial" panose="020B0604020202020204" pitchFamily="34" charset="0"/>
              </a:rPr>
              <a:t> (</a:t>
            </a:r>
            <a:r>
              <a:rPr lang="en-IE" dirty="0" smtClean="0">
                <a:cs typeface="Arial" panose="020B0604020202020204" pitchFamily="34" charset="0"/>
              </a:rPr>
              <a:t>statistical</a:t>
            </a:r>
            <a:r>
              <a:rPr lang="pl-PL" dirty="0" smtClean="0">
                <a:cs typeface="Arial" panose="020B0604020202020204" pitchFamily="34" charset="0"/>
              </a:rPr>
              <a:t>)</a:t>
            </a:r>
            <a:r>
              <a:rPr lang="en-IE" dirty="0" smtClean="0">
                <a:cs typeface="Arial" panose="020B0604020202020204" pitchFamily="34" charset="0"/>
              </a:rPr>
              <a:t> </a:t>
            </a:r>
            <a:r>
              <a:rPr lang="en-IE" dirty="0">
                <a:cs typeface="Arial" panose="020B0604020202020204" pitchFamily="34" charset="0"/>
              </a:rPr>
              <a:t>skills level based </a:t>
            </a:r>
            <a:r>
              <a:rPr lang="pl-PL" dirty="0" smtClean="0">
                <a:cs typeface="Arial" panose="020B0604020202020204" pitchFamily="34" charset="0"/>
              </a:rPr>
              <a:t>on</a:t>
            </a:r>
            <a:r>
              <a:rPr lang="en-IE" dirty="0" smtClean="0">
                <a:cs typeface="Arial" panose="020B0604020202020204" pitchFamily="34" charset="0"/>
              </a:rPr>
              <a:t> </a:t>
            </a:r>
            <a:r>
              <a:rPr lang="en-IE" dirty="0">
                <a:cs typeface="Arial" panose="020B0604020202020204" pitchFamily="34" charset="0"/>
              </a:rPr>
              <a:t>three levels, Basic, Intermediate and Advanced. </a:t>
            </a:r>
          </a:p>
          <a:p>
            <a:endParaRPr lang="en-IE" dirty="0">
              <a:cs typeface="Arial" panose="020B0604020202020204" pitchFamily="34" charset="0"/>
            </a:endParaRPr>
          </a:p>
          <a:p>
            <a:r>
              <a:rPr lang="en-IE" dirty="0">
                <a:cs typeface="Arial" panose="020B0604020202020204" pitchFamily="34" charset="0"/>
              </a:rPr>
              <a:t>The framework contains 13 high level headings which have been aligned with the GSBPM model. These headings have been selected as they represent key skills set for working in any National Statistical </a:t>
            </a:r>
            <a:r>
              <a:rPr lang="pl-PL" dirty="0" err="1" smtClean="0">
                <a:cs typeface="Arial" panose="020B0604020202020204" pitchFamily="34" charset="0"/>
              </a:rPr>
              <a:t>Organisa</a:t>
            </a:r>
            <a:r>
              <a:rPr lang="en-IE" dirty="0" err="1" smtClean="0">
                <a:cs typeface="Arial" panose="020B0604020202020204" pitchFamily="34" charset="0"/>
              </a:rPr>
              <a:t>tion</a:t>
            </a:r>
            <a:r>
              <a:rPr lang="en-IE" dirty="0">
                <a:cs typeface="Arial" panose="020B0604020202020204" pitchFamily="34" charset="0"/>
              </a:rPr>
              <a:t>. </a:t>
            </a:r>
          </a:p>
          <a:p>
            <a:pPr marL="0" indent="0">
              <a:buNone/>
            </a:pPr>
            <a:endParaRPr lang="en-IE" dirty="0"/>
          </a:p>
        </p:txBody>
      </p:sp>
    </p:spTree>
    <p:extLst>
      <p:ext uri="{BB962C8B-B14F-4D97-AF65-F5344CB8AC3E}">
        <p14:creationId xmlns:p14="http://schemas.microsoft.com/office/powerpoint/2010/main" val="2800447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D5FD6F86-84AD-410F-8FC6-FC93EC7196D7}"/>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55576" y="332656"/>
            <a:ext cx="7415860" cy="4442543"/>
          </a:xfrm>
          <a:prstGeom prst="rect">
            <a:avLst/>
          </a:prstGeom>
        </p:spPr>
      </p:pic>
    </p:spTree>
    <p:extLst>
      <p:ext uri="{BB962C8B-B14F-4D97-AF65-F5344CB8AC3E}">
        <p14:creationId xmlns:p14="http://schemas.microsoft.com/office/powerpoint/2010/main" val="25783330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396" y="260648"/>
            <a:ext cx="7787208" cy="857250"/>
          </a:xfrm>
        </p:spPr>
        <p:txBody>
          <a:bodyPr>
            <a:noAutofit/>
          </a:bodyPr>
          <a:lstStyle/>
          <a:p>
            <a:r>
              <a:rPr lang="en-IE" sz="3000" dirty="0">
                <a:latin typeface="+mn-lt"/>
              </a:rPr>
              <a:t>The Statistical Training Framework can be used for a number of purposes </a:t>
            </a:r>
          </a:p>
        </p:txBody>
      </p:sp>
      <p:sp>
        <p:nvSpPr>
          <p:cNvPr id="3" name="Content Placeholder 2"/>
          <p:cNvSpPr>
            <a:spLocks noGrp="1"/>
          </p:cNvSpPr>
          <p:nvPr>
            <p:ph idx="1"/>
          </p:nvPr>
        </p:nvSpPr>
        <p:spPr/>
        <p:txBody>
          <a:bodyPr>
            <a:normAutofit/>
          </a:bodyPr>
          <a:lstStyle/>
          <a:p>
            <a:r>
              <a:rPr lang="en-IE" sz="2400" dirty="0"/>
              <a:t>Align training across all statistical processes with </a:t>
            </a:r>
            <a:r>
              <a:rPr lang="en-IE" sz="2400" dirty="0" smtClean="0"/>
              <a:t>GSBPM</a:t>
            </a:r>
            <a:endParaRPr lang="en-IE" sz="2400" dirty="0"/>
          </a:p>
          <a:p>
            <a:r>
              <a:rPr lang="en-IE" sz="2400" dirty="0"/>
              <a:t>Identify gaps in statistical levels in organisations but also across the wider </a:t>
            </a:r>
            <a:r>
              <a:rPr lang="en-IE" sz="2400" dirty="0" smtClean="0"/>
              <a:t>NS</a:t>
            </a:r>
            <a:r>
              <a:rPr lang="pl-PL" sz="2400" dirty="0" smtClean="0"/>
              <a:t>O</a:t>
            </a:r>
            <a:endParaRPr lang="en-IE" sz="2400" dirty="0"/>
          </a:p>
          <a:p>
            <a:r>
              <a:rPr lang="en-IE" sz="2400" dirty="0"/>
              <a:t>Allow </a:t>
            </a:r>
            <a:r>
              <a:rPr lang="pl-PL" sz="2400" dirty="0"/>
              <a:t>the </a:t>
            </a:r>
            <a:r>
              <a:rPr lang="en-IE" sz="2400" dirty="0"/>
              <a:t>Management Board to </a:t>
            </a:r>
            <a:r>
              <a:rPr lang="en-IE" sz="2400" dirty="0" smtClean="0"/>
              <a:t>identify</a:t>
            </a:r>
            <a:r>
              <a:rPr lang="pl-PL" sz="2400" dirty="0" smtClean="0"/>
              <a:t>:</a:t>
            </a:r>
            <a:r>
              <a:rPr lang="en-IE" sz="2400" dirty="0" smtClean="0"/>
              <a:t> </a:t>
            </a:r>
            <a:endParaRPr lang="en-IE" sz="2400" dirty="0"/>
          </a:p>
          <a:p>
            <a:pPr lvl="1"/>
            <a:r>
              <a:rPr lang="en-IE" sz="2400" dirty="0"/>
              <a:t>Where training is taking place</a:t>
            </a:r>
          </a:p>
          <a:p>
            <a:pPr lvl="1"/>
            <a:r>
              <a:rPr lang="en-IE" sz="2400" dirty="0"/>
              <a:t>Where over training is happening</a:t>
            </a:r>
          </a:p>
          <a:p>
            <a:pPr lvl="1"/>
            <a:r>
              <a:rPr lang="en-IE" sz="2400" dirty="0"/>
              <a:t>Where undertraining is </a:t>
            </a:r>
            <a:r>
              <a:rPr lang="en-IE" sz="2400" dirty="0" smtClean="0"/>
              <a:t>happening</a:t>
            </a:r>
            <a:endParaRPr lang="pl-PL" sz="2400" dirty="0"/>
          </a:p>
          <a:p>
            <a:pPr marL="257175" lvl="1" indent="-257175"/>
            <a:r>
              <a:rPr lang="pl-PL" sz="2400" dirty="0" smtClean="0"/>
              <a:t>Aid</a:t>
            </a:r>
            <a:r>
              <a:rPr lang="en-IE" sz="2400" dirty="0" smtClean="0"/>
              <a:t> NS</a:t>
            </a:r>
            <a:r>
              <a:rPr lang="pl-PL" sz="2400" dirty="0" smtClean="0"/>
              <a:t>O</a:t>
            </a:r>
            <a:r>
              <a:rPr lang="en-IE" sz="2400" dirty="0" smtClean="0"/>
              <a:t>s </a:t>
            </a:r>
            <a:r>
              <a:rPr lang="en-IE" sz="2400" dirty="0"/>
              <a:t>to develop clear learning paths for staff through effective delivery of statistical training </a:t>
            </a:r>
            <a:r>
              <a:rPr lang="en-IE" sz="2400" dirty="0" smtClean="0"/>
              <a:t>interventions</a:t>
            </a:r>
            <a:endParaRPr lang="pl-PL" sz="2400" dirty="0" smtClean="0"/>
          </a:p>
          <a:p>
            <a:pPr marL="257175" lvl="1" indent="-257175"/>
            <a:r>
              <a:rPr lang="en-IE" sz="2400" dirty="0"/>
              <a:t>Provide staff with greater understanding of the range of </a:t>
            </a:r>
            <a:r>
              <a:rPr lang="pl-PL" sz="2400" dirty="0" err="1" smtClean="0"/>
              <a:t>technical</a:t>
            </a:r>
            <a:r>
              <a:rPr lang="pl-PL" sz="2400" dirty="0" smtClean="0"/>
              <a:t> (</a:t>
            </a:r>
            <a:r>
              <a:rPr lang="en-IE" sz="2400" dirty="0" smtClean="0"/>
              <a:t>statistical</a:t>
            </a:r>
            <a:r>
              <a:rPr lang="pl-PL" sz="2400" dirty="0" smtClean="0"/>
              <a:t>)</a:t>
            </a:r>
            <a:r>
              <a:rPr lang="en-IE" sz="2400" dirty="0" smtClean="0"/>
              <a:t> </a:t>
            </a:r>
            <a:r>
              <a:rPr lang="en-IE" sz="2400" dirty="0"/>
              <a:t>skills, knowledge and expertise linked to GSBPM</a:t>
            </a:r>
          </a:p>
          <a:p>
            <a:pPr marL="257175" lvl="1" indent="-257175"/>
            <a:endParaRPr lang="en-IE" dirty="0"/>
          </a:p>
          <a:p>
            <a:pPr marL="342900" lvl="1" indent="0">
              <a:buNone/>
            </a:pPr>
            <a:endParaRPr lang="en-IE" dirty="0"/>
          </a:p>
          <a:p>
            <a:endParaRPr lang="en-IE" dirty="0"/>
          </a:p>
          <a:p>
            <a:endParaRPr lang="en-IE" dirty="0"/>
          </a:p>
        </p:txBody>
      </p:sp>
    </p:spTree>
    <p:extLst>
      <p:ext uri="{BB962C8B-B14F-4D97-AF65-F5344CB8AC3E}">
        <p14:creationId xmlns:p14="http://schemas.microsoft.com/office/powerpoint/2010/main" val="2572518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95" y="188640"/>
            <a:ext cx="7886700" cy="639986"/>
          </a:xfrm>
        </p:spPr>
        <p:txBody>
          <a:bodyPr>
            <a:normAutofit/>
          </a:bodyPr>
          <a:lstStyle/>
          <a:p>
            <a:pPr algn="ctr"/>
            <a:r>
              <a:rPr lang="pl-PL" sz="3000" dirty="0">
                <a:latin typeface="+mn-lt"/>
              </a:rPr>
              <a:t>Training </a:t>
            </a:r>
            <a:r>
              <a:rPr lang="pl-PL" sz="3000" dirty="0" err="1">
                <a:latin typeface="+mn-lt"/>
              </a:rPr>
              <a:t>framework</a:t>
            </a:r>
            <a:endParaRPr lang="en-GB" sz="3000" dirty="0">
              <a:latin typeface="+mn-lt"/>
            </a:endParaRPr>
          </a:p>
        </p:txBody>
      </p:sp>
      <p:sp>
        <p:nvSpPr>
          <p:cNvPr id="3" name="Content Placeholder 2"/>
          <p:cNvSpPr>
            <a:spLocks noGrp="1"/>
          </p:cNvSpPr>
          <p:nvPr>
            <p:ph idx="1"/>
          </p:nvPr>
        </p:nvSpPr>
        <p:spPr>
          <a:xfrm>
            <a:off x="595995" y="980728"/>
            <a:ext cx="7886700" cy="5400600"/>
          </a:xfrm>
        </p:spPr>
        <p:txBody>
          <a:bodyPr>
            <a:normAutofit fontScale="92500"/>
          </a:bodyPr>
          <a:lstStyle/>
          <a:p>
            <a:r>
              <a:rPr lang="pl-PL" dirty="0" err="1" smtClean="0"/>
              <a:t>Our</a:t>
            </a:r>
            <a:r>
              <a:rPr lang="pl-PL" dirty="0" smtClean="0"/>
              <a:t> </a:t>
            </a:r>
            <a:r>
              <a:rPr lang="pl-PL" dirty="0" err="1" smtClean="0"/>
              <a:t>next</a:t>
            </a:r>
            <a:r>
              <a:rPr lang="pl-PL" dirty="0" smtClean="0"/>
              <a:t> </a:t>
            </a:r>
            <a:r>
              <a:rPr lang="pl-PL" dirty="0" err="1" smtClean="0"/>
              <a:t>goal</a:t>
            </a:r>
            <a:r>
              <a:rPr lang="pl-PL" dirty="0" smtClean="0"/>
              <a:t> for 2018 was to </a:t>
            </a:r>
            <a:r>
              <a:rPr lang="pl-PL" dirty="0" err="1" smtClean="0"/>
              <a:t>create</a:t>
            </a:r>
            <a:r>
              <a:rPr lang="pl-PL" dirty="0" smtClean="0"/>
              <a:t> the </a:t>
            </a:r>
            <a:r>
              <a:rPr lang="en-GB" dirty="0" smtClean="0"/>
              <a:t>Capability Development </a:t>
            </a:r>
            <a:r>
              <a:rPr lang="pl-PL" dirty="0" smtClean="0"/>
              <a:t>F</a:t>
            </a:r>
            <a:r>
              <a:rPr lang="en-GB" dirty="0" err="1" smtClean="0"/>
              <a:t>ramework</a:t>
            </a:r>
            <a:r>
              <a:rPr lang="en-GB" dirty="0" smtClean="0"/>
              <a:t> in line with GAMSO</a:t>
            </a:r>
          </a:p>
          <a:p>
            <a:r>
              <a:rPr lang="en-GB" dirty="0" smtClean="0"/>
              <a:t>This </a:t>
            </a:r>
            <a:r>
              <a:rPr lang="pl-PL" dirty="0" err="1" smtClean="0"/>
              <a:t>will</a:t>
            </a:r>
            <a:r>
              <a:rPr lang="pl-PL" dirty="0" smtClean="0"/>
              <a:t> </a:t>
            </a:r>
            <a:r>
              <a:rPr lang="en-GB" dirty="0" smtClean="0"/>
              <a:t>extend to the current framework </a:t>
            </a:r>
            <a:r>
              <a:rPr lang="pl-PL" dirty="0" smtClean="0"/>
              <a:t>and</a:t>
            </a:r>
            <a:r>
              <a:rPr lang="en-GB" dirty="0" smtClean="0"/>
              <a:t> include the </a:t>
            </a:r>
            <a:r>
              <a:rPr lang="en-GB" dirty="0"/>
              <a:t>skills that need to evolve </a:t>
            </a:r>
            <a:r>
              <a:rPr lang="en-GB" dirty="0" smtClean="0"/>
              <a:t>with</a:t>
            </a:r>
            <a:r>
              <a:rPr lang="pl-PL" dirty="0" smtClean="0"/>
              <a:t>in</a:t>
            </a:r>
            <a:r>
              <a:rPr lang="en-GB" dirty="0" smtClean="0"/>
              <a:t> </a:t>
            </a:r>
            <a:r>
              <a:rPr lang="en-GB" dirty="0"/>
              <a:t>organisations that are modernising, such as how to innovate, solve problems, and interact with </a:t>
            </a:r>
            <a:r>
              <a:rPr lang="en-GB" dirty="0" smtClean="0"/>
              <a:t>partners/stakeholders. </a:t>
            </a:r>
            <a:r>
              <a:rPr lang="en-GB" dirty="0"/>
              <a:t>Often these skills are referred to as “soft” </a:t>
            </a:r>
            <a:r>
              <a:rPr lang="en-GB" dirty="0" smtClean="0"/>
              <a:t>skills</a:t>
            </a:r>
            <a:r>
              <a:rPr lang="pl-PL" dirty="0" smtClean="0"/>
              <a:t> </a:t>
            </a:r>
            <a:r>
              <a:rPr lang="pl-PL" dirty="0" err="1" smtClean="0"/>
              <a:t>or</a:t>
            </a:r>
            <a:r>
              <a:rPr lang="pl-PL" dirty="0" smtClean="0"/>
              <a:t> </a:t>
            </a:r>
            <a:r>
              <a:rPr lang="pl-PL" dirty="0" err="1" smtClean="0"/>
              <a:t>complementary</a:t>
            </a:r>
            <a:r>
              <a:rPr lang="pl-PL" dirty="0" smtClean="0"/>
              <a:t> </a:t>
            </a:r>
            <a:r>
              <a:rPr lang="pl-PL" dirty="0" err="1" smtClean="0"/>
              <a:t>skills</a:t>
            </a:r>
            <a:r>
              <a:rPr lang="en-GB" dirty="0" smtClean="0"/>
              <a:t>.</a:t>
            </a:r>
            <a:endParaRPr lang="en-GB" dirty="0"/>
          </a:p>
          <a:p>
            <a:r>
              <a:rPr lang="pl-PL" dirty="0" smtClean="0"/>
              <a:t>We </a:t>
            </a:r>
            <a:r>
              <a:rPr lang="pl-PL" dirty="0" err="1" smtClean="0"/>
              <a:t>have</a:t>
            </a:r>
            <a:r>
              <a:rPr lang="pl-PL" dirty="0" smtClean="0"/>
              <a:t> </a:t>
            </a:r>
            <a:r>
              <a:rPr lang="pl-PL" dirty="0" err="1" smtClean="0"/>
              <a:t>planned</a:t>
            </a:r>
            <a:r>
              <a:rPr lang="pl-PL" dirty="0" smtClean="0"/>
              <a:t> the </a:t>
            </a:r>
            <a:r>
              <a:rPr lang="pl-PL" dirty="0" err="1" smtClean="0"/>
              <a:t>following</a:t>
            </a:r>
            <a:r>
              <a:rPr lang="pl-PL" dirty="0" smtClean="0"/>
              <a:t> a</a:t>
            </a:r>
            <a:r>
              <a:rPr lang="en-US" dirty="0" err="1" smtClean="0"/>
              <a:t>ctivities</a:t>
            </a:r>
            <a:r>
              <a:rPr lang="en-US" dirty="0" smtClean="0"/>
              <a:t>:</a:t>
            </a:r>
            <a:endParaRPr lang="en-US" dirty="0"/>
          </a:p>
          <a:p>
            <a:pPr lvl="1"/>
            <a:r>
              <a:rPr lang="en-US" sz="1400" dirty="0"/>
              <a:t>Identify the skills/capability requirements using GAMSO as a framework. </a:t>
            </a:r>
          </a:p>
          <a:p>
            <a:pPr lvl="1"/>
            <a:r>
              <a:rPr lang="en-US" sz="1400" dirty="0"/>
              <a:t>Design descriptions of these skills at the basic, intermediate and advanced levels. This will provide common vocabulary and framework to support international collaboration activities</a:t>
            </a:r>
          </a:p>
          <a:p>
            <a:pPr lvl="1"/>
            <a:r>
              <a:rPr lang="en-US" sz="1400" dirty="0"/>
              <a:t>Review how this Framework could be used to measure costs of producing official statistics that could be compared across </a:t>
            </a:r>
            <a:r>
              <a:rPr lang="en-US" sz="1400" dirty="0" smtClean="0"/>
              <a:t>NS</a:t>
            </a:r>
            <a:r>
              <a:rPr lang="pl-PL" sz="1400" dirty="0" smtClean="0"/>
              <a:t>O</a:t>
            </a:r>
            <a:r>
              <a:rPr lang="en-US" sz="1400" dirty="0" smtClean="0"/>
              <a:t>s</a:t>
            </a:r>
            <a:r>
              <a:rPr lang="en-US" sz="1400" dirty="0"/>
              <a:t>.</a:t>
            </a:r>
          </a:p>
          <a:p>
            <a:pPr marL="342900" lvl="1" indent="0">
              <a:buNone/>
            </a:pPr>
            <a:endParaRPr lang="pl-PL" sz="1200" dirty="0"/>
          </a:p>
          <a:p>
            <a:pPr marL="342900" lvl="1" indent="0">
              <a:buNone/>
            </a:pPr>
            <a:r>
              <a:rPr lang="pl-PL" sz="2250" b="1" dirty="0"/>
              <a:t>BUT …</a:t>
            </a:r>
            <a:endParaRPr lang="en-GB" sz="2250" b="1" dirty="0"/>
          </a:p>
        </p:txBody>
      </p:sp>
    </p:spTree>
    <p:extLst>
      <p:ext uri="{BB962C8B-B14F-4D97-AF65-F5344CB8AC3E}">
        <p14:creationId xmlns:p14="http://schemas.microsoft.com/office/powerpoint/2010/main" val="3528321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88640"/>
            <a:ext cx="7886700" cy="711994"/>
          </a:xfrm>
        </p:spPr>
        <p:txBody>
          <a:bodyPr>
            <a:normAutofit/>
          </a:bodyPr>
          <a:lstStyle/>
          <a:p>
            <a:pPr algn="ctr"/>
            <a:r>
              <a:rPr lang="pl-PL" sz="3000" dirty="0">
                <a:latin typeface="+mn-lt"/>
              </a:rPr>
              <a:t>Training </a:t>
            </a:r>
            <a:r>
              <a:rPr lang="pl-PL" sz="3000" dirty="0" err="1">
                <a:latin typeface="+mn-lt"/>
              </a:rPr>
              <a:t>framework</a:t>
            </a:r>
            <a:endParaRPr lang="en-GB" sz="3000" dirty="0">
              <a:latin typeface="+mn-lt"/>
            </a:endParaRPr>
          </a:p>
        </p:txBody>
      </p:sp>
      <p:sp>
        <p:nvSpPr>
          <p:cNvPr id="3" name="Content Placeholder 2"/>
          <p:cNvSpPr>
            <a:spLocks noGrp="1"/>
          </p:cNvSpPr>
          <p:nvPr>
            <p:ph idx="1"/>
          </p:nvPr>
        </p:nvSpPr>
        <p:spPr>
          <a:xfrm>
            <a:off x="628650" y="1974850"/>
            <a:ext cx="7886700" cy="3515123"/>
          </a:xfrm>
        </p:spPr>
        <p:txBody>
          <a:bodyPr>
            <a:normAutofit/>
          </a:bodyPr>
          <a:lstStyle/>
          <a:p>
            <a:pPr marL="0" indent="0" algn="just">
              <a:buNone/>
            </a:pPr>
            <a:r>
              <a:rPr lang="pl-PL" sz="2400" dirty="0"/>
              <a:t>… we </a:t>
            </a:r>
            <a:r>
              <a:rPr lang="pl-PL" sz="2400" dirty="0" err="1"/>
              <a:t>have</a:t>
            </a:r>
            <a:r>
              <a:rPr lang="pl-PL" sz="2400" dirty="0"/>
              <a:t> </a:t>
            </a:r>
            <a:r>
              <a:rPr lang="pl-PL" sz="2400" dirty="0" err="1"/>
              <a:t>realised</a:t>
            </a:r>
            <a:r>
              <a:rPr lang="pl-PL" sz="2400" dirty="0"/>
              <a:t> </a:t>
            </a:r>
            <a:r>
              <a:rPr lang="pl-PL" sz="2400" dirty="0" err="1"/>
              <a:t>that</a:t>
            </a:r>
            <a:r>
              <a:rPr lang="pl-PL" sz="2400" dirty="0"/>
              <a:t> the GAMSO model </a:t>
            </a:r>
            <a:r>
              <a:rPr lang="pl-PL" sz="2400" dirty="0" err="1"/>
              <a:t>is</a:t>
            </a:r>
            <a:r>
              <a:rPr lang="pl-PL" sz="2400" dirty="0"/>
              <a:t> </a:t>
            </a:r>
            <a:r>
              <a:rPr lang="pl-PL" sz="2400" dirty="0" err="1"/>
              <a:t>difficult</a:t>
            </a:r>
            <a:r>
              <a:rPr lang="pl-PL" sz="2400" dirty="0"/>
              <a:t> to </a:t>
            </a:r>
            <a:r>
              <a:rPr lang="pl-PL" sz="2400" dirty="0" err="1"/>
              <a:t>use</a:t>
            </a:r>
            <a:r>
              <a:rPr lang="pl-PL" sz="2400" dirty="0"/>
              <a:t> in </a:t>
            </a:r>
            <a:r>
              <a:rPr lang="pl-PL" sz="2400" dirty="0" err="1"/>
              <a:t>aligning</a:t>
            </a:r>
            <a:r>
              <a:rPr lang="pl-PL" sz="2400" dirty="0"/>
              <a:t> </a:t>
            </a:r>
            <a:r>
              <a:rPr lang="pl-PL" sz="2400" dirty="0" err="1"/>
              <a:t>soft</a:t>
            </a:r>
            <a:r>
              <a:rPr lang="pl-PL" sz="2400" dirty="0"/>
              <a:t> </a:t>
            </a:r>
            <a:r>
              <a:rPr lang="pl-PL" sz="2400" dirty="0" err="1"/>
              <a:t>skills</a:t>
            </a:r>
            <a:r>
              <a:rPr lang="pl-PL" sz="2400" dirty="0"/>
              <a:t>. </a:t>
            </a:r>
          </a:p>
          <a:p>
            <a:pPr marL="0" indent="0" algn="just">
              <a:buNone/>
            </a:pPr>
            <a:endParaRPr lang="pl-PL" sz="2400" dirty="0"/>
          </a:p>
          <a:p>
            <a:pPr marL="0" indent="0" algn="just">
              <a:buNone/>
            </a:pPr>
            <a:r>
              <a:rPr lang="pl-PL" sz="2400" dirty="0" err="1"/>
              <a:t>Thus</a:t>
            </a:r>
            <a:r>
              <a:rPr lang="pl-PL" sz="2400" dirty="0"/>
              <a:t>, </a:t>
            </a:r>
            <a:r>
              <a:rPr lang="pl-PL" sz="2400" dirty="0" err="1"/>
              <a:t>during</a:t>
            </a:r>
            <a:r>
              <a:rPr lang="pl-PL" sz="2400" dirty="0"/>
              <a:t> </a:t>
            </a:r>
            <a:r>
              <a:rPr lang="pl-PL" sz="2400" dirty="0" err="1"/>
              <a:t>session</a:t>
            </a:r>
            <a:r>
              <a:rPr lang="pl-PL" sz="2400" dirty="0"/>
              <a:t> </a:t>
            </a:r>
            <a:r>
              <a:rPr lang="pl-PL" sz="2400" dirty="0" smtClean="0"/>
              <a:t>3 of the Oslo </a:t>
            </a:r>
            <a:r>
              <a:rPr lang="pl-PL" sz="2400" dirty="0" err="1" smtClean="0"/>
              <a:t>workshop</a:t>
            </a:r>
            <a:r>
              <a:rPr lang="pl-PL" sz="2400" dirty="0" smtClean="0"/>
              <a:t>, </a:t>
            </a:r>
            <a:r>
              <a:rPr lang="pl-PL" sz="2400" dirty="0"/>
              <a:t>we </a:t>
            </a:r>
            <a:r>
              <a:rPr lang="pl-PL" sz="2400" dirty="0" err="1" smtClean="0"/>
              <a:t>held</a:t>
            </a:r>
            <a:r>
              <a:rPr lang="pl-PL" sz="2400" dirty="0" smtClean="0"/>
              <a:t> </a:t>
            </a:r>
            <a:r>
              <a:rPr lang="pl-PL" sz="2400" dirty="0"/>
              <a:t>a </a:t>
            </a:r>
            <a:r>
              <a:rPr lang="pl-PL" sz="2400" dirty="0" err="1"/>
              <a:t>work</a:t>
            </a:r>
            <a:r>
              <a:rPr lang="pl-PL" sz="2400" dirty="0"/>
              <a:t> </a:t>
            </a:r>
            <a:r>
              <a:rPr lang="pl-PL" sz="2400" dirty="0" err="1"/>
              <a:t>group</a:t>
            </a:r>
            <a:r>
              <a:rPr lang="pl-PL" sz="2400" dirty="0"/>
              <a:t> with </a:t>
            </a:r>
            <a:r>
              <a:rPr lang="pl-PL" sz="2400" dirty="0" err="1"/>
              <a:t>participants</a:t>
            </a:r>
            <a:r>
              <a:rPr lang="pl-PL" sz="2400" dirty="0"/>
              <a:t> to </a:t>
            </a:r>
            <a:r>
              <a:rPr lang="pl-PL" sz="2400" dirty="0" err="1"/>
              <a:t>help</a:t>
            </a:r>
            <a:r>
              <a:rPr lang="pl-PL" sz="2400" dirty="0"/>
              <a:t> </a:t>
            </a:r>
            <a:r>
              <a:rPr lang="pl-PL" sz="2400" dirty="0" err="1"/>
              <a:t>us</a:t>
            </a:r>
            <a:r>
              <a:rPr lang="pl-PL" sz="2400" dirty="0"/>
              <a:t> to </a:t>
            </a:r>
            <a:r>
              <a:rPr lang="pl-PL" sz="2400" dirty="0" err="1"/>
              <a:t>prepare</a:t>
            </a:r>
            <a:r>
              <a:rPr lang="pl-PL" sz="2400" dirty="0"/>
              <a:t> a </a:t>
            </a:r>
            <a:r>
              <a:rPr lang="pl-PL" sz="2400" dirty="0" err="1"/>
              <a:t>training</a:t>
            </a:r>
            <a:r>
              <a:rPr lang="pl-PL" sz="2400" dirty="0"/>
              <a:t> </a:t>
            </a:r>
            <a:r>
              <a:rPr lang="pl-PL" sz="2400" dirty="0" err="1"/>
              <a:t>framework</a:t>
            </a:r>
            <a:r>
              <a:rPr lang="pl-PL" sz="2400" dirty="0"/>
              <a:t> for </a:t>
            </a:r>
            <a:r>
              <a:rPr lang="pl-PL" sz="2400" dirty="0" err="1"/>
              <a:t>soft</a:t>
            </a:r>
            <a:r>
              <a:rPr lang="pl-PL" sz="2400" dirty="0"/>
              <a:t> </a:t>
            </a:r>
            <a:r>
              <a:rPr lang="pl-PL" sz="2400" dirty="0" err="1"/>
              <a:t>skills</a:t>
            </a:r>
            <a:r>
              <a:rPr lang="pl-PL" sz="2400" dirty="0"/>
              <a:t> </a:t>
            </a:r>
            <a:r>
              <a:rPr lang="pl-PL" sz="2400" dirty="0" err="1"/>
              <a:t>within</a:t>
            </a:r>
            <a:r>
              <a:rPr lang="pl-PL" sz="2400" dirty="0"/>
              <a:t> </a:t>
            </a:r>
            <a:r>
              <a:rPr lang="pl-PL" sz="2400" dirty="0" err="1" smtClean="0"/>
              <a:t>NSOs</a:t>
            </a:r>
            <a:r>
              <a:rPr lang="pl-PL" sz="2400" dirty="0"/>
              <a:t>.</a:t>
            </a:r>
            <a:endParaRPr lang="en-IE" sz="2400" dirty="0"/>
          </a:p>
          <a:p>
            <a:pPr marL="0" indent="0">
              <a:buNone/>
            </a:pPr>
            <a:endParaRPr lang="pl-PL" sz="2250" b="1" dirty="0" smtClean="0"/>
          </a:p>
          <a:p>
            <a:pPr marL="0" indent="0">
              <a:buNone/>
            </a:pPr>
            <a:r>
              <a:rPr lang="pl-PL" sz="2250" dirty="0" err="1" smtClean="0"/>
              <a:t>Now</a:t>
            </a:r>
            <a:r>
              <a:rPr lang="pl-PL" sz="2250" dirty="0" smtClean="0"/>
              <a:t>, we </a:t>
            </a:r>
            <a:r>
              <a:rPr lang="pl-PL" sz="2250" dirty="0" err="1" smtClean="0"/>
              <a:t>are</a:t>
            </a:r>
            <a:r>
              <a:rPr lang="pl-PL" sz="2250" dirty="0" smtClean="0"/>
              <a:t> </a:t>
            </a:r>
            <a:r>
              <a:rPr lang="pl-PL" sz="2250" dirty="0" err="1" smtClean="0"/>
              <a:t>waiting</a:t>
            </a:r>
            <a:r>
              <a:rPr lang="pl-PL" sz="2250" dirty="0" smtClean="0"/>
              <a:t> for the </a:t>
            </a:r>
            <a:r>
              <a:rPr lang="pl-PL" sz="2250" dirty="0" err="1" smtClean="0"/>
              <a:t>results</a:t>
            </a:r>
            <a:r>
              <a:rPr lang="pl-PL" sz="2250" dirty="0" smtClean="0"/>
              <a:t> of the GAMSO </a:t>
            </a:r>
            <a:r>
              <a:rPr lang="pl-PL" sz="2250" dirty="0" err="1" smtClean="0"/>
              <a:t>revision</a:t>
            </a:r>
            <a:r>
              <a:rPr lang="pl-PL" sz="2250" dirty="0" smtClean="0"/>
              <a:t>.</a:t>
            </a:r>
            <a:endParaRPr lang="en-GB" sz="2250" dirty="0"/>
          </a:p>
        </p:txBody>
      </p:sp>
    </p:spTree>
    <p:extLst>
      <p:ext uri="{BB962C8B-B14F-4D97-AF65-F5344CB8AC3E}">
        <p14:creationId xmlns:p14="http://schemas.microsoft.com/office/powerpoint/2010/main" val="2794414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4512" y="208096"/>
            <a:ext cx="8363272" cy="1008112"/>
          </a:xfrm>
        </p:spPr>
        <p:txBody>
          <a:bodyPr/>
          <a:lstStyle/>
          <a:p>
            <a:pPr algn="ctr"/>
            <a:r>
              <a:rPr lang="en-US" sz="2000" dirty="0" smtClean="0"/>
              <a:t>Workshop </a:t>
            </a:r>
            <a:r>
              <a:rPr lang="en-US" sz="2000" dirty="0"/>
              <a:t>on Human Resources Management and Training: </a:t>
            </a:r>
            <a:r>
              <a:rPr lang="en-US" sz="2000" b="0" dirty="0"/>
              <a:t/>
            </a:r>
            <a:br>
              <a:rPr lang="en-US" sz="2000" b="0" dirty="0"/>
            </a:br>
            <a:r>
              <a:rPr lang="en-US" sz="2000" dirty="0"/>
              <a:t>Building Resilience in Statistical </a:t>
            </a:r>
            <a:r>
              <a:rPr lang="en-US" sz="2000" dirty="0" err="1" smtClean="0"/>
              <a:t>Organi</a:t>
            </a:r>
            <a:r>
              <a:rPr lang="pl-PL" sz="2000" dirty="0" smtClean="0"/>
              <a:t>s</a:t>
            </a:r>
            <a:r>
              <a:rPr lang="en-US" sz="2000" dirty="0" err="1" smtClean="0"/>
              <a:t>ations</a:t>
            </a:r>
            <a:r>
              <a:rPr lang="en-US" sz="2000" dirty="0" smtClean="0"/>
              <a:t> </a:t>
            </a:r>
            <a:r>
              <a:rPr lang="en-US" sz="2000" b="0" dirty="0"/>
              <a:t/>
            </a:r>
            <a:br>
              <a:rPr lang="en-US" sz="2000" b="0" dirty="0"/>
            </a:br>
            <a:r>
              <a:rPr lang="pl-PL" sz="2000" b="0" dirty="0"/>
              <a:t>Oslo, 12-14 </a:t>
            </a:r>
            <a:r>
              <a:rPr lang="pl-PL" sz="2000" b="0" dirty="0" err="1"/>
              <a:t>September</a:t>
            </a:r>
            <a:r>
              <a:rPr lang="pl-PL" sz="2000" b="0" dirty="0"/>
              <a:t> 2018 </a:t>
            </a:r>
            <a:endParaRPr lang="pl-PL" sz="2000" dirty="0"/>
          </a:p>
        </p:txBody>
      </p:sp>
      <p:pic>
        <p:nvPicPr>
          <p:cNvPr id="4" name="Obraz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8040" y="1484784"/>
            <a:ext cx="6516216" cy="4344144"/>
          </a:xfrm>
          <a:prstGeom prst="rect">
            <a:avLst/>
          </a:prstGeom>
        </p:spPr>
      </p:pic>
    </p:spTree>
    <p:extLst>
      <p:ext uri="{BB962C8B-B14F-4D97-AF65-F5344CB8AC3E}">
        <p14:creationId xmlns:p14="http://schemas.microsoft.com/office/powerpoint/2010/main" val="163109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304800"/>
            <a:ext cx="8435280" cy="891952"/>
          </a:xfrm>
        </p:spPr>
        <p:txBody>
          <a:bodyPr/>
          <a:lstStyle/>
          <a:p>
            <a:pPr algn="ctr"/>
            <a:r>
              <a:rPr lang="en-US" sz="2000" dirty="0"/>
              <a:t>Workshop on Human Resources Management and Training: </a:t>
            </a:r>
            <a:r>
              <a:rPr lang="en-US" sz="2000" b="0" dirty="0"/>
              <a:t/>
            </a:r>
            <a:br>
              <a:rPr lang="en-US" sz="2000" b="0" dirty="0"/>
            </a:br>
            <a:r>
              <a:rPr lang="en-US" sz="2000" dirty="0"/>
              <a:t>Building Resilience in Statistical </a:t>
            </a:r>
            <a:r>
              <a:rPr lang="en-US" sz="2000" dirty="0" err="1" smtClean="0"/>
              <a:t>Organi</a:t>
            </a:r>
            <a:r>
              <a:rPr lang="pl-PL" sz="2000" dirty="0" smtClean="0"/>
              <a:t>s</a:t>
            </a:r>
            <a:r>
              <a:rPr lang="en-US" sz="2000" dirty="0" err="1" smtClean="0"/>
              <a:t>ations</a:t>
            </a:r>
            <a:r>
              <a:rPr lang="en-US" sz="2000" dirty="0" smtClean="0"/>
              <a:t> </a:t>
            </a:r>
            <a:r>
              <a:rPr lang="en-US" sz="2000" b="0" dirty="0"/>
              <a:t/>
            </a:r>
            <a:br>
              <a:rPr lang="en-US" sz="2000" b="0" dirty="0"/>
            </a:br>
            <a:r>
              <a:rPr lang="pl-PL" sz="2000" b="0" dirty="0"/>
              <a:t>Oslo, 12-14 </a:t>
            </a:r>
            <a:r>
              <a:rPr lang="pl-PL" sz="2000" b="0" dirty="0" err="1"/>
              <a:t>September</a:t>
            </a:r>
            <a:r>
              <a:rPr lang="pl-PL" sz="2000" b="0" dirty="0"/>
              <a:t> 2018 </a:t>
            </a:r>
            <a:endParaRPr lang="pl-PL" sz="2000" dirty="0"/>
          </a:p>
        </p:txBody>
      </p:sp>
      <p:sp>
        <p:nvSpPr>
          <p:cNvPr id="3" name="Symbol zastępczy tekstu 2"/>
          <p:cNvSpPr>
            <a:spLocks noGrp="1"/>
          </p:cNvSpPr>
          <p:nvPr>
            <p:ph type="body" idx="1"/>
          </p:nvPr>
        </p:nvSpPr>
        <p:spPr>
          <a:xfrm>
            <a:off x="457200" y="1412776"/>
            <a:ext cx="8291264" cy="4680520"/>
          </a:xfrm>
        </p:spPr>
        <p:txBody>
          <a:bodyPr/>
          <a:lstStyle/>
          <a:p>
            <a:r>
              <a:rPr lang="en-US" dirty="0" smtClean="0"/>
              <a:t>The </a:t>
            </a:r>
            <a:r>
              <a:rPr lang="en-US" dirty="0"/>
              <a:t>workshop consisted of five sessions and covered the following substantive topics: </a:t>
            </a:r>
            <a:endParaRPr lang="pl-PL" dirty="0" smtClean="0"/>
          </a:p>
          <a:p>
            <a:endParaRPr lang="en-US" dirty="0"/>
          </a:p>
          <a:p>
            <a:pPr marL="342900" indent="-342900">
              <a:buFont typeface="Wingdings" panose="05000000000000000000" pitchFamily="2" charset="2"/>
              <a:buChar char="ü"/>
            </a:pPr>
            <a:r>
              <a:rPr lang="en-US" dirty="0" smtClean="0"/>
              <a:t>Measuring </a:t>
            </a:r>
            <a:r>
              <a:rPr lang="en-US" dirty="0"/>
              <a:t>progress and performance </a:t>
            </a:r>
          </a:p>
          <a:p>
            <a:pPr marL="342900" indent="-342900">
              <a:buFont typeface="Wingdings" panose="05000000000000000000" pitchFamily="2" charset="2"/>
              <a:buChar char="ü"/>
            </a:pPr>
            <a:r>
              <a:rPr lang="pl-PL" dirty="0" err="1" smtClean="0"/>
              <a:t>Encouraging</a:t>
            </a:r>
            <a:r>
              <a:rPr lang="pl-PL" dirty="0" smtClean="0"/>
              <a:t> </a:t>
            </a:r>
            <a:r>
              <a:rPr lang="pl-PL" dirty="0" err="1"/>
              <a:t>Innovation</a:t>
            </a:r>
            <a:r>
              <a:rPr lang="pl-PL" dirty="0"/>
              <a:t> </a:t>
            </a:r>
          </a:p>
          <a:p>
            <a:pPr marL="342900" indent="-342900">
              <a:buFont typeface="Wingdings" panose="05000000000000000000" pitchFamily="2" charset="2"/>
              <a:buChar char="ü"/>
            </a:pPr>
            <a:r>
              <a:rPr lang="en-US" dirty="0" smtClean="0"/>
              <a:t>Developing </a:t>
            </a:r>
            <a:r>
              <a:rPr lang="en-US" dirty="0"/>
              <a:t>skills and capability </a:t>
            </a:r>
          </a:p>
          <a:p>
            <a:pPr marL="342900" indent="-342900">
              <a:buFont typeface="Wingdings" panose="05000000000000000000" pitchFamily="2" charset="2"/>
              <a:buChar char="ü"/>
            </a:pPr>
            <a:r>
              <a:rPr lang="en-US" dirty="0" smtClean="0"/>
              <a:t>Approaches </a:t>
            </a:r>
            <a:r>
              <a:rPr lang="en-US" dirty="0"/>
              <a:t>to learning and development </a:t>
            </a:r>
          </a:p>
          <a:p>
            <a:pPr marL="342900" indent="-342900">
              <a:buFont typeface="Wingdings" panose="05000000000000000000" pitchFamily="2" charset="2"/>
              <a:buChar char="ü"/>
            </a:pPr>
            <a:r>
              <a:rPr lang="pl-PL" dirty="0" err="1" smtClean="0"/>
              <a:t>Leadership</a:t>
            </a:r>
            <a:r>
              <a:rPr lang="pl-PL" dirty="0" smtClean="0"/>
              <a:t> </a:t>
            </a:r>
            <a:r>
              <a:rPr lang="pl-PL" dirty="0"/>
              <a:t>of </a:t>
            </a:r>
            <a:r>
              <a:rPr lang="pl-PL" dirty="0" err="1"/>
              <a:t>change</a:t>
            </a:r>
            <a:r>
              <a:rPr lang="pl-PL" dirty="0"/>
              <a:t> </a:t>
            </a:r>
          </a:p>
          <a:p>
            <a:endParaRPr lang="pl-PL" dirty="0" smtClean="0"/>
          </a:p>
          <a:p>
            <a:pPr>
              <a:lnSpc>
                <a:spcPct val="100000"/>
              </a:lnSpc>
              <a:spcBef>
                <a:spcPts val="0"/>
              </a:spcBef>
            </a:pPr>
            <a:r>
              <a:rPr lang="en-US" dirty="0" smtClean="0"/>
              <a:t>The </a:t>
            </a:r>
            <a:r>
              <a:rPr lang="en-US" dirty="0"/>
              <a:t>workshop also had a special session for the East European Caucasus and Central Asian (EECCA) countries in the afternoon </a:t>
            </a:r>
            <a:endParaRPr lang="pl-PL" dirty="0" smtClean="0"/>
          </a:p>
          <a:p>
            <a:pPr>
              <a:lnSpc>
                <a:spcPct val="100000"/>
              </a:lnSpc>
              <a:spcBef>
                <a:spcPts val="0"/>
              </a:spcBef>
            </a:pPr>
            <a:r>
              <a:rPr lang="en-US" dirty="0" smtClean="0"/>
              <a:t>o</a:t>
            </a:r>
            <a:r>
              <a:rPr lang="pl-PL" dirty="0" smtClean="0"/>
              <a:t>n</a:t>
            </a:r>
            <a:r>
              <a:rPr lang="en-US" dirty="0" smtClean="0"/>
              <a:t> </a:t>
            </a:r>
            <a:r>
              <a:rPr lang="en-US" dirty="0"/>
              <a:t>14 September. </a:t>
            </a:r>
          </a:p>
          <a:p>
            <a:endParaRPr lang="pl-PL" dirty="0"/>
          </a:p>
        </p:txBody>
      </p:sp>
    </p:spTree>
    <p:extLst>
      <p:ext uri="{BB962C8B-B14F-4D97-AF65-F5344CB8AC3E}">
        <p14:creationId xmlns:p14="http://schemas.microsoft.com/office/powerpoint/2010/main" val="1102030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304800"/>
            <a:ext cx="8435280" cy="891952"/>
          </a:xfrm>
        </p:spPr>
        <p:txBody>
          <a:bodyPr/>
          <a:lstStyle/>
          <a:p>
            <a:pPr algn="ctr"/>
            <a:r>
              <a:rPr lang="en-US" sz="2000" dirty="0"/>
              <a:t>Workshop on Human Resources Management and Training: </a:t>
            </a:r>
            <a:r>
              <a:rPr lang="en-US" sz="2000" b="0" dirty="0"/>
              <a:t/>
            </a:r>
            <a:br>
              <a:rPr lang="en-US" sz="2000" b="0" dirty="0"/>
            </a:br>
            <a:r>
              <a:rPr lang="en-US" sz="2000" dirty="0"/>
              <a:t>Building Resilience in Statistical </a:t>
            </a:r>
            <a:r>
              <a:rPr lang="en-US" sz="2000" dirty="0" err="1" smtClean="0"/>
              <a:t>Organi</a:t>
            </a:r>
            <a:r>
              <a:rPr lang="pl-PL" sz="2000" dirty="0" smtClean="0"/>
              <a:t>s</a:t>
            </a:r>
            <a:r>
              <a:rPr lang="en-US" sz="2000" dirty="0" err="1" smtClean="0"/>
              <a:t>ations</a:t>
            </a:r>
            <a:r>
              <a:rPr lang="en-US" sz="2000" dirty="0" smtClean="0"/>
              <a:t> </a:t>
            </a:r>
            <a:r>
              <a:rPr lang="en-US" sz="2000" b="0" dirty="0"/>
              <a:t/>
            </a:r>
            <a:br>
              <a:rPr lang="en-US" sz="2000" b="0" dirty="0"/>
            </a:br>
            <a:r>
              <a:rPr lang="pl-PL" sz="2000" b="0" dirty="0"/>
              <a:t>Oslo, 12-14 </a:t>
            </a:r>
            <a:r>
              <a:rPr lang="pl-PL" sz="2000" b="0" dirty="0" err="1"/>
              <a:t>September</a:t>
            </a:r>
            <a:r>
              <a:rPr lang="pl-PL" sz="2000" b="0" dirty="0"/>
              <a:t> 2018 </a:t>
            </a:r>
            <a:endParaRPr lang="pl-PL" sz="2000" dirty="0"/>
          </a:p>
        </p:txBody>
      </p:sp>
      <p:sp>
        <p:nvSpPr>
          <p:cNvPr id="3" name="Symbol zastępczy tekstu 2"/>
          <p:cNvSpPr>
            <a:spLocks noGrp="1"/>
          </p:cNvSpPr>
          <p:nvPr>
            <p:ph type="body" idx="1"/>
          </p:nvPr>
        </p:nvSpPr>
        <p:spPr>
          <a:xfrm>
            <a:off x="457200" y="1412776"/>
            <a:ext cx="8291264" cy="4680520"/>
          </a:xfrm>
        </p:spPr>
        <p:txBody>
          <a:bodyPr/>
          <a:lstStyle/>
          <a:p>
            <a:r>
              <a:rPr lang="en-US" dirty="0" smtClean="0"/>
              <a:t>Key </a:t>
            </a:r>
            <a:r>
              <a:rPr lang="en-US" dirty="0"/>
              <a:t>items identified for </a:t>
            </a:r>
            <a:r>
              <a:rPr lang="en-US" dirty="0" smtClean="0"/>
              <a:t>future </a:t>
            </a:r>
            <a:r>
              <a:rPr lang="en-US" dirty="0"/>
              <a:t>work </a:t>
            </a:r>
            <a:r>
              <a:rPr lang="en-US" dirty="0" smtClean="0"/>
              <a:t>include: </a:t>
            </a:r>
            <a:endParaRPr lang="pl-PL" dirty="0" smtClean="0"/>
          </a:p>
          <a:p>
            <a:endParaRPr lang="en-US" dirty="0"/>
          </a:p>
          <a:p>
            <a:r>
              <a:rPr lang="en-US" dirty="0"/>
              <a:t>- Innovations in human resources management </a:t>
            </a:r>
          </a:p>
          <a:p>
            <a:r>
              <a:rPr lang="en-US" dirty="0"/>
              <a:t>- Leadership of change, moving from management to leadership </a:t>
            </a:r>
          </a:p>
          <a:p>
            <a:r>
              <a:rPr lang="pl-PL" dirty="0"/>
              <a:t>- </a:t>
            </a:r>
            <a:r>
              <a:rPr lang="pl-PL" dirty="0" err="1"/>
              <a:t>Methods</a:t>
            </a:r>
            <a:r>
              <a:rPr lang="pl-PL" dirty="0"/>
              <a:t> for </a:t>
            </a:r>
            <a:r>
              <a:rPr lang="pl-PL" dirty="0" err="1"/>
              <a:t>measuring</a:t>
            </a:r>
            <a:r>
              <a:rPr lang="pl-PL" dirty="0"/>
              <a:t> </a:t>
            </a:r>
            <a:r>
              <a:rPr lang="pl-PL" dirty="0" err="1"/>
              <a:t>outcomes</a:t>
            </a:r>
            <a:r>
              <a:rPr lang="pl-PL" dirty="0"/>
              <a:t> </a:t>
            </a:r>
          </a:p>
          <a:p>
            <a:pPr marL="174625" indent="-174625"/>
            <a:r>
              <a:rPr lang="en-US" dirty="0"/>
              <a:t>- Mechanisms for the transfer of knowledge and expertise between staff, and new techniques and methods for working </a:t>
            </a:r>
            <a:r>
              <a:rPr lang="en-US" dirty="0" smtClean="0"/>
              <a:t>in </a:t>
            </a:r>
            <a:r>
              <a:rPr lang="en-US" dirty="0"/>
              <a:t>times of change </a:t>
            </a:r>
          </a:p>
          <a:p>
            <a:pPr marL="174625" indent="-174625"/>
            <a:r>
              <a:rPr lang="en-US" dirty="0"/>
              <a:t>- Re-branding of the </a:t>
            </a:r>
            <a:r>
              <a:rPr lang="pl-PL" dirty="0" err="1" smtClean="0"/>
              <a:t>NSOs</a:t>
            </a:r>
            <a:r>
              <a:rPr lang="pl-PL" dirty="0" smtClean="0"/>
              <a:t> </a:t>
            </a:r>
            <a:r>
              <a:rPr lang="en-US" dirty="0" smtClean="0"/>
              <a:t>to </a:t>
            </a:r>
            <a:r>
              <a:rPr lang="en-US" dirty="0"/>
              <a:t>be more interesting to the potential employees </a:t>
            </a:r>
          </a:p>
          <a:p>
            <a:r>
              <a:rPr lang="en-US" dirty="0"/>
              <a:t>- Staying agile and keeping a holistic view </a:t>
            </a:r>
          </a:p>
          <a:p>
            <a:r>
              <a:rPr lang="pl-PL" dirty="0"/>
              <a:t>- </a:t>
            </a:r>
            <a:r>
              <a:rPr lang="pl-PL" dirty="0" err="1"/>
              <a:t>Capability</a:t>
            </a:r>
            <a:r>
              <a:rPr lang="pl-PL" dirty="0"/>
              <a:t> development </a:t>
            </a:r>
          </a:p>
          <a:p>
            <a:r>
              <a:rPr lang="en-US" dirty="0"/>
              <a:t>- Design of NSO’s, and software for human resources management </a:t>
            </a:r>
          </a:p>
          <a:p>
            <a:r>
              <a:rPr lang="pl-PL" dirty="0"/>
              <a:t>- </a:t>
            </a:r>
            <a:r>
              <a:rPr lang="pl-PL" dirty="0" err="1"/>
              <a:t>Well-being</a:t>
            </a:r>
            <a:r>
              <a:rPr lang="pl-PL" dirty="0"/>
              <a:t> </a:t>
            </a:r>
            <a:r>
              <a:rPr lang="pl-PL" dirty="0" err="1"/>
              <a:t>improvement</a:t>
            </a:r>
            <a:r>
              <a:rPr lang="pl-PL" dirty="0"/>
              <a:t> </a:t>
            </a:r>
          </a:p>
          <a:p>
            <a:endParaRPr lang="pl-PL" dirty="0"/>
          </a:p>
        </p:txBody>
      </p:sp>
    </p:spTree>
    <p:extLst>
      <p:ext uri="{BB962C8B-B14F-4D97-AF65-F5344CB8AC3E}">
        <p14:creationId xmlns:p14="http://schemas.microsoft.com/office/powerpoint/2010/main" val="3130623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16632"/>
            <a:ext cx="8435280" cy="891952"/>
          </a:xfrm>
        </p:spPr>
        <p:txBody>
          <a:bodyPr/>
          <a:lstStyle/>
          <a:p>
            <a:pPr algn="ctr"/>
            <a:r>
              <a:rPr lang="en-US" sz="2000" dirty="0"/>
              <a:t>Workshop on Human Resources Management and Training: </a:t>
            </a:r>
            <a:r>
              <a:rPr lang="en-US" sz="2000" b="0" dirty="0"/>
              <a:t/>
            </a:r>
            <a:br>
              <a:rPr lang="en-US" sz="2000" b="0" dirty="0"/>
            </a:br>
            <a:r>
              <a:rPr lang="en-US" sz="2000" dirty="0"/>
              <a:t>Building Resilience in Statistical </a:t>
            </a:r>
            <a:r>
              <a:rPr lang="en-US" sz="2000" dirty="0" err="1" smtClean="0"/>
              <a:t>Organi</a:t>
            </a:r>
            <a:r>
              <a:rPr lang="pl-PL" sz="2000" dirty="0" smtClean="0"/>
              <a:t>s</a:t>
            </a:r>
            <a:r>
              <a:rPr lang="en-US" sz="2000" dirty="0" err="1" smtClean="0"/>
              <a:t>ations</a:t>
            </a:r>
            <a:r>
              <a:rPr lang="en-US" sz="2000" dirty="0" smtClean="0"/>
              <a:t> </a:t>
            </a:r>
            <a:r>
              <a:rPr lang="en-US" sz="2000" b="0" dirty="0"/>
              <a:t/>
            </a:r>
            <a:br>
              <a:rPr lang="en-US" sz="2000" b="0" dirty="0"/>
            </a:br>
            <a:r>
              <a:rPr lang="pl-PL" sz="2000" b="0" dirty="0"/>
              <a:t>Oslo, 12-14 </a:t>
            </a:r>
            <a:r>
              <a:rPr lang="pl-PL" sz="2000" b="0" dirty="0" err="1"/>
              <a:t>September</a:t>
            </a:r>
            <a:r>
              <a:rPr lang="pl-PL" sz="2000" b="0" dirty="0"/>
              <a:t> 2018 </a:t>
            </a:r>
            <a:endParaRPr lang="pl-PL" sz="2000" dirty="0"/>
          </a:p>
        </p:txBody>
      </p:sp>
      <p:sp>
        <p:nvSpPr>
          <p:cNvPr id="3" name="Symbol zastępczy tekstu 2"/>
          <p:cNvSpPr>
            <a:spLocks noGrp="1"/>
          </p:cNvSpPr>
          <p:nvPr>
            <p:ph type="body" idx="1"/>
          </p:nvPr>
        </p:nvSpPr>
        <p:spPr>
          <a:xfrm>
            <a:off x="457200" y="1008584"/>
            <a:ext cx="8291264" cy="5084712"/>
          </a:xfrm>
        </p:spPr>
        <p:txBody>
          <a:bodyPr/>
          <a:lstStyle/>
          <a:p>
            <a:r>
              <a:rPr lang="pl-PL" dirty="0" err="1" smtClean="0"/>
              <a:t>Results</a:t>
            </a:r>
            <a:r>
              <a:rPr lang="pl-PL" dirty="0" smtClean="0"/>
              <a:t> of the </a:t>
            </a:r>
            <a:r>
              <a:rPr lang="pl-PL" dirty="0" err="1" smtClean="0"/>
              <a:t>evaluation</a:t>
            </a:r>
            <a:r>
              <a:rPr lang="pl-PL" dirty="0" smtClean="0"/>
              <a:t> </a:t>
            </a:r>
            <a:r>
              <a:rPr lang="pl-PL" dirty="0" err="1" smtClean="0"/>
              <a:t>questionnaire</a:t>
            </a:r>
            <a:r>
              <a:rPr lang="pl-PL" dirty="0" smtClean="0"/>
              <a:t>:</a:t>
            </a:r>
          </a:p>
          <a:p>
            <a:endParaRPr lang="pl-PL" dirty="0"/>
          </a:p>
        </p:txBody>
      </p:sp>
      <p:pic>
        <p:nvPicPr>
          <p:cNvPr id="4" name="Obraz 3"/>
          <p:cNvPicPr>
            <a:picLocks noChangeAspect="1"/>
          </p:cNvPicPr>
          <p:nvPr/>
        </p:nvPicPr>
        <p:blipFill>
          <a:blip r:embed="rId2"/>
          <a:stretch>
            <a:fillRect/>
          </a:stretch>
        </p:blipFill>
        <p:spPr>
          <a:xfrm>
            <a:off x="899592" y="1412776"/>
            <a:ext cx="7720031" cy="4680520"/>
          </a:xfrm>
          <a:prstGeom prst="rect">
            <a:avLst/>
          </a:prstGeom>
        </p:spPr>
      </p:pic>
    </p:spTree>
    <p:extLst>
      <p:ext uri="{BB962C8B-B14F-4D97-AF65-F5344CB8AC3E}">
        <p14:creationId xmlns:p14="http://schemas.microsoft.com/office/powerpoint/2010/main" val="145154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24397" y="332656"/>
            <a:ext cx="7886700" cy="676275"/>
          </a:xfrm>
        </p:spPr>
        <p:txBody>
          <a:bodyPr>
            <a:normAutofit/>
          </a:bodyPr>
          <a:lstStyle/>
          <a:p>
            <a:pPr algn="ctr"/>
            <a:r>
              <a:rPr lang="pl-PL" sz="3000" dirty="0" err="1">
                <a:latin typeface="+mn-lt"/>
              </a:rPr>
              <a:t>Summary</a:t>
            </a:r>
            <a:endParaRPr lang="pl-PL" sz="3000" dirty="0">
              <a:latin typeface="+mn-lt"/>
            </a:endParaRPr>
          </a:p>
        </p:txBody>
      </p:sp>
      <p:sp>
        <p:nvSpPr>
          <p:cNvPr id="3" name="Symbol zastępczy zawartości 2"/>
          <p:cNvSpPr>
            <a:spLocks noGrp="1"/>
          </p:cNvSpPr>
          <p:nvPr>
            <p:ph idx="1"/>
          </p:nvPr>
        </p:nvSpPr>
        <p:spPr>
          <a:xfrm>
            <a:off x="628650" y="2226469"/>
            <a:ext cx="8279606" cy="3263504"/>
          </a:xfrm>
        </p:spPr>
        <p:txBody>
          <a:bodyPr>
            <a:normAutofit fontScale="77500" lnSpcReduction="20000"/>
          </a:bodyPr>
          <a:lstStyle/>
          <a:p>
            <a:r>
              <a:rPr lang="pl-PL" dirty="0" smtClean="0"/>
              <a:t>The </a:t>
            </a:r>
            <a:r>
              <a:rPr lang="pl-PL" dirty="0" err="1" smtClean="0"/>
              <a:t>best</a:t>
            </a:r>
            <a:r>
              <a:rPr lang="pl-PL" dirty="0" smtClean="0"/>
              <a:t> </a:t>
            </a:r>
            <a:r>
              <a:rPr lang="pl-PL" dirty="0" err="1" smtClean="0"/>
              <a:t>way</a:t>
            </a:r>
            <a:r>
              <a:rPr lang="pl-PL" dirty="0" smtClean="0"/>
              <a:t> to </a:t>
            </a:r>
            <a:r>
              <a:rPr lang="pl-PL" dirty="0" err="1" smtClean="0"/>
              <a:t>summarise</a:t>
            </a:r>
            <a:r>
              <a:rPr lang="pl-PL" dirty="0" smtClean="0"/>
              <a:t> </a:t>
            </a:r>
            <a:r>
              <a:rPr lang="pl-PL" dirty="0" err="1" smtClean="0"/>
              <a:t>our</a:t>
            </a:r>
            <a:r>
              <a:rPr lang="pl-PL" dirty="0" smtClean="0"/>
              <a:t> </a:t>
            </a:r>
            <a:r>
              <a:rPr lang="pl-PL" dirty="0" err="1" smtClean="0"/>
              <a:t>activity</a:t>
            </a:r>
            <a:r>
              <a:rPr lang="pl-PL" dirty="0" smtClean="0"/>
              <a:t> </a:t>
            </a:r>
            <a:r>
              <a:rPr lang="pl-PL" dirty="0" err="1" smtClean="0"/>
              <a:t>is</a:t>
            </a:r>
            <a:r>
              <a:rPr lang="pl-PL" dirty="0" smtClean="0"/>
              <a:t> to show </a:t>
            </a:r>
            <a:r>
              <a:rPr lang="pl-PL" dirty="0" err="1" smtClean="0"/>
              <a:t>you</a:t>
            </a:r>
            <a:r>
              <a:rPr lang="pl-PL" dirty="0" smtClean="0"/>
              <a:t> </a:t>
            </a:r>
            <a:r>
              <a:rPr lang="pl-PL" dirty="0" err="1" smtClean="0"/>
              <a:t>our</a:t>
            </a:r>
            <a:r>
              <a:rPr lang="pl-PL" dirty="0" smtClean="0"/>
              <a:t> </a:t>
            </a:r>
            <a:r>
              <a:rPr lang="pl-PL" dirty="0" err="1" smtClean="0"/>
              <a:t>achievements</a:t>
            </a:r>
            <a:r>
              <a:rPr lang="pl-PL" dirty="0" smtClean="0"/>
              <a:t>:</a:t>
            </a:r>
          </a:p>
          <a:p>
            <a:endParaRPr lang="pl-PL" dirty="0" smtClean="0"/>
          </a:p>
          <a:p>
            <a:pPr>
              <a:buFont typeface="Wingdings" panose="05000000000000000000" pitchFamily="2" charset="2"/>
              <a:buChar char="ü"/>
            </a:pPr>
            <a:r>
              <a:rPr lang="pl-PL" dirty="0" err="1" smtClean="0"/>
              <a:t>guidelines</a:t>
            </a:r>
            <a:r>
              <a:rPr lang="pl-PL" dirty="0" smtClean="0"/>
              <a:t> for </a:t>
            </a:r>
            <a:r>
              <a:rPr lang="pl-PL" dirty="0" err="1" smtClean="0"/>
              <a:t>managers</a:t>
            </a:r>
            <a:r>
              <a:rPr lang="pl-PL" dirty="0" smtClean="0"/>
              <a:t>,</a:t>
            </a:r>
          </a:p>
          <a:p>
            <a:pPr>
              <a:buFont typeface="Wingdings" panose="05000000000000000000" pitchFamily="2" charset="2"/>
              <a:buChar char="ü"/>
            </a:pPr>
            <a:r>
              <a:rPr lang="pl-PL" dirty="0" err="1" smtClean="0"/>
              <a:t>guidelines</a:t>
            </a:r>
            <a:r>
              <a:rPr lang="pl-PL" dirty="0" smtClean="0"/>
              <a:t> for </a:t>
            </a:r>
            <a:r>
              <a:rPr lang="pl-PL" dirty="0" err="1" smtClean="0"/>
              <a:t>risk</a:t>
            </a:r>
            <a:r>
              <a:rPr lang="pl-PL" dirty="0" smtClean="0"/>
              <a:t> management,</a:t>
            </a:r>
          </a:p>
          <a:p>
            <a:pPr>
              <a:buFont typeface="Wingdings" panose="05000000000000000000" pitchFamily="2" charset="2"/>
              <a:buChar char="ü"/>
            </a:pPr>
            <a:r>
              <a:rPr lang="pl-PL" dirty="0" err="1" smtClean="0"/>
              <a:t>training</a:t>
            </a:r>
            <a:r>
              <a:rPr lang="pl-PL" dirty="0" smtClean="0"/>
              <a:t> materials for </a:t>
            </a:r>
            <a:r>
              <a:rPr lang="pl-PL" dirty="0" err="1" smtClean="0"/>
              <a:t>risk</a:t>
            </a:r>
            <a:r>
              <a:rPr lang="pl-PL" dirty="0" smtClean="0"/>
              <a:t> management,</a:t>
            </a:r>
          </a:p>
          <a:p>
            <a:pPr>
              <a:buFont typeface="Wingdings" panose="05000000000000000000" pitchFamily="2" charset="2"/>
              <a:buChar char="ü"/>
            </a:pPr>
            <a:r>
              <a:rPr lang="pl-PL" dirty="0" err="1" smtClean="0"/>
              <a:t>competence</a:t>
            </a:r>
            <a:r>
              <a:rPr lang="pl-PL" dirty="0" smtClean="0"/>
              <a:t> profile for data </a:t>
            </a:r>
            <a:r>
              <a:rPr lang="pl-PL" dirty="0" err="1" smtClean="0"/>
              <a:t>scientist</a:t>
            </a:r>
            <a:r>
              <a:rPr lang="pl-PL" dirty="0" smtClean="0"/>
              <a:t>,</a:t>
            </a:r>
          </a:p>
          <a:p>
            <a:pPr>
              <a:buFont typeface="Wingdings" panose="05000000000000000000" pitchFamily="2" charset="2"/>
              <a:buChar char="ü"/>
            </a:pPr>
            <a:r>
              <a:rPr lang="pl-PL" dirty="0" smtClean="0"/>
              <a:t>Statistical Training Framework (</a:t>
            </a:r>
            <a:r>
              <a:rPr lang="pl-PL" dirty="0" err="1" smtClean="0"/>
              <a:t>using</a:t>
            </a:r>
            <a:r>
              <a:rPr lang="pl-PL" dirty="0" smtClean="0"/>
              <a:t> GSBPM)</a:t>
            </a:r>
          </a:p>
          <a:p>
            <a:pPr>
              <a:buFont typeface="Wingdings" panose="05000000000000000000" pitchFamily="2" charset="2"/>
              <a:buChar char="ü"/>
            </a:pPr>
            <a:r>
              <a:rPr lang="pl-PL" dirty="0" smtClean="0"/>
              <a:t>… </a:t>
            </a:r>
          </a:p>
          <a:p>
            <a:pPr>
              <a:buFont typeface="Wingdings" panose="05000000000000000000" pitchFamily="2" charset="2"/>
              <a:buChar char="ü"/>
            </a:pPr>
            <a:endParaRPr lang="pl-PL" dirty="0"/>
          </a:p>
          <a:p>
            <a:endParaRPr lang="pl-PL" dirty="0"/>
          </a:p>
        </p:txBody>
      </p:sp>
    </p:spTree>
    <p:extLst>
      <p:ext uri="{BB962C8B-B14F-4D97-AF65-F5344CB8AC3E}">
        <p14:creationId xmlns:p14="http://schemas.microsoft.com/office/powerpoint/2010/main" val="4165084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pPr algn="ctr"/>
            <a:r>
              <a:rPr lang="en-US" sz="3000" dirty="0"/>
              <a:t>The </a:t>
            </a:r>
            <a:r>
              <a:rPr lang="en-US" sz="3000" dirty="0" err="1"/>
              <a:t>Moderni</a:t>
            </a:r>
            <a:r>
              <a:rPr lang="pl-PL" sz="3000" dirty="0"/>
              <a:t>s</a:t>
            </a:r>
            <a:r>
              <a:rPr lang="en-US" sz="3000" dirty="0" err="1"/>
              <a:t>ation</a:t>
            </a:r>
            <a:r>
              <a:rPr lang="en-US" sz="3000" dirty="0"/>
              <a:t> Group </a:t>
            </a:r>
            <a:r>
              <a:rPr lang="pl-PL" sz="3000" dirty="0"/>
              <a:t/>
            </a:r>
            <a:br>
              <a:rPr lang="pl-PL" sz="3000" dirty="0"/>
            </a:br>
            <a:r>
              <a:rPr lang="en-US" sz="3000" dirty="0"/>
              <a:t>on Developing </a:t>
            </a:r>
            <a:r>
              <a:rPr lang="en-US" sz="3000" dirty="0" err="1"/>
              <a:t>Organi</a:t>
            </a:r>
            <a:r>
              <a:rPr lang="pl-PL" sz="3000" dirty="0"/>
              <a:t>s</a:t>
            </a:r>
            <a:r>
              <a:rPr lang="en-US" sz="3000" dirty="0" err="1"/>
              <a:t>ational</a:t>
            </a:r>
            <a:r>
              <a:rPr lang="en-US" sz="3000" dirty="0"/>
              <a:t> Resilience</a:t>
            </a:r>
            <a:endParaRPr lang="pl-PL" sz="3000" dirty="0"/>
          </a:p>
        </p:txBody>
      </p:sp>
      <p:sp>
        <p:nvSpPr>
          <p:cNvPr id="3" name="Symbol zastępczy zawartości 2"/>
          <p:cNvSpPr>
            <a:spLocks noGrp="1"/>
          </p:cNvSpPr>
          <p:nvPr>
            <p:ph idx="1"/>
          </p:nvPr>
        </p:nvSpPr>
        <p:spPr>
          <a:xfrm>
            <a:off x="628650" y="1268760"/>
            <a:ext cx="7886700" cy="4896544"/>
          </a:xfrm>
        </p:spPr>
        <p:txBody>
          <a:bodyPr>
            <a:normAutofit/>
          </a:bodyPr>
          <a:lstStyle/>
          <a:p>
            <a:r>
              <a:rPr lang="pl-PL" dirty="0" smtClean="0"/>
              <a:t>We </a:t>
            </a:r>
            <a:r>
              <a:rPr lang="pl-PL" dirty="0" err="1" smtClean="0"/>
              <a:t>are</a:t>
            </a:r>
            <a:r>
              <a:rPr lang="pl-PL" dirty="0" smtClean="0"/>
              <a:t> </a:t>
            </a:r>
            <a:r>
              <a:rPr lang="en-US" dirty="0" smtClean="0"/>
              <a:t>part </a:t>
            </a:r>
            <a:r>
              <a:rPr lang="en-US" dirty="0"/>
              <a:t>of the High-Level Group for the </a:t>
            </a:r>
            <a:r>
              <a:rPr lang="en-US" dirty="0" err="1" smtClean="0"/>
              <a:t>Moderni</a:t>
            </a:r>
            <a:r>
              <a:rPr lang="pl-PL" dirty="0" smtClean="0"/>
              <a:t>s</a:t>
            </a:r>
            <a:r>
              <a:rPr lang="en-US" dirty="0" err="1" smtClean="0"/>
              <a:t>ation</a:t>
            </a:r>
            <a:r>
              <a:rPr lang="en-US" dirty="0" smtClean="0"/>
              <a:t> </a:t>
            </a:r>
            <a:r>
              <a:rPr lang="en-US" dirty="0"/>
              <a:t>of Official Statistics (HLG-MOS) or </a:t>
            </a:r>
            <a:r>
              <a:rPr lang="en-US" dirty="0" err="1"/>
              <a:t>ModernStats</a:t>
            </a:r>
            <a:r>
              <a:rPr lang="en-US" dirty="0"/>
              <a:t>. </a:t>
            </a:r>
            <a:endParaRPr lang="pl-PL" dirty="0" smtClean="0"/>
          </a:p>
          <a:p>
            <a:r>
              <a:rPr lang="pl-PL" dirty="0" smtClean="0"/>
              <a:t>We</a:t>
            </a:r>
            <a:r>
              <a:rPr lang="en-US" dirty="0" smtClean="0"/>
              <a:t> </a:t>
            </a:r>
            <a:r>
              <a:rPr lang="pl-PL" dirty="0" err="1" smtClean="0"/>
              <a:t>advance</a:t>
            </a:r>
            <a:r>
              <a:rPr lang="en-US" dirty="0" smtClean="0"/>
              <a:t> </a:t>
            </a:r>
            <a:r>
              <a:rPr lang="en-US" dirty="0"/>
              <a:t>the work of the </a:t>
            </a:r>
            <a:r>
              <a:rPr lang="en-US" dirty="0" err="1" smtClean="0"/>
              <a:t>Moderni</a:t>
            </a:r>
            <a:r>
              <a:rPr lang="pl-PL" dirty="0" smtClean="0"/>
              <a:t>s</a:t>
            </a:r>
            <a:r>
              <a:rPr lang="en-US" dirty="0" err="1" smtClean="0"/>
              <a:t>ation</a:t>
            </a:r>
            <a:r>
              <a:rPr lang="en-US" dirty="0" smtClean="0"/>
              <a:t> </a:t>
            </a:r>
            <a:r>
              <a:rPr lang="en-US" dirty="0"/>
              <a:t>Group on Capabilities and </a:t>
            </a:r>
            <a:r>
              <a:rPr lang="en-US" dirty="0" err="1" smtClean="0"/>
              <a:t>Communicat</a:t>
            </a:r>
            <a:r>
              <a:rPr lang="pl-PL" dirty="0" smtClean="0"/>
              <a:t>i</a:t>
            </a:r>
            <a:r>
              <a:rPr lang="en-US" dirty="0" smtClean="0"/>
              <a:t>on</a:t>
            </a:r>
            <a:r>
              <a:rPr lang="en-US" dirty="0"/>
              <a:t>. </a:t>
            </a:r>
            <a:endParaRPr lang="pl-PL" dirty="0" smtClean="0"/>
          </a:p>
          <a:p>
            <a:r>
              <a:rPr lang="pl-PL" dirty="0" err="1" smtClean="0"/>
              <a:t>Our</a:t>
            </a:r>
            <a:r>
              <a:rPr lang="en-US" dirty="0" smtClean="0"/>
              <a:t> </a:t>
            </a:r>
            <a:r>
              <a:rPr lang="en-US" dirty="0"/>
              <a:t>main focus is on the following activities:</a:t>
            </a:r>
          </a:p>
          <a:p>
            <a:pPr>
              <a:buFont typeface="Wingdings" panose="05000000000000000000" pitchFamily="2" charset="2"/>
              <a:buChar char="ü"/>
            </a:pPr>
            <a:r>
              <a:rPr lang="pl-PL" dirty="0" err="1" smtClean="0"/>
              <a:t>Organisational</a:t>
            </a:r>
            <a:r>
              <a:rPr lang="pl-PL" dirty="0" smtClean="0"/>
              <a:t> </a:t>
            </a:r>
            <a:r>
              <a:rPr lang="pl-PL" dirty="0" err="1" smtClean="0"/>
              <a:t>resilience</a:t>
            </a:r>
            <a:endParaRPr lang="pl-PL" dirty="0" smtClean="0"/>
          </a:p>
          <a:p>
            <a:pPr>
              <a:buFont typeface="Wingdings" panose="05000000000000000000" pitchFamily="2" charset="2"/>
              <a:buChar char="ü"/>
            </a:pPr>
            <a:r>
              <a:rPr lang="pl-PL" dirty="0" smtClean="0"/>
              <a:t> </a:t>
            </a:r>
            <a:r>
              <a:rPr lang="en-US" dirty="0"/>
              <a:t>Risk </a:t>
            </a:r>
            <a:r>
              <a:rPr lang="en-US" dirty="0" smtClean="0"/>
              <a:t>Management</a:t>
            </a:r>
            <a:endParaRPr lang="pl-PL" dirty="0" smtClean="0"/>
          </a:p>
          <a:p>
            <a:pPr>
              <a:buFont typeface="Wingdings" panose="05000000000000000000" pitchFamily="2" charset="2"/>
              <a:buChar char="ü"/>
            </a:pPr>
            <a:r>
              <a:rPr lang="pl-PL" dirty="0"/>
              <a:t> </a:t>
            </a:r>
            <a:r>
              <a:rPr lang="pl-PL" dirty="0" err="1"/>
              <a:t>Building</a:t>
            </a:r>
            <a:r>
              <a:rPr lang="pl-PL" dirty="0"/>
              <a:t> </a:t>
            </a:r>
            <a:r>
              <a:rPr lang="pl-PL" dirty="0" smtClean="0"/>
              <a:t>Training </a:t>
            </a:r>
            <a:r>
              <a:rPr lang="pl-PL" dirty="0" err="1" smtClean="0"/>
              <a:t>Frameworks</a:t>
            </a:r>
            <a:endParaRPr lang="pl-PL" dirty="0"/>
          </a:p>
          <a:p>
            <a:pPr>
              <a:buFont typeface="Wingdings" panose="05000000000000000000" pitchFamily="2" charset="2"/>
              <a:buChar char="ü"/>
            </a:pPr>
            <a:endParaRPr lang="en-US" dirty="0"/>
          </a:p>
          <a:p>
            <a:pPr>
              <a:buFont typeface="Wingdings" panose="05000000000000000000" pitchFamily="2" charset="2"/>
              <a:buChar char="ü"/>
            </a:pPr>
            <a:endParaRPr lang="en-US" dirty="0"/>
          </a:p>
          <a:p>
            <a:endParaRPr lang="en-US" dirty="0"/>
          </a:p>
          <a:p>
            <a:pPr marL="0" indent="0">
              <a:buNone/>
            </a:pPr>
            <a:endParaRPr lang="pl-PL" dirty="0"/>
          </a:p>
        </p:txBody>
      </p:sp>
    </p:spTree>
    <p:extLst>
      <p:ext uri="{BB962C8B-B14F-4D97-AF65-F5344CB8AC3E}">
        <p14:creationId xmlns:p14="http://schemas.microsoft.com/office/powerpoint/2010/main" val="155515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24397" y="332656"/>
            <a:ext cx="7886700" cy="676275"/>
          </a:xfrm>
        </p:spPr>
        <p:txBody>
          <a:bodyPr>
            <a:normAutofit/>
          </a:bodyPr>
          <a:lstStyle/>
          <a:p>
            <a:pPr algn="ctr"/>
            <a:r>
              <a:rPr lang="pl-PL" sz="3000" dirty="0" err="1">
                <a:latin typeface="+mn-lt"/>
              </a:rPr>
              <a:t>Summary</a:t>
            </a:r>
            <a:endParaRPr lang="pl-PL" sz="3000" dirty="0">
              <a:latin typeface="+mn-lt"/>
            </a:endParaRPr>
          </a:p>
        </p:txBody>
      </p:sp>
      <p:sp>
        <p:nvSpPr>
          <p:cNvPr id="3" name="Symbol zastępczy zawartości 2"/>
          <p:cNvSpPr>
            <a:spLocks noGrp="1"/>
          </p:cNvSpPr>
          <p:nvPr>
            <p:ph idx="1"/>
          </p:nvPr>
        </p:nvSpPr>
        <p:spPr>
          <a:xfrm>
            <a:off x="107504" y="2226469"/>
            <a:ext cx="8928992" cy="3263504"/>
          </a:xfrm>
        </p:spPr>
        <p:txBody>
          <a:bodyPr>
            <a:normAutofit/>
          </a:bodyPr>
          <a:lstStyle/>
          <a:p>
            <a:pPr marL="0" indent="0" algn="ctr">
              <a:buNone/>
            </a:pPr>
            <a:r>
              <a:rPr lang="pl-PL" dirty="0" err="1" smtClean="0"/>
              <a:t>You</a:t>
            </a:r>
            <a:r>
              <a:rPr lang="pl-PL" dirty="0" smtClean="0"/>
              <a:t> </a:t>
            </a:r>
            <a:r>
              <a:rPr lang="pl-PL" dirty="0" err="1" smtClean="0"/>
              <a:t>can</a:t>
            </a:r>
            <a:r>
              <a:rPr lang="pl-PL" dirty="0" smtClean="0"/>
              <a:t> </a:t>
            </a:r>
            <a:r>
              <a:rPr lang="pl-PL" dirty="0" err="1" smtClean="0"/>
              <a:t>find</a:t>
            </a:r>
            <a:r>
              <a:rPr lang="pl-PL" dirty="0" smtClean="0"/>
              <a:t> </a:t>
            </a:r>
            <a:r>
              <a:rPr lang="pl-PL" dirty="0" err="1" smtClean="0"/>
              <a:t>all</a:t>
            </a:r>
            <a:r>
              <a:rPr lang="pl-PL" dirty="0" smtClean="0"/>
              <a:t> </a:t>
            </a:r>
            <a:r>
              <a:rPr lang="pl-PL" dirty="0" err="1"/>
              <a:t>our</a:t>
            </a:r>
            <a:r>
              <a:rPr lang="pl-PL" dirty="0"/>
              <a:t> </a:t>
            </a:r>
            <a:r>
              <a:rPr lang="pl-PL" dirty="0" err="1"/>
              <a:t>outputs</a:t>
            </a:r>
            <a:r>
              <a:rPr lang="pl-PL" dirty="0"/>
              <a:t> on </a:t>
            </a:r>
            <a:r>
              <a:rPr lang="pl-PL" dirty="0" smtClean="0"/>
              <a:t>public </a:t>
            </a:r>
            <a:r>
              <a:rPr lang="pl-PL" dirty="0" err="1" smtClean="0"/>
              <a:t>page</a:t>
            </a:r>
            <a:endParaRPr lang="pl-PL" dirty="0" smtClean="0"/>
          </a:p>
          <a:p>
            <a:pPr marL="0" indent="0" algn="ctr">
              <a:buNone/>
            </a:pPr>
            <a:endParaRPr lang="pl-PL" dirty="0"/>
          </a:p>
          <a:p>
            <a:pPr marL="0" indent="0" algn="ctr">
              <a:buNone/>
            </a:pPr>
            <a:r>
              <a:rPr lang="pl-PL" dirty="0" smtClean="0">
                <a:solidFill>
                  <a:srgbClr val="0070C0"/>
                </a:solidFill>
              </a:rPr>
              <a:t>Human </a:t>
            </a:r>
            <a:r>
              <a:rPr lang="pl-PL" dirty="0" err="1" smtClean="0">
                <a:solidFill>
                  <a:srgbClr val="0070C0"/>
                </a:solidFill>
              </a:rPr>
              <a:t>resources</a:t>
            </a:r>
            <a:r>
              <a:rPr lang="pl-PL" dirty="0" smtClean="0">
                <a:solidFill>
                  <a:srgbClr val="0070C0"/>
                </a:solidFill>
              </a:rPr>
              <a:t> and </a:t>
            </a:r>
            <a:r>
              <a:rPr lang="pl-PL" dirty="0" err="1" smtClean="0">
                <a:solidFill>
                  <a:srgbClr val="0070C0"/>
                </a:solidFill>
              </a:rPr>
              <a:t>more</a:t>
            </a:r>
            <a:endParaRPr lang="pl-PL" dirty="0">
              <a:solidFill>
                <a:srgbClr val="0070C0"/>
              </a:solidFill>
            </a:endParaRPr>
          </a:p>
          <a:p>
            <a:pPr marL="0" indent="0" algn="ctr">
              <a:buNone/>
            </a:pPr>
            <a:endParaRPr lang="pl-PL" sz="2000" dirty="0" smtClean="0">
              <a:solidFill>
                <a:srgbClr val="59BBE4"/>
              </a:solidFill>
              <a:hlinkClick r:id="rId2"/>
            </a:endParaRPr>
          </a:p>
          <a:p>
            <a:pPr marL="0" indent="0" algn="ctr">
              <a:buNone/>
            </a:pPr>
            <a:r>
              <a:rPr lang="pl-PL" sz="2000" dirty="0" smtClean="0">
                <a:solidFill>
                  <a:srgbClr val="59BBE4"/>
                </a:solidFill>
                <a:hlinkClick r:id="rId2"/>
              </a:rPr>
              <a:t>https://statswiki.unece.org/pages/viewpage.action?pageId=218890322</a:t>
            </a:r>
            <a:endParaRPr lang="pl-PL" sz="2000" dirty="0">
              <a:solidFill>
                <a:srgbClr val="59BBE4"/>
              </a:solidFill>
            </a:endParaRPr>
          </a:p>
        </p:txBody>
      </p:sp>
    </p:spTree>
    <p:extLst>
      <p:ext uri="{BB962C8B-B14F-4D97-AF65-F5344CB8AC3E}">
        <p14:creationId xmlns:p14="http://schemas.microsoft.com/office/powerpoint/2010/main" val="182211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229933" y="1340768"/>
            <a:ext cx="8640960" cy="4794244"/>
          </a:xfrm>
        </p:spPr>
        <p:txBody>
          <a:bodyPr>
            <a:normAutofit/>
          </a:bodyPr>
          <a:lstStyle/>
          <a:p>
            <a:pPr marL="0" indent="0" algn="ctr">
              <a:buNone/>
            </a:pPr>
            <a:endParaRPr lang="pl-PL" sz="4050" dirty="0"/>
          </a:p>
          <a:p>
            <a:pPr marL="0" indent="0" algn="ctr">
              <a:buNone/>
            </a:pPr>
            <a:endParaRPr lang="pl-PL" sz="4050" dirty="0" smtClean="0"/>
          </a:p>
          <a:p>
            <a:pPr marL="0" indent="0" algn="ctr">
              <a:buNone/>
            </a:pPr>
            <a:endParaRPr lang="pl-PL" sz="4050" dirty="0"/>
          </a:p>
          <a:p>
            <a:pPr marL="0" indent="0" algn="ctr">
              <a:buNone/>
            </a:pPr>
            <a:r>
              <a:rPr lang="pl-PL" sz="4050" dirty="0" err="1" smtClean="0"/>
              <a:t>Thank</a:t>
            </a:r>
            <a:r>
              <a:rPr lang="pl-PL" sz="4050" dirty="0" smtClean="0"/>
              <a:t> </a:t>
            </a:r>
            <a:r>
              <a:rPr lang="pl-PL" sz="4050" dirty="0" err="1"/>
              <a:t>you</a:t>
            </a:r>
            <a:r>
              <a:rPr lang="pl-PL" sz="4050" dirty="0"/>
              <a:t> for </a:t>
            </a:r>
            <a:r>
              <a:rPr lang="pl-PL" sz="4050" dirty="0" err="1"/>
              <a:t>your</a:t>
            </a:r>
            <a:r>
              <a:rPr lang="pl-PL" sz="4050" dirty="0"/>
              <a:t> </a:t>
            </a:r>
            <a:r>
              <a:rPr lang="pl-PL" sz="4050" dirty="0" err="1"/>
              <a:t>attention</a:t>
            </a:r>
            <a:r>
              <a:rPr lang="pl-PL" sz="4050" dirty="0"/>
              <a:t>!</a:t>
            </a:r>
          </a:p>
        </p:txBody>
      </p:sp>
    </p:spTree>
    <p:extLst>
      <p:ext uri="{BB962C8B-B14F-4D97-AF65-F5344CB8AC3E}">
        <p14:creationId xmlns:p14="http://schemas.microsoft.com/office/powerpoint/2010/main" val="841468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pPr algn="ctr"/>
            <a:r>
              <a:rPr lang="en-US" sz="3000" dirty="0"/>
              <a:t>The </a:t>
            </a:r>
            <a:r>
              <a:rPr lang="en-US" sz="3000" dirty="0" err="1"/>
              <a:t>Moderni</a:t>
            </a:r>
            <a:r>
              <a:rPr lang="pl-PL" sz="3000" dirty="0"/>
              <a:t>s</a:t>
            </a:r>
            <a:r>
              <a:rPr lang="en-US" sz="3000" dirty="0" err="1"/>
              <a:t>ation</a:t>
            </a:r>
            <a:r>
              <a:rPr lang="en-US" sz="3000" dirty="0"/>
              <a:t> Group </a:t>
            </a:r>
            <a:r>
              <a:rPr lang="pl-PL" sz="3000" dirty="0"/>
              <a:t/>
            </a:r>
            <a:br>
              <a:rPr lang="pl-PL" sz="3000" dirty="0"/>
            </a:br>
            <a:r>
              <a:rPr lang="en-US" sz="3000" dirty="0"/>
              <a:t>on Developing </a:t>
            </a:r>
            <a:r>
              <a:rPr lang="en-US" sz="3000" dirty="0" err="1"/>
              <a:t>Organi</a:t>
            </a:r>
            <a:r>
              <a:rPr lang="pl-PL" sz="3000" dirty="0"/>
              <a:t>s</a:t>
            </a:r>
            <a:r>
              <a:rPr lang="en-US" sz="3000" dirty="0" err="1"/>
              <a:t>ational</a:t>
            </a:r>
            <a:r>
              <a:rPr lang="en-US" sz="3000" dirty="0"/>
              <a:t> Resilience</a:t>
            </a:r>
            <a:endParaRPr lang="pl-PL" sz="3000" dirty="0"/>
          </a:p>
        </p:txBody>
      </p:sp>
      <p:sp>
        <p:nvSpPr>
          <p:cNvPr id="3" name="Symbol zastępczy zawartości 2"/>
          <p:cNvSpPr>
            <a:spLocks noGrp="1"/>
          </p:cNvSpPr>
          <p:nvPr>
            <p:ph idx="1"/>
          </p:nvPr>
        </p:nvSpPr>
        <p:spPr/>
        <p:txBody>
          <a:bodyPr>
            <a:normAutofit fontScale="92500" lnSpcReduction="20000"/>
          </a:bodyPr>
          <a:lstStyle/>
          <a:p>
            <a:r>
              <a:rPr lang="pl-PL" dirty="0"/>
              <a:t>Anna Borowska – Chair (Poland)</a:t>
            </a:r>
          </a:p>
          <a:p>
            <a:r>
              <a:rPr lang="pl-PL" dirty="0"/>
              <a:t>Marie Creedon, Eilish O'Sullivan  (</a:t>
            </a:r>
            <a:r>
              <a:rPr lang="pl-PL" dirty="0" err="1"/>
              <a:t>Ireland</a:t>
            </a:r>
            <a:r>
              <a:rPr lang="pl-PL" dirty="0"/>
              <a:t>)</a:t>
            </a:r>
          </a:p>
          <a:p>
            <a:r>
              <a:rPr lang="pl-PL" dirty="0"/>
              <a:t>Antonio Ottaiano, Fabrizio Rotundi, Marco </a:t>
            </a:r>
            <a:r>
              <a:rPr lang="pl-PL" dirty="0" smtClean="0"/>
              <a:t>Tozzi</a:t>
            </a:r>
            <a:r>
              <a:rPr lang="en-GB" dirty="0" smtClean="0"/>
              <a:t>, Angela </a:t>
            </a:r>
            <a:r>
              <a:rPr lang="en-GB" dirty="0" err="1" smtClean="0"/>
              <a:t>Leonetti</a:t>
            </a:r>
            <a:r>
              <a:rPr lang="en-GB" dirty="0" smtClean="0"/>
              <a:t> </a:t>
            </a:r>
            <a:r>
              <a:rPr lang="pl-PL" dirty="0" smtClean="0"/>
              <a:t>(Italy</a:t>
            </a:r>
            <a:r>
              <a:rPr lang="pl-PL" dirty="0"/>
              <a:t>)</a:t>
            </a:r>
          </a:p>
          <a:p>
            <a:r>
              <a:rPr lang="pl-PL" dirty="0" err="1"/>
              <a:t>Anne</a:t>
            </a:r>
            <a:r>
              <a:rPr lang="pl-PL" dirty="0"/>
              <a:t> </a:t>
            </a:r>
            <a:r>
              <a:rPr lang="pl-PL" dirty="0" err="1"/>
              <a:t>Trolie</a:t>
            </a:r>
            <a:r>
              <a:rPr lang="pl-PL" dirty="0"/>
              <a:t> (</a:t>
            </a:r>
            <a:r>
              <a:rPr lang="pl-PL" dirty="0" err="1"/>
              <a:t>Norway</a:t>
            </a:r>
            <a:r>
              <a:rPr lang="pl-PL" dirty="0"/>
              <a:t>)</a:t>
            </a:r>
          </a:p>
          <a:p>
            <a:r>
              <a:rPr lang="pl-PL" dirty="0"/>
              <a:t>Heli </a:t>
            </a:r>
            <a:r>
              <a:rPr lang="pl-PL" dirty="0" err="1"/>
              <a:t>Lehtimaki</a:t>
            </a:r>
            <a:r>
              <a:rPr lang="pl-PL" dirty="0"/>
              <a:t>  (Eurostat)</a:t>
            </a:r>
          </a:p>
          <a:p>
            <a:r>
              <a:rPr lang="pl-PL" dirty="0"/>
              <a:t>Ben </a:t>
            </a:r>
            <a:r>
              <a:rPr lang="pl-PL" dirty="0" smtClean="0"/>
              <a:t>Whitestone</a:t>
            </a:r>
            <a:r>
              <a:rPr lang="en-GB" dirty="0" smtClean="0"/>
              <a:t>, Laura </a:t>
            </a:r>
            <a:r>
              <a:rPr lang="en-GB" dirty="0" err="1" smtClean="0"/>
              <a:t>Tolley</a:t>
            </a:r>
            <a:r>
              <a:rPr lang="pl-PL" dirty="0" smtClean="0"/>
              <a:t> </a:t>
            </a:r>
            <a:r>
              <a:rPr lang="pl-PL" dirty="0"/>
              <a:t>(UK)</a:t>
            </a:r>
          </a:p>
          <a:p>
            <a:r>
              <a:rPr lang="pl-PL" dirty="0"/>
              <a:t>Stela Derivolcov (Moldova</a:t>
            </a:r>
            <a:r>
              <a:rPr lang="pl-PL" dirty="0" smtClean="0"/>
              <a:t>)</a:t>
            </a:r>
            <a:endParaRPr lang="en-GB" dirty="0" smtClean="0"/>
          </a:p>
          <a:p>
            <a:r>
              <a:rPr lang="en-GB" dirty="0" smtClean="0"/>
              <a:t>Andrew Mann (Australia)</a:t>
            </a:r>
            <a:endParaRPr lang="pl-PL" dirty="0"/>
          </a:p>
          <a:p>
            <a:r>
              <a:rPr lang="pl-PL" dirty="0" err="1"/>
              <a:t>Josue</a:t>
            </a:r>
            <a:r>
              <a:rPr lang="pl-PL" dirty="0"/>
              <a:t> </a:t>
            </a:r>
            <a:r>
              <a:rPr lang="pl-PL" dirty="0" err="1"/>
              <a:t>Hiram</a:t>
            </a:r>
            <a:r>
              <a:rPr lang="pl-PL" dirty="0"/>
              <a:t> Suarez , </a:t>
            </a:r>
            <a:r>
              <a:rPr lang="pl-PL" dirty="0" err="1"/>
              <a:t>Alfonso</a:t>
            </a:r>
            <a:r>
              <a:rPr lang="pl-PL" dirty="0"/>
              <a:t> </a:t>
            </a:r>
            <a:r>
              <a:rPr lang="pl-PL" dirty="0" err="1"/>
              <a:t>Tejeida</a:t>
            </a:r>
            <a:r>
              <a:rPr lang="pl-PL" dirty="0"/>
              <a:t> Hernandez, </a:t>
            </a:r>
            <a:r>
              <a:rPr lang="pl-PL" dirty="0" err="1"/>
              <a:t>Rocio</a:t>
            </a:r>
            <a:r>
              <a:rPr lang="pl-PL" dirty="0"/>
              <a:t> Flores and Alberto Valencia (Mexico)</a:t>
            </a:r>
          </a:p>
          <a:p>
            <a:r>
              <a:rPr lang="pl-PL" dirty="0"/>
              <a:t>Tetyana Kolomiyets, </a:t>
            </a:r>
            <a:r>
              <a:rPr lang="pl-PL" dirty="0" smtClean="0"/>
              <a:t>Taeke Gjaltema (UNECE </a:t>
            </a:r>
            <a:r>
              <a:rPr lang="pl-PL" dirty="0" err="1"/>
              <a:t>Secretariat</a:t>
            </a:r>
            <a:r>
              <a:rPr lang="pl-PL" dirty="0"/>
              <a:t>)</a:t>
            </a:r>
          </a:p>
          <a:p>
            <a:endParaRPr lang="pl-PL" dirty="0"/>
          </a:p>
        </p:txBody>
      </p:sp>
    </p:spTree>
    <p:extLst>
      <p:ext uri="{BB962C8B-B14F-4D97-AF65-F5344CB8AC3E}">
        <p14:creationId xmlns:p14="http://schemas.microsoft.com/office/powerpoint/2010/main" val="1005797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2642EF-42BE-441E-8B4C-BF3C6A2CDFA2}"/>
              </a:ext>
            </a:extLst>
          </p:cNvPr>
          <p:cNvSpPr>
            <a:spLocks noGrp="1"/>
          </p:cNvSpPr>
          <p:nvPr>
            <p:ph type="title"/>
          </p:nvPr>
        </p:nvSpPr>
        <p:spPr/>
        <p:txBody>
          <a:bodyPr/>
          <a:lstStyle/>
          <a:p>
            <a:pPr algn="ctr"/>
            <a:r>
              <a:rPr lang="en-GB" b="1" dirty="0"/>
              <a:t>Organisational Resilience - Overview</a:t>
            </a:r>
          </a:p>
        </p:txBody>
      </p:sp>
      <p:sp>
        <p:nvSpPr>
          <p:cNvPr id="3" name="Content Placeholder 2">
            <a:extLst>
              <a:ext uri="{FF2B5EF4-FFF2-40B4-BE49-F238E27FC236}">
                <a16:creationId xmlns:a16="http://schemas.microsoft.com/office/drawing/2014/main" xmlns="" id="{88265A01-8FFD-4AEB-B820-9542B929888F}"/>
              </a:ext>
            </a:extLst>
          </p:cNvPr>
          <p:cNvSpPr>
            <a:spLocks noGrp="1"/>
          </p:cNvSpPr>
          <p:nvPr>
            <p:ph idx="1"/>
          </p:nvPr>
        </p:nvSpPr>
        <p:spPr>
          <a:xfrm>
            <a:off x="628650" y="1196752"/>
            <a:ext cx="7886700" cy="5112568"/>
          </a:xfrm>
        </p:spPr>
        <p:txBody>
          <a:bodyPr>
            <a:normAutofit fontScale="85000" lnSpcReduction="20000"/>
          </a:bodyPr>
          <a:lstStyle/>
          <a:p>
            <a:pPr marL="0" indent="0">
              <a:buNone/>
            </a:pPr>
            <a:r>
              <a:rPr lang="en-US" dirty="0"/>
              <a:t>According to the British Standards Institution (BSI) and </a:t>
            </a:r>
            <a:r>
              <a:rPr lang="en-US" dirty="0" err="1"/>
              <a:t>Cranfield</a:t>
            </a:r>
            <a:r>
              <a:rPr lang="en-US" dirty="0"/>
              <a:t> University, </a:t>
            </a:r>
            <a:r>
              <a:rPr lang="en-US" dirty="0" err="1" smtClean="0"/>
              <a:t>Organi</a:t>
            </a:r>
            <a:r>
              <a:rPr lang="pl-PL" dirty="0" smtClean="0"/>
              <a:t>s</a:t>
            </a:r>
            <a:r>
              <a:rPr lang="en-US" dirty="0" err="1" smtClean="0"/>
              <a:t>ational</a:t>
            </a:r>
            <a:r>
              <a:rPr lang="en-US" dirty="0" smtClean="0"/>
              <a:t> </a:t>
            </a:r>
            <a:r>
              <a:rPr lang="en-US" dirty="0"/>
              <a:t>Resilience is the “ability of an </a:t>
            </a:r>
            <a:r>
              <a:rPr lang="en-US" dirty="0" err="1" smtClean="0"/>
              <a:t>organi</a:t>
            </a:r>
            <a:r>
              <a:rPr lang="pl-PL" dirty="0" smtClean="0"/>
              <a:t>s</a:t>
            </a:r>
            <a:r>
              <a:rPr lang="en-US" dirty="0" err="1" smtClean="0"/>
              <a:t>ation</a:t>
            </a:r>
            <a:r>
              <a:rPr lang="en-US" dirty="0" smtClean="0"/>
              <a:t> </a:t>
            </a:r>
            <a:r>
              <a:rPr lang="en-US" dirty="0"/>
              <a:t>to anticipate, prepare for, respond and adapt to incremental change and sudden disruptions in order to survive and prosper”.</a:t>
            </a:r>
            <a:endParaRPr lang="en-GB" dirty="0"/>
          </a:p>
          <a:p>
            <a:pPr marL="0" indent="0">
              <a:buNone/>
            </a:pPr>
            <a:r>
              <a:rPr lang="en-US" dirty="0"/>
              <a:t>In an increasingly dynamic, global and interconnected world it is not sufficient for </a:t>
            </a:r>
            <a:r>
              <a:rPr lang="en-US" dirty="0" err="1" smtClean="0"/>
              <a:t>organi</a:t>
            </a:r>
            <a:r>
              <a:rPr lang="pl-PL" dirty="0" smtClean="0"/>
              <a:t>s</a:t>
            </a:r>
            <a:r>
              <a:rPr lang="en-US" dirty="0" err="1" smtClean="0"/>
              <a:t>ations</a:t>
            </a:r>
            <a:r>
              <a:rPr lang="en-US" dirty="0" smtClean="0"/>
              <a:t> </a:t>
            </a:r>
            <a:r>
              <a:rPr lang="en-US" dirty="0"/>
              <a:t>in either the public or private sectors to remain static and stable year-on-year, </a:t>
            </a:r>
            <a:r>
              <a:rPr lang="en-US" b="1" dirty="0" err="1" smtClean="0"/>
              <a:t>organi</a:t>
            </a:r>
            <a:r>
              <a:rPr lang="pl-PL" b="1" dirty="0" smtClean="0"/>
              <a:t>s</a:t>
            </a:r>
            <a:r>
              <a:rPr lang="en-US" b="1" dirty="0" err="1" smtClean="0"/>
              <a:t>ations</a:t>
            </a:r>
            <a:r>
              <a:rPr lang="en-US" b="1" dirty="0" smtClean="0"/>
              <a:t> </a:t>
            </a:r>
            <a:r>
              <a:rPr lang="en-US" b="1" dirty="0"/>
              <a:t>must change if they are to thrive</a:t>
            </a:r>
            <a:r>
              <a:rPr lang="en-US" dirty="0"/>
              <a:t>.</a:t>
            </a:r>
          </a:p>
          <a:p>
            <a:pPr marL="0" indent="0">
              <a:buNone/>
            </a:pPr>
            <a:r>
              <a:rPr lang="en-US" dirty="0"/>
              <a:t>The work of the HLG-MOS has </a:t>
            </a:r>
            <a:r>
              <a:rPr lang="en-US" dirty="0" smtClean="0"/>
              <a:t>found </a:t>
            </a:r>
            <a:r>
              <a:rPr lang="en-US" dirty="0"/>
              <a:t>that </a:t>
            </a:r>
            <a:r>
              <a:rPr lang="pl-PL" dirty="0" err="1" smtClean="0"/>
              <a:t>National</a:t>
            </a:r>
            <a:r>
              <a:rPr lang="pl-PL" dirty="0" smtClean="0"/>
              <a:t> </a:t>
            </a:r>
            <a:r>
              <a:rPr lang="en-US" dirty="0" smtClean="0"/>
              <a:t>Statistical </a:t>
            </a:r>
            <a:r>
              <a:rPr lang="pl-PL" dirty="0" smtClean="0"/>
              <a:t>O</a:t>
            </a:r>
            <a:r>
              <a:rPr lang="en-US" dirty="0" err="1" smtClean="0"/>
              <a:t>rganisations</a:t>
            </a:r>
            <a:r>
              <a:rPr lang="en-US" dirty="0" smtClean="0"/>
              <a:t> </a:t>
            </a:r>
            <a:r>
              <a:rPr lang="en-US" dirty="0"/>
              <a:t>across the world face many similar challenges but have varying levels of maturity in their approaches to addressing such challenges. </a:t>
            </a:r>
            <a:endParaRPr lang="pl-PL" dirty="0" smtClean="0"/>
          </a:p>
          <a:p>
            <a:pPr marL="0" indent="0">
              <a:buNone/>
            </a:pPr>
            <a:r>
              <a:rPr lang="en-US" dirty="0" smtClean="0"/>
              <a:t>The </a:t>
            </a:r>
            <a:r>
              <a:rPr lang="pl-PL" dirty="0" err="1" smtClean="0"/>
              <a:t>Modernisation</a:t>
            </a:r>
            <a:r>
              <a:rPr lang="pl-PL" dirty="0" smtClean="0"/>
              <a:t> </a:t>
            </a:r>
            <a:r>
              <a:rPr lang="en-US" dirty="0" smtClean="0"/>
              <a:t>Group</a:t>
            </a:r>
            <a:r>
              <a:rPr lang="pl-PL" dirty="0"/>
              <a:t> </a:t>
            </a:r>
            <a:r>
              <a:rPr lang="pl-PL" dirty="0" smtClean="0"/>
              <a:t>on Developing </a:t>
            </a:r>
            <a:r>
              <a:rPr lang="en-US" dirty="0" err="1" smtClean="0"/>
              <a:t>Organisational</a:t>
            </a:r>
            <a:r>
              <a:rPr lang="en-US" dirty="0" smtClean="0"/>
              <a:t> </a:t>
            </a:r>
            <a:r>
              <a:rPr lang="en-US" dirty="0"/>
              <a:t>Resilience </a:t>
            </a:r>
            <a:r>
              <a:rPr lang="en-US" dirty="0" smtClean="0"/>
              <a:t>explored </a:t>
            </a:r>
            <a:r>
              <a:rPr lang="en-US" dirty="0"/>
              <a:t>some specific challenges </a:t>
            </a:r>
            <a:r>
              <a:rPr lang="en-US" dirty="0" smtClean="0"/>
              <a:t>in </a:t>
            </a:r>
            <a:r>
              <a:rPr lang="en-US" dirty="0"/>
              <a:t>order to support </a:t>
            </a:r>
            <a:r>
              <a:rPr lang="en-US" dirty="0" err="1" smtClean="0"/>
              <a:t>organi</a:t>
            </a:r>
            <a:r>
              <a:rPr lang="pl-PL" dirty="0" smtClean="0"/>
              <a:t>s</a:t>
            </a:r>
            <a:r>
              <a:rPr lang="en-US" dirty="0" err="1" smtClean="0"/>
              <a:t>ations</a:t>
            </a:r>
            <a:r>
              <a:rPr lang="en-US" dirty="0" smtClean="0"/>
              <a:t> </a:t>
            </a:r>
            <a:r>
              <a:rPr lang="en-US" dirty="0"/>
              <a:t>to develop their understanding and take action.</a:t>
            </a:r>
            <a:endParaRPr lang="en-GB" dirty="0"/>
          </a:p>
          <a:p>
            <a:pPr marL="0" indent="0">
              <a:buNone/>
            </a:pPr>
            <a:endParaRPr lang="en-GB" dirty="0"/>
          </a:p>
          <a:p>
            <a:endParaRPr lang="en-GB" dirty="0"/>
          </a:p>
        </p:txBody>
      </p:sp>
    </p:spTree>
    <p:extLst>
      <p:ext uri="{BB962C8B-B14F-4D97-AF65-F5344CB8AC3E}">
        <p14:creationId xmlns:p14="http://schemas.microsoft.com/office/powerpoint/2010/main" val="256400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FEB4D15-36AC-422F-9F2A-F9F944BFBEC4}"/>
              </a:ext>
            </a:extLst>
          </p:cNvPr>
          <p:cNvSpPr>
            <a:spLocks noGrp="1"/>
          </p:cNvSpPr>
          <p:nvPr>
            <p:ph type="title"/>
          </p:nvPr>
        </p:nvSpPr>
        <p:spPr/>
        <p:txBody>
          <a:bodyPr>
            <a:normAutofit/>
          </a:bodyPr>
          <a:lstStyle/>
          <a:p>
            <a:pPr algn="ctr"/>
            <a:r>
              <a:rPr lang="en-GB" sz="3000" dirty="0"/>
              <a:t>Organisational Resilience – Green Paper</a:t>
            </a:r>
          </a:p>
        </p:txBody>
      </p:sp>
      <p:sp>
        <p:nvSpPr>
          <p:cNvPr id="3" name="Content Placeholder 2">
            <a:extLst>
              <a:ext uri="{FF2B5EF4-FFF2-40B4-BE49-F238E27FC236}">
                <a16:creationId xmlns:a16="http://schemas.microsoft.com/office/drawing/2014/main" xmlns="" id="{75C3A7EF-CA1C-424E-9CC1-DC076EFBEF0B}"/>
              </a:ext>
            </a:extLst>
          </p:cNvPr>
          <p:cNvSpPr>
            <a:spLocks noGrp="1"/>
          </p:cNvSpPr>
          <p:nvPr>
            <p:ph idx="1"/>
          </p:nvPr>
        </p:nvSpPr>
        <p:spPr/>
        <p:txBody>
          <a:bodyPr>
            <a:normAutofit fontScale="92500"/>
          </a:bodyPr>
          <a:lstStyle/>
          <a:p>
            <a:r>
              <a:rPr lang="en-GB" dirty="0"/>
              <a:t>The Modernisation Group developed a Green Paper on Organisational Resilience which was discussed by the </a:t>
            </a:r>
            <a:r>
              <a:rPr lang="pl-PL" dirty="0" smtClean="0"/>
              <a:t>H</a:t>
            </a:r>
            <a:r>
              <a:rPr lang="en-GB" dirty="0" err="1" smtClean="0"/>
              <a:t>igh</a:t>
            </a:r>
            <a:r>
              <a:rPr lang="en-GB" dirty="0" smtClean="0"/>
              <a:t> </a:t>
            </a:r>
            <a:r>
              <a:rPr lang="pl-PL" dirty="0"/>
              <a:t>L</a:t>
            </a:r>
            <a:r>
              <a:rPr lang="en-GB" dirty="0" err="1" smtClean="0"/>
              <a:t>evel</a:t>
            </a:r>
            <a:r>
              <a:rPr lang="en-GB" dirty="0" smtClean="0"/>
              <a:t> </a:t>
            </a:r>
            <a:r>
              <a:rPr lang="pl-PL" dirty="0" smtClean="0"/>
              <a:t>G</a:t>
            </a:r>
            <a:r>
              <a:rPr lang="en-GB" dirty="0" err="1" smtClean="0"/>
              <a:t>roup</a:t>
            </a:r>
            <a:r>
              <a:rPr lang="en-GB" dirty="0"/>
              <a:t>. </a:t>
            </a:r>
            <a:endParaRPr lang="pl-PL" dirty="0" smtClean="0"/>
          </a:p>
          <a:p>
            <a:r>
              <a:rPr lang="en-GB" dirty="0" smtClean="0"/>
              <a:t>This </a:t>
            </a:r>
            <a:r>
              <a:rPr lang="en-GB" dirty="0"/>
              <a:t>paper explored:</a:t>
            </a:r>
          </a:p>
          <a:p>
            <a:pPr>
              <a:buFont typeface="Wingdings" panose="05000000000000000000" pitchFamily="2" charset="2"/>
              <a:buChar char="ü"/>
            </a:pPr>
            <a:r>
              <a:rPr lang="en-GB" dirty="0"/>
              <a:t>The concept of organisational resilience and what it means for </a:t>
            </a:r>
            <a:r>
              <a:rPr lang="en-GB" dirty="0" smtClean="0"/>
              <a:t>NS</a:t>
            </a:r>
            <a:r>
              <a:rPr lang="pl-PL" dirty="0" smtClean="0"/>
              <a:t>O</a:t>
            </a:r>
            <a:r>
              <a:rPr lang="en-GB" dirty="0" smtClean="0"/>
              <a:t>s</a:t>
            </a:r>
            <a:r>
              <a:rPr lang="pl-PL" dirty="0" smtClean="0"/>
              <a:t>,</a:t>
            </a:r>
            <a:endParaRPr lang="en-GB" dirty="0"/>
          </a:p>
          <a:p>
            <a:pPr>
              <a:buFont typeface="Wingdings" panose="05000000000000000000" pitchFamily="2" charset="2"/>
              <a:buChar char="ü"/>
            </a:pPr>
            <a:r>
              <a:rPr lang="en-US" dirty="0"/>
              <a:t>The importance of being both robust and adaptive, and to balance these two potentially competing </a:t>
            </a:r>
            <a:r>
              <a:rPr lang="en-US" dirty="0" smtClean="0"/>
              <a:t>factors</a:t>
            </a:r>
            <a:r>
              <a:rPr lang="pl-PL" dirty="0" smtClean="0"/>
              <a:t>,</a:t>
            </a:r>
            <a:endParaRPr lang="en-GB" dirty="0"/>
          </a:p>
          <a:p>
            <a:pPr>
              <a:buFont typeface="Wingdings" panose="05000000000000000000" pitchFamily="2" charset="2"/>
              <a:buChar char="ü"/>
            </a:pPr>
            <a:r>
              <a:rPr lang="en-GB" dirty="0"/>
              <a:t>The development of strategies for the future across </a:t>
            </a:r>
            <a:r>
              <a:rPr lang="en-GB" dirty="0" smtClean="0"/>
              <a:t>NS</a:t>
            </a:r>
            <a:r>
              <a:rPr lang="pl-PL" dirty="0" smtClean="0"/>
              <a:t>O</a:t>
            </a:r>
            <a:r>
              <a:rPr lang="en-GB" dirty="0" smtClean="0"/>
              <a:t>s </a:t>
            </a:r>
            <a:r>
              <a:rPr lang="en-GB" dirty="0"/>
              <a:t>in order to encourage transformation and innovation – supporting change and adaptability in the face of external </a:t>
            </a:r>
            <a:r>
              <a:rPr lang="en-GB" dirty="0" smtClean="0"/>
              <a:t>challenges</a:t>
            </a:r>
            <a:r>
              <a:rPr lang="pl-PL" dirty="0" smtClean="0"/>
              <a:t>.</a:t>
            </a:r>
            <a:endParaRPr lang="en-GB" dirty="0"/>
          </a:p>
        </p:txBody>
      </p:sp>
    </p:spTree>
    <p:extLst>
      <p:ext uri="{BB962C8B-B14F-4D97-AF65-F5344CB8AC3E}">
        <p14:creationId xmlns:p14="http://schemas.microsoft.com/office/powerpoint/2010/main" val="3858557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1047D5-E043-4E37-92BE-2FA9E75D4CCB}"/>
              </a:ext>
            </a:extLst>
          </p:cNvPr>
          <p:cNvSpPr>
            <a:spLocks noGrp="1"/>
          </p:cNvSpPr>
          <p:nvPr>
            <p:ph type="title"/>
          </p:nvPr>
        </p:nvSpPr>
        <p:spPr/>
        <p:txBody>
          <a:bodyPr>
            <a:normAutofit fontScale="90000"/>
          </a:bodyPr>
          <a:lstStyle/>
          <a:p>
            <a:pPr algn="ctr"/>
            <a:r>
              <a:rPr lang="en-GB" sz="3000" dirty="0"/>
              <a:t>Organisational Resilience – </a:t>
            </a:r>
            <a:r>
              <a:rPr lang="pl-PL" sz="3000" dirty="0"/>
              <a:t/>
            </a:r>
            <a:br>
              <a:rPr lang="pl-PL" sz="3000" dirty="0"/>
            </a:br>
            <a:r>
              <a:rPr lang="en-GB" sz="3000" dirty="0"/>
              <a:t>Strategies, Visions and Target Operating Models</a:t>
            </a:r>
          </a:p>
        </p:txBody>
      </p:sp>
      <p:sp>
        <p:nvSpPr>
          <p:cNvPr id="3" name="Content Placeholder 2">
            <a:extLst>
              <a:ext uri="{FF2B5EF4-FFF2-40B4-BE49-F238E27FC236}">
                <a16:creationId xmlns:a16="http://schemas.microsoft.com/office/drawing/2014/main" xmlns="" id="{95F8DAAF-B048-4F01-A6A7-EB6C7244F307}"/>
              </a:ext>
            </a:extLst>
          </p:cNvPr>
          <p:cNvSpPr>
            <a:spLocks noGrp="1"/>
          </p:cNvSpPr>
          <p:nvPr>
            <p:ph idx="1"/>
          </p:nvPr>
        </p:nvSpPr>
        <p:spPr/>
        <p:txBody>
          <a:bodyPr>
            <a:normAutofit fontScale="92500"/>
          </a:bodyPr>
          <a:lstStyle/>
          <a:p>
            <a:r>
              <a:rPr lang="en-GB" dirty="0"/>
              <a:t>As a result of the Green Paper, </a:t>
            </a:r>
            <a:r>
              <a:rPr lang="en-GB" dirty="0" smtClean="0"/>
              <a:t>NS</a:t>
            </a:r>
            <a:r>
              <a:rPr lang="pl-PL" dirty="0" smtClean="0"/>
              <a:t>O</a:t>
            </a:r>
            <a:r>
              <a:rPr lang="en-GB" dirty="0" smtClean="0"/>
              <a:t>s </a:t>
            </a:r>
            <a:r>
              <a:rPr lang="en-GB" dirty="0"/>
              <a:t>were invited to provide case studies of their work around strategy, visions/missions, and target operating model </a:t>
            </a:r>
            <a:r>
              <a:rPr lang="pl-PL" dirty="0" smtClean="0"/>
              <a:t>(TOM) </a:t>
            </a:r>
            <a:r>
              <a:rPr lang="en-GB" dirty="0" smtClean="0"/>
              <a:t>design</a:t>
            </a:r>
            <a:r>
              <a:rPr lang="en-GB" dirty="0"/>
              <a:t>. </a:t>
            </a:r>
            <a:endParaRPr lang="pl-PL" dirty="0" smtClean="0"/>
          </a:p>
          <a:p>
            <a:r>
              <a:rPr lang="en-GB" dirty="0" smtClean="0"/>
              <a:t>These </a:t>
            </a:r>
            <a:r>
              <a:rPr lang="en-GB" dirty="0"/>
              <a:t>examples were drawn together into a paper which:</a:t>
            </a:r>
          </a:p>
          <a:p>
            <a:pPr>
              <a:buFont typeface="Wingdings" panose="05000000000000000000" pitchFamily="2" charset="2"/>
              <a:buChar char="ü"/>
            </a:pPr>
            <a:r>
              <a:rPr lang="en-GB" dirty="0"/>
              <a:t>Presents examples of vision and mission statements, and highlights commonality – for example varying focus on data, analysis, decision making, and core values</a:t>
            </a:r>
          </a:p>
          <a:p>
            <a:pPr>
              <a:buFont typeface="Wingdings" panose="05000000000000000000" pitchFamily="2" charset="2"/>
              <a:buChar char="ü"/>
            </a:pPr>
            <a:r>
              <a:rPr lang="en-GB" dirty="0"/>
              <a:t>Highlights examples of how </a:t>
            </a:r>
            <a:r>
              <a:rPr lang="en-GB" dirty="0" smtClean="0"/>
              <a:t>NS</a:t>
            </a:r>
            <a:r>
              <a:rPr lang="pl-PL" dirty="0" smtClean="0"/>
              <a:t>O</a:t>
            </a:r>
            <a:r>
              <a:rPr lang="en-GB" dirty="0" smtClean="0"/>
              <a:t>s </a:t>
            </a:r>
            <a:r>
              <a:rPr lang="en-GB" dirty="0"/>
              <a:t>translate these visions into reality through the use of strategic frameworks and target operating model design – with practical examples</a:t>
            </a:r>
          </a:p>
        </p:txBody>
      </p:sp>
    </p:spTree>
    <p:extLst>
      <p:ext uri="{BB962C8B-B14F-4D97-AF65-F5344CB8AC3E}">
        <p14:creationId xmlns:p14="http://schemas.microsoft.com/office/powerpoint/2010/main" val="3226776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7F32AD-3B00-40B8-844E-DEB02A3B8511}"/>
              </a:ext>
            </a:extLst>
          </p:cNvPr>
          <p:cNvSpPr>
            <a:spLocks noGrp="1"/>
          </p:cNvSpPr>
          <p:nvPr>
            <p:ph type="title"/>
          </p:nvPr>
        </p:nvSpPr>
        <p:spPr/>
        <p:txBody>
          <a:bodyPr>
            <a:normAutofit/>
          </a:bodyPr>
          <a:lstStyle/>
          <a:p>
            <a:pPr algn="ctr"/>
            <a:r>
              <a:rPr lang="en-GB" sz="3000" dirty="0"/>
              <a:t>Task Team on Risk Management - Overview</a:t>
            </a:r>
          </a:p>
        </p:txBody>
      </p:sp>
      <p:sp>
        <p:nvSpPr>
          <p:cNvPr id="3" name="Content Placeholder 2">
            <a:extLst>
              <a:ext uri="{FF2B5EF4-FFF2-40B4-BE49-F238E27FC236}">
                <a16:creationId xmlns:a16="http://schemas.microsoft.com/office/drawing/2014/main" xmlns="" id="{685CC491-F176-4D17-ACC2-8631A80327D6}"/>
              </a:ext>
            </a:extLst>
          </p:cNvPr>
          <p:cNvSpPr>
            <a:spLocks noGrp="1"/>
          </p:cNvSpPr>
          <p:nvPr>
            <p:ph idx="1"/>
          </p:nvPr>
        </p:nvSpPr>
        <p:spPr>
          <a:xfrm>
            <a:off x="251520" y="1556792"/>
            <a:ext cx="8640960" cy="4341565"/>
          </a:xfrm>
        </p:spPr>
        <p:txBody>
          <a:bodyPr>
            <a:normAutofit/>
          </a:bodyPr>
          <a:lstStyle/>
          <a:p>
            <a:pPr marL="0" indent="0">
              <a:buNone/>
            </a:pPr>
            <a:r>
              <a:rPr lang="pl-PL" sz="2700" dirty="0" err="1" smtClean="0"/>
              <a:t>NSOs</a:t>
            </a:r>
            <a:r>
              <a:rPr lang="pl-PL" sz="2700" dirty="0" smtClean="0"/>
              <a:t> </a:t>
            </a:r>
            <a:r>
              <a:rPr lang="en-GB" sz="2700" dirty="0" smtClean="0"/>
              <a:t>across </a:t>
            </a:r>
            <a:r>
              <a:rPr lang="en-GB" sz="2700" dirty="0"/>
              <a:t>the world are facing similar challenges and are working together to build capability and to modernise in the face of significant opportunities and threats. </a:t>
            </a:r>
            <a:endParaRPr lang="pl-PL" sz="2700" dirty="0" smtClean="0"/>
          </a:p>
          <a:p>
            <a:pPr marL="0" indent="0">
              <a:buNone/>
            </a:pPr>
            <a:endParaRPr lang="pl-PL" sz="2700" dirty="0"/>
          </a:p>
          <a:p>
            <a:pPr marL="0" indent="0">
              <a:buNone/>
            </a:pPr>
            <a:r>
              <a:rPr lang="en-GB" sz="2700" dirty="0"/>
              <a:t>One area of recent collaboration is in the management of risk, the standards and frameworks for effective risk management and the substance of the risks we face.</a:t>
            </a:r>
          </a:p>
        </p:txBody>
      </p:sp>
    </p:spTree>
    <p:extLst>
      <p:ext uri="{BB962C8B-B14F-4D97-AF65-F5344CB8AC3E}">
        <p14:creationId xmlns:p14="http://schemas.microsoft.com/office/powerpoint/2010/main" val="212158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84A4F6-938F-4652-BAF5-7B79F88F46F7}"/>
              </a:ext>
            </a:extLst>
          </p:cNvPr>
          <p:cNvSpPr>
            <a:spLocks noGrp="1"/>
          </p:cNvSpPr>
          <p:nvPr>
            <p:ph type="title"/>
          </p:nvPr>
        </p:nvSpPr>
        <p:spPr>
          <a:xfrm>
            <a:off x="241676" y="188640"/>
            <a:ext cx="8640960" cy="747936"/>
          </a:xfrm>
        </p:spPr>
        <p:txBody>
          <a:bodyPr>
            <a:normAutofit fontScale="90000"/>
          </a:bodyPr>
          <a:lstStyle/>
          <a:p>
            <a:pPr algn="ctr"/>
            <a:r>
              <a:rPr lang="en-GB" sz="3000" dirty="0"/>
              <a:t>Task Team on Risk Management </a:t>
            </a:r>
            <a:r>
              <a:rPr lang="pl-PL" sz="3000" dirty="0"/>
              <a:t/>
            </a:r>
            <a:br>
              <a:rPr lang="pl-PL" sz="3000" dirty="0"/>
            </a:br>
            <a:r>
              <a:rPr lang="en-GB" sz="3000" dirty="0"/>
              <a:t>- Achievements in 2018</a:t>
            </a:r>
          </a:p>
        </p:txBody>
      </p:sp>
      <p:sp>
        <p:nvSpPr>
          <p:cNvPr id="3" name="Content Placeholder 2">
            <a:extLst>
              <a:ext uri="{FF2B5EF4-FFF2-40B4-BE49-F238E27FC236}">
                <a16:creationId xmlns:a16="http://schemas.microsoft.com/office/drawing/2014/main" xmlns="" id="{178F3D56-A34A-4D4C-A7C4-98D5356F7DD0}"/>
              </a:ext>
            </a:extLst>
          </p:cNvPr>
          <p:cNvSpPr>
            <a:spLocks noGrp="1"/>
          </p:cNvSpPr>
          <p:nvPr>
            <p:ph idx="1"/>
          </p:nvPr>
        </p:nvSpPr>
        <p:spPr>
          <a:xfrm>
            <a:off x="107504" y="1052736"/>
            <a:ext cx="8928992" cy="5328592"/>
          </a:xfrm>
        </p:spPr>
        <p:txBody>
          <a:bodyPr>
            <a:normAutofit fontScale="70000" lnSpcReduction="20000"/>
          </a:bodyPr>
          <a:lstStyle/>
          <a:p>
            <a:pPr marL="0" indent="0">
              <a:buNone/>
            </a:pPr>
            <a:r>
              <a:rPr lang="en-GB" dirty="0"/>
              <a:t>The Risk Management Task Team’s aim for 2018 was to deliver a continued focus on practical application and capability building in order to </a:t>
            </a:r>
            <a:r>
              <a:rPr lang="en-GB" b="1" dirty="0"/>
              <a:t>release the value</a:t>
            </a:r>
            <a:r>
              <a:rPr lang="en-GB" dirty="0"/>
              <a:t> of the UNECE Risk Management Guidelines. On this basis specific achievements were</a:t>
            </a:r>
            <a:r>
              <a:rPr lang="en-GB" dirty="0" smtClean="0"/>
              <a:t>:</a:t>
            </a:r>
            <a:endParaRPr lang="pl-PL" dirty="0" smtClean="0"/>
          </a:p>
          <a:p>
            <a:pPr marL="0" indent="0">
              <a:buNone/>
            </a:pPr>
            <a:endParaRPr lang="en-GB" dirty="0"/>
          </a:p>
          <a:p>
            <a:pPr lvl="1"/>
            <a:r>
              <a:rPr lang="en-GB" b="1" dirty="0"/>
              <a:t>Delivery of modular risk management training</a:t>
            </a:r>
            <a:r>
              <a:rPr lang="en-GB" dirty="0"/>
              <a:t>: Risk Management training material was developed and published in four modules. This material can be used by </a:t>
            </a:r>
            <a:r>
              <a:rPr lang="en-GB" dirty="0" smtClean="0"/>
              <a:t>NS</a:t>
            </a:r>
            <a:r>
              <a:rPr lang="pl-PL" dirty="0" smtClean="0"/>
              <a:t>O</a:t>
            </a:r>
            <a:r>
              <a:rPr lang="en-GB" dirty="0" smtClean="0"/>
              <a:t>s </a:t>
            </a:r>
            <a:r>
              <a:rPr lang="en-GB" dirty="0"/>
              <a:t>as a basis for learning </a:t>
            </a:r>
            <a:r>
              <a:rPr lang="en-GB" dirty="0" smtClean="0"/>
              <a:t>risk </a:t>
            </a:r>
            <a:r>
              <a:rPr lang="en-GB" dirty="0"/>
              <a:t>management, from basic to practitioner level. It also serves as a summary of the UNECE Guidelines on Risk </a:t>
            </a:r>
            <a:r>
              <a:rPr lang="en-GB" dirty="0" smtClean="0"/>
              <a:t>Management</a:t>
            </a:r>
            <a:endParaRPr lang="pl-PL" dirty="0" smtClean="0"/>
          </a:p>
          <a:p>
            <a:pPr lvl="1"/>
            <a:endParaRPr lang="en-GB" dirty="0"/>
          </a:p>
          <a:p>
            <a:pPr lvl="1"/>
            <a:r>
              <a:rPr lang="en-GB" b="1" dirty="0"/>
              <a:t>Paper on Risk Appetite</a:t>
            </a:r>
            <a:r>
              <a:rPr lang="en-GB" dirty="0"/>
              <a:t>: the Task Team developed a paper outlining the importance of Risk Appetite and approaches for developing, and using, risk appetite statements as part of the risk management </a:t>
            </a:r>
            <a:r>
              <a:rPr lang="en-GB" dirty="0" smtClean="0"/>
              <a:t>approach</a:t>
            </a:r>
            <a:endParaRPr lang="pl-PL" dirty="0" smtClean="0"/>
          </a:p>
          <a:p>
            <a:pPr lvl="1"/>
            <a:endParaRPr lang="en-GB" dirty="0"/>
          </a:p>
          <a:p>
            <a:pPr lvl="1"/>
            <a:r>
              <a:rPr lang="en-GB" b="1" dirty="0"/>
              <a:t>Publication of material via a public wiki site</a:t>
            </a:r>
            <a:r>
              <a:rPr lang="en-GB" dirty="0"/>
              <a:t>: an external knowledgebase was developed which holds the training material and risk appetite paper as well as the UNECE guidelines, an overview of the common and cross-cutting risks facing </a:t>
            </a:r>
            <a:r>
              <a:rPr lang="en-GB" dirty="0" smtClean="0"/>
              <a:t>NS</a:t>
            </a:r>
            <a:r>
              <a:rPr lang="pl-PL" dirty="0" smtClean="0"/>
              <a:t>O</a:t>
            </a:r>
            <a:r>
              <a:rPr lang="en-GB" dirty="0" smtClean="0"/>
              <a:t>s</a:t>
            </a:r>
            <a:r>
              <a:rPr lang="en-GB" dirty="0"/>
              <a:t>, and short video </a:t>
            </a:r>
            <a:r>
              <a:rPr lang="en-GB" dirty="0" smtClean="0"/>
              <a:t>presentation</a:t>
            </a:r>
            <a:r>
              <a:rPr lang="pl-PL" dirty="0" smtClean="0"/>
              <a:t>s</a:t>
            </a:r>
            <a:r>
              <a:rPr lang="en-GB" dirty="0" smtClean="0"/>
              <a:t> </a:t>
            </a:r>
            <a:r>
              <a:rPr lang="en-GB" dirty="0"/>
              <a:t>making the case for risk management. This is available for everyone to use as required</a:t>
            </a:r>
          </a:p>
          <a:p>
            <a:endParaRPr lang="en-GB" dirty="0"/>
          </a:p>
        </p:txBody>
      </p:sp>
    </p:spTree>
    <p:extLst>
      <p:ext uri="{BB962C8B-B14F-4D97-AF65-F5344CB8AC3E}">
        <p14:creationId xmlns:p14="http://schemas.microsoft.com/office/powerpoint/2010/main" val="3650699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888748-5BDF-4257-9DF3-796CC2869372}"/>
              </a:ext>
            </a:extLst>
          </p:cNvPr>
          <p:cNvSpPr>
            <a:spLocks noGrp="1"/>
          </p:cNvSpPr>
          <p:nvPr>
            <p:ph type="title"/>
          </p:nvPr>
        </p:nvSpPr>
        <p:spPr/>
        <p:txBody>
          <a:bodyPr>
            <a:normAutofit/>
          </a:bodyPr>
          <a:lstStyle/>
          <a:p>
            <a:pPr algn="ctr"/>
            <a:r>
              <a:rPr lang="en-GB" sz="3000" dirty="0"/>
              <a:t>Task Team on Risk Management - Next Steps</a:t>
            </a:r>
          </a:p>
        </p:txBody>
      </p:sp>
      <p:sp>
        <p:nvSpPr>
          <p:cNvPr id="3" name="Content Placeholder 2">
            <a:extLst>
              <a:ext uri="{FF2B5EF4-FFF2-40B4-BE49-F238E27FC236}">
                <a16:creationId xmlns:a16="http://schemas.microsoft.com/office/drawing/2014/main" xmlns="" id="{29170809-8289-402E-B8FD-7BC7259B584C}"/>
              </a:ext>
            </a:extLst>
          </p:cNvPr>
          <p:cNvSpPr>
            <a:spLocks noGrp="1"/>
          </p:cNvSpPr>
          <p:nvPr>
            <p:ph idx="1"/>
          </p:nvPr>
        </p:nvSpPr>
        <p:spPr/>
        <p:txBody>
          <a:bodyPr>
            <a:normAutofit/>
          </a:bodyPr>
          <a:lstStyle/>
          <a:p>
            <a:pPr lvl="0"/>
            <a:r>
              <a:rPr lang="en-GB" dirty="0"/>
              <a:t>The Risk Management Task Team has run for a number of years. This collaboration has been useful and has delivered products which are of value to </a:t>
            </a:r>
            <a:r>
              <a:rPr lang="en-GB" dirty="0" smtClean="0"/>
              <a:t>NS</a:t>
            </a:r>
            <a:r>
              <a:rPr lang="pl-PL" dirty="0" smtClean="0"/>
              <a:t>O</a:t>
            </a:r>
            <a:r>
              <a:rPr lang="en-GB" dirty="0" smtClean="0"/>
              <a:t>s</a:t>
            </a:r>
            <a:endParaRPr lang="en-GB" dirty="0"/>
          </a:p>
          <a:p>
            <a:pPr lvl="0"/>
            <a:r>
              <a:rPr lang="en-GB" dirty="0"/>
              <a:t>The Task Team has reached a conclusion with the publication of materials and can therefore close </a:t>
            </a:r>
            <a:r>
              <a:rPr lang="en-GB" dirty="0" smtClean="0"/>
              <a:t>its </a:t>
            </a:r>
            <a:r>
              <a:rPr lang="en-GB" dirty="0"/>
              <a:t>formal work-programme</a:t>
            </a:r>
          </a:p>
          <a:p>
            <a:pPr lvl="0"/>
            <a:r>
              <a:rPr lang="en-GB" dirty="0"/>
              <a:t>One outstanding role may be in support of countries looking to use the material or introduce/mature a risk management approach. Requests for specific support </a:t>
            </a:r>
            <a:r>
              <a:rPr lang="pl-PL" dirty="0" err="1" smtClean="0"/>
              <a:t>may</a:t>
            </a:r>
            <a:r>
              <a:rPr lang="en-GB" dirty="0" smtClean="0"/>
              <a:t> </a:t>
            </a:r>
            <a:r>
              <a:rPr lang="en-GB" dirty="0"/>
              <a:t>be passed to former members of the Task Team on an ad hoc basis</a:t>
            </a:r>
          </a:p>
        </p:txBody>
      </p:sp>
    </p:spTree>
    <p:extLst>
      <p:ext uri="{BB962C8B-B14F-4D97-AF65-F5344CB8AC3E}">
        <p14:creationId xmlns:p14="http://schemas.microsoft.com/office/powerpoint/2010/main" val="1537042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UNECE_POTX_4x3">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noFill/>
          <a:miter lim="800000"/>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2.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3.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docProps/app.xml><?xml version="1.0" encoding="utf-8"?>
<Properties xmlns="http://schemas.openxmlformats.org/officeDocument/2006/extended-properties" xmlns:vt="http://schemas.openxmlformats.org/officeDocument/2006/docPropsVTypes">
  <Template>UNECE_POTX_4x3</Template>
  <TotalTime>546</TotalTime>
  <Words>1472</Words>
  <Application>Microsoft Office PowerPoint</Application>
  <PresentationFormat>On-screen Show (4:3)</PresentationFormat>
  <Paragraphs>142</Paragraphs>
  <Slides>21</Slides>
  <Notes>5</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UNECE_POTX_4x3</vt:lpstr>
      <vt:lpstr>The Modernisation Group  on Developing Organisational Resilience</vt:lpstr>
      <vt:lpstr>The Modernisation Group  on Developing Organisational Resilience</vt:lpstr>
      <vt:lpstr>The Modernisation Group  on Developing Organisational Resilience</vt:lpstr>
      <vt:lpstr>Organisational Resilience - Overview</vt:lpstr>
      <vt:lpstr>Organisational Resilience – Green Paper</vt:lpstr>
      <vt:lpstr>Organisational Resilience –  Strategies, Visions and Target Operating Models</vt:lpstr>
      <vt:lpstr>Task Team on Risk Management - Overview</vt:lpstr>
      <vt:lpstr>Task Team on Risk Management  - Achievements in 2018</vt:lpstr>
      <vt:lpstr>Task Team on Risk Management - Next Steps</vt:lpstr>
      <vt:lpstr>Statistical Training Framework</vt:lpstr>
      <vt:lpstr>PowerPoint Presentation</vt:lpstr>
      <vt:lpstr>The Statistical Training Framework can be used for a number of purposes </vt:lpstr>
      <vt:lpstr>Training framework</vt:lpstr>
      <vt:lpstr>Training framework</vt:lpstr>
      <vt:lpstr>Workshop on Human Resources Management and Training:  Building Resilience in Statistical Organisations  Oslo, 12-14 September 2018 </vt:lpstr>
      <vt:lpstr>Workshop on Human Resources Management and Training:  Building Resilience in Statistical Organisations  Oslo, 12-14 September 2018 </vt:lpstr>
      <vt:lpstr>Workshop on Human Resources Management and Training:  Building Resilience in Statistical Organisations  Oslo, 12-14 September 2018 </vt:lpstr>
      <vt:lpstr>Workshop on Human Resources Management and Training:  Building Resilience in Statistical Organisations  Oslo, 12-14 September 2018 </vt:lpstr>
      <vt:lpstr>Summary</vt:lpstr>
      <vt:lpstr>Summary</vt:lpstr>
      <vt:lpstr>PowerPoint Presentation</vt:lpstr>
    </vt:vector>
  </TitlesOfParts>
  <Company>ECE-SMM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ModernStats presentation</dc:title>
  <dc:creator>UNECE-SMM</dc:creator>
  <cp:keywords>UNECE; ModernStats</cp:keywords>
  <dc:description>ModernStats Master slides</dc:description>
  <cp:lastModifiedBy>Tetyana Kolomiyets</cp:lastModifiedBy>
  <cp:revision>25</cp:revision>
  <dcterms:created xsi:type="dcterms:W3CDTF">2015-05-13T14:05:37Z</dcterms:created>
  <dcterms:modified xsi:type="dcterms:W3CDTF">2018-11-23T09:27:36Z</dcterms:modified>
  <dc:language>English</dc:language>
  <cp:version>1.0</cp:version>
</cp:coreProperties>
</file>