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4" r:id="rId2"/>
    <p:sldId id="328" r:id="rId3"/>
    <p:sldId id="326" r:id="rId4"/>
    <p:sldId id="327" r:id="rId5"/>
    <p:sldId id="329" r:id="rId6"/>
    <p:sldId id="330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87A"/>
    <a:srgbClr val="2A583D"/>
    <a:srgbClr val="5B92E5"/>
    <a:srgbClr val="4B92DB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49" autoAdjust="0"/>
  </p:normalViewPr>
  <p:slideViewPr>
    <p:cSldViewPr>
      <p:cViewPr>
        <p:scale>
          <a:sx n="107" d="100"/>
          <a:sy n="107" d="100"/>
        </p:scale>
        <p:origin x="-84" y="54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2880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11/26/2018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‹nr.›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Result</a:t>
            </a:r>
            <a:r>
              <a:rPr lang="en-US" baseline="0" dirty="0" smtClean="0"/>
              <a:t> of Sprint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80512" cy="6858000"/>
          </a:xfrm>
          <a:prstGeom prst="rect">
            <a:avLst/>
          </a:prstGeom>
          <a:solidFill>
            <a:srgbClr val="4B92DB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93853" cy="795530"/>
          </a:xfrm>
          <a:prstGeom prst="rect">
            <a:avLst/>
          </a:prstGeom>
        </p:spPr>
      </p:pic>
      <p:pic>
        <p:nvPicPr>
          <p:cNvPr id="1026" name="Picture 2" descr="G:\Stat\_Statistical Management and Modernisation Unit\_MCs\Blue Sky Thinking Network\images\iStock_000050107046_Larg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30775"/>
            <a:ext cx="91724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Stat\_Statistical Management and Modernisation Unit\_MCs\Blue Sky Thinking Network\images\BlueSkies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5997"/>
            <a:ext cx="3037259" cy="211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rgbClr val="0A387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762000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784976" cy="5184576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  <a:lvl2pPr>
              <a:defRPr>
                <a:solidFill>
                  <a:srgbClr val="0A387A"/>
                </a:solidFill>
              </a:defRPr>
            </a:lvl2pPr>
            <a:lvl3pPr>
              <a:defRPr>
                <a:solidFill>
                  <a:srgbClr val="0A387A"/>
                </a:solidFill>
              </a:defRPr>
            </a:lvl3pPr>
            <a:lvl4pPr>
              <a:defRPr>
                <a:solidFill>
                  <a:srgbClr val="0A387A"/>
                </a:solidFill>
              </a:defRPr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409506"/>
            <a:ext cx="2445260" cy="47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Q:\Shared\ECE_Temp\UNECE 70th Anniversary Branding &amp; Templates\LOGOs\LOGO_UNECE 70\70 UNECE Logo\UNECE 70 Logo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172" y="188640"/>
            <a:ext cx="2633595" cy="61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52" r:id="rId4"/>
    <p:sldLayoutId id="2147483666" r:id="rId5"/>
    <p:sldLayoutId id="2147483656" r:id="rId6"/>
    <p:sldLayoutId id="2147483657" r:id="rId7"/>
    <p:sldLayoutId id="2147483670" r:id="rId8"/>
    <p:sldLayoutId id="2147483671" r:id="rId9"/>
    <p:sldLayoutId id="2147483672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Machine Learning </a:t>
            </a:r>
            <a:br>
              <a:rPr lang="en-US" sz="4000" dirty="0" smtClean="0"/>
            </a:br>
            <a:r>
              <a:rPr lang="en-US" sz="4000" dirty="0" smtClean="0"/>
              <a:t>Project Proposal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i="1" dirty="0" smtClean="0"/>
              <a:t>BSTN ML team, </a:t>
            </a:r>
            <a:r>
              <a:rPr lang="en-GB" sz="2800" i="1" dirty="0"/>
              <a:t>N</a:t>
            </a:r>
            <a:r>
              <a:rPr lang="en-GB" sz="2800" i="1" dirty="0" smtClean="0"/>
              <a:t>ovember 2018</a:t>
            </a:r>
            <a:endParaRPr lang="en-GB" sz="28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445224"/>
            <a:ext cx="9200381" cy="129614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92960"/>
            <a:ext cx="2736304" cy="5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G:\Stat\_Statistical Management and Modernisation Unit\_MCs\Blue Sky Thinking Network\images\iStock_000050107046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461" y="5553296"/>
            <a:ext cx="11006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Context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Machine learning is here to stay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</a:t>
            </a:r>
            <a:r>
              <a:rPr lang="en-GB" dirty="0"/>
              <a:t>broader: </a:t>
            </a:r>
            <a:r>
              <a:rPr lang="en-GB" dirty="0" smtClean="0"/>
              <a:t>Algorithmic </a:t>
            </a:r>
            <a:r>
              <a:rPr lang="en-GB" dirty="0"/>
              <a:t>A</a:t>
            </a:r>
            <a:r>
              <a:rPr lang="en-GB" dirty="0" smtClean="0"/>
              <a:t>pproaches/Artificial Intelligence</a:t>
            </a:r>
          </a:p>
          <a:p>
            <a:r>
              <a:rPr lang="en-GB" dirty="0" smtClean="0"/>
              <a:t>‘Everybody’ is struggling with the right application</a:t>
            </a:r>
          </a:p>
          <a:p>
            <a:pPr lvl="1"/>
            <a:r>
              <a:rPr lang="en-GB" dirty="0" smtClean="0"/>
              <a:t>EU communication on AI</a:t>
            </a:r>
          </a:p>
          <a:p>
            <a:pPr lvl="1"/>
            <a:r>
              <a:rPr lang="en-GB" dirty="0" smtClean="0"/>
              <a:t>Dutch Digital Strategy</a:t>
            </a:r>
          </a:p>
          <a:p>
            <a:pPr lvl="1"/>
            <a:r>
              <a:rPr lang="en-GB" dirty="0" smtClean="0"/>
              <a:t>Autonomous driving</a:t>
            </a:r>
          </a:p>
          <a:p>
            <a:pPr lvl="1"/>
            <a:r>
              <a:rPr lang="en-GB" dirty="0" smtClean="0"/>
              <a:t>Commercial recommender systems</a:t>
            </a:r>
          </a:p>
          <a:p>
            <a:r>
              <a:rPr lang="en-GB" dirty="0" smtClean="0"/>
              <a:t>Challenges are worldwide the same</a:t>
            </a:r>
          </a:p>
          <a:p>
            <a:r>
              <a:rPr lang="en-GB" dirty="0" smtClean="0"/>
              <a:t>Requires combination of different skills</a:t>
            </a:r>
          </a:p>
          <a:p>
            <a:pPr lvl="1"/>
            <a:r>
              <a:rPr lang="en-GB" dirty="0" smtClean="0"/>
              <a:t>…and </a:t>
            </a:r>
            <a:r>
              <a:rPr lang="en-GB" b="1" dirty="0" smtClean="0"/>
              <a:t>don’t forget the role of data used</a:t>
            </a:r>
            <a:r>
              <a:rPr lang="en-GB" dirty="0" smtClean="0"/>
              <a:t>!</a:t>
            </a:r>
          </a:p>
          <a:p>
            <a:r>
              <a:rPr lang="en-GB" dirty="0" smtClean="0"/>
              <a:t>Statistical offices are all on the same page</a:t>
            </a:r>
          </a:p>
          <a:p>
            <a:r>
              <a:rPr lang="en-GB" b="1" dirty="0" smtClean="0"/>
              <a:t>Excellent time to launch HLG-MOS project on ML</a:t>
            </a:r>
          </a:p>
          <a:p>
            <a:pPr lvl="1"/>
            <a:endParaRPr lang="en-GB" dirty="0" smtClean="0"/>
          </a:p>
          <a:p>
            <a:pPr marL="685800" lvl="1" indent="-457200">
              <a:buFont typeface="+mj-lt"/>
              <a:buAutoNum type="arabicPeriod"/>
            </a:pPr>
            <a:endParaRPr lang="en-GB" dirty="0"/>
          </a:p>
        </p:txBody>
      </p:sp>
      <p:pic>
        <p:nvPicPr>
          <p:cNvPr id="10242" name="Picture 2" descr="C:\Users\Barteld\Pictures\EU Communication on A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130" y="2204864"/>
            <a:ext cx="4024872" cy="187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ige toelichting 3"/>
          <p:cNvSpPr/>
          <p:nvPr/>
        </p:nvSpPr>
        <p:spPr>
          <a:xfrm>
            <a:off x="6300192" y="4365104"/>
            <a:ext cx="2577810" cy="1584176"/>
          </a:xfrm>
          <a:prstGeom prst="wedgeRectCallout">
            <a:avLst>
              <a:gd name="adj1" fmla="val -66310"/>
              <a:gd name="adj2" fmla="val -75210"/>
            </a:avLst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Increasing public and private investments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Preparing for socio-economic changes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1600" dirty="0" smtClean="0"/>
              <a:t>Appropriate ethical and legal framework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3552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ML </a:t>
            </a:r>
            <a:r>
              <a:rPr lang="nl-NL" dirty="0" err="1"/>
              <a:t>position</a:t>
            </a:r>
            <a:r>
              <a:rPr lang="nl-NL" dirty="0"/>
              <a:t> paper </a:t>
            </a:r>
            <a:r>
              <a:rPr lang="nl-NL" dirty="0" smtClean="0"/>
              <a:t>(4/4)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Develop quality framework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N</a:t>
            </a:r>
            <a:r>
              <a:rPr lang="en-GB" dirty="0" smtClean="0"/>
              <a:t>ew, or integrated in existing one?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Possibly </a:t>
            </a:r>
            <a:r>
              <a:rPr lang="en-GB" dirty="0" err="1" smtClean="0"/>
              <a:t>als</a:t>
            </a:r>
            <a:r>
              <a:rPr lang="en-GB" dirty="0" smtClean="0"/>
              <a:t> guidelines for ML use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Create inventory of ML projects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To exchange both methods and applications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 smtClean="0"/>
              <a:t> Not one-off but living document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Including previous work (</a:t>
            </a:r>
            <a:r>
              <a:rPr lang="en-GB" dirty="0" err="1" smtClean="0"/>
              <a:t>Chu&amp;Poirier</a:t>
            </a:r>
            <a:r>
              <a:rPr lang="en-GB" dirty="0" smtClean="0"/>
              <a:t>, </a:t>
            </a:r>
            <a:r>
              <a:rPr lang="en-GB" dirty="0" err="1" smtClean="0"/>
              <a:t>Destatis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Set up interdisciplinary teams for ML work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err="1" smtClean="0"/>
              <a:t>Modelers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P</a:t>
            </a:r>
            <a:r>
              <a:rPr lang="en-GB" dirty="0" smtClean="0"/>
              <a:t>rogrammers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subject matter specialists</a:t>
            </a:r>
            <a:endParaRPr lang="en-GB" dirty="0"/>
          </a:p>
        </p:txBody>
      </p:sp>
      <p:pic>
        <p:nvPicPr>
          <p:cNvPr id="5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4904"/>
            <a:ext cx="2530602" cy="269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9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ML </a:t>
            </a:r>
            <a:r>
              <a:rPr lang="nl-NL" dirty="0" smtClean="0"/>
              <a:t>project </a:t>
            </a:r>
            <a:r>
              <a:rPr lang="nl-NL" dirty="0" err="1" smtClean="0"/>
              <a:t>proposal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Proposed work packages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ML pilots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Inventory of existing ML projects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Design of a quality framework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Development of a ‘ML for dummies’ handbook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Communication and dissemination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 smtClean="0"/>
              <a:t>Overall project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All WPs can run in parallel, some dependencies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Most work virtual, 2-3 physical sprints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Interdisciplinary team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Agile approach (identify POs?)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Sandbox environment </a:t>
            </a:r>
            <a:r>
              <a:rPr lang="en-GB" dirty="0"/>
              <a:t>f</a:t>
            </a:r>
            <a:r>
              <a:rPr lang="en-GB" dirty="0" smtClean="0"/>
              <a:t>or pilots</a:t>
            </a:r>
          </a:p>
        </p:txBody>
      </p:sp>
      <p:pic>
        <p:nvPicPr>
          <p:cNvPr id="6" name="Picture 3" descr="C:\CBSTEMP\USER\Temporary Internet Files\Content.Outlook\0LQNH2HR\cooperation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2661738" cy="153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14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HLG-MOS mission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HLG-MOS </a:t>
            </a:r>
            <a:r>
              <a:rPr lang="en-US" dirty="0" smtClean="0"/>
              <a:t>(…) </a:t>
            </a:r>
            <a:r>
              <a:rPr lang="en-US" dirty="0"/>
              <a:t>mission is to work collaboratively to </a:t>
            </a:r>
            <a:r>
              <a:rPr lang="en-US" b="1" dirty="0"/>
              <a:t>identify trends, threats, and opportunities </a:t>
            </a:r>
            <a:r>
              <a:rPr lang="en-US" dirty="0"/>
              <a:t>in </a:t>
            </a:r>
            <a:r>
              <a:rPr lang="en-US" dirty="0" err="1"/>
              <a:t>modernising</a:t>
            </a:r>
            <a:r>
              <a:rPr lang="en-US" dirty="0"/>
              <a:t> statistical </a:t>
            </a:r>
            <a:r>
              <a:rPr lang="en-US" dirty="0" err="1"/>
              <a:t>organisations</a:t>
            </a:r>
            <a:r>
              <a:rPr lang="en-US" dirty="0"/>
              <a:t>. It provides a </a:t>
            </a:r>
            <a:r>
              <a:rPr lang="en-US" b="1" dirty="0"/>
              <a:t>common platform for experts to develop solutions </a:t>
            </a:r>
            <a:r>
              <a:rPr lang="en-US" dirty="0"/>
              <a:t>in a flexible and agile </a:t>
            </a:r>
            <a:r>
              <a:rPr lang="en-US" dirty="0" smtClean="0"/>
              <a:t>way (…)</a:t>
            </a:r>
            <a:endParaRPr lang="en-GB" dirty="0" smtClean="0"/>
          </a:p>
          <a:p>
            <a:r>
              <a:rPr lang="en-GB" dirty="0" smtClean="0"/>
              <a:t>Four Vision elements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Actively engage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Be a trusted data authority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Adopt a service oriented approach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Have an agile adaptive culture</a:t>
            </a:r>
          </a:p>
          <a:p>
            <a:r>
              <a:rPr lang="en-GB" dirty="0" smtClean="0"/>
              <a:t>Five Values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Developing innovative solutions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Demonstrating leadership and collaboration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Discussing challenges and opportunities openly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Ensuring that priorities are community driven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Supporting a flexible, results oriented and agile approach</a:t>
            </a:r>
            <a:endParaRPr lang="en-GB" dirty="0"/>
          </a:p>
        </p:txBody>
      </p:sp>
      <p:pic>
        <p:nvPicPr>
          <p:cNvPr id="11268" name="Picture 4" descr="image2018-4-11 11:30: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40576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6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HLG-MOS mission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HLG-MOS </a:t>
            </a:r>
            <a:r>
              <a:rPr lang="en-US" dirty="0" smtClean="0"/>
              <a:t>(…) </a:t>
            </a:r>
            <a:r>
              <a:rPr lang="en-US" dirty="0"/>
              <a:t>mission is to work collaboratively to </a:t>
            </a:r>
            <a:r>
              <a:rPr lang="en-US" b="1" dirty="0"/>
              <a:t>identify trends, threats, and opportunities </a:t>
            </a:r>
            <a:r>
              <a:rPr lang="en-US" dirty="0"/>
              <a:t>in </a:t>
            </a:r>
            <a:r>
              <a:rPr lang="en-US" dirty="0" err="1"/>
              <a:t>modernising</a:t>
            </a:r>
            <a:r>
              <a:rPr lang="en-US" dirty="0"/>
              <a:t> statistical </a:t>
            </a:r>
            <a:r>
              <a:rPr lang="en-US" dirty="0" err="1"/>
              <a:t>organisations</a:t>
            </a:r>
            <a:r>
              <a:rPr lang="en-US" dirty="0"/>
              <a:t>. It provides a </a:t>
            </a:r>
            <a:r>
              <a:rPr lang="en-US" b="1" dirty="0"/>
              <a:t>common platform for experts to develop solutions </a:t>
            </a:r>
            <a:r>
              <a:rPr lang="en-US" dirty="0"/>
              <a:t>in a flexible and agile </a:t>
            </a:r>
            <a:r>
              <a:rPr lang="en-US" dirty="0" smtClean="0"/>
              <a:t>way (…)</a:t>
            </a: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Four Vision elements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Actively engage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Be a trusted data authority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Adopt a service oriented approach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Have an agile adaptive culture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Five Values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Developing innovative solutions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Demonstrating leadership and collaboration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Discussing challenges and opportunities openly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Ensuring that priorities are community driven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 Supporting a flexible, results oriented and agile approach</a:t>
            </a:r>
            <a:endParaRPr lang="en-GB" dirty="0"/>
          </a:p>
        </p:txBody>
      </p:sp>
      <p:pic>
        <p:nvPicPr>
          <p:cNvPr id="11268" name="Picture 4" descr="image2018-4-11 11:30: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40576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10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141</TotalTime>
  <Words>429</Words>
  <Application>Microsoft Office PowerPoint</Application>
  <PresentationFormat>Diavoorstelling (4:3)</PresentationFormat>
  <Paragraphs>72</Paragraphs>
  <Slides>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UNECE_POTX_4x3</vt:lpstr>
      <vt:lpstr>Machine Learning  Project Proposal</vt:lpstr>
      <vt:lpstr>Context</vt:lpstr>
      <vt:lpstr>ML position paper (4/4)</vt:lpstr>
      <vt:lpstr>ML project proposal</vt:lpstr>
      <vt:lpstr>Relation with HLG-MOS mission</vt:lpstr>
      <vt:lpstr>Relation with HLG-MOS mission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Barteld</cp:lastModifiedBy>
  <cp:revision>140</cp:revision>
  <dcterms:created xsi:type="dcterms:W3CDTF">2015-05-13T14:05:37Z</dcterms:created>
  <dcterms:modified xsi:type="dcterms:W3CDTF">2018-11-26T14:22:30Z</dcterms:modified>
</cp:coreProperties>
</file>