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307" r:id="rId2"/>
    <p:sldId id="310" r:id="rId3"/>
    <p:sldId id="343" r:id="rId4"/>
    <p:sldId id="337" r:id="rId5"/>
    <p:sldId id="345" r:id="rId6"/>
    <p:sldId id="344" r:id="rId7"/>
    <p:sldId id="347" r:id="rId8"/>
    <p:sldId id="348" r:id="rId9"/>
    <p:sldId id="349" r:id="rId10"/>
    <p:sldId id="353" r:id="rId11"/>
    <p:sldId id="350" r:id="rId12"/>
    <p:sldId id="354" r:id="rId13"/>
    <p:sldId id="351" r:id="rId14"/>
  </p:sldIdLst>
  <p:sldSz cx="9144000" cy="6858000" type="screen4x3"/>
  <p:notesSz cx="6797675" cy="9926638"/>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16">
          <p15:clr>
            <a:srgbClr val="A4A3A4"/>
          </p15:clr>
        </p15:guide>
        <p15:guide id="3" orient="horz" pos="3840">
          <p15:clr>
            <a:srgbClr val="A4A3A4"/>
          </p15:clr>
        </p15:guide>
        <p15:guide id="4" orient="horz" pos="1056">
          <p15:clr>
            <a:srgbClr val="A4A3A4"/>
          </p15:clr>
        </p15:guide>
        <p15:guide id="5" pos="2880">
          <p15:clr>
            <a:srgbClr val="A4A3A4"/>
          </p15:clr>
        </p15:guide>
        <p15:guide id="6" pos="288">
          <p15:clr>
            <a:srgbClr val="A4A3A4"/>
          </p15:clr>
        </p15:guide>
        <p15:guide id="7" pos="547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2"/>
    <a:srgbClr val="0A1F5A"/>
    <a:srgbClr val="0A387A"/>
    <a:srgbClr val="0A2E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55" autoAdjust="0"/>
  </p:normalViewPr>
  <p:slideViewPr>
    <p:cSldViewPr>
      <p:cViewPr varScale="1">
        <p:scale>
          <a:sx n="106" d="100"/>
          <a:sy n="106" d="100"/>
        </p:scale>
        <p:origin x="1764" y="96"/>
      </p:cViewPr>
      <p:guideLst>
        <p:guide orient="horz" pos="2160"/>
        <p:guide orient="horz" pos="816"/>
        <p:guide orient="horz" pos="3840"/>
        <p:guide orient="horz" pos="1056"/>
        <p:guide pos="2880"/>
        <p:guide pos="288"/>
        <p:guide pos="5472"/>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92" d="100"/>
          <a:sy n="92" d="100"/>
        </p:scale>
        <p:origin x="-3780" y="-12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45659" cy="496332"/>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50446" y="0"/>
            <a:ext cx="2945659" cy="496332"/>
          </a:xfrm>
          <a:prstGeom prst="rect">
            <a:avLst/>
          </a:prstGeom>
        </p:spPr>
        <p:txBody>
          <a:bodyPr vert="horz" lIns="91440" tIns="45720" rIns="91440" bIns="45720" rtlCol="0"/>
          <a:lstStyle>
            <a:lvl1pPr algn="r">
              <a:defRPr sz="1200"/>
            </a:lvl1pPr>
          </a:lstStyle>
          <a:p>
            <a:fld id="{ADCC02A0-C947-4278-96D1-0DB9C063DF55}" type="datetimeFigureOut">
              <a:rPr lang="en-US" smtClean="0">
                <a:latin typeface="Arial"/>
              </a:rPr>
              <a:t>11/26/2018</a:t>
            </a:fld>
            <a:endParaRPr lang="en-US" dirty="0">
              <a:latin typeface="Arial"/>
            </a:endParaRPr>
          </a:p>
        </p:txBody>
      </p:sp>
      <p:sp>
        <p:nvSpPr>
          <p:cNvPr id="4" name="Footer Placeholder 3"/>
          <p:cNvSpPr>
            <a:spLocks noGrp="1"/>
          </p:cNvSpPr>
          <p:nvPr>
            <p:ph type="ftr" sz="quarter" idx="2"/>
          </p:nvPr>
        </p:nvSpPr>
        <p:spPr>
          <a:xfrm>
            <a:off x="3" y="9428585"/>
            <a:ext cx="2945659" cy="496332"/>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50446" y="9428585"/>
            <a:ext cx="2945659" cy="496332"/>
          </a:xfrm>
          <a:prstGeom prst="rect">
            <a:avLst/>
          </a:prstGeom>
        </p:spPr>
        <p:txBody>
          <a:bodyPr vert="horz" lIns="91440" tIns="45720" rIns="91440" bIns="45720" rtlCol="0" anchor="b"/>
          <a:lstStyle>
            <a:lvl1pPr algn="r">
              <a:defRPr sz="1200"/>
            </a:lvl1pPr>
          </a:lstStyle>
          <a:p>
            <a:fld id="{0533FAA7-9DA0-4163-8828-B20FAF1EB063}"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17488" y="414338"/>
            <a:ext cx="3722687" cy="2794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77649" y="3391602"/>
            <a:ext cx="6042378" cy="579053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377649" y="9430308"/>
            <a:ext cx="4833902" cy="246444"/>
          </a:xfrm>
          <a:prstGeom prst="rect">
            <a:avLst/>
          </a:prstGeom>
        </p:spPr>
        <p:txBody>
          <a:bodyPr vert="horz" wrap="none" lIns="0" tIns="0" rIns="0" bIns="0" rtlCol="0" anchor="ctr"/>
          <a:lstStyle>
            <a:lvl1pPr algn="l">
              <a:defRPr sz="1000">
                <a:latin typeface="Arial"/>
              </a:defRPr>
            </a:lvl1pPr>
          </a:lstStyle>
          <a:p>
            <a:endParaRPr lang="en-US" dirty="0"/>
          </a:p>
        </p:txBody>
      </p:sp>
      <p:sp>
        <p:nvSpPr>
          <p:cNvPr id="7" name="Slide Number Placeholder 6"/>
          <p:cNvSpPr>
            <a:spLocks noGrp="1"/>
          </p:cNvSpPr>
          <p:nvPr>
            <p:ph type="sldNum" sz="quarter" idx="5"/>
          </p:nvPr>
        </p:nvSpPr>
        <p:spPr>
          <a:xfrm>
            <a:off x="5815789" y="9430308"/>
            <a:ext cx="604238" cy="246444"/>
          </a:xfrm>
          <a:prstGeom prst="rect">
            <a:avLst/>
          </a:prstGeom>
        </p:spPr>
        <p:txBody>
          <a:bodyPr vert="horz" wrap="none" lIns="0" tIns="0" rIns="0" bIns="0" rtlCol="0" anchor="ctr"/>
          <a:lstStyle>
            <a:lvl1pPr algn="r">
              <a:defRPr sz="1000">
                <a:latin typeface="Arial"/>
              </a:defRPr>
            </a:lvl1pPr>
          </a:lstStyle>
          <a:p>
            <a:fld id="{8547E1EE-0039-4797-B978-F453418260D1}" type="slidenum">
              <a:rPr lang="en-US" smtClean="0"/>
              <a:pPr/>
              <a:t>‹#›</a:t>
            </a:fld>
            <a:endParaRPr lang="en-US" dirty="0"/>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Arial"/>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050" kern="1200">
        <a:solidFill>
          <a:schemeClr val="tx1"/>
        </a:solidFill>
        <a:latin typeface="Arial"/>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000" kern="1200">
        <a:solidFill>
          <a:schemeClr val="tx1"/>
        </a:solidFill>
        <a:latin typeface="Arial"/>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900" kern="1200">
        <a:solidFill>
          <a:schemeClr val="tx1"/>
        </a:solidFill>
        <a:latin typeface="Arial"/>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8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Pictur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a:t>Click to edit Master title style</a:t>
            </a:r>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5"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rgbClr val="FFFFFF"/>
                </a:solidFill>
                <a:latin typeface="Arial"/>
                <a:cs typeface="Arial"/>
              </a:rPr>
              <a:t>.</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0192" y="5910070"/>
            <a:ext cx="2593853" cy="795530"/>
          </a:xfrm>
          <a:prstGeom prst="rect">
            <a:avLst/>
          </a:prstGeom>
        </p:spPr>
      </p:pic>
      <p:pic>
        <p:nvPicPr>
          <p:cNvPr id="9" name="Picture 8"/>
          <p:cNvPicPr>
            <a:picLocks noChangeAspect="1"/>
          </p:cNvPicPr>
          <p:nvPr userDrawn="1"/>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445622" y="1124744"/>
            <a:ext cx="4585512" cy="925147"/>
          </a:xfrm>
          <a:prstGeom prst="rect">
            <a:avLst/>
          </a:prstGeom>
        </p:spPr>
      </p:pic>
      <p:pic>
        <p:nvPicPr>
          <p:cNvPr id="7" name="Picture 6">
            <a:extLst>
              <a:ext uri="{FF2B5EF4-FFF2-40B4-BE49-F238E27FC236}">
                <a16:creationId xmlns:a16="http://schemas.microsoft.com/office/drawing/2014/main" id="{3F868755-4A4B-4634-9218-8E30042F2FF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52884" y="5910070"/>
            <a:ext cx="2602426" cy="795600"/>
          </a:xfrm>
          <a:prstGeom prst="rect">
            <a:avLst/>
          </a:prstGeom>
        </p:spPr>
      </p:pic>
    </p:spTree>
    <p:extLst>
      <p:ext uri="{BB962C8B-B14F-4D97-AF65-F5344CB8AC3E}">
        <p14:creationId xmlns:p14="http://schemas.microsoft.com/office/powerpoint/2010/main" val="17577174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8" name="Text Placeholder 8"/>
          <p:cNvSpPr>
            <a:spLocks noGrp="1"/>
          </p:cNvSpPr>
          <p:nvPr>
            <p:ph type="body" sz="quarter" idx="13"/>
          </p:nvPr>
        </p:nvSpPr>
        <p:spPr>
          <a:xfrm>
            <a:off x="5760720" y="1295400"/>
            <a:ext cx="2926080" cy="48006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524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3"/>
          </p:nvPr>
        </p:nvSpPr>
        <p:spPr>
          <a:xfrm>
            <a:off x="4700016"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3"/>
          <p:cNvSpPr>
            <a:spLocks noGrp="1"/>
          </p:cNvSpPr>
          <p:nvPr>
            <p:ph type="body" sz="half" idx="14"/>
          </p:nvPr>
        </p:nvSpPr>
        <p:spPr>
          <a:xfrm>
            <a:off x="4700016"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0210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Picture Placeholder 2"/>
          <p:cNvSpPr>
            <a:spLocks noGrp="1"/>
          </p:cNvSpPr>
          <p:nvPr>
            <p:ph type="pic" idx="15"/>
          </p:nvPr>
        </p:nvSpPr>
        <p:spPr>
          <a:xfrm>
            <a:off x="329184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Picture Placeholder 2"/>
          <p:cNvSpPr>
            <a:spLocks noGrp="1"/>
          </p:cNvSpPr>
          <p:nvPr>
            <p:ph type="pic" idx="16"/>
          </p:nvPr>
        </p:nvSpPr>
        <p:spPr>
          <a:xfrm>
            <a:off x="612648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2" name="Text Placeholder 3"/>
          <p:cNvSpPr>
            <a:spLocks noGrp="1"/>
          </p:cNvSpPr>
          <p:nvPr>
            <p:ph type="body" sz="half" idx="17"/>
          </p:nvPr>
        </p:nvSpPr>
        <p:spPr>
          <a:xfrm>
            <a:off x="329184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ext Placeholder 3"/>
          <p:cNvSpPr>
            <a:spLocks noGrp="1"/>
          </p:cNvSpPr>
          <p:nvPr>
            <p:ph type="body" sz="half" idx="18"/>
          </p:nvPr>
        </p:nvSpPr>
        <p:spPr>
          <a:xfrm>
            <a:off x="612648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9611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8pPr>
              <a:defRPr/>
            </a:lvl8pPr>
          </a:lstStyle>
          <a:p>
            <a:pPr lvl="0"/>
            <a:r>
              <a:rPr lang="en-US" dirty="0"/>
              <a:t>Click to edit Master text styles</a:t>
            </a:r>
          </a:p>
          <a:p>
            <a:pPr lvl="1"/>
            <a:r>
              <a:rPr lang="en-US" dirty="0"/>
              <a:t>Second level</a:t>
            </a:r>
          </a:p>
          <a:p>
            <a:pPr lvl="2"/>
            <a:r>
              <a:rPr lang="en-US" dirty="0"/>
              <a:t>Third level </a:t>
            </a:r>
          </a:p>
        </p:txBody>
      </p:sp>
    </p:spTree>
    <p:extLst>
      <p:ext uri="{BB962C8B-B14F-4D97-AF65-F5344CB8AC3E}">
        <p14:creationId xmlns:p14="http://schemas.microsoft.com/office/powerpoint/2010/main" val="270921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38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858000" cy="1828800"/>
          </a:xfrm>
        </p:spPr>
        <p:txBody>
          <a:bodyPr anchor="t"/>
          <a:lstStyle>
            <a:lvl1pPr algn="l">
              <a:defRPr sz="3200" b="1" cap="none" spc="-100" baseline="0"/>
            </a:lvl1pPr>
          </a:lstStyle>
          <a:p>
            <a:r>
              <a:rPr lang="en-US" dirty="0"/>
              <a:t>Click to edit Master title style</a:t>
            </a:r>
          </a:p>
        </p:txBody>
      </p:sp>
      <p:sp>
        <p:nvSpPr>
          <p:cNvPr id="3" name="Text Placeholder 2"/>
          <p:cNvSpPr>
            <a:spLocks noGrp="1"/>
          </p:cNvSpPr>
          <p:nvPr>
            <p:ph type="body" idx="1"/>
          </p:nvPr>
        </p:nvSpPr>
        <p:spPr>
          <a:xfrm>
            <a:off x="457200" y="4419600"/>
            <a:ext cx="6858000" cy="1188720"/>
          </a:xfrm>
        </p:spPr>
        <p:txBody>
          <a:bodyPr anchor="t">
            <a:noAutofit/>
          </a:bodyPr>
          <a:lstStyle>
            <a:lvl1pPr marL="0" indent="0">
              <a:spcBef>
                <a:spcPts val="6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12920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205004"/>
            <a:ext cx="8640960" cy="747936"/>
          </a:xfrm>
        </p:spPr>
        <p:txBody>
          <a:bodyPr/>
          <a:lstStyle>
            <a:lvl1pPr>
              <a:defRPr sz="4000"/>
            </a:lvl1pPr>
          </a:lstStyle>
          <a:p>
            <a:r>
              <a:rPr lang="en-US" dirty="0"/>
              <a:t>Click to edit Master title style</a:t>
            </a:r>
          </a:p>
        </p:txBody>
      </p:sp>
      <p:sp>
        <p:nvSpPr>
          <p:cNvPr id="3" name="Content Placeholder 2"/>
          <p:cNvSpPr>
            <a:spLocks noGrp="1"/>
          </p:cNvSpPr>
          <p:nvPr>
            <p:ph idx="1"/>
          </p:nvPr>
        </p:nvSpPr>
        <p:spPr/>
        <p:txBody>
          <a:bodyPr>
            <a:normAutofit/>
          </a:bodyPr>
          <a:lstStyle>
            <a:lvl1pPr>
              <a:defRPr sz="2800"/>
            </a:lvl1pPr>
            <a:lvl2pPr>
              <a:defRPr sz="2800"/>
            </a:lvl2pPr>
            <a:lvl3pPr>
              <a:defRPr sz="2800"/>
            </a:lvl3pPr>
            <a:lvl4pPr>
              <a:defRPr sz="2800"/>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 </a:t>
            </a:r>
          </a:p>
        </p:txBody>
      </p:sp>
    </p:spTree>
    <p:extLst>
      <p:ext uri="{BB962C8B-B14F-4D97-AF65-F5344CB8AC3E}">
        <p14:creationId xmlns:p14="http://schemas.microsoft.com/office/powerpoint/2010/main" val="225010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8" name="Text Placeholder 7"/>
          <p:cNvSpPr>
            <a:spLocks noGrp="1"/>
          </p:cNvSpPr>
          <p:nvPr>
            <p:ph type="body" sz="quarter" idx="13" hasCustomPrompt="1"/>
          </p:nvPr>
        </p:nvSpPr>
        <p:spPr>
          <a:xfrm>
            <a:off x="457200" y="1133856"/>
            <a:ext cx="8229600" cy="274320"/>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
        <p:nvSpPr>
          <p:cNvPr id="3" name="Content Placeholder 2"/>
          <p:cNvSpPr>
            <a:spLocks noGrp="1"/>
          </p:cNvSpPr>
          <p:nvPr>
            <p:ph idx="1"/>
          </p:nvPr>
        </p:nvSpPr>
        <p:spPr>
          <a:xfrm>
            <a:off x="457200" y="1676399"/>
            <a:ext cx="8229600" cy="44196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952154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rgbClr val="0A1F5A"/>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Tree>
    <p:extLst>
      <p:ext uri="{BB962C8B-B14F-4D97-AF65-F5344CB8AC3E}">
        <p14:creationId xmlns:p14="http://schemas.microsoft.com/office/powerpoint/2010/main" val="34493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2000"/>
            </a:lvl1pPr>
            <a:lvl2pPr>
              <a:defRPr sz="2000"/>
            </a:lvl2pPr>
            <a:lvl3pPr>
              <a:defRPr sz="2000"/>
            </a:lvl3pPr>
            <a:lvl4pPr>
              <a:defRPr sz="2000"/>
            </a:lvl4pPr>
            <a:lvl5pPr>
              <a:defRPr sz="1200"/>
            </a:lvl5pPr>
            <a:lvl6pPr marL="914400" indent="0">
              <a:buNone/>
              <a:defRPr sz="1200"/>
            </a:lvl6pPr>
            <a:lvl7pPr>
              <a:defRPr sz="1200"/>
            </a:lvl7pPr>
            <a:lvl8pPr>
              <a:defRPr sz="1200"/>
            </a:lvl8pPr>
            <a:lvl9pPr>
              <a:defRPr sz="1200"/>
            </a:lvl9pPr>
          </a:lstStyle>
          <a:p>
            <a:pPr lvl="0"/>
            <a:r>
              <a:rPr lang="en-US" dirty="0"/>
              <a:t>Click to edit Master text styles</a:t>
            </a:r>
          </a:p>
          <a:p>
            <a:pPr lvl="1"/>
            <a:r>
              <a:rPr lang="en-US" dirty="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2000"/>
            </a:lvl1pPr>
            <a:lvl2pPr>
              <a:defRPr sz="2000"/>
            </a:lvl2pPr>
            <a:lvl3pPr>
              <a:defRPr sz="2000"/>
            </a:lvl3pPr>
            <a:lvl4pPr>
              <a:defRPr sz="20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26956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Subtitle and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lvl1pPr>
              <a:defRPr/>
            </a:lvl1pPr>
          </a:lstStyle>
          <a:p>
            <a:r>
              <a:rPr lang="en-US"/>
              <a:t>Click to edit Master title style</a:t>
            </a:r>
            <a:endParaRPr lang="en-US" dirty="0"/>
          </a:p>
        </p:txBody>
      </p:sp>
      <p:sp>
        <p:nvSpPr>
          <p:cNvPr id="10"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
        <p:nvSpPr>
          <p:cNvPr id="3" name="Text Placeholder 2"/>
          <p:cNvSpPr>
            <a:spLocks noGrp="1"/>
          </p:cNvSpPr>
          <p:nvPr>
            <p:ph type="body" idx="1" hasCustomPrompt="1"/>
          </p:nvPr>
        </p:nvSpPr>
        <p:spPr>
          <a:xfrm>
            <a:off x="457200"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4" name="Content Placeholder 3"/>
          <p:cNvSpPr>
            <a:spLocks noGrp="1"/>
          </p:cNvSpPr>
          <p:nvPr>
            <p:ph sz="half" idx="2"/>
          </p:nvPr>
        </p:nvSpPr>
        <p:spPr>
          <a:xfrm>
            <a:off x="457200"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 </a:t>
            </a:r>
          </a:p>
        </p:txBody>
      </p:sp>
      <p:sp>
        <p:nvSpPr>
          <p:cNvPr id="5" name="Text Placeholder 4"/>
          <p:cNvSpPr>
            <a:spLocks noGrp="1"/>
          </p:cNvSpPr>
          <p:nvPr>
            <p:ph type="body" sz="quarter" idx="3" hasCustomPrompt="1"/>
          </p:nvPr>
        </p:nvSpPr>
        <p:spPr>
          <a:xfrm>
            <a:off x="4700016"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6" name="Content Placeholder 5"/>
          <p:cNvSpPr>
            <a:spLocks noGrp="1"/>
          </p:cNvSpPr>
          <p:nvPr>
            <p:ph sz="quarter" idx="4"/>
          </p:nvPr>
        </p:nvSpPr>
        <p:spPr>
          <a:xfrm>
            <a:off x="4700016"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 l</a:t>
            </a:r>
          </a:p>
        </p:txBody>
      </p:sp>
    </p:spTree>
    <p:extLst>
      <p:ext uri="{BB962C8B-B14F-4D97-AF65-F5344CB8AC3E}">
        <p14:creationId xmlns:p14="http://schemas.microsoft.com/office/powerpoint/2010/main" val="112992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457200" y="1295401"/>
            <a:ext cx="5715000" cy="4800600"/>
          </a:xfrm>
        </p:spPr>
        <p:txBody>
          <a:bodyPr>
            <a:normAutofit/>
          </a:bodyPr>
          <a:lstStyle>
            <a:lvl1pPr>
              <a:defRPr sz="2000"/>
            </a:lvl1pPr>
            <a:lvl2pPr>
              <a:defRPr sz="2000"/>
            </a:lvl2pPr>
            <a:lvl3pPr>
              <a:defRPr sz="2000"/>
            </a:lvl3pPr>
            <a:lvl4pPr>
              <a:defRPr sz="1200"/>
            </a:lvl4pPr>
            <a:lvl5pPr>
              <a:defRPr sz="1200"/>
            </a:lvl5pPr>
            <a:lvl6pPr marL="914400" indent="0">
              <a:buNone/>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6400800" y="1295400"/>
            <a:ext cx="228600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53280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5760720" y="1295400"/>
            <a:ext cx="292608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188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DADF381-5568-4523-9E2D-D97D1FCC5F0A}"/>
              </a:ext>
            </a:extLst>
          </p:cNvPr>
          <p:cNvSpPr txBox="1">
            <a:spLocks/>
          </p:cNvSpPr>
          <p:nvPr userDrawn="1"/>
        </p:nvSpPr>
        <p:spPr>
          <a:xfrm>
            <a:off x="0" y="0"/>
            <a:ext cx="9144000" cy="1052736"/>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Title Placeholder 1"/>
          <p:cNvSpPr>
            <a:spLocks noGrp="1"/>
          </p:cNvSpPr>
          <p:nvPr>
            <p:ph type="title"/>
          </p:nvPr>
        </p:nvSpPr>
        <p:spPr>
          <a:xfrm>
            <a:off x="251520" y="304800"/>
            <a:ext cx="8640960" cy="747936"/>
          </a:xfrm>
          <a:prstGeom prst="rect">
            <a:avLst/>
          </a:prstGeom>
        </p:spPr>
        <p:txBody>
          <a:bodyPr vert="horz" lIns="0" tIns="0" rIns="0" bIns="0" rtlCol="0" anchor="b" anchorCtr="0">
            <a:noAutofit/>
          </a:bodyPr>
          <a:lstStyle/>
          <a:p>
            <a:r>
              <a:rPr lang="en-US" dirty="0"/>
              <a:t>Click to edit Master title style</a:t>
            </a:r>
          </a:p>
        </p:txBody>
      </p:sp>
      <p:sp>
        <p:nvSpPr>
          <p:cNvPr id="3" name="Text Placeholder 2"/>
          <p:cNvSpPr>
            <a:spLocks noGrp="1"/>
          </p:cNvSpPr>
          <p:nvPr>
            <p:ph type="body" idx="1"/>
          </p:nvPr>
        </p:nvSpPr>
        <p:spPr>
          <a:xfrm>
            <a:off x="251520" y="1295400"/>
            <a:ext cx="8640960" cy="498362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7" name="Picture 11" descr="C:\Users\Gjaltema\Pictures\ModernStats.jp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467544" y="6309320"/>
            <a:ext cx="2218450" cy="432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49C6C6E-4BF8-4355-BE97-98E72D4B67EB}"/>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308304" y="6279028"/>
            <a:ext cx="1512168" cy="462292"/>
          </a:xfrm>
          <a:prstGeom prst="rect">
            <a:avLst/>
          </a:prstGeom>
        </p:spPr>
      </p:pic>
    </p:spTree>
    <p:extLst>
      <p:ext uri="{BB962C8B-B14F-4D97-AF65-F5344CB8AC3E}">
        <p14:creationId xmlns:p14="http://schemas.microsoft.com/office/powerpoint/2010/main" val="865477330"/>
      </p:ext>
    </p:extLst>
  </p:cSld>
  <p:clrMap bg1="lt1" tx1="dk1" bg2="lt2" tx2="dk2" accent1="accent1" accent2="accent2" accent3="accent3" accent4="accent4" accent5="accent5" accent6="accent6" hlink="hlink" folHlink="folHlink"/>
  <p:sldLayoutIdLst>
    <p:sldLayoutId id="2147483673" r:id="rId1"/>
    <p:sldLayoutId id="2147483651" r:id="rId2"/>
    <p:sldLayoutId id="2147483650" r:id="rId3"/>
    <p:sldLayoutId id="2147483663" r:id="rId4"/>
    <p:sldLayoutId id="2147483665" r:id="rId5"/>
    <p:sldLayoutId id="2147483652" r:id="rId6"/>
    <p:sldLayoutId id="2147483666" r:id="rId7"/>
    <p:sldLayoutId id="2147483656" r:id="rId8"/>
    <p:sldLayoutId id="2147483657" r:id="rId9"/>
    <p:sldLayoutId id="2147483670" r:id="rId10"/>
    <p:sldLayoutId id="2147483671" r:id="rId11"/>
    <p:sldLayoutId id="2147483672" r:id="rId12"/>
    <p:sldLayoutId id="2147483658" r:id="rId13"/>
    <p:sldLayoutId id="2147483674"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000" b="0" kern="1200">
          <a:solidFill>
            <a:srgbClr val="005DA2"/>
          </a:solidFill>
          <a:latin typeface="Arial"/>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8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8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8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8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unece.org/fileadmin/DAM/stats/documents/ece/ces/ge.58/2018/mtg1/UNECE_CHOI_Presentation.pdf" TargetMode="Externa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852936"/>
            <a:ext cx="7772400" cy="1152128"/>
          </a:xfrm>
        </p:spPr>
        <p:txBody>
          <a:bodyPr>
            <a:noAutofit/>
          </a:bodyPr>
          <a:lstStyle/>
          <a:p>
            <a:pPr algn="ctr"/>
            <a:r>
              <a:rPr lang="en-US" sz="4800" dirty="0"/>
              <a:t> Supporting Standards Group Activity Proposals for 2019</a:t>
            </a:r>
            <a:endParaRPr lang="en-GB" sz="4800" dirty="0"/>
          </a:p>
        </p:txBody>
      </p:sp>
      <p:sp>
        <p:nvSpPr>
          <p:cNvPr id="3" name="Subtitle 2"/>
          <p:cNvSpPr>
            <a:spLocks noGrp="1"/>
          </p:cNvSpPr>
          <p:nvPr>
            <p:ph type="subTitle" idx="1"/>
          </p:nvPr>
        </p:nvSpPr>
        <p:spPr>
          <a:xfrm>
            <a:off x="2267744" y="4149080"/>
            <a:ext cx="6584776" cy="1296144"/>
          </a:xfrm>
        </p:spPr>
        <p:txBody>
          <a:bodyPr>
            <a:normAutofit fontScale="92500" lnSpcReduction="10000"/>
          </a:bodyPr>
          <a:lstStyle/>
          <a:p>
            <a:pPr algn="r"/>
            <a:endParaRPr lang="en-US" sz="2400" dirty="0">
              <a:solidFill>
                <a:schemeClr val="tx1"/>
              </a:solidFill>
            </a:endParaRPr>
          </a:p>
          <a:p>
            <a:pPr algn="r"/>
            <a:r>
              <a:rPr lang="en-US" sz="2600" dirty="0">
                <a:solidFill>
                  <a:schemeClr val="tx1"/>
                </a:solidFill>
              </a:rPr>
              <a:t>Supporting Standards Group</a:t>
            </a:r>
          </a:p>
          <a:p>
            <a:pPr algn="r"/>
            <a:r>
              <a:rPr lang="en-GB" sz="2000" dirty="0">
                <a:solidFill>
                  <a:schemeClr val="tx1"/>
                </a:solidFill>
              </a:rPr>
              <a:t>28 November 2018</a:t>
            </a:r>
          </a:p>
          <a:p>
            <a:pPr algn="r"/>
            <a:r>
              <a:rPr lang="en-GB" sz="2000" dirty="0"/>
              <a:t>Geneva, </a:t>
            </a:r>
            <a:r>
              <a:rPr lang="en-GB" sz="2000" dirty="0" err="1"/>
              <a:t>Swtizerland</a:t>
            </a:r>
            <a:endParaRPr lang="en-GB" sz="2000" dirty="0">
              <a:solidFill>
                <a:schemeClr val="tx1"/>
              </a:solidFill>
            </a:endParaRPr>
          </a:p>
        </p:txBody>
      </p:sp>
    </p:spTree>
    <p:extLst>
      <p:ext uri="{BB962C8B-B14F-4D97-AF65-F5344CB8AC3E}">
        <p14:creationId xmlns:p14="http://schemas.microsoft.com/office/powerpoint/2010/main" val="137468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74741-4A7F-4218-8A60-1D22825B6222}"/>
              </a:ext>
            </a:extLst>
          </p:cNvPr>
          <p:cNvSpPr>
            <a:spLocks noGrp="1"/>
          </p:cNvSpPr>
          <p:nvPr>
            <p:ph type="title"/>
          </p:nvPr>
        </p:nvSpPr>
        <p:spPr/>
        <p:txBody>
          <a:bodyPr/>
          <a:lstStyle/>
          <a:p>
            <a:r>
              <a:rPr lang="en-US" dirty="0"/>
              <a:t>3. Core Ontology for Official Statistics</a:t>
            </a:r>
          </a:p>
        </p:txBody>
      </p:sp>
      <p:sp>
        <p:nvSpPr>
          <p:cNvPr id="3" name="Content Placeholder 2">
            <a:extLst>
              <a:ext uri="{FF2B5EF4-FFF2-40B4-BE49-F238E27FC236}">
                <a16:creationId xmlns:a16="http://schemas.microsoft.com/office/drawing/2014/main" id="{CCC4F897-DD4D-4F13-AE26-7F987041DA99}"/>
              </a:ext>
            </a:extLst>
          </p:cNvPr>
          <p:cNvSpPr>
            <a:spLocks noGrp="1"/>
          </p:cNvSpPr>
          <p:nvPr>
            <p:ph idx="1"/>
          </p:nvPr>
        </p:nvSpPr>
        <p:spPr/>
        <p:txBody>
          <a:bodyPr>
            <a:normAutofit/>
          </a:bodyPr>
          <a:lstStyle/>
          <a:p>
            <a:r>
              <a:rPr lang="en-US" sz="2400" dirty="0"/>
              <a:t>Works needed </a:t>
            </a:r>
          </a:p>
          <a:p>
            <a:pPr marL="742950" lvl="1" indent="-514350">
              <a:buFont typeface="+mj-lt"/>
              <a:buAutoNum type="arabicPeriod"/>
            </a:pPr>
            <a:r>
              <a:rPr lang="en-US" sz="2400" dirty="0"/>
              <a:t>Provide precise definitions of the core ontology concepts and their properties and define their identification in relation to a clearly documented naming policy</a:t>
            </a:r>
          </a:p>
          <a:p>
            <a:pPr marL="742950" lvl="1" indent="-514350">
              <a:buFont typeface="+mj-lt"/>
              <a:buAutoNum type="arabicPeriod"/>
            </a:pPr>
            <a:r>
              <a:rPr lang="en-US" sz="2400" dirty="0"/>
              <a:t>Articulate this base ontology with more sectorial and in-depth works existing on GSIM, CSPA or the SIMS model for quality metadata (based on the SDMX metadata model)</a:t>
            </a:r>
          </a:p>
          <a:p>
            <a:pPr marL="742950" lvl="1" indent="-514350">
              <a:buFont typeface="+mj-lt"/>
              <a:buAutoNum type="arabicPeriod"/>
            </a:pPr>
            <a:r>
              <a:rPr lang="en-US" sz="2400" dirty="0"/>
              <a:t>Establish the management and governance of these different initiatives. </a:t>
            </a:r>
          </a:p>
          <a:p>
            <a:r>
              <a:rPr lang="en-US" sz="2400" dirty="0"/>
              <a:t>Planned outputs: t</a:t>
            </a:r>
            <a:r>
              <a:rPr lang="en-AU" sz="2400" dirty="0"/>
              <a:t>he Core Ontology description and user guide; new versions of previous works on GSIM, CSPA and the SDMX metadata model</a:t>
            </a:r>
            <a:r>
              <a:rPr lang="en-US" sz="2400" dirty="0"/>
              <a:t>, etc.</a:t>
            </a:r>
            <a:endParaRPr lang="en-AU" sz="2400" dirty="0"/>
          </a:p>
          <a:p>
            <a:pPr marL="228600" lvl="1" indent="0">
              <a:buNone/>
            </a:pPr>
            <a:endParaRPr lang="en-US" dirty="0"/>
          </a:p>
          <a:p>
            <a:endParaRPr lang="en-US" dirty="0"/>
          </a:p>
        </p:txBody>
      </p:sp>
    </p:spTree>
    <p:extLst>
      <p:ext uri="{BB962C8B-B14F-4D97-AF65-F5344CB8AC3E}">
        <p14:creationId xmlns:p14="http://schemas.microsoft.com/office/powerpoint/2010/main" val="2645116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4DFE2-D10F-4DFC-9BDE-36581A71C4CF}"/>
              </a:ext>
            </a:extLst>
          </p:cNvPr>
          <p:cNvSpPr>
            <a:spLocks noGrp="1"/>
          </p:cNvSpPr>
          <p:nvPr>
            <p:ph type="title"/>
          </p:nvPr>
        </p:nvSpPr>
        <p:spPr>
          <a:xfrm>
            <a:off x="107504" y="205004"/>
            <a:ext cx="9577064" cy="747936"/>
          </a:xfrm>
        </p:spPr>
        <p:txBody>
          <a:bodyPr/>
          <a:lstStyle/>
          <a:p>
            <a:r>
              <a:rPr lang="en-US" dirty="0"/>
              <a:t>4. Communicating </a:t>
            </a:r>
            <a:r>
              <a:rPr lang="en-US" dirty="0" err="1"/>
              <a:t>ModernStats</a:t>
            </a:r>
            <a:r>
              <a:rPr lang="en-US" dirty="0"/>
              <a:t> Models</a:t>
            </a:r>
          </a:p>
        </p:txBody>
      </p:sp>
      <p:sp>
        <p:nvSpPr>
          <p:cNvPr id="3" name="Content Placeholder 2">
            <a:extLst>
              <a:ext uri="{FF2B5EF4-FFF2-40B4-BE49-F238E27FC236}">
                <a16:creationId xmlns:a16="http://schemas.microsoft.com/office/drawing/2014/main" id="{32C7BB72-3F47-4B12-83F2-BCD376F3DD7F}"/>
              </a:ext>
            </a:extLst>
          </p:cNvPr>
          <p:cNvSpPr>
            <a:spLocks noGrp="1"/>
          </p:cNvSpPr>
          <p:nvPr>
            <p:ph idx="1"/>
          </p:nvPr>
        </p:nvSpPr>
        <p:spPr/>
        <p:txBody>
          <a:bodyPr/>
          <a:lstStyle/>
          <a:p>
            <a:r>
              <a:rPr lang="en-US" sz="2400" dirty="0"/>
              <a:t>Four </a:t>
            </a:r>
            <a:r>
              <a:rPr lang="en-US" sz="2400" dirty="0" err="1"/>
              <a:t>ModernStats</a:t>
            </a:r>
            <a:r>
              <a:rPr lang="en-US" sz="2400" dirty="0"/>
              <a:t> Models</a:t>
            </a:r>
          </a:p>
          <a:p>
            <a:pPr lvl="1"/>
            <a:r>
              <a:rPr lang="en-US" sz="2000" dirty="0"/>
              <a:t>GAMSO: released 2017 (v1.0), last updated in 2018</a:t>
            </a:r>
          </a:p>
          <a:p>
            <a:pPr lvl="1"/>
            <a:r>
              <a:rPr lang="en-US" sz="2000" dirty="0"/>
              <a:t>GSBPM: released in 2008 (v1.0), last revised in 2018</a:t>
            </a:r>
          </a:p>
          <a:p>
            <a:pPr lvl="1"/>
            <a:r>
              <a:rPr lang="en-US" sz="2000" dirty="0"/>
              <a:t>GSIM: released in 2012 (v1.0), last revised in 2018</a:t>
            </a:r>
          </a:p>
          <a:p>
            <a:pPr lvl="1"/>
            <a:r>
              <a:rPr lang="en-US" sz="2000" dirty="0"/>
              <a:t>CSPA: released in 2013 (v1.0), last revised in 2015</a:t>
            </a:r>
          </a:p>
          <a:p>
            <a:r>
              <a:rPr lang="en-US" sz="2400" dirty="0"/>
              <a:t>Status of use of the models</a:t>
            </a:r>
          </a:p>
        </p:txBody>
      </p:sp>
      <p:grpSp>
        <p:nvGrpSpPr>
          <p:cNvPr id="9" name="Group 8">
            <a:extLst>
              <a:ext uri="{FF2B5EF4-FFF2-40B4-BE49-F238E27FC236}">
                <a16:creationId xmlns:a16="http://schemas.microsoft.com/office/drawing/2014/main" id="{5F9DA815-A304-40CE-9BF0-835B83B3EC92}"/>
              </a:ext>
            </a:extLst>
          </p:cNvPr>
          <p:cNvGrpSpPr/>
          <p:nvPr/>
        </p:nvGrpSpPr>
        <p:grpSpPr>
          <a:xfrm>
            <a:off x="1907704" y="3777815"/>
            <a:ext cx="5111552" cy="2302946"/>
            <a:chOff x="1907704" y="3933056"/>
            <a:chExt cx="5111552" cy="2302946"/>
          </a:xfrm>
        </p:grpSpPr>
        <p:pic>
          <p:nvPicPr>
            <p:cNvPr id="7" name="Picture 6">
              <a:extLst>
                <a:ext uri="{FF2B5EF4-FFF2-40B4-BE49-F238E27FC236}">
                  <a16:creationId xmlns:a16="http://schemas.microsoft.com/office/drawing/2014/main" id="{C2138788-41D1-469F-8C88-0A346BCC9B38}"/>
                </a:ext>
              </a:extLst>
            </p:cNvPr>
            <p:cNvPicPr>
              <a:picLocks noChangeAspect="1"/>
            </p:cNvPicPr>
            <p:nvPr/>
          </p:nvPicPr>
          <p:blipFill>
            <a:blip r:embed="rId2"/>
            <a:stretch>
              <a:fillRect/>
            </a:stretch>
          </p:blipFill>
          <p:spPr>
            <a:xfrm>
              <a:off x="1907704" y="3933056"/>
              <a:ext cx="5111552" cy="1876282"/>
            </a:xfrm>
            <a:prstGeom prst="rect">
              <a:avLst/>
            </a:prstGeom>
          </p:spPr>
        </p:pic>
        <p:sp>
          <p:nvSpPr>
            <p:cNvPr id="8" name="TextBox 7">
              <a:extLst>
                <a:ext uri="{FF2B5EF4-FFF2-40B4-BE49-F238E27FC236}">
                  <a16:creationId xmlns:a16="http://schemas.microsoft.com/office/drawing/2014/main" id="{0BC0AA8F-4C00-4C9F-B9B8-3127ADC75DB6}"/>
                </a:ext>
              </a:extLst>
            </p:cNvPr>
            <p:cNvSpPr txBox="1"/>
            <p:nvPr/>
          </p:nvSpPr>
          <p:spPr>
            <a:xfrm>
              <a:off x="3254453" y="5906254"/>
              <a:ext cx="3744416" cy="329748"/>
            </a:xfrm>
            <a:prstGeom prst="rect">
              <a:avLst/>
            </a:prstGeom>
            <a:noFill/>
          </p:spPr>
          <p:txBody>
            <a:bodyPr wrap="square" lIns="0" tIns="0" rIns="0" bIns="0" rtlCol="0">
              <a:noAutofit/>
            </a:bodyPr>
            <a:lstStyle/>
            <a:p>
              <a:pPr algn="r">
                <a:lnSpc>
                  <a:spcPct val="90000"/>
                </a:lnSpc>
              </a:pPr>
              <a:r>
                <a:rPr lang="en-US" sz="1200" dirty="0">
                  <a:hlinkClick r:id="rId3"/>
                </a:rPr>
                <a:t>Survey on the use of </a:t>
              </a:r>
              <a:r>
                <a:rPr lang="en-US" sz="1200" dirty="0" err="1">
                  <a:hlinkClick r:id="rId3"/>
                </a:rPr>
                <a:t>ModernStats</a:t>
              </a:r>
              <a:r>
                <a:rPr lang="en-US" sz="1200" dirty="0">
                  <a:hlinkClick r:id="rId3"/>
                </a:rPr>
                <a:t> Models (2018)</a:t>
              </a:r>
              <a:endParaRPr lang="en-US" sz="1200" dirty="0"/>
            </a:p>
          </p:txBody>
        </p:sp>
      </p:grpSp>
    </p:spTree>
    <p:extLst>
      <p:ext uri="{BB962C8B-B14F-4D97-AF65-F5344CB8AC3E}">
        <p14:creationId xmlns:p14="http://schemas.microsoft.com/office/powerpoint/2010/main" val="2491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4DFE2-D10F-4DFC-9BDE-36581A71C4CF}"/>
              </a:ext>
            </a:extLst>
          </p:cNvPr>
          <p:cNvSpPr>
            <a:spLocks noGrp="1"/>
          </p:cNvSpPr>
          <p:nvPr>
            <p:ph type="title"/>
          </p:nvPr>
        </p:nvSpPr>
        <p:spPr>
          <a:xfrm>
            <a:off x="107504" y="205004"/>
            <a:ext cx="9577064" cy="747936"/>
          </a:xfrm>
        </p:spPr>
        <p:txBody>
          <a:bodyPr/>
          <a:lstStyle/>
          <a:p>
            <a:r>
              <a:rPr lang="en-US" dirty="0"/>
              <a:t>4. Communicating </a:t>
            </a:r>
            <a:r>
              <a:rPr lang="en-US" dirty="0" err="1"/>
              <a:t>ModernStats</a:t>
            </a:r>
            <a:r>
              <a:rPr lang="en-US" dirty="0"/>
              <a:t> Models</a:t>
            </a:r>
          </a:p>
        </p:txBody>
      </p:sp>
      <p:sp>
        <p:nvSpPr>
          <p:cNvPr id="3" name="Content Placeholder 2">
            <a:extLst>
              <a:ext uri="{FF2B5EF4-FFF2-40B4-BE49-F238E27FC236}">
                <a16:creationId xmlns:a16="http://schemas.microsoft.com/office/drawing/2014/main" id="{32C7BB72-3F47-4B12-83F2-BCD376F3DD7F}"/>
              </a:ext>
            </a:extLst>
          </p:cNvPr>
          <p:cNvSpPr>
            <a:spLocks noGrp="1"/>
          </p:cNvSpPr>
          <p:nvPr>
            <p:ph idx="1"/>
          </p:nvPr>
        </p:nvSpPr>
        <p:spPr/>
        <p:txBody>
          <a:bodyPr/>
          <a:lstStyle/>
          <a:p>
            <a:r>
              <a:rPr lang="en-US" dirty="0"/>
              <a:t>It is important to communicate the models and interrelation within them with actual and potential users, and raise awareness of the new versions</a:t>
            </a:r>
          </a:p>
          <a:p>
            <a:r>
              <a:rPr lang="en-US" dirty="0"/>
              <a:t>Planned outputs: communication materials on the </a:t>
            </a:r>
            <a:r>
              <a:rPr lang="en-US" dirty="0" err="1"/>
              <a:t>ModernStats</a:t>
            </a:r>
            <a:r>
              <a:rPr lang="en-US" dirty="0"/>
              <a:t> Models</a:t>
            </a:r>
          </a:p>
          <a:p>
            <a:endParaRPr lang="en-US" dirty="0"/>
          </a:p>
        </p:txBody>
      </p:sp>
    </p:spTree>
    <p:extLst>
      <p:ext uri="{BB962C8B-B14F-4D97-AF65-F5344CB8AC3E}">
        <p14:creationId xmlns:p14="http://schemas.microsoft.com/office/powerpoint/2010/main" val="414510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62C00-8A36-4D46-BA91-CC60E5AEF873}"/>
              </a:ext>
            </a:extLst>
          </p:cNvPr>
          <p:cNvSpPr>
            <a:spLocks noGrp="1"/>
          </p:cNvSpPr>
          <p:nvPr>
            <p:ph type="title"/>
          </p:nvPr>
        </p:nvSpPr>
        <p:spPr/>
        <p:txBody>
          <a:bodyPr/>
          <a:lstStyle/>
          <a:p>
            <a:r>
              <a:rPr lang="en-US" dirty="0"/>
              <a:t>5. Metadata Glossary</a:t>
            </a:r>
          </a:p>
        </p:txBody>
      </p:sp>
      <p:sp>
        <p:nvSpPr>
          <p:cNvPr id="3" name="Content Placeholder 2">
            <a:extLst>
              <a:ext uri="{FF2B5EF4-FFF2-40B4-BE49-F238E27FC236}">
                <a16:creationId xmlns:a16="http://schemas.microsoft.com/office/drawing/2014/main" id="{76600A9D-242E-4A6A-A2B0-133C79E4BEA2}"/>
              </a:ext>
            </a:extLst>
          </p:cNvPr>
          <p:cNvSpPr>
            <a:spLocks noGrp="1"/>
          </p:cNvSpPr>
          <p:nvPr>
            <p:ph idx="1"/>
          </p:nvPr>
        </p:nvSpPr>
        <p:spPr/>
        <p:txBody>
          <a:bodyPr>
            <a:normAutofit lnSpcReduction="10000"/>
          </a:bodyPr>
          <a:lstStyle/>
          <a:p>
            <a:r>
              <a:rPr lang="en-US" dirty="0"/>
              <a:t>Intended to be a central, unified and definitive source for the terms and definitions in the </a:t>
            </a:r>
            <a:r>
              <a:rPr lang="en-US" dirty="0" err="1"/>
              <a:t>ModernStats</a:t>
            </a:r>
            <a:r>
              <a:rPr lang="en-US" dirty="0"/>
              <a:t> Models</a:t>
            </a:r>
          </a:p>
          <a:p>
            <a:r>
              <a:rPr lang="en-US" dirty="0"/>
              <a:t>Disambiguation between homographs (same spelling, slightly different meanings) and identification of synonyms (different spelling, same or similar meanings)</a:t>
            </a:r>
          </a:p>
          <a:p>
            <a:r>
              <a:rPr lang="en-US" dirty="0"/>
              <a:t>Planned output: </a:t>
            </a:r>
            <a:r>
              <a:rPr lang="en-GB" dirty="0"/>
              <a:t>alphabetically organized list or terms, their definitions, sources for the definitions, source of the term (in which standard(s) does it appear), explanatory text that further contextualizes the meaning, and references to other similar, broader, and narrower terms</a:t>
            </a:r>
          </a:p>
          <a:p>
            <a:pPr marL="0" indent="0">
              <a:buNone/>
            </a:pPr>
            <a:endParaRPr lang="en-US" dirty="0"/>
          </a:p>
        </p:txBody>
      </p:sp>
    </p:spTree>
    <p:extLst>
      <p:ext uri="{BB962C8B-B14F-4D97-AF65-F5344CB8AC3E}">
        <p14:creationId xmlns:p14="http://schemas.microsoft.com/office/powerpoint/2010/main" val="2660380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92777" y="1702542"/>
            <a:ext cx="3960491" cy="831075"/>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000" dirty="0">
                <a:solidFill>
                  <a:schemeClr val="tx1"/>
                </a:solidFill>
              </a:rPr>
              <a:t>1. Linking GSBPM &amp; GSIM</a:t>
            </a:r>
          </a:p>
        </p:txBody>
      </p:sp>
      <p:sp>
        <p:nvSpPr>
          <p:cNvPr id="14351" name="Rettangolo 6"/>
          <p:cNvSpPr>
            <a:spLocks noChangeArrowheads="1"/>
          </p:cNvSpPr>
          <p:nvPr/>
        </p:nvSpPr>
        <p:spPr bwMode="auto">
          <a:xfrm>
            <a:off x="2286000" y="-6148064"/>
            <a:ext cx="4572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r>
              <a:rPr lang="en-GB" altLang="en-US" sz="2000" dirty="0">
                <a:solidFill>
                  <a:srgbClr val="000000"/>
                </a:solidFill>
              </a:rPr>
              <a:t>Workshop on Integrating Geospatial and Statistical Standards </a:t>
            </a:r>
            <a:br>
              <a:rPr lang="en-GB" altLang="en-US" sz="2000" dirty="0">
                <a:solidFill>
                  <a:srgbClr val="000000"/>
                </a:solidFill>
              </a:rPr>
            </a:br>
            <a:endParaRPr lang="en-GB" altLang="en-US" sz="2000" dirty="0">
              <a:solidFill>
                <a:srgbClr val="000000"/>
              </a:solidFill>
            </a:endParaRPr>
          </a:p>
          <a:p>
            <a:pPr algn="ctr"/>
            <a:r>
              <a:rPr lang="en-GB" altLang="en-US" sz="2000" dirty="0">
                <a:solidFill>
                  <a:srgbClr val="000000"/>
                </a:solidFill>
              </a:rPr>
              <a:t>6 - 8 November</a:t>
            </a:r>
          </a:p>
          <a:p>
            <a:pPr algn="ctr"/>
            <a:r>
              <a:rPr lang="en-GB" altLang="en-US" sz="2000" dirty="0">
                <a:solidFill>
                  <a:srgbClr val="000000"/>
                </a:solidFill>
              </a:rPr>
              <a:t>Stockholm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7348" y="2060848"/>
            <a:ext cx="4097337" cy="218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ttangolo 3">
            <a:extLst>
              <a:ext uri="{FF2B5EF4-FFF2-40B4-BE49-F238E27FC236}">
                <a16:creationId xmlns:a16="http://schemas.microsoft.com/office/drawing/2014/main" id="{1DE1FB8D-5CD9-4F85-9640-6FE01DC35593}"/>
              </a:ext>
            </a:extLst>
          </p:cNvPr>
          <p:cNvSpPr/>
          <p:nvPr/>
        </p:nvSpPr>
        <p:spPr>
          <a:xfrm>
            <a:off x="395537" y="2726223"/>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000" dirty="0">
                <a:solidFill>
                  <a:schemeClr val="tx1"/>
                </a:solidFill>
              </a:rPr>
              <a:t>2. Aligning Overarching Processes GSBPM &amp; GAMSO </a:t>
            </a:r>
          </a:p>
        </p:txBody>
      </p:sp>
      <p:sp>
        <p:nvSpPr>
          <p:cNvPr id="20" name="Rettangolo 3">
            <a:extLst>
              <a:ext uri="{FF2B5EF4-FFF2-40B4-BE49-F238E27FC236}">
                <a16:creationId xmlns:a16="http://schemas.microsoft.com/office/drawing/2014/main" id="{9C1B1EF3-ACD1-4CF9-9EB1-73019E2E8165}"/>
              </a:ext>
            </a:extLst>
          </p:cNvPr>
          <p:cNvSpPr/>
          <p:nvPr/>
        </p:nvSpPr>
        <p:spPr>
          <a:xfrm>
            <a:off x="395536" y="3717089"/>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000" dirty="0">
                <a:solidFill>
                  <a:schemeClr val="tx1"/>
                </a:solidFill>
              </a:rPr>
              <a:t>3. </a:t>
            </a:r>
            <a:r>
              <a:rPr lang="en-US" sz="2000" dirty="0">
                <a:solidFill>
                  <a:schemeClr val="tx1"/>
                </a:solidFill>
              </a:rPr>
              <a:t>Core Ontology for Official Statistics </a:t>
            </a:r>
          </a:p>
        </p:txBody>
      </p:sp>
      <p:sp>
        <p:nvSpPr>
          <p:cNvPr id="21" name="Rettangolo 3">
            <a:extLst>
              <a:ext uri="{FF2B5EF4-FFF2-40B4-BE49-F238E27FC236}">
                <a16:creationId xmlns:a16="http://schemas.microsoft.com/office/drawing/2014/main" id="{EACB0216-8762-4ED6-B5D2-3858030C243D}"/>
              </a:ext>
            </a:extLst>
          </p:cNvPr>
          <p:cNvSpPr/>
          <p:nvPr/>
        </p:nvSpPr>
        <p:spPr>
          <a:xfrm>
            <a:off x="395535" y="4746838"/>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4. Communicating the </a:t>
            </a:r>
            <a:r>
              <a:rPr lang="en-US" sz="2000" dirty="0" err="1">
                <a:solidFill>
                  <a:schemeClr val="tx1"/>
                </a:solidFill>
              </a:rPr>
              <a:t>ModernStats</a:t>
            </a:r>
            <a:r>
              <a:rPr lang="en-US" sz="2000" dirty="0">
                <a:solidFill>
                  <a:schemeClr val="tx1"/>
                </a:solidFill>
              </a:rPr>
              <a:t> Models</a:t>
            </a:r>
          </a:p>
        </p:txBody>
      </p:sp>
      <p:sp>
        <p:nvSpPr>
          <p:cNvPr id="22" name="Rettangolo 3">
            <a:extLst>
              <a:ext uri="{FF2B5EF4-FFF2-40B4-BE49-F238E27FC236}">
                <a16:creationId xmlns:a16="http://schemas.microsoft.com/office/drawing/2014/main" id="{C57BE0F4-8AE1-4810-BCAB-B4C2E504470C}"/>
              </a:ext>
            </a:extLst>
          </p:cNvPr>
          <p:cNvSpPr/>
          <p:nvPr/>
        </p:nvSpPr>
        <p:spPr>
          <a:xfrm>
            <a:off x="4730205" y="4746837"/>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5. Metadata Glossary</a:t>
            </a:r>
          </a:p>
        </p:txBody>
      </p:sp>
      <p:sp>
        <p:nvSpPr>
          <p:cNvPr id="2" name="Title 1">
            <a:extLst>
              <a:ext uri="{FF2B5EF4-FFF2-40B4-BE49-F238E27FC236}">
                <a16:creationId xmlns:a16="http://schemas.microsoft.com/office/drawing/2014/main" id="{7AE64964-CCB2-4118-B7A7-C666432A5C62}"/>
              </a:ext>
            </a:extLst>
          </p:cNvPr>
          <p:cNvSpPr>
            <a:spLocks noGrp="1"/>
          </p:cNvSpPr>
          <p:nvPr>
            <p:ph type="title"/>
          </p:nvPr>
        </p:nvSpPr>
        <p:spPr/>
        <p:txBody>
          <a:bodyPr/>
          <a:lstStyle/>
          <a:p>
            <a:r>
              <a:rPr lang="en-US" dirty="0"/>
              <a:t>Activity proposals for 2019</a:t>
            </a:r>
          </a:p>
        </p:txBody>
      </p:sp>
    </p:spTree>
    <p:extLst>
      <p:ext uri="{BB962C8B-B14F-4D97-AF65-F5344CB8AC3E}">
        <p14:creationId xmlns:p14="http://schemas.microsoft.com/office/powerpoint/2010/main" val="240735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1" name="Rettangolo 6"/>
          <p:cNvSpPr>
            <a:spLocks noChangeArrowheads="1"/>
          </p:cNvSpPr>
          <p:nvPr/>
        </p:nvSpPr>
        <p:spPr bwMode="auto">
          <a:xfrm>
            <a:off x="2286000" y="-6148064"/>
            <a:ext cx="4572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r>
              <a:rPr lang="en-GB" altLang="en-US" sz="2000" dirty="0">
                <a:solidFill>
                  <a:srgbClr val="000000"/>
                </a:solidFill>
              </a:rPr>
              <a:t>Workshop on Integrating Geospatial and Statistical Standards </a:t>
            </a:r>
            <a:br>
              <a:rPr lang="en-GB" altLang="en-US" sz="2000" dirty="0">
                <a:solidFill>
                  <a:srgbClr val="000000"/>
                </a:solidFill>
              </a:rPr>
            </a:br>
            <a:endParaRPr lang="en-GB" altLang="en-US" sz="2000" dirty="0">
              <a:solidFill>
                <a:srgbClr val="000000"/>
              </a:solidFill>
            </a:endParaRPr>
          </a:p>
          <a:p>
            <a:pPr algn="ctr"/>
            <a:r>
              <a:rPr lang="en-GB" altLang="en-US" sz="2000" dirty="0">
                <a:solidFill>
                  <a:srgbClr val="000000"/>
                </a:solidFill>
              </a:rPr>
              <a:t>6 - 8 November</a:t>
            </a:r>
          </a:p>
          <a:p>
            <a:pPr algn="ctr"/>
            <a:r>
              <a:rPr lang="en-GB" altLang="en-US" sz="2000" dirty="0">
                <a:solidFill>
                  <a:srgbClr val="000000"/>
                </a:solidFill>
              </a:rPr>
              <a:t>Stockholm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1340" y="3933056"/>
            <a:ext cx="4097337" cy="218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CF3A7A87-966A-4E59-BFDF-DE5C24328EDF}"/>
              </a:ext>
            </a:extLst>
          </p:cNvPr>
          <p:cNvSpPr txBox="1"/>
          <p:nvPr/>
        </p:nvSpPr>
        <p:spPr>
          <a:xfrm>
            <a:off x="611557" y="1412776"/>
            <a:ext cx="8136904" cy="2376264"/>
          </a:xfrm>
          <a:prstGeom prst="rect">
            <a:avLst/>
          </a:prstGeom>
          <a:noFill/>
        </p:spPr>
        <p:txBody>
          <a:bodyPr wrap="square" lIns="0" tIns="0" rIns="0" bIns="0" rtlCol="0">
            <a:noAutofit/>
          </a:bodyPr>
          <a:lstStyle/>
          <a:p>
            <a:pPr algn="ctr">
              <a:lnSpc>
                <a:spcPct val="90000"/>
              </a:lnSpc>
            </a:pPr>
            <a:r>
              <a:rPr lang="en-US" sz="3200" b="1" dirty="0"/>
              <a:t>Supporting Standards Group welcome new members to work on these activities! </a:t>
            </a:r>
          </a:p>
          <a:p>
            <a:pPr algn="ctr">
              <a:lnSpc>
                <a:spcPct val="90000"/>
              </a:lnSpc>
            </a:pPr>
            <a:endParaRPr lang="en-US" sz="3200" b="1" dirty="0"/>
          </a:p>
          <a:p>
            <a:pPr algn="ctr">
              <a:lnSpc>
                <a:spcPct val="90000"/>
              </a:lnSpc>
            </a:pPr>
            <a:r>
              <a:rPr lang="en-US" sz="3200" b="1" dirty="0"/>
              <a:t>Let us know if you are interested in working with us!</a:t>
            </a:r>
          </a:p>
        </p:txBody>
      </p:sp>
      <p:sp>
        <p:nvSpPr>
          <p:cNvPr id="5" name="Title 4">
            <a:extLst>
              <a:ext uri="{FF2B5EF4-FFF2-40B4-BE49-F238E27FC236}">
                <a16:creationId xmlns:a16="http://schemas.microsoft.com/office/drawing/2014/main" id="{8205C920-78CB-40DF-8E7D-FB8DB983B34B}"/>
              </a:ext>
            </a:extLst>
          </p:cNvPr>
          <p:cNvSpPr>
            <a:spLocks noGrp="1"/>
          </p:cNvSpPr>
          <p:nvPr>
            <p:ph type="title"/>
          </p:nvPr>
        </p:nvSpPr>
        <p:spPr/>
        <p:txBody>
          <a:bodyPr/>
          <a:lstStyle/>
          <a:p>
            <a:r>
              <a:rPr lang="en-US" dirty="0"/>
              <a:t>Activity proposals for 2019</a:t>
            </a:r>
          </a:p>
        </p:txBody>
      </p:sp>
    </p:spTree>
    <p:extLst>
      <p:ext uri="{BB962C8B-B14F-4D97-AF65-F5344CB8AC3E}">
        <p14:creationId xmlns:p14="http://schemas.microsoft.com/office/powerpoint/2010/main" val="348450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432871E-06E8-4726-BD29-37001AFC6602}"/>
              </a:ext>
            </a:extLst>
          </p:cNvPr>
          <p:cNvSpPr>
            <a:spLocks noGrp="1"/>
          </p:cNvSpPr>
          <p:nvPr>
            <p:ph type="title"/>
          </p:nvPr>
        </p:nvSpPr>
        <p:spPr/>
        <p:txBody>
          <a:bodyPr/>
          <a:lstStyle/>
          <a:p>
            <a:r>
              <a:rPr lang="en-US" dirty="0"/>
              <a:t>1. Linking GSBPM &amp; GSIM</a:t>
            </a:r>
          </a:p>
        </p:txBody>
      </p:sp>
      <p:sp>
        <p:nvSpPr>
          <p:cNvPr id="3" name="Content Placeholder 2"/>
          <p:cNvSpPr>
            <a:spLocks noGrp="1"/>
          </p:cNvSpPr>
          <p:nvPr>
            <p:ph idx="1"/>
          </p:nvPr>
        </p:nvSpPr>
        <p:spPr/>
        <p:txBody>
          <a:bodyPr>
            <a:normAutofit/>
          </a:bodyPr>
          <a:lstStyle/>
          <a:p>
            <a:pPr>
              <a:lnSpc>
                <a:spcPct val="130000"/>
              </a:lnSpc>
            </a:pPr>
            <a:r>
              <a:rPr lang="en-GB" sz="2200" dirty="0"/>
              <a:t>Two models are conceptually closely linked as GSIM information objects are input/output of GSBPM phase/sub-process. </a:t>
            </a:r>
            <a:r>
              <a:rPr lang="en-US" sz="2200" dirty="0"/>
              <a:t>As usage of both models is growing, it is important to provide clear view on how they can be used together in an integrated way</a:t>
            </a:r>
          </a:p>
          <a:p>
            <a:pPr>
              <a:lnSpc>
                <a:spcPct val="130000"/>
              </a:lnSpc>
            </a:pPr>
            <a:r>
              <a:rPr lang="en-US" sz="2200" dirty="0"/>
              <a:t>T</a:t>
            </a:r>
            <a:r>
              <a:rPr lang="en-GB" sz="2200" dirty="0"/>
              <a:t>he activity will map the information objects of GSIM to the corresponding sub-processes in GSBPM as input or output of individual steps</a:t>
            </a:r>
          </a:p>
        </p:txBody>
      </p:sp>
      <p:grpSp>
        <p:nvGrpSpPr>
          <p:cNvPr id="5" name="Group 4">
            <a:extLst>
              <a:ext uri="{FF2B5EF4-FFF2-40B4-BE49-F238E27FC236}">
                <a16:creationId xmlns:a16="http://schemas.microsoft.com/office/drawing/2014/main" id="{F0EAE38C-80CF-41D5-BF30-21602CC6D2B3}"/>
              </a:ext>
            </a:extLst>
          </p:cNvPr>
          <p:cNvGrpSpPr/>
          <p:nvPr/>
        </p:nvGrpSpPr>
        <p:grpSpPr>
          <a:xfrm>
            <a:off x="1617663" y="4725144"/>
            <a:ext cx="5908673" cy="1103630"/>
            <a:chOff x="0" y="0"/>
            <a:chExt cx="5909095" cy="1104182"/>
          </a:xfrm>
        </p:grpSpPr>
        <p:sp>
          <p:nvSpPr>
            <p:cNvPr id="6" name="Rectangle 5">
              <a:extLst>
                <a:ext uri="{FF2B5EF4-FFF2-40B4-BE49-F238E27FC236}">
                  <a16:creationId xmlns:a16="http://schemas.microsoft.com/office/drawing/2014/main" id="{98DFB85A-1AC0-425F-94F1-BF334396FD11}"/>
                </a:ext>
              </a:extLst>
            </p:cNvPr>
            <p:cNvSpPr/>
            <p:nvPr/>
          </p:nvSpPr>
          <p:spPr>
            <a:xfrm>
              <a:off x="0" y="0"/>
              <a:ext cx="1682151" cy="1104182"/>
            </a:xfrm>
            <a:prstGeom prst="rect">
              <a:avLst/>
            </a:prstGeom>
            <a:solidFill>
              <a:srgbClr val="5F9AD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Times New Roman" panose="02020603050405020304" pitchFamily="18" charset="0"/>
                  <a:ea typeface="Batang" panose="02030600000101010101" pitchFamily="18" charset="-127"/>
                </a:rPr>
                <a:t>Input</a:t>
              </a:r>
              <a:endParaRPr lang="en-US" sz="1200" dirty="0">
                <a:effectLst/>
                <a:latin typeface="Times New Roman" panose="02020603050405020304" pitchFamily="18" charset="0"/>
                <a:ea typeface="Batang" panose="02030600000101010101" pitchFamily="18" charset="-127"/>
              </a:endParaRPr>
            </a:p>
            <a:p>
              <a:pPr marL="0" marR="0" algn="ctr">
                <a:spcBef>
                  <a:spcPts val="0"/>
                </a:spcBef>
                <a:spcAft>
                  <a:spcPts val="0"/>
                </a:spcAft>
              </a:pPr>
              <a:r>
                <a:rPr lang="en-US" sz="1200" dirty="0">
                  <a:solidFill>
                    <a:srgbClr val="000000"/>
                  </a:solidFill>
                  <a:effectLst/>
                  <a:latin typeface="Times New Roman" panose="02020603050405020304" pitchFamily="18" charset="0"/>
                  <a:ea typeface="Batang" panose="02030600000101010101" pitchFamily="18" charset="-127"/>
                </a:rPr>
                <a:t>GSIM Information Objects</a:t>
              </a:r>
              <a:endParaRPr lang="en-US" sz="1200" dirty="0">
                <a:effectLst/>
                <a:latin typeface="Times New Roman" panose="02020603050405020304" pitchFamily="18" charset="0"/>
                <a:ea typeface="Batang" panose="02030600000101010101" pitchFamily="18" charset="-127"/>
              </a:endParaRPr>
            </a:p>
            <a:p>
              <a:pPr marL="0" marR="0" algn="ctr">
                <a:spcBef>
                  <a:spcPts val="0"/>
                </a:spcBef>
                <a:spcAft>
                  <a:spcPts val="0"/>
                </a:spcAft>
              </a:pPr>
              <a:r>
                <a:rPr lang="en-US" sz="1200" dirty="0">
                  <a:solidFill>
                    <a:srgbClr val="000000"/>
                  </a:solidFill>
                  <a:effectLst/>
                  <a:latin typeface="Times New Roman" panose="02020603050405020304" pitchFamily="18" charset="0"/>
                  <a:ea typeface="Batang" panose="02030600000101010101" pitchFamily="18" charset="-127"/>
                </a:rPr>
                <a:t>(e.g. Data Set, Variable, Parameter Input)</a:t>
              </a:r>
              <a:endParaRPr lang="en-US" sz="1200" dirty="0">
                <a:effectLst/>
                <a:latin typeface="Times New Roman" panose="02020603050405020304" pitchFamily="18" charset="0"/>
                <a:ea typeface="Batang" panose="02030600000101010101" pitchFamily="18" charset="-127"/>
              </a:endParaRPr>
            </a:p>
          </p:txBody>
        </p:sp>
        <p:sp>
          <p:nvSpPr>
            <p:cNvPr id="7" name="Arrow: Right 6">
              <a:extLst>
                <a:ext uri="{FF2B5EF4-FFF2-40B4-BE49-F238E27FC236}">
                  <a16:creationId xmlns:a16="http://schemas.microsoft.com/office/drawing/2014/main" id="{36464E5D-531B-4389-9B52-6E86547206AF}"/>
                </a:ext>
              </a:extLst>
            </p:cNvPr>
            <p:cNvSpPr/>
            <p:nvPr/>
          </p:nvSpPr>
          <p:spPr>
            <a:xfrm>
              <a:off x="1733910" y="483079"/>
              <a:ext cx="267419" cy="1808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Rectangle 7">
              <a:extLst>
                <a:ext uri="{FF2B5EF4-FFF2-40B4-BE49-F238E27FC236}">
                  <a16:creationId xmlns:a16="http://schemas.microsoft.com/office/drawing/2014/main" id="{AD15BC7B-D3CE-429A-B388-57F55C34E05D}"/>
                </a:ext>
              </a:extLst>
            </p:cNvPr>
            <p:cNvSpPr/>
            <p:nvPr/>
          </p:nvSpPr>
          <p:spPr>
            <a:xfrm>
              <a:off x="2087325" y="0"/>
              <a:ext cx="1682151" cy="1104182"/>
            </a:xfrm>
            <a:prstGeom prst="rect">
              <a:avLst/>
            </a:prstGeom>
            <a:solidFill>
              <a:srgbClr val="F4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Times New Roman" panose="02020603050405020304" pitchFamily="18" charset="0"/>
                  <a:ea typeface="Batang" panose="02030600000101010101" pitchFamily="18" charset="-127"/>
                </a:rPr>
                <a:t>GSBPM</a:t>
              </a:r>
              <a:endParaRPr lang="en-US" sz="1200" dirty="0">
                <a:effectLst/>
                <a:latin typeface="Times New Roman" panose="02020603050405020304" pitchFamily="18" charset="0"/>
                <a:ea typeface="Batang" panose="02030600000101010101" pitchFamily="18" charset="-127"/>
              </a:endParaRPr>
            </a:p>
            <a:p>
              <a:pPr marL="0" marR="0" algn="ctr">
                <a:spcBef>
                  <a:spcPts val="0"/>
                </a:spcBef>
                <a:spcAft>
                  <a:spcPts val="0"/>
                </a:spcAft>
              </a:pPr>
              <a:r>
                <a:rPr lang="en-US" sz="1200" b="1" dirty="0">
                  <a:solidFill>
                    <a:srgbClr val="000000"/>
                  </a:solidFill>
                  <a:effectLst/>
                  <a:latin typeface="Times New Roman" panose="02020603050405020304" pitchFamily="18" charset="0"/>
                  <a:ea typeface="Batang" panose="02030600000101010101" pitchFamily="18" charset="-127"/>
                </a:rPr>
                <a:t> </a:t>
              </a:r>
              <a:endParaRPr lang="en-US" sz="1200" dirty="0">
                <a:effectLst/>
                <a:latin typeface="Times New Roman" panose="02020603050405020304" pitchFamily="18" charset="0"/>
                <a:ea typeface="Batang" panose="02030600000101010101" pitchFamily="18" charset="-127"/>
              </a:endParaRPr>
            </a:p>
            <a:p>
              <a:pPr marL="0" marR="0" algn="ctr">
                <a:spcBef>
                  <a:spcPts val="0"/>
                </a:spcBef>
                <a:spcAft>
                  <a:spcPts val="0"/>
                </a:spcAft>
              </a:pPr>
              <a:r>
                <a:rPr lang="en-US" sz="1200" dirty="0">
                  <a:solidFill>
                    <a:srgbClr val="000000"/>
                  </a:solidFill>
                  <a:effectLst/>
                  <a:latin typeface="Times New Roman" panose="02020603050405020304" pitchFamily="18" charset="0"/>
                  <a:ea typeface="Batang" panose="02030600000101010101" pitchFamily="18" charset="-127"/>
                </a:rPr>
                <a:t>Sub-process</a:t>
              </a:r>
              <a:endParaRPr lang="en-US" sz="1200" dirty="0">
                <a:effectLst/>
                <a:latin typeface="Times New Roman" panose="02020603050405020304" pitchFamily="18" charset="0"/>
                <a:ea typeface="Batang" panose="02030600000101010101" pitchFamily="18" charset="-127"/>
              </a:endParaRPr>
            </a:p>
          </p:txBody>
        </p:sp>
        <p:sp>
          <p:nvSpPr>
            <p:cNvPr id="9" name="Rectangle 8">
              <a:extLst>
                <a:ext uri="{FF2B5EF4-FFF2-40B4-BE49-F238E27FC236}">
                  <a16:creationId xmlns:a16="http://schemas.microsoft.com/office/drawing/2014/main" id="{55C2E83C-DEE4-4649-8554-EDFF83F2866F}"/>
                </a:ext>
              </a:extLst>
            </p:cNvPr>
            <p:cNvSpPr/>
            <p:nvPr/>
          </p:nvSpPr>
          <p:spPr>
            <a:xfrm>
              <a:off x="4226944" y="0"/>
              <a:ext cx="1682151" cy="1104182"/>
            </a:xfrm>
            <a:prstGeom prst="rect">
              <a:avLst/>
            </a:prstGeom>
            <a:solidFill>
              <a:srgbClr val="5F9AD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a:solidFill>
                    <a:srgbClr val="000000"/>
                  </a:solidFill>
                  <a:effectLst/>
                  <a:latin typeface="Times New Roman" panose="02020603050405020304" pitchFamily="18" charset="0"/>
                  <a:ea typeface="Batang" panose="02030600000101010101" pitchFamily="18" charset="-127"/>
                </a:rPr>
                <a:t>Output</a:t>
              </a:r>
              <a:endParaRPr lang="en-US" sz="1200">
                <a:effectLst/>
                <a:latin typeface="Times New Roman" panose="02020603050405020304" pitchFamily="18" charset="0"/>
                <a:ea typeface="Batang" panose="02030600000101010101" pitchFamily="18" charset="-127"/>
              </a:endParaRPr>
            </a:p>
            <a:p>
              <a:pPr marL="0" marR="0" algn="ctr">
                <a:spcBef>
                  <a:spcPts val="0"/>
                </a:spcBef>
                <a:spcAft>
                  <a:spcPts val="0"/>
                </a:spcAft>
              </a:pPr>
              <a:r>
                <a:rPr lang="en-US" sz="1200">
                  <a:solidFill>
                    <a:srgbClr val="000000"/>
                  </a:solidFill>
                  <a:effectLst/>
                  <a:latin typeface="Times New Roman" panose="02020603050405020304" pitchFamily="18" charset="0"/>
                  <a:ea typeface="Batang" panose="02030600000101010101" pitchFamily="18" charset="-127"/>
                </a:rPr>
                <a:t>Transformed (or new) GSIM Information Objects</a:t>
              </a:r>
              <a:endParaRPr lang="en-US" sz="1200">
                <a:effectLst/>
                <a:latin typeface="Times New Roman" panose="02020603050405020304" pitchFamily="18" charset="0"/>
                <a:ea typeface="Batang" panose="02030600000101010101" pitchFamily="18" charset="-127"/>
              </a:endParaRPr>
            </a:p>
            <a:p>
              <a:pPr marL="0" marR="0" algn="ctr">
                <a:spcBef>
                  <a:spcPts val="0"/>
                </a:spcBef>
                <a:spcAft>
                  <a:spcPts val="0"/>
                </a:spcAft>
              </a:pPr>
              <a:r>
                <a:rPr lang="en-US" sz="1200">
                  <a:solidFill>
                    <a:srgbClr val="000000"/>
                  </a:solidFill>
                  <a:effectLst/>
                  <a:latin typeface="Times New Roman" panose="02020603050405020304" pitchFamily="18" charset="0"/>
                  <a:ea typeface="Batang" panose="02030600000101010101" pitchFamily="18" charset="-127"/>
                </a:rPr>
                <a:t>(e.g. Process Metric)</a:t>
              </a:r>
              <a:endParaRPr lang="en-US" sz="1200">
                <a:effectLst/>
                <a:latin typeface="Times New Roman" panose="02020603050405020304" pitchFamily="18" charset="0"/>
                <a:ea typeface="Batang" panose="02030600000101010101" pitchFamily="18" charset="-127"/>
              </a:endParaRPr>
            </a:p>
          </p:txBody>
        </p:sp>
        <p:sp>
          <p:nvSpPr>
            <p:cNvPr id="10" name="Arrow: Right 9">
              <a:extLst>
                <a:ext uri="{FF2B5EF4-FFF2-40B4-BE49-F238E27FC236}">
                  <a16:creationId xmlns:a16="http://schemas.microsoft.com/office/drawing/2014/main" id="{E7ACDD0D-025D-4ECB-94FA-E48CF313F0F9}"/>
                </a:ext>
              </a:extLst>
            </p:cNvPr>
            <p:cNvSpPr/>
            <p:nvPr/>
          </p:nvSpPr>
          <p:spPr>
            <a:xfrm>
              <a:off x="3856008" y="483079"/>
              <a:ext cx="267419" cy="1808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684133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CC2170D-D13E-4E47-9621-D76CD2244EC1}"/>
              </a:ext>
            </a:extLst>
          </p:cNvPr>
          <p:cNvSpPr>
            <a:spLocks noGrp="1"/>
          </p:cNvSpPr>
          <p:nvPr>
            <p:ph type="title"/>
          </p:nvPr>
        </p:nvSpPr>
        <p:spPr/>
        <p:txBody>
          <a:bodyPr/>
          <a:lstStyle/>
          <a:p>
            <a:r>
              <a:rPr lang="en-US" dirty="0"/>
              <a:t>1. Linking GSBPM &amp; GSIM</a:t>
            </a:r>
          </a:p>
        </p:txBody>
      </p:sp>
      <p:sp>
        <p:nvSpPr>
          <p:cNvPr id="3" name="Content Placeholder 2"/>
          <p:cNvSpPr>
            <a:spLocks noGrp="1"/>
          </p:cNvSpPr>
          <p:nvPr>
            <p:ph idx="1"/>
          </p:nvPr>
        </p:nvSpPr>
        <p:spPr/>
        <p:txBody>
          <a:bodyPr>
            <a:normAutofit/>
          </a:bodyPr>
          <a:lstStyle/>
          <a:p>
            <a:pPr>
              <a:lnSpc>
                <a:spcPct val="130000"/>
              </a:lnSpc>
            </a:pPr>
            <a:r>
              <a:rPr lang="en-GB" sz="2400" dirty="0"/>
              <a:t>Benefits</a:t>
            </a:r>
          </a:p>
          <a:p>
            <a:pPr marL="742950" lvl="1" indent="-514350">
              <a:lnSpc>
                <a:spcPct val="130000"/>
              </a:lnSpc>
              <a:buFont typeface="+mj-lt"/>
              <a:buAutoNum type="arabicPeriod"/>
            </a:pPr>
            <a:r>
              <a:rPr lang="en-US" sz="2400" dirty="0"/>
              <a:t>Better understanding of how the two models are related, thus supporting a wider use of the models themselves </a:t>
            </a:r>
          </a:p>
          <a:p>
            <a:pPr marL="742950" lvl="1" indent="-514350">
              <a:lnSpc>
                <a:spcPct val="130000"/>
              </a:lnSpc>
              <a:buFont typeface="+mj-lt"/>
              <a:buAutoNum type="arabicPeriod"/>
            </a:pPr>
            <a:r>
              <a:rPr lang="en-US" sz="2400" dirty="0"/>
              <a:t>Contributing to build “de facto” a more integrated view of the </a:t>
            </a:r>
            <a:r>
              <a:rPr lang="en-US" sz="2400" dirty="0" err="1"/>
              <a:t>ModernStats</a:t>
            </a:r>
            <a:r>
              <a:rPr lang="en-US" sz="2400" dirty="0"/>
              <a:t> Models</a:t>
            </a:r>
          </a:p>
          <a:p>
            <a:pPr marL="742950" lvl="1" indent="-514350">
              <a:lnSpc>
                <a:spcPct val="130000"/>
              </a:lnSpc>
              <a:buFont typeface="+mj-lt"/>
              <a:buAutoNum type="arabicPeriod"/>
            </a:pPr>
            <a:r>
              <a:rPr lang="en-US" sz="2400" dirty="0"/>
              <a:t>This integration makes it easier to create CSPA Services</a:t>
            </a:r>
          </a:p>
          <a:p>
            <a:pPr marL="742950" lvl="1" indent="-514350">
              <a:lnSpc>
                <a:spcPct val="130000"/>
              </a:lnSpc>
              <a:buFont typeface="+mj-lt"/>
              <a:buAutoNum type="arabicPeriod"/>
            </a:pPr>
            <a:r>
              <a:rPr lang="en-US" sz="2400" dirty="0"/>
              <a:t>This integration makes it easier to review and align the terminology used in the models that could be an activity undertaken by the Ontology and Metadata Glossary team </a:t>
            </a:r>
          </a:p>
        </p:txBody>
      </p:sp>
    </p:spTree>
    <p:extLst>
      <p:ext uri="{BB962C8B-B14F-4D97-AF65-F5344CB8AC3E}">
        <p14:creationId xmlns:p14="http://schemas.microsoft.com/office/powerpoint/2010/main" val="301896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86A7DD-8EF6-4288-8C3E-5F18952AB30E}"/>
              </a:ext>
            </a:extLst>
          </p:cNvPr>
          <p:cNvSpPr>
            <a:spLocks noGrp="1"/>
          </p:cNvSpPr>
          <p:nvPr>
            <p:ph type="title"/>
          </p:nvPr>
        </p:nvSpPr>
        <p:spPr/>
        <p:txBody>
          <a:bodyPr/>
          <a:lstStyle/>
          <a:p>
            <a:r>
              <a:rPr lang="en-US" dirty="0"/>
              <a:t>1. Linking GSBPM &amp; GSIM</a:t>
            </a:r>
          </a:p>
        </p:txBody>
      </p:sp>
      <p:sp>
        <p:nvSpPr>
          <p:cNvPr id="3" name="Content Placeholder 2"/>
          <p:cNvSpPr>
            <a:spLocks noGrp="1"/>
          </p:cNvSpPr>
          <p:nvPr>
            <p:ph idx="1"/>
          </p:nvPr>
        </p:nvSpPr>
        <p:spPr/>
        <p:txBody>
          <a:bodyPr>
            <a:normAutofit/>
          </a:bodyPr>
          <a:lstStyle/>
          <a:p>
            <a:pPr>
              <a:lnSpc>
                <a:spcPct val="130000"/>
              </a:lnSpc>
            </a:pPr>
            <a:r>
              <a:rPr lang="en-GB" sz="2400" dirty="0"/>
              <a:t>Planned outputs</a:t>
            </a:r>
          </a:p>
          <a:p>
            <a:pPr marL="742950" lvl="1" indent="-514350">
              <a:buFont typeface="+mj-lt"/>
              <a:buAutoNum type="arabicPeriod"/>
            </a:pPr>
            <a:r>
              <a:rPr lang="en-AU" sz="2400" dirty="0"/>
              <a:t>Mapping of GSIM objects and GSBPM sub processes</a:t>
            </a:r>
            <a:endParaRPr lang="en-US" sz="2400" dirty="0"/>
          </a:p>
          <a:p>
            <a:pPr marL="742950" lvl="1" indent="-514350">
              <a:buFont typeface="+mj-lt"/>
              <a:buAutoNum type="arabicPeriod"/>
            </a:pPr>
            <a:r>
              <a:rPr lang="en-AU" sz="2400" dirty="0"/>
              <a:t>Governance model to GSIM-GSBPM mapping </a:t>
            </a:r>
            <a:endParaRPr lang="en-US" sz="2400" dirty="0"/>
          </a:p>
          <a:p>
            <a:pPr marL="742950" lvl="1" indent="-514350">
              <a:buFont typeface="+mj-lt"/>
              <a:buAutoNum type="arabicPeriod"/>
            </a:pPr>
            <a:r>
              <a:rPr lang="en-AU" sz="2400" dirty="0"/>
              <a:t>Relevant documentation, including communication paper </a:t>
            </a:r>
            <a:endParaRPr lang="en-US" sz="2400" dirty="0"/>
          </a:p>
          <a:p>
            <a:pPr marL="742950" lvl="1" indent="-514350">
              <a:buFont typeface="+mj-lt"/>
              <a:buAutoNum type="arabicPeriod"/>
            </a:pPr>
            <a:r>
              <a:rPr lang="en-GB" sz="2400" dirty="0"/>
              <a:t>GSIM objects linked to Clickable GSBPM</a:t>
            </a:r>
          </a:p>
        </p:txBody>
      </p:sp>
    </p:spTree>
    <p:extLst>
      <p:ext uri="{BB962C8B-B14F-4D97-AF65-F5344CB8AC3E}">
        <p14:creationId xmlns:p14="http://schemas.microsoft.com/office/powerpoint/2010/main" val="93475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FD4B0-58BD-4B56-ACE5-3DA1E730E4BE}"/>
              </a:ext>
            </a:extLst>
          </p:cNvPr>
          <p:cNvSpPr>
            <a:spLocks noGrp="1"/>
          </p:cNvSpPr>
          <p:nvPr>
            <p:ph type="title"/>
          </p:nvPr>
        </p:nvSpPr>
        <p:spPr>
          <a:xfrm>
            <a:off x="251520" y="304800"/>
            <a:ext cx="8640960" cy="747936"/>
          </a:xfrm>
        </p:spPr>
        <p:txBody>
          <a:bodyPr/>
          <a:lstStyle/>
          <a:p>
            <a:r>
              <a:rPr lang="en-US" sz="3600" dirty="0"/>
              <a:t>2. Aligning Overarching Processes in GSBPM with GAMSO </a:t>
            </a:r>
          </a:p>
        </p:txBody>
      </p:sp>
      <p:sp>
        <p:nvSpPr>
          <p:cNvPr id="3" name="Content Placeholder 2">
            <a:extLst>
              <a:ext uri="{FF2B5EF4-FFF2-40B4-BE49-F238E27FC236}">
                <a16:creationId xmlns:a16="http://schemas.microsoft.com/office/drawing/2014/main" id="{AEBFCBE9-9A0D-4920-AA93-8E00C2E18C77}"/>
              </a:ext>
            </a:extLst>
          </p:cNvPr>
          <p:cNvSpPr>
            <a:spLocks noGrp="1"/>
          </p:cNvSpPr>
          <p:nvPr>
            <p:ph idx="1"/>
          </p:nvPr>
        </p:nvSpPr>
        <p:spPr/>
        <p:txBody>
          <a:bodyPr>
            <a:normAutofit/>
          </a:bodyPr>
          <a:lstStyle/>
          <a:p>
            <a:endParaRPr lang="en-US" sz="2400" dirty="0"/>
          </a:p>
          <a:p>
            <a:r>
              <a:rPr lang="en-US" sz="2400" dirty="0"/>
              <a:t>Overarching Process (OP) are processes that apply throughout the eight phase across statistical production process in GSBPM. After the release of GAMSO, several OPs that performed at corporate level are removed from GSBPM as they are covered by GAMSO</a:t>
            </a:r>
          </a:p>
          <a:p>
            <a:r>
              <a:rPr lang="en-US" sz="2400" dirty="0"/>
              <a:t>There needs clarification and more explanation on OPs in GSBPM and GAMSO</a:t>
            </a:r>
          </a:p>
          <a:p>
            <a:endParaRPr lang="en-US" sz="2400" dirty="0"/>
          </a:p>
        </p:txBody>
      </p:sp>
      <p:pic>
        <p:nvPicPr>
          <p:cNvPr id="8" name="Picture 7">
            <a:extLst>
              <a:ext uri="{FF2B5EF4-FFF2-40B4-BE49-F238E27FC236}">
                <a16:creationId xmlns:a16="http://schemas.microsoft.com/office/drawing/2014/main" id="{C64DEEC6-88D6-4FE3-8B96-43183AA68940}"/>
              </a:ext>
            </a:extLst>
          </p:cNvPr>
          <p:cNvPicPr>
            <a:picLocks noChangeAspect="1"/>
          </p:cNvPicPr>
          <p:nvPr/>
        </p:nvPicPr>
        <p:blipFill>
          <a:blip r:embed="rId2"/>
          <a:stretch>
            <a:fillRect/>
          </a:stretch>
        </p:blipFill>
        <p:spPr>
          <a:xfrm>
            <a:off x="320812" y="4437112"/>
            <a:ext cx="8502376" cy="772248"/>
          </a:xfrm>
          <a:prstGeom prst="rect">
            <a:avLst/>
          </a:prstGeom>
        </p:spPr>
      </p:pic>
    </p:spTree>
    <p:extLst>
      <p:ext uri="{BB962C8B-B14F-4D97-AF65-F5344CB8AC3E}">
        <p14:creationId xmlns:p14="http://schemas.microsoft.com/office/powerpoint/2010/main" val="193155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FD4B0-58BD-4B56-ACE5-3DA1E730E4BE}"/>
              </a:ext>
            </a:extLst>
          </p:cNvPr>
          <p:cNvSpPr>
            <a:spLocks noGrp="1"/>
          </p:cNvSpPr>
          <p:nvPr>
            <p:ph type="title"/>
          </p:nvPr>
        </p:nvSpPr>
        <p:spPr>
          <a:xfrm>
            <a:off x="251520" y="304800"/>
            <a:ext cx="8640960" cy="747936"/>
          </a:xfrm>
        </p:spPr>
        <p:txBody>
          <a:bodyPr/>
          <a:lstStyle/>
          <a:p>
            <a:r>
              <a:rPr lang="en-US" sz="3600" dirty="0"/>
              <a:t>2. Aligning Overarching Processes GSBPM &amp; GAMSO </a:t>
            </a:r>
          </a:p>
        </p:txBody>
      </p:sp>
      <p:sp>
        <p:nvSpPr>
          <p:cNvPr id="3" name="Content Placeholder 2">
            <a:extLst>
              <a:ext uri="{FF2B5EF4-FFF2-40B4-BE49-F238E27FC236}">
                <a16:creationId xmlns:a16="http://schemas.microsoft.com/office/drawing/2014/main" id="{AEBFCBE9-9A0D-4920-AA93-8E00C2E18C77}"/>
              </a:ext>
            </a:extLst>
          </p:cNvPr>
          <p:cNvSpPr>
            <a:spLocks noGrp="1"/>
          </p:cNvSpPr>
          <p:nvPr>
            <p:ph idx="1"/>
          </p:nvPr>
        </p:nvSpPr>
        <p:spPr>
          <a:xfrm>
            <a:off x="251520" y="1295400"/>
            <a:ext cx="8640960" cy="4983628"/>
          </a:xfrm>
        </p:spPr>
        <p:txBody>
          <a:bodyPr>
            <a:normAutofit/>
          </a:bodyPr>
          <a:lstStyle/>
          <a:p>
            <a:r>
              <a:rPr lang="en-US" sz="2400" dirty="0"/>
              <a:t>Benefits</a:t>
            </a:r>
          </a:p>
          <a:p>
            <a:pPr marL="880110" lvl="2" indent="-514350">
              <a:buFont typeface="+mj-lt"/>
              <a:buAutoNum type="arabicPeriod"/>
            </a:pPr>
            <a:r>
              <a:rPr lang="en-US" sz="2400" dirty="0"/>
              <a:t>Better understanding of how the two models are related, thus supporting a wider use of the models themselves (especially GAMSO which is less known and used)</a:t>
            </a:r>
          </a:p>
          <a:p>
            <a:pPr marL="880110" lvl="2" indent="-514350">
              <a:buFont typeface="+mj-lt"/>
              <a:buAutoNum type="arabicPeriod"/>
            </a:pPr>
            <a:r>
              <a:rPr lang="en-US" sz="2400" dirty="0"/>
              <a:t>Better alignment of the two models, particularly for what concerns the terminology used in the models</a:t>
            </a:r>
          </a:p>
          <a:p>
            <a:pPr marL="880110" lvl="2" indent="-514350">
              <a:buFont typeface="+mj-lt"/>
              <a:buAutoNum type="arabicPeriod"/>
            </a:pPr>
            <a:r>
              <a:rPr lang="en-US" sz="2400" dirty="0"/>
              <a:t>Contributing to build “de facto” a more integrated view of the </a:t>
            </a:r>
            <a:r>
              <a:rPr lang="en-US" sz="2400" dirty="0" err="1"/>
              <a:t>ModernStats</a:t>
            </a:r>
            <a:r>
              <a:rPr lang="en-US" sz="2400" dirty="0"/>
              <a:t> Models </a:t>
            </a:r>
          </a:p>
          <a:p>
            <a:r>
              <a:rPr lang="en-US" sz="2400" dirty="0"/>
              <a:t>Planned output: document with explanations and examples on OPs in GSBPM and activities in GAMSO and how they relate to each other</a:t>
            </a:r>
          </a:p>
          <a:p>
            <a:pPr marL="0" indent="0">
              <a:buNone/>
            </a:pPr>
            <a:endParaRPr lang="en-US" sz="2400" dirty="0"/>
          </a:p>
        </p:txBody>
      </p:sp>
    </p:spTree>
    <p:extLst>
      <p:ext uri="{BB962C8B-B14F-4D97-AF65-F5344CB8AC3E}">
        <p14:creationId xmlns:p14="http://schemas.microsoft.com/office/powerpoint/2010/main" val="12368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74741-4A7F-4218-8A60-1D22825B6222}"/>
              </a:ext>
            </a:extLst>
          </p:cNvPr>
          <p:cNvSpPr>
            <a:spLocks noGrp="1"/>
          </p:cNvSpPr>
          <p:nvPr>
            <p:ph type="title"/>
          </p:nvPr>
        </p:nvSpPr>
        <p:spPr/>
        <p:txBody>
          <a:bodyPr/>
          <a:lstStyle/>
          <a:p>
            <a:r>
              <a:rPr lang="en-US" dirty="0"/>
              <a:t>3. Core Ontology for Official Statistics</a:t>
            </a:r>
          </a:p>
        </p:txBody>
      </p:sp>
      <p:sp>
        <p:nvSpPr>
          <p:cNvPr id="3" name="Content Placeholder 2">
            <a:extLst>
              <a:ext uri="{FF2B5EF4-FFF2-40B4-BE49-F238E27FC236}">
                <a16:creationId xmlns:a16="http://schemas.microsoft.com/office/drawing/2014/main" id="{CCC4F897-DD4D-4F13-AE26-7F987041DA99}"/>
              </a:ext>
            </a:extLst>
          </p:cNvPr>
          <p:cNvSpPr>
            <a:spLocks noGrp="1"/>
          </p:cNvSpPr>
          <p:nvPr>
            <p:ph idx="1"/>
          </p:nvPr>
        </p:nvSpPr>
        <p:spPr>
          <a:xfrm>
            <a:off x="251520" y="1295400"/>
            <a:ext cx="5472608" cy="4983628"/>
          </a:xfrm>
        </p:spPr>
        <p:txBody>
          <a:bodyPr/>
          <a:lstStyle/>
          <a:p>
            <a:r>
              <a:rPr lang="en-US" dirty="0"/>
              <a:t>Common sematic foundation is becoming important to be able to develop models in a coherent way. Such foundation will allow model integration, interoperability, activation and globally unique identification</a:t>
            </a:r>
          </a:p>
          <a:p>
            <a:r>
              <a:rPr lang="en-US" dirty="0"/>
              <a:t>The activity will </a:t>
            </a:r>
            <a:r>
              <a:rPr lang="en-GB" dirty="0"/>
              <a:t>create a common semantic model and vocabulary for official statistics</a:t>
            </a:r>
            <a:endParaRPr lang="en-US" dirty="0"/>
          </a:p>
        </p:txBody>
      </p:sp>
      <p:pic>
        <p:nvPicPr>
          <p:cNvPr id="5" name="Picture 4">
            <a:extLst>
              <a:ext uri="{FF2B5EF4-FFF2-40B4-BE49-F238E27FC236}">
                <a16:creationId xmlns:a16="http://schemas.microsoft.com/office/drawing/2014/main" id="{CF6743FC-044F-481C-919E-6896F230381B}"/>
              </a:ext>
            </a:extLst>
          </p:cNvPr>
          <p:cNvPicPr>
            <a:picLocks noChangeAspect="1"/>
          </p:cNvPicPr>
          <p:nvPr/>
        </p:nvPicPr>
        <p:blipFill>
          <a:blip r:embed="rId2"/>
          <a:stretch>
            <a:fillRect/>
          </a:stretch>
        </p:blipFill>
        <p:spPr>
          <a:xfrm>
            <a:off x="5796136" y="1844824"/>
            <a:ext cx="2987932" cy="3544128"/>
          </a:xfrm>
          <a:prstGeom prst="rect">
            <a:avLst/>
          </a:prstGeom>
        </p:spPr>
      </p:pic>
    </p:spTree>
    <p:extLst>
      <p:ext uri="{BB962C8B-B14F-4D97-AF65-F5344CB8AC3E}">
        <p14:creationId xmlns:p14="http://schemas.microsoft.com/office/powerpoint/2010/main" val="286290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UNECE_POTX_4x3">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noFill/>
          <a:miter lim="800000"/>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docProps/app.xml><?xml version="1.0" encoding="utf-8"?>
<Properties xmlns="http://schemas.openxmlformats.org/officeDocument/2006/extended-properties" xmlns:vt="http://schemas.openxmlformats.org/officeDocument/2006/docPropsVTypes">
  <Template>UNECE_POTX_4x3</Template>
  <TotalTime>3743</TotalTime>
  <Words>831</Words>
  <Application>Microsoft Office PowerPoint</Application>
  <PresentationFormat>On-screen Show (4:3)</PresentationFormat>
  <Paragraphs>79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Batang</vt:lpstr>
      <vt:lpstr>HP Simplified</vt:lpstr>
      <vt:lpstr>Arial</vt:lpstr>
      <vt:lpstr>Times New Roman</vt:lpstr>
      <vt:lpstr>UNECE_POTX_4x3</vt:lpstr>
      <vt:lpstr> Supporting Standards Group Activity Proposals for 2019</vt:lpstr>
      <vt:lpstr>Activity proposals for 2019</vt:lpstr>
      <vt:lpstr>Activity proposals for 2019</vt:lpstr>
      <vt:lpstr>1. Linking GSBPM &amp; GSIM</vt:lpstr>
      <vt:lpstr>1. Linking GSBPM &amp; GSIM</vt:lpstr>
      <vt:lpstr>1. Linking GSBPM &amp; GSIM</vt:lpstr>
      <vt:lpstr>2. Aligning Overarching Processes in GSBPM with GAMSO </vt:lpstr>
      <vt:lpstr>2. Aligning Overarching Processes GSBPM &amp; GAMSO </vt:lpstr>
      <vt:lpstr>3. Core Ontology for Official Statistics</vt:lpstr>
      <vt:lpstr>3. Core Ontology for Official Statistics</vt:lpstr>
      <vt:lpstr>4. Communicating ModernStats Models</vt:lpstr>
      <vt:lpstr>4. Communicating ModernStats Models</vt:lpstr>
      <vt:lpstr>5. Metadata Glossary</vt:lpstr>
    </vt:vector>
  </TitlesOfParts>
  <Company>ECE-SMM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Salome Studer</dc:creator>
  <cp:lastModifiedBy>Inkyung Choi</cp:lastModifiedBy>
  <cp:revision>91</cp:revision>
  <cp:lastPrinted>2018-11-26T12:18:27Z</cp:lastPrinted>
  <dcterms:created xsi:type="dcterms:W3CDTF">2015-05-13T14:05:37Z</dcterms:created>
  <dcterms:modified xsi:type="dcterms:W3CDTF">2018-11-26T16:51:05Z</dcterms:modified>
</cp:coreProperties>
</file>