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5" r:id="rId2"/>
    <p:sldMasterId id="2147483688" r:id="rId3"/>
    <p:sldMasterId id="2147483700" r:id="rId4"/>
  </p:sldMasterIdLst>
  <p:notesMasterIdLst>
    <p:notesMasterId r:id="rId33"/>
  </p:notesMasterIdLst>
  <p:handoutMasterIdLst>
    <p:handoutMasterId r:id="rId34"/>
  </p:handoutMasterIdLst>
  <p:sldIdLst>
    <p:sldId id="305" r:id="rId5"/>
    <p:sldId id="336" r:id="rId6"/>
    <p:sldId id="317" r:id="rId7"/>
    <p:sldId id="327" r:id="rId8"/>
    <p:sldId id="334" r:id="rId9"/>
    <p:sldId id="337" r:id="rId10"/>
    <p:sldId id="339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41" r:id="rId21"/>
    <p:sldId id="263" r:id="rId22"/>
    <p:sldId id="264" r:id="rId23"/>
    <p:sldId id="276" r:id="rId24"/>
    <p:sldId id="280" r:id="rId25"/>
    <p:sldId id="281" r:id="rId26"/>
    <p:sldId id="282" r:id="rId27"/>
    <p:sldId id="283" r:id="rId28"/>
    <p:sldId id="279" r:id="rId29"/>
    <p:sldId id="335" r:id="rId30"/>
    <p:sldId id="340" r:id="rId31"/>
    <p:sldId id="338" r:id="rId32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four, Stéphane - CSF/SSI" initials="DS-C" lastIdx="5" clrIdx="0">
    <p:extLst/>
  </p:cmAuthor>
  <p:cmAuthor id="2" name="Tag" initials="T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63E"/>
    <a:srgbClr val="9E1E62"/>
    <a:srgbClr val="F1613D"/>
    <a:srgbClr val="27A9E1"/>
    <a:srgbClr val="1B270C"/>
    <a:srgbClr val="2B081B"/>
    <a:srgbClr val="1B75BB"/>
    <a:srgbClr val="FDECE7"/>
    <a:srgbClr val="FDE7E8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339" autoAdjust="0"/>
  </p:normalViewPr>
  <p:slideViewPr>
    <p:cSldViewPr>
      <p:cViewPr varScale="1">
        <p:scale>
          <a:sx n="67" d="100"/>
          <a:sy n="67" d="100"/>
        </p:scale>
        <p:origin x="-1680" y="-91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11/26/2018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45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94ff3fa33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494ff3fa33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94f97c17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94f97c17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78928-A74D-134A-8B78-2B2A45CE89C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153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82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So what have we accomplished through</a:t>
            </a:r>
            <a:r>
              <a:rPr lang="en-CA" baseline="0" dirty="0"/>
              <a:t> our collaboration efforts in 2018?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420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494f97c17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494f97c17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we’re getting there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94ff3fa33_0_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94ff3fa33_0_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 goal of CSPA is difficult. Writing a blueprint/standard/guidelines for creating sharable services in an environment where technology is accelerating is challenging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94ff3fa33_0_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94ff3fa33_0_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94ff3fa33_0_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94ff3fa33_0_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goal is to have shareable services. This goal implies some high requirements on services. To meet these high level requirements we need a set of features, either nontechnical (organizational, cultural, documentation, use of open source, etc.) or technical (orchestration, security, adaptors, etc.) from the services. A feature contributes to one or more of the requirements that often exists in statistical organisations and can be implemented by various solutions and technologies.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94f97c17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94f97c17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94ff3fa33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94ff3fa33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94f97c17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94f97c17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22" y="1124744"/>
            <a:ext cx="4585512" cy="9251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884" y="5882180"/>
            <a:ext cx="2602426" cy="7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 </a:t>
            </a:r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DEB7FECE-3D03-4A6E-828F-E8C0C3A895B6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3220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4A911-F155-4062-B601-168DDFD0E1C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32260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CE769-FE71-4835-96FF-BF5BB05C31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65581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DCFA4-F6A5-41FD-8F0D-DD9515C6A94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06104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9DBD6-A433-4A40-8595-9071DBFD0FC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96330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4EDCD-EC77-49F9-9E31-B1F99F35498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8016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4000" b="1" cap="none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2EC1D-4961-46A4-B52F-24F162B74AA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077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37578-F51B-4363-AF8F-0B29E20F4B8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83724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B4A-5C97-4679-BB4B-806B35A1CA2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47253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ABEC-1424-44E4-B0A0-0D65AD297C1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66106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03C07-6B90-48EC-8FFF-FB193A815C7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53203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 b="0" dirty="0">
              <a:solidFill>
                <a:srgbClr val="FFFFFF"/>
              </a:solidFill>
            </a:endParaRPr>
          </a:p>
        </p:txBody>
      </p:sp>
      <p:pic>
        <p:nvPicPr>
          <p:cNvPr id="12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2612" y="2720236"/>
            <a:ext cx="8229600" cy="171397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rgbClr val="FFD62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3" name="Rectangle 5"/>
          <p:cNvSpPr txBox="1">
            <a:spLocks noChangeArrowheads="1"/>
          </p:cNvSpPr>
          <p:nvPr userDrawn="1"/>
        </p:nvSpPr>
        <p:spPr bwMode="auto">
          <a:xfrm>
            <a:off x="3124200" y="6635750"/>
            <a:ext cx="28956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0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dirty="0"/>
              <a:t>Eurostat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30950"/>
            <a:ext cx="1440000" cy="476250"/>
          </a:xfrm>
        </p:spPr>
        <p:txBody>
          <a:bodyPr anchor="t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October, 2015</a:t>
            </a:r>
            <a:endParaRPr lang="en-GB" dirty="0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46800" y="6330950"/>
            <a:ext cx="1440000" cy="476250"/>
          </a:xfrm>
        </p:spPr>
        <p:txBody>
          <a:bodyPr anchor="t"/>
          <a:lstStyle>
            <a:lvl1pPr algn="r">
              <a:defRPr sz="1400" b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fld id="{C25F781D-E298-476B-9CF4-65E91CE9D19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99172" y="6330950"/>
            <a:ext cx="4135968" cy="326060"/>
          </a:xfrm>
        </p:spPr>
        <p:txBody>
          <a:bodyPr anchor="t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SDMX Tools Task Force</a:t>
            </a:r>
          </a:p>
        </p:txBody>
      </p:sp>
    </p:spTree>
    <p:extLst>
      <p:ext uri="{BB962C8B-B14F-4D97-AF65-F5344CB8AC3E}">
        <p14:creationId xmlns:p14="http://schemas.microsoft.com/office/powerpoint/2010/main" val="53195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702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38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17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A82C380-9852-4E09-8DB6-57D01B9C4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7824" y="637063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090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281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37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32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994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526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018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lysbilde" type="title">
  <p:cSld name="Tittellysbil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13265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 og innhold" type="obj">
  <p:cSld name="Tittel og innhold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59691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loverskrift" type="secHead">
  <p:cSld name="Deloverskrif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49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="" xmlns:a16="http://schemas.microsoft.com/office/drawing/2014/main" id="{EC62EA0A-DF57-4251-8B63-9252E20EA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7824" y="637063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 innholdsdeler" type="twoObj">
  <p:cSld name="To innholdsdel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8266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menligning" type="twoTxTwoObj">
  <p:cSld name="Sammenligning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2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200" cy="3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4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400" cy="3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4349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re tittel" type="titleOnly">
  <p:cSld name="Bare tittel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23273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mt" type="blank">
  <p:cSld name="Tom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9832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nhold med tekst" type="objTx">
  <p:cSld name="Innhold med teks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5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0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91719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e med tekst" type="picTx">
  <p:cSld name="Bilde med teks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5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987425"/>
            <a:ext cx="46290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7687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ddrett tekst" type="vertTx">
  <p:cSld name="Loddrett teks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25897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ddrett tittel og tekst" type="vertTitleAndTx">
  <p:cSld name="Loddrett tittel og teks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4623600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15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="" xmlns:a16="http://schemas.microsoft.com/office/drawing/2014/main" id="{E24A1C49-F143-42E1-ACB9-DCA38604E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87824" y="637063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7479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295400"/>
            <a:ext cx="8640960" cy="49836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11" descr="C:\Users\Gjaltema\Pictures\ModernStats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0932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279028"/>
            <a:ext cx="1512168" cy="4622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E6ABE50-0FFE-4B2C-9357-6995EAB1C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347864" y="637619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0FCC-CF48-445D-95E7-D66B1662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63" r:id="rId4"/>
    <p:sldLayoutId id="2147483665" r:id="rId5"/>
    <p:sldLayoutId id="2147483652" r:id="rId6"/>
    <p:sldLayoutId id="2147483666" r:id="rId7"/>
    <p:sldLayoutId id="2147483656" r:id="rId8"/>
    <p:sldLayoutId id="2147483657" r:id="rId9"/>
    <p:sldLayoutId id="2147483670" r:id="rId10"/>
    <p:sldLayoutId id="2147483671" r:id="rId11"/>
    <p:sldLayoutId id="2147483672" r:id="rId12"/>
    <p:sldLayoutId id="214748365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9811988-7217-413C-BB94-D13B1F27B4A4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8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97202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3055934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feray.com/" TargetMode="Externa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185.48.35.198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statswiki.unece.org/x/94KjB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mailto:ESTAT-ESS-SERV@ec.europa.eu" TargetMode="External"/><Relationship Id="rId3" Type="http://schemas.openxmlformats.org/officeDocument/2006/relationships/hyperlink" Target="http://catalogue.shared-statistical-services.org/" TargetMode="External"/><Relationship Id="rId7" Type="http://schemas.openxmlformats.org/officeDocument/2006/relationships/hyperlink" Target="https://ec.europa.eu/eurostat/cros/content/sharing-common-functionalities-ess_en" TargetMode="External"/><Relationship Id="rId2" Type="http://schemas.openxmlformats.org/officeDocument/2006/relationships/hyperlink" Target="http://185.48.35.198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tatswiki.unece.org/display/CSPA/CSPA+Training,+Presentations+and+Videos" TargetMode="External"/><Relationship Id="rId5" Type="http://schemas.openxmlformats.org/officeDocument/2006/relationships/hyperlink" Target="https://statswiki.unece.org/display/CSPA/CSPA+Global+Artefacts+Catalogue" TargetMode="External"/><Relationship Id="rId4" Type="http://schemas.openxmlformats.org/officeDocument/2006/relationships/hyperlink" Target="https://statswiki.unece.org/display/CSPA/Common+Statistical+Production+Architectur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2448419"/>
            <a:ext cx="7499176" cy="1554480"/>
          </a:xfrm>
        </p:spPr>
        <p:txBody>
          <a:bodyPr anchor="ctr"/>
          <a:lstStyle/>
          <a:p>
            <a:r>
              <a:rPr lang="en-GB" dirty="0"/>
              <a:t>Sharing Tools Group</a:t>
            </a:r>
            <a:br>
              <a:rPr lang="en-GB" dirty="0"/>
            </a:br>
            <a:r>
              <a:rPr lang="en-GB" dirty="0"/>
              <a:t>Achievements </a:t>
            </a:r>
            <a:r>
              <a:rPr lang="en-GB" sz="4400" dirty="0"/>
              <a:t>2019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23207" y="4025028"/>
            <a:ext cx="6858000" cy="1636219"/>
          </a:xfrm>
        </p:spPr>
        <p:txBody>
          <a:bodyPr/>
          <a:lstStyle/>
          <a:p>
            <a:r>
              <a:rPr lang="en-GB" dirty="0"/>
              <a:t>Modernisation Workshop</a:t>
            </a:r>
          </a:p>
          <a:p>
            <a:r>
              <a:rPr lang="en-GB" i="1" dirty="0"/>
              <a:t>27-28 November 2018, Geneva</a:t>
            </a:r>
          </a:p>
        </p:txBody>
      </p:sp>
      <p:pic>
        <p:nvPicPr>
          <p:cNvPr id="6" name="Picture 2" descr="SharingToo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351979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68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Application architecture</a:t>
            </a:r>
            <a:endParaRPr b="1"/>
          </a:p>
        </p:txBody>
      </p:sp>
      <p:sp>
        <p:nvSpPr>
          <p:cNvPr id="142" name="Google Shape;142;p2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Describes the behavior of applications and services used in a business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Application architecture helps you with how the different applications, components and services works together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CSPA relies on existing application architecture patterns, and best practices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We have curated and contextualized different patterns and best practises</a:t>
            </a:r>
            <a:endParaRPr sz="2400"/>
          </a:p>
        </p:txBody>
      </p:sp>
      <p:pic>
        <p:nvPicPr>
          <p:cNvPr id="143" name="Google Shape;143;p27" descr="https://lh4.googleusercontent.com/T5bJHxWd0kjoZvIfzYY6SepGuttlGglCkdSnsTYtfy-D_Su6mHpt_5hmALNBnPN1G2GYwNiL7qR9cHrrmGdyrVa9u5SGp4x79lriRyXf2jXgvwVU-C1tYlqaXlXCADpkk59nkJk7VFU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95987" y="6271583"/>
            <a:ext cx="2948009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688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8"/>
          <p:cNvPicPr preferRelativeResize="0"/>
          <p:nvPr/>
        </p:nvPicPr>
        <p:blipFill rotWithShape="1">
          <a:blip r:embed="rId3">
            <a:alphaModFix/>
          </a:blip>
          <a:srcRect l="-1452" t="-1936" r="-2282"/>
          <a:stretch/>
        </p:blipFill>
        <p:spPr>
          <a:xfrm>
            <a:off x="836901" y="1356873"/>
            <a:ext cx="7470199" cy="550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8"/>
          <p:cNvSpPr txBox="1">
            <a:spLocks noGrp="1"/>
          </p:cNvSpPr>
          <p:nvPr>
            <p:ph type="title" idx="4294967295"/>
          </p:nvPr>
        </p:nvSpPr>
        <p:spPr>
          <a:xfrm>
            <a:off x="311700" y="392642"/>
            <a:ext cx="8520600" cy="763500"/>
          </a:xfrm>
          <a:prstGeom prst="rect">
            <a:avLst/>
          </a:prstGeom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From goal to implementation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409194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88" y="1090700"/>
            <a:ext cx="8960425" cy="467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2229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Requirements and Context</a:t>
            </a:r>
            <a:endParaRPr b="1"/>
          </a:p>
        </p:txBody>
      </p:sp>
      <p:sp>
        <p:nvSpPr>
          <p:cNvPr id="160" name="Google Shape;160;p30"/>
          <p:cNvSpPr txBox="1">
            <a:spLocks noGrp="1"/>
          </p:cNvSpPr>
          <p:nvPr>
            <p:ph type="body" idx="1"/>
          </p:nvPr>
        </p:nvSpPr>
        <p:spPr>
          <a:xfrm>
            <a:off x="311700" y="1446758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The statistical services do not need to serve any kind of process, but they should serve </a:t>
            </a:r>
            <a:r>
              <a:rPr lang="en" sz="2400" b="1"/>
              <a:t>GSBPM</a:t>
            </a:r>
            <a:r>
              <a:rPr lang="en" sz="2400"/>
              <a:t> processes.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This means that services do not have to process any kind of data, they should just be able to process </a:t>
            </a:r>
            <a:r>
              <a:rPr lang="en" sz="2400" b="1"/>
              <a:t>GSIM-structured</a:t>
            </a:r>
            <a:r>
              <a:rPr lang="en" sz="2400"/>
              <a:t> data.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This means that services do not have to support any type of organization, but a </a:t>
            </a:r>
            <a:r>
              <a:rPr lang="en" sz="2400" b="1"/>
              <a:t>statistical organization</a:t>
            </a:r>
            <a:endParaRPr sz="2400" b="1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Make use of existing </a:t>
            </a:r>
            <a:r>
              <a:rPr lang="en" sz="2400" b="1"/>
              <a:t>technology investments</a:t>
            </a:r>
            <a:r>
              <a:rPr lang="en" sz="2400"/>
              <a:t> as much as possible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Build on the shoulders of giants and use our internal experts to work on the problems that are </a:t>
            </a:r>
            <a:r>
              <a:rPr lang="en" sz="2400" b="1"/>
              <a:t>specific to statistics</a:t>
            </a:r>
            <a:endParaRPr sz="2400" b="1"/>
          </a:p>
        </p:txBody>
      </p:sp>
      <p:pic>
        <p:nvPicPr>
          <p:cNvPr id="161" name="Google Shape;161;p30" descr="https://lh4.googleusercontent.com/T5bJHxWd0kjoZvIfzYY6SepGuttlGglCkdSnsTYtfy-D_Su6mHpt_5hmALNBnPN1G2GYwNiL7qR9cHrrmGdyrVa9u5SGp4x79lriRyXf2jXgvwVU-C1tYlqaXlXCADpkk59nkJk7VFU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95987" y="6285308"/>
            <a:ext cx="2948009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243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7928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CSPA Features</a:t>
            </a:r>
            <a:endParaRPr b="1"/>
          </a:p>
        </p:txBody>
      </p:sp>
      <p:sp>
        <p:nvSpPr>
          <p:cNvPr id="172" name="Google Shape;172;p3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Services can have one or more features that implement one or more requirements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Features are the things you need to add to your service to make it more shareable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Features are more than technical components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Examples can be Adapters, Documentation, using GSIM, containerization etc.</a:t>
            </a:r>
            <a:endParaRPr sz="2400"/>
          </a:p>
        </p:txBody>
      </p:sp>
      <p:pic>
        <p:nvPicPr>
          <p:cNvPr id="173" name="Google Shape;173;p32" descr="https://lh4.googleusercontent.com/T5bJHxWd0kjoZvIfzYY6SepGuttlGglCkdSnsTYtfy-D_Su6mHpt_5hmALNBnPN1G2GYwNiL7qR9cHrrmGdyrVa9u5SGp4x79lriRyXf2jXgvwVU-C1tYlqaXlXCADpkk59nkJk7VFU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95987" y="6271583"/>
            <a:ext cx="2948009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617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3"/>
          <p:cNvPicPr preferRelativeResize="0"/>
          <p:nvPr/>
        </p:nvPicPr>
        <p:blipFill rotWithShape="1">
          <a:blip r:embed="rId3">
            <a:alphaModFix/>
          </a:blip>
          <a:srcRect t="3868" b="8619"/>
          <a:stretch/>
        </p:blipFill>
        <p:spPr>
          <a:xfrm>
            <a:off x="158400" y="868550"/>
            <a:ext cx="8827201" cy="598945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3"/>
          <p:cNvSpPr txBox="1">
            <a:spLocks noGrp="1"/>
          </p:cNvSpPr>
          <p:nvPr>
            <p:ph type="title"/>
          </p:nvPr>
        </p:nvSpPr>
        <p:spPr>
          <a:xfrm>
            <a:off x="311700" y="105042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Example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2683395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03848" y="1556792"/>
            <a:ext cx="5633784" cy="1152128"/>
          </a:xfrm>
        </p:spPr>
        <p:txBody>
          <a:bodyPr>
            <a:normAutofit/>
          </a:bodyPr>
          <a:lstStyle/>
          <a:p>
            <a:pPr algn="l"/>
            <a: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  <a:t>UNECE HLG</a:t>
            </a:r>
            <a:b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400" dirty="0" err="1">
                <a:latin typeface="Arial" panose="020B0604020202020204" pitchFamily="34" charset="0"/>
                <a:cs typeface="Arial" panose="020B0604020202020204" pitchFamily="34" charset="0"/>
              </a:rPr>
              <a:t>Modernstats</a:t>
            </a:r>
            <a:r>
              <a:rPr lang="en-GB" sz="3400" dirty="0">
                <a:latin typeface="Arial" panose="020B0604020202020204" pitchFamily="34" charset="0"/>
                <a:cs typeface="Arial" panose="020B0604020202020204" pitchFamily="34" charset="0"/>
              </a:rPr>
              <a:t> Workshop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5F781D-E298-476B-9CF4-65E91CE9D19F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6672" y="4653136"/>
            <a:ext cx="8640960" cy="172819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BE0E3"/>
              </a:buClr>
              <a:buSzPct val="76000"/>
              <a:buFont typeface="Wingdings 3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Geneva, 27-28 November 2018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BE0E3"/>
              </a:buClr>
              <a:buSzPct val="76000"/>
              <a:buFont typeface="Wingdings 3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fr-B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BE0E3"/>
              </a:buClr>
              <a:buSzPct val="76000"/>
              <a:buFont typeface="Wingdings 3"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Pierre </a:t>
            </a:r>
            <a:r>
              <a:rPr kumimoji="0" lang="fr-B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Peyronnel</a:t>
            </a:r>
            <a:endParaRPr kumimoji="0" lang="fr-B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BBE0E3"/>
              </a:buClr>
              <a:buSzPct val="76000"/>
              <a:buFont typeface="Wingdings 3"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European Commission, DG ESTAT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BBE0E3"/>
              </a:buClr>
              <a:buSzPct val="76000"/>
              <a:buFont typeface="Wingdings 3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Unit A3 – 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statistical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6672" y="335699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Sharing Tools Group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Service Catalogue 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82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Version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i="0" dirty="0"/>
              <a:t>Uses </a:t>
            </a:r>
            <a:r>
              <a:rPr lang="en-GB" i="0" dirty="0" err="1">
                <a:hlinkClick r:id="rId2"/>
              </a:rPr>
              <a:t>Liferay</a:t>
            </a:r>
            <a:r>
              <a:rPr lang="en-GB" i="0" dirty="0"/>
              <a:t> for content management</a:t>
            </a:r>
          </a:p>
          <a:p>
            <a:pPr>
              <a:buClr>
                <a:srgbClr val="0F5494"/>
              </a:buClr>
            </a:pPr>
            <a:r>
              <a:rPr lang="en-GB" i="0" dirty="0"/>
              <a:t>One single system for public and private (editable) sections of the catalogue</a:t>
            </a:r>
          </a:p>
          <a:p>
            <a:pPr lvl="1">
              <a:buClr>
                <a:srgbClr val="0F5494"/>
              </a:buClr>
            </a:pPr>
            <a:r>
              <a:rPr lang="en-GB" b="0" i="0" dirty="0"/>
              <a:t>Publicly viewable</a:t>
            </a:r>
          </a:p>
          <a:p>
            <a:pPr lvl="1">
              <a:buClr>
                <a:srgbClr val="0F5494"/>
              </a:buClr>
            </a:pPr>
            <a:r>
              <a:rPr lang="en-GB" b="0" i="0" dirty="0"/>
              <a:t>Editable after login</a:t>
            </a:r>
          </a:p>
          <a:p>
            <a:pPr lvl="1">
              <a:buClr>
                <a:srgbClr val="0F5494"/>
              </a:buClr>
            </a:pPr>
            <a:r>
              <a:rPr lang="en-GB" b="0" i="0" dirty="0"/>
              <a:t>Partial self-registration</a:t>
            </a:r>
          </a:p>
        </p:txBody>
      </p:sp>
    </p:spTree>
    <p:extLst>
      <p:ext uri="{BB962C8B-B14F-4D97-AF65-F5344CB8AC3E}">
        <p14:creationId xmlns:p14="http://schemas.microsoft.com/office/powerpoint/2010/main" val="921368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Features</a:t>
            </a:r>
            <a:r>
              <a:rPr lang="fr-BE" dirty="0"/>
              <a:t> - </a:t>
            </a:r>
            <a:r>
              <a:rPr lang="fr-BE" dirty="0" err="1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en-GB" i="0" dirty="0"/>
              <a:t>Grid View as home page with list of available service documents</a:t>
            </a:r>
          </a:p>
          <a:p>
            <a:pPr>
              <a:buClr>
                <a:schemeClr val="accent2"/>
              </a:buClr>
            </a:pPr>
            <a:r>
              <a:rPr lang="en-GB" i="0" dirty="0"/>
              <a:t>4 tab views</a:t>
            </a:r>
          </a:p>
          <a:p>
            <a:pPr lvl="1">
              <a:buClr>
                <a:schemeClr val="accent2"/>
              </a:buClr>
            </a:pPr>
            <a:r>
              <a:rPr lang="en-GB" dirty="0"/>
              <a:t>Overview</a:t>
            </a:r>
          </a:p>
          <a:p>
            <a:pPr lvl="1">
              <a:buClr>
                <a:schemeClr val="accent2"/>
              </a:buClr>
            </a:pPr>
            <a:r>
              <a:rPr lang="en-GB" i="0" dirty="0"/>
              <a:t>Definition </a:t>
            </a:r>
            <a:r>
              <a:rPr lang="en-GB" dirty="0"/>
              <a:t>(with GSIM inputs / outputs)</a:t>
            </a:r>
            <a:endParaRPr lang="en-GB" i="0" dirty="0"/>
          </a:p>
          <a:p>
            <a:pPr lvl="1">
              <a:buClr>
                <a:schemeClr val="accent2"/>
              </a:buClr>
            </a:pPr>
            <a:r>
              <a:rPr lang="en-GB" dirty="0"/>
              <a:t>Specification (with GSIM LIM objects for inputs / outputs)</a:t>
            </a:r>
          </a:p>
          <a:p>
            <a:pPr lvl="1">
              <a:buClr>
                <a:schemeClr val="accent2"/>
              </a:buClr>
            </a:pPr>
            <a:r>
              <a:rPr lang="en-GB" i="0" dirty="0"/>
              <a:t>Implementation (with a  sub-tab for M/S/L)</a:t>
            </a:r>
          </a:p>
          <a:p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2312134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9EEB19-B710-48CF-81A7-6FBD6C4D9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Sharing Tools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5FDF135-839E-4105-9399-A70B0D034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942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Common Statistical Production Architecture (CSPA)</a:t>
            </a:r>
          </a:p>
          <a:p>
            <a:pPr lvl="1"/>
            <a:r>
              <a:rPr lang="en-US" i="1" dirty="0"/>
              <a:t>“CSPA Implementation support and responsive to the needs of the statistical community” (</a:t>
            </a:r>
            <a:r>
              <a:rPr lang="en-US" i="1" dirty="0" err="1"/>
              <a:t>ToR</a:t>
            </a:r>
            <a:r>
              <a:rPr lang="en-US" i="1" dirty="0"/>
              <a:t>)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Former CSPA implementation Group</a:t>
            </a:r>
          </a:p>
          <a:p>
            <a:pPr>
              <a:spcAft>
                <a:spcPts val="1200"/>
              </a:spcAft>
            </a:pPr>
            <a:r>
              <a:rPr lang="en-US" dirty="0"/>
              <a:t>25-30 members from 16 Statistical </a:t>
            </a:r>
            <a:r>
              <a:rPr lang="en-US" dirty="0" err="1"/>
              <a:t>Organisations</a:t>
            </a:r>
            <a:endParaRPr lang="en-US" dirty="0"/>
          </a:p>
          <a:p>
            <a:r>
              <a:rPr lang="en-US" dirty="0"/>
              <a:t>Mode of work:</a:t>
            </a:r>
          </a:p>
          <a:p>
            <a:pPr lvl="1"/>
            <a:r>
              <a:rPr lang="en-US" dirty="0"/>
              <a:t>Monthly meetings (plenary and sub-groups)</a:t>
            </a:r>
          </a:p>
          <a:p>
            <a:pPr lvl="1"/>
            <a:r>
              <a:rPr lang="en-US" dirty="0"/>
              <a:t>Two Sprint sessions</a:t>
            </a:r>
          </a:p>
          <a:p>
            <a:pPr lvl="1"/>
            <a:r>
              <a:rPr lang="en-US" dirty="0"/>
              <a:t>Wiki platform, Slack and Google docs</a:t>
            </a:r>
          </a:p>
          <a:p>
            <a:pPr lvl="1"/>
            <a:r>
              <a:rPr lang="en-US" dirty="0" err="1"/>
              <a:t>ModernStats</a:t>
            </a:r>
            <a:r>
              <a:rPr lang="en-US" dirty="0"/>
              <a:t> World Workshop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38CC720-2378-48C1-90FF-C947D20D1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2" descr="SharingTools.png">
            <a:extLst>
              <a:ext uri="{FF2B5EF4-FFF2-40B4-BE49-F238E27FC236}">
                <a16:creationId xmlns="" xmlns:a16="http://schemas.microsoft.com/office/drawing/2014/main" id="{371E603D-C984-4C26-A014-7498812A2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479"/>
            <a:ext cx="3419872" cy="153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6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Features</a:t>
            </a:r>
            <a:r>
              <a:rPr lang="fr-BE" dirty="0"/>
              <a:t> - </a:t>
            </a:r>
            <a:r>
              <a:rPr lang="fr-BE" dirty="0" err="1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4104977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GB" i="0" dirty="0"/>
              <a:t>Criteria filtering</a:t>
            </a:r>
          </a:p>
          <a:p>
            <a:pPr>
              <a:buClr>
                <a:schemeClr val="accent2"/>
              </a:buClr>
            </a:pPr>
            <a:r>
              <a:rPr lang="en-GB" i="0" dirty="0"/>
              <a:t>Visualisation of services by GSBPM layer one (validated/submitted/draft)</a:t>
            </a:r>
          </a:p>
          <a:p>
            <a:pPr>
              <a:buClr>
                <a:schemeClr val="accent2"/>
              </a:buClr>
            </a:pPr>
            <a:r>
              <a:rPr lang="en-GB" i="0" dirty="0"/>
              <a:t>Word cloud search</a:t>
            </a:r>
          </a:p>
          <a:p>
            <a:endParaRPr lang="fr-BE" i="0" dirty="0"/>
          </a:p>
          <a:p>
            <a:endParaRPr lang="en-GB" i="0" dirty="0"/>
          </a:p>
          <a:p>
            <a:r>
              <a:rPr lang="en-GB" sz="1400" i="0" dirty="0">
                <a:hlinkClick r:id="rId3"/>
              </a:rPr>
              <a:t>http://185.48.35.198/</a:t>
            </a:r>
            <a:r>
              <a:rPr lang="en-GB" sz="1400" i="0" dirty="0"/>
              <a:t> (working on a human readable domain name)</a:t>
            </a:r>
          </a:p>
          <a:p>
            <a:r>
              <a:rPr lang="fr-BE" sz="1400" i="0" dirty="0"/>
              <a:t>Link accessible via the </a:t>
            </a:r>
            <a:r>
              <a:rPr lang="fr-BE" sz="1400" i="0" dirty="0">
                <a:hlinkClick r:id="rId4"/>
              </a:rPr>
              <a:t>UNECE </a:t>
            </a:r>
            <a:r>
              <a:rPr lang="fr-BE" sz="1400" i="0">
                <a:hlinkClick r:id="rId4"/>
              </a:rPr>
              <a:t>ModernStats </a:t>
            </a:r>
            <a:r>
              <a:rPr lang="fr-BE" sz="1400" i="0" smtClean="0">
                <a:hlinkClick r:id="rId4"/>
              </a:rPr>
              <a:t>wiki</a:t>
            </a:r>
            <a:endParaRPr lang="en-GB" sz="1400" i="0" dirty="0"/>
          </a:p>
        </p:txBody>
      </p:sp>
    </p:spTree>
    <p:extLst>
      <p:ext uri="{BB962C8B-B14F-4D97-AF65-F5344CB8AC3E}">
        <p14:creationId xmlns:p14="http://schemas.microsoft.com/office/powerpoint/2010/main" val="1218227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Tabs - </a:t>
            </a:r>
            <a:r>
              <a:rPr lang="fr-BE" dirty="0" err="1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Contains</a:t>
            </a:r>
            <a:r>
              <a:rPr lang="fr-BE" dirty="0"/>
              <a:t> basic information about the service</a:t>
            </a:r>
          </a:p>
          <a:p>
            <a:pPr lvl="1">
              <a:buClr>
                <a:srgbClr val="3166CF"/>
              </a:buClr>
            </a:pPr>
            <a:r>
              <a:rPr lang="fr-BE" dirty="0"/>
              <a:t>Service Name</a:t>
            </a:r>
          </a:p>
          <a:p>
            <a:pPr lvl="1">
              <a:buClr>
                <a:srgbClr val="3166CF"/>
              </a:buClr>
            </a:pPr>
            <a:r>
              <a:rPr lang="fr-BE" dirty="0" err="1"/>
              <a:t>Owner</a:t>
            </a:r>
            <a:r>
              <a:rPr lang="fr-BE" dirty="0"/>
              <a:t> Organisation</a:t>
            </a:r>
          </a:p>
          <a:p>
            <a:pPr lvl="1">
              <a:buClr>
                <a:srgbClr val="3166CF"/>
              </a:buClr>
            </a:pPr>
            <a:r>
              <a:rPr lang="fr-BE" dirty="0"/>
              <a:t>Contact Person/Team</a:t>
            </a:r>
          </a:p>
          <a:p>
            <a:endParaRPr lang="fr-BE" dirty="0"/>
          </a:p>
          <a:p>
            <a:r>
              <a:rPr lang="fr-BE" dirty="0" err="1"/>
              <a:t>Intended</a:t>
            </a:r>
            <a:r>
              <a:rPr lang="fr-BE" dirty="0"/>
              <a:t>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linked</a:t>
            </a:r>
            <a:r>
              <a:rPr lang="fr-BE" dirty="0"/>
              <a:t> to a </a:t>
            </a:r>
            <a:r>
              <a:rPr lang="fr-BE" dirty="0" err="1"/>
              <a:t>definition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063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Tabs - </a:t>
            </a:r>
            <a:r>
              <a:rPr lang="fr-BE" dirty="0" err="1"/>
              <a:t>Defintion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Contains GSBPM info</a:t>
            </a:r>
          </a:p>
          <a:p>
            <a:pPr lvl="1">
              <a:buClr>
                <a:srgbClr val="3166CF"/>
              </a:buClr>
            </a:pPr>
            <a:r>
              <a:rPr lang="en-GB" dirty="0"/>
              <a:t>Main Phase</a:t>
            </a:r>
          </a:p>
          <a:p>
            <a:pPr lvl="1">
              <a:buClr>
                <a:srgbClr val="3166CF"/>
              </a:buClr>
            </a:pPr>
            <a:r>
              <a:rPr lang="en-GB" dirty="0"/>
              <a:t>Main </a:t>
            </a:r>
            <a:r>
              <a:rPr lang="en-GB" dirty="0" err="1"/>
              <a:t>subprocess</a:t>
            </a:r>
            <a:endParaRPr lang="en-GB" dirty="0"/>
          </a:p>
          <a:p>
            <a:pPr lvl="1">
              <a:buClr>
                <a:srgbClr val="3166CF"/>
              </a:buClr>
            </a:pPr>
            <a:r>
              <a:rPr lang="en-GB" dirty="0"/>
              <a:t>Other related </a:t>
            </a:r>
            <a:r>
              <a:rPr lang="en-GB" dirty="0" err="1"/>
              <a:t>subprocess</a:t>
            </a:r>
            <a:r>
              <a:rPr lang="en-GB" dirty="0"/>
              <a:t> covered</a:t>
            </a:r>
          </a:p>
          <a:p>
            <a:pPr lvl="1">
              <a:buClr>
                <a:srgbClr val="3166CF"/>
              </a:buClr>
            </a:pPr>
            <a:endParaRPr lang="en-GB" dirty="0"/>
          </a:p>
          <a:p>
            <a:r>
              <a:rPr lang="en-GB" dirty="0"/>
              <a:t>Contains GSIM objects info for inputs and outputs</a:t>
            </a:r>
          </a:p>
          <a:p>
            <a:endParaRPr lang="en-GB" dirty="0"/>
          </a:p>
          <a:p>
            <a:r>
              <a:rPr lang="en-GB" dirty="0"/>
              <a:t>High-level description and function of the service</a:t>
            </a:r>
          </a:p>
        </p:txBody>
      </p:sp>
    </p:spTree>
    <p:extLst>
      <p:ext uri="{BB962C8B-B14F-4D97-AF65-F5344CB8AC3E}">
        <p14:creationId xmlns:p14="http://schemas.microsoft.com/office/powerpoint/2010/main" val="3297234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Tabs - </a:t>
            </a:r>
            <a:r>
              <a:rPr lang="fr-BE" dirty="0" err="1"/>
              <a:t>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Contains</a:t>
            </a:r>
            <a:r>
              <a:rPr lang="fr-BE" dirty="0"/>
              <a:t> info about the </a:t>
            </a:r>
            <a:r>
              <a:rPr lang="fr-BE" dirty="0" err="1"/>
              <a:t>owner</a:t>
            </a:r>
            <a:r>
              <a:rPr lang="fr-BE" dirty="0"/>
              <a:t> of the Description</a:t>
            </a:r>
          </a:p>
          <a:p>
            <a:pPr lvl="1">
              <a:buClr>
                <a:srgbClr val="3166CF"/>
              </a:buClr>
            </a:pPr>
            <a:r>
              <a:rPr lang="fr-BE" dirty="0"/>
              <a:t>Organisation</a:t>
            </a:r>
          </a:p>
          <a:p>
            <a:pPr lvl="1">
              <a:buClr>
                <a:srgbClr val="3166CF"/>
              </a:buClr>
            </a:pPr>
            <a:r>
              <a:rPr lang="fr-BE" dirty="0"/>
              <a:t>Contact Person/Team</a:t>
            </a:r>
          </a:p>
          <a:p>
            <a:pPr marL="342900" lvl="1" indent="-342900">
              <a:buClr>
                <a:schemeClr val="bg1"/>
              </a:buClr>
            </a:pPr>
            <a:r>
              <a:rPr lang="fr-BE" dirty="0"/>
              <a:t/>
            </a:r>
            <a:br>
              <a:rPr lang="fr-BE" dirty="0"/>
            </a:br>
            <a:r>
              <a:rPr lang="fr-BE" sz="2400" b="0" i="1" dirty="0" err="1">
                <a:ea typeface="+mn-ea"/>
                <a:cs typeface="+mn-cs"/>
              </a:rPr>
              <a:t>Contains</a:t>
            </a:r>
            <a:r>
              <a:rPr lang="fr-BE" sz="2400" b="0" i="1" dirty="0">
                <a:ea typeface="+mn-ea"/>
                <a:cs typeface="+mn-cs"/>
              </a:rPr>
              <a:t> GSIM LIM information for inputs and outputs</a:t>
            </a:r>
          </a:p>
          <a:p>
            <a:pPr marL="342900" lvl="1" indent="-342900">
              <a:buClr>
                <a:schemeClr val="bg1"/>
              </a:buClr>
            </a:pPr>
            <a:endParaRPr lang="fr-BE" sz="2400" b="0" i="1" dirty="0">
              <a:ea typeface="+mn-ea"/>
              <a:cs typeface="+mn-cs"/>
            </a:endParaRPr>
          </a:p>
          <a:p>
            <a:pPr marL="342900" lvl="1" indent="-342900">
              <a:buClr>
                <a:schemeClr val="bg1"/>
              </a:buClr>
            </a:pPr>
            <a:r>
              <a:rPr lang="fr-BE" sz="2400" b="0" i="1" dirty="0" err="1">
                <a:ea typeface="+mn-ea"/>
                <a:cs typeface="+mn-cs"/>
              </a:rPr>
              <a:t>Also</a:t>
            </a:r>
            <a:r>
              <a:rPr lang="fr-BE" sz="2400" b="0" i="1" dirty="0">
                <a:ea typeface="+mn-ea"/>
                <a:cs typeface="+mn-cs"/>
              </a:rPr>
              <a:t> </a:t>
            </a:r>
            <a:r>
              <a:rPr lang="fr-BE" sz="2400" b="0" i="1" dirty="0" err="1">
                <a:ea typeface="+mn-ea"/>
                <a:cs typeface="+mn-cs"/>
              </a:rPr>
              <a:t>contains</a:t>
            </a:r>
            <a:r>
              <a:rPr lang="fr-BE" sz="2400" b="0" i="1" dirty="0">
                <a:ea typeface="+mn-ea"/>
                <a:cs typeface="+mn-cs"/>
              </a:rPr>
              <a:t> architectural, </a:t>
            </a:r>
            <a:r>
              <a:rPr lang="fr-BE" sz="2400" b="0" i="1" dirty="0" err="1">
                <a:ea typeface="+mn-ea"/>
                <a:cs typeface="+mn-cs"/>
              </a:rPr>
              <a:t>methodological</a:t>
            </a:r>
            <a:r>
              <a:rPr lang="fr-BE" sz="2400" b="0" i="1" dirty="0">
                <a:ea typeface="+mn-ea"/>
                <a:cs typeface="+mn-cs"/>
              </a:rPr>
              <a:t> information</a:t>
            </a:r>
            <a:endParaRPr lang="en-GB" sz="2400" b="0" i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3315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Tabs - </a:t>
            </a:r>
            <a:r>
              <a:rPr lang="fr-BE" dirty="0" err="1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475"/>
            <a:ext cx="8229600" cy="3529013"/>
          </a:xfrm>
        </p:spPr>
        <p:txBody>
          <a:bodyPr/>
          <a:lstStyle/>
          <a:p>
            <a:r>
              <a:rPr lang="fr-BE" dirty="0" err="1"/>
              <a:t>Contains</a:t>
            </a:r>
            <a:r>
              <a:rPr lang="fr-BE" dirty="0"/>
              <a:t> info about the </a:t>
            </a:r>
            <a:r>
              <a:rPr lang="fr-BE" dirty="0" err="1"/>
              <a:t>owner</a:t>
            </a:r>
            <a:r>
              <a:rPr lang="fr-BE" dirty="0"/>
              <a:t> of the </a:t>
            </a:r>
            <a:r>
              <a:rPr lang="fr-BE" dirty="0" err="1"/>
              <a:t>Implementation</a:t>
            </a:r>
            <a:endParaRPr lang="fr-BE" dirty="0"/>
          </a:p>
          <a:p>
            <a:pPr marL="1200150"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fr-BE" dirty="0"/>
              <a:t>Organisation</a:t>
            </a:r>
          </a:p>
          <a:p>
            <a:pPr marL="1200150"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fr-BE" dirty="0"/>
              <a:t>Contact Person/Team</a:t>
            </a:r>
          </a:p>
          <a:p>
            <a:r>
              <a:rPr lang="en-GB" dirty="0"/>
              <a:t>Contains the more technical information from the CSPA template</a:t>
            </a:r>
          </a:p>
          <a:p>
            <a:pPr marL="1200150"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en-GB" dirty="0"/>
              <a:t>Protocol</a:t>
            </a:r>
          </a:p>
          <a:p>
            <a:pPr marL="1200150"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en-GB" dirty="0"/>
              <a:t>Interface</a:t>
            </a:r>
          </a:p>
          <a:p>
            <a:pPr marL="1200150"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en-GB" dirty="0"/>
              <a:t>Dependencies…</a:t>
            </a:r>
          </a:p>
          <a:p>
            <a:r>
              <a:rPr lang="fr-BE" dirty="0"/>
              <a:t>Extra tab </a:t>
            </a:r>
            <a:r>
              <a:rPr lang="fr-BE" dirty="0" err="1"/>
              <a:t>with</a:t>
            </a:r>
            <a:r>
              <a:rPr lang="fr-BE" dirty="0"/>
              <a:t> M/S/L info</a:t>
            </a:r>
          </a:p>
          <a:p>
            <a:pPr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fr-BE" dirty="0" err="1"/>
              <a:t>Licensing</a:t>
            </a:r>
            <a:endParaRPr lang="fr-BE" dirty="0"/>
          </a:p>
          <a:p>
            <a:pPr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fr-BE" dirty="0"/>
              <a:t>Type of Support </a:t>
            </a:r>
          </a:p>
          <a:p>
            <a:pPr lvl="2" indent="-285750"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fr-BE" dirty="0"/>
              <a:t>Maintenance and </a:t>
            </a:r>
            <a:r>
              <a:rPr lang="fr-BE" dirty="0" err="1"/>
              <a:t>Development</a:t>
            </a:r>
            <a:r>
              <a:rPr lang="fr-BE" dirty="0"/>
              <a:t>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850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What</a:t>
            </a:r>
            <a:r>
              <a:rPr lang="fr-BE" dirty="0"/>
              <a:t> </a:t>
            </a:r>
            <a:r>
              <a:rPr lang="fr-BE" dirty="0" err="1"/>
              <a:t>now</a:t>
            </a:r>
            <a:r>
              <a:rPr lang="fr-BE" dirty="0"/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dirty="0"/>
              <a:t>Service owners keeping services up-to-date</a:t>
            </a:r>
          </a:p>
          <a:p>
            <a:pPr>
              <a:buClr>
                <a:srgbClr val="0F5494"/>
              </a:buClr>
            </a:pPr>
            <a:r>
              <a:rPr lang="en-GB" dirty="0"/>
              <a:t>Add new shared services (or tools)</a:t>
            </a:r>
          </a:p>
          <a:p>
            <a:pPr>
              <a:buClr>
                <a:srgbClr val="0F5494"/>
              </a:buClr>
            </a:pPr>
            <a:endParaRPr lang="en-GB" dirty="0"/>
          </a:p>
          <a:p>
            <a:pPr>
              <a:buClr>
                <a:srgbClr val="0F5494"/>
              </a:buClr>
            </a:pPr>
            <a:r>
              <a:rPr lang="en-GB" dirty="0"/>
              <a:t>Contribute to maintaining the CSPA Service Catalogue technical platform </a:t>
            </a:r>
            <a:r>
              <a:rPr lang="en-GB" sz="1600" dirty="0"/>
              <a:t>(next slide for contact)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17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18F68F-F30E-40B7-B061-DD6B89CF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AF42F8A-4FD4-43C4-B963-986A32542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group members for their efforts and commitment</a:t>
            </a:r>
          </a:p>
          <a:p>
            <a:r>
              <a:rPr lang="en-US" dirty="0"/>
              <a:t>Rosemary for (odd hours) chairing</a:t>
            </a:r>
          </a:p>
          <a:p>
            <a:r>
              <a:rPr lang="en-US" dirty="0"/>
              <a:t>Eurostat for support (catalogue)</a:t>
            </a:r>
          </a:p>
          <a:p>
            <a:r>
              <a:rPr lang="en-US" dirty="0" err="1"/>
              <a:t>ESSnet</a:t>
            </a:r>
            <a:r>
              <a:rPr lang="en-US" dirty="0"/>
              <a:t> (services)</a:t>
            </a:r>
          </a:p>
          <a:p>
            <a:r>
              <a:rPr lang="en-US" dirty="0"/>
              <a:t>CSPA &amp; </a:t>
            </a:r>
            <a:r>
              <a:rPr lang="en-US" dirty="0" err="1"/>
              <a:t>ModernStats</a:t>
            </a:r>
            <a:r>
              <a:rPr lang="en-US" dirty="0"/>
              <a:t> World Workshop participants for providing constructive feedback</a:t>
            </a:r>
          </a:p>
          <a:p>
            <a:r>
              <a:rPr lang="en-US" dirty="0"/>
              <a:t>Statistics Poland and </a:t>
            </a:r>
            <a:r>
              <a:rPr lang="en-US" dirty="0" err="1"/>
              <a:t>Romain</a:t>
            </a:r>
            <a:r>
              <a:rPr lang="en-GB" dirty="0"/>
              <a:t> </a:t>
            </a:r>
            <a:r>
              <a:rPr lang="en-GB" dirty="0" err="1"/>
              <a:t>Tailhurat</a:t>
            </a:r>
            <a:r>
              <a:rPr lang="en-GB" dirty="0"/>
              <a:t> for hosting sprints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F63868-FE51-452F-B32B-E66AD6528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4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924944"/>
            <a:ext cx="8640960" cy="335408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3800" b="1" spc="50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Narrow" panose="020B0606020202030204" pitchFamily="34" charset="0"/>
              </a:rPr>
              <a:t>We Want </a:t>
            </a:r>
            <a:r>
              <a:rPr lang="en-GB" sz="3800" b="1" spc="50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Narrow" panose="020B0606020202030204" pitchFamily="34" charset="0"/>
              </a:rPr>
              <a:t>You</a:t>
            </a:r>
            <a:r>
              <a:rPr lang="en-GB" sz="3800" b="1" spc="50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Narrow" panose="020B060602020203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GB" sz="3800" b="1" spc="50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chemeClr val="tx2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Narrow" panose="020B0606020202030204" pitchFamily="34" charset="0"/>
              </a:rPr>
              <a:t>For Sharing Tools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Contact us to join the Sharing Tool Group: </a:t>
            </a:r>
          </a:p>
          <a:p>
            <a:pPr marL="0" indent="0">
              <a:buNone/>
            </a:pPr>
            <a:r>
              <a:rPr lang="en-GB" dirty="0"/>
              <a:t>Rosemary (chair) rosemary.mcgrath@stats.govt.nz</a:t>
            </a:r>
          </a:p>
          <a:p>
            <a:pPr marL="0" indent="0">
              <a:buNone/>
            </a:pPr>
            <a:r>
              <a:rPr lang="en-GB" dirty="0"/>
              <a:t>Taeke (UNECE secretariat) taeke.gjaltema@un.org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27" name="Picture 3" descr="C:\Users\Gjaltema\Pictures\We-want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6631"/>
            <a:ext cx="4753462" cy="271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haring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2624381" cy="118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44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8E4110-43D3-473D-A077-A7455B0B6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E87FD-0EB6-4057-B0E8-51CFF5BC1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CSPA Service Catalogue</a:t>
            </a:r>
            <a:r>
              <a:rPr lang="en-US" dirty="0"/>
              <a:t> </a:t>
            </a:r>
            <a:r>
              <a:rPr lang="en-US" sz="1600" dirty="0"/>
              <a:t>(</a:t>
            </a:r>
            <a:r>
              <a:rPr lang="en-US" sz="1600" dirty="0">
                <a:hlinkClick r:id="rId3"/>
              </a:rPr>
              <a:t>http://catalogue.shared-statistical-services.org/</a:t>
            </a:r>
            <a:r>
              <a:rPr lang="en-US" sz="1600" dirty="0"/>
              <a:t>)</a:t>
            </a:r>
            <a:endParaRPr lang="en-US" dirty="0"/>
          </a:p>
          <a:p>
            <a:r>
              <a:rPr lang="en-US" dirty="0">
                <a:hlinkClick r:id="rId4"/>
              </a:rPr>
              <a:t>Common Statistical Production Architecture</a:t>
            </a:r>
            <a:r>
              <a:rPr lang="en-US" dirty="0"/>
              <a:t> Wiki</a:t>
            </a:r>
          </a:p>
          <a:p>
            <a:r>
              <a:rPr lang="en-US" dirty="0">
                <a:hlinkClick r:id="rId5"/>
              </a:rPr>
              <a:t>CSPA Global Artefacts Catalogue</a:t>
            </a:r>
            <a:endParaRPr lang="en-US" dirty="0"/>
          </a:p>
          <a:p>
            <a:r>
              <a:rPr lang="en-US" dirty="0">
                <a:hlinkClick r:id="rId6"/>
              </a:rPr>
              <a:t>CSPA Training, Presentations and Videos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7"/>
              </a:rPr>
              <a:t>ESS Sharing common functionalities in ESS</a:t>
            </a:r>
            <a:endParaRPr lang="en-US" dirty="0"/>
          </a:p>
          <a:p>
            <a:r>
              <a:rPr lang="en-GB" sz="2400" dirty="0"/>
              <a:t>ESTAT ESS SERV </a:t>
            </a:r>
            <a:r>
              <a:rPr lang="en-GB" sz="2400" dirty="0">
                <a:hlinkClick r:id="rId8"/>
              </a:rPr>
              <a:t>ESTAT-ESS-SERV@ec.europa.eu</a:t>
            </a:r>
            <a:endParaRPr lang="en-GB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DF80C8B-E895-46BD-B6C3-6035DA950F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5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616624"/>
          </a:xfrm>
        </p:spPr>
        <p:txBody>
          <a:bodyPr numCol="2">
            <a:normAutofit fontScale="92500" lnSpcReduction="20000"/>
          </a:bodyPr>
          <a:lstStyle/>
          <a:p>
            <a:pPr fontAlgn="t"/>
            <a:r>
              <a:rPr lang="en-GB" dirty="0"/>
              <a:t>New Zealand - Rosemary McGrath </a:t>
            </a:r>
            <a:r>
              <a:rPr lang="en-GB" b="1" i="1" dirty="0"/>
              <a:t>chair</a:t>
            </a:r>
          </a:p>
          <a:p>
            <a:pPr fontAlgn="t"/>
            <a:r>
              <a:rPr lang="en-GB" dirty="0"/>
              <a:t>Cambodia - </a:t>
            </a:r>
            <a:r>
              <a:rPr lang="en-GB" dirty="0" err="1"/>
              <a:t>Kimhor</a:t>
            </a:r>
            <a:r>
              <a:rPr lang="en-GB" dirty="0"/>
              <a:t> </a:t>
            </a:r>
            <a:r>
              <a:rPr lang="en-GB" dirty="0" err="1"/>
              <a:t>Meng</a:t>
            </a:r>
            <a:endParaRPr lang="en-GB" dirty="0"/>
          </a:p>
          <a:p>
            <a:pPr fontAlgn="t"/>
            <a:r>
              <a:rPr lang="en-GB" dirty="0"/>
              <a:t>Canada - Robert McLellan, </a:t>
            </a:r>
            <a:r>
              <a:rPr lang="en-GB" dirty="0" err="1"/>
              <a:t>Flavio</a:t>
            </a:r>
            <a:r>
              <a:rPr lang="en-GB" dirty="0"/>
              <a:t> </a:t>
            </a:r>
            <a:r>
              <a:rPr lang="en-GB" dirty="0" err="1"/>
              <a:t>Rizzolo</a:t>
            </a:r>
            <a:endParaRPr lang="en-GB" dirty="0"/>
          </a:p>
          <a:p>
            <a:pPr fontAlgn="t"/>
            <a:r>
              <a:rPr lang="en-GB" dirty="0"/>
              <a:t>France - Franck Cotton, </a:t>
            </a:r>
            <a:r>
              <a:rPr lang="en-GB" dirty="0" err="1"/>
              <a:t>Romain</a:t>
            </a:r>
            <a:r>
              <a:rPr lang="en-GB" dirty="0"/>
              <a:t> </a:t>
            </a:r>
            <a:r>
              <a:rPr lang="en-GB" dirty="0" err="1"/>
              <a:t>Tailhurat</a:t>
            </a: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pPr fontAlgn="t"/>
            <a:r>
              <a:rPr lang="en-GB" dirty="0"/>
              <a:t>Italy - Marco </a:t>
            </a:r>
            <a:r>
              <a:rPr lang="en-GB" dirty="0" err="1"/>
              <a:t>Silipo</a:t>
            </a:r>
            <a:r>
              <a:rPr lang="en-GB" dirty="0"/>
              <a:t>, Carlo </a:t>
            </a:r>
            <a:r>
              <a:rPr lang="en-GB" dirty="0" err="1"/>
              <a:t>Vaccari</a:t>
            </a:r>
            <a:r>
              <a:rPr lang="en-GB" dirty="0"/>
              <a:t>, Mauro Bruno</a:t>
            </a:r>
          </a:p>
          <a:p>
            <a:pPr fontAlgn="t"/>
            <a:r>
              <a:rPr lang="en-GB" dirty="0"/>
              <a:t>Mexico - Juan Alfonso Mireles, Juan Muñoz</a:t>
            </a:r>
          </a:p>
          <a:p>
            <a:pPr fontAlgn="t"/>
            <a:r>
              <a:rPr lang="en-GB" dirty="0"/>
              <a:t>Netherlands - </a:t>
            </a:r>
            <a:r>
              <a:rPr lang="en-GB" dirty="0" err="1"/>
              <a:t>Matjaz</a:t>
            </a:r>
            <a:r>
              <a:rPr lang="en-GB" dirty="0"/>
              <a:t> Jug, Ronald </a:t>
            </a:r>
            <a:r>
              <a:rPr lang="en-GB" dirty="0" err="1"/>
              <a:t>Ossendrijver</a:t>
            </a:r>
            <a:endParaRPr lang="en-GB" dirty="0"/>
          </a:p>
          <a:p>
            <a:pPr fontAlgn="t"/>
            <a:r>
              <a:rPr lang="en-GB" dirty="0"/>
              <a:t>Norway - </a:t>
            </a:r>
            <a:r>
              <a:rPr lang="en-GB" dirty="0" err="1"/>
              <a:t>Trygve</a:t>
            </a:r>
            <a:r>
              <a:rPr lang="en-GB" dirty="0"/>
              <a:t> </a:t>
            </a:r>
            <a:r>
              <a:rPr lang="en-GB" dirty="0" err="1"/>
              <a:t>Falch</a:t>
            </a:r>
            <a:endParaRPr lang="en-GB" dirty="0"/>
          </a:p>
          <a:p>
            <a:pPr fontAlgn="t"/>
            <a:r>
              <a:rPr lang="en-GB" dirty="0"/>
              <a:t>Poland - Anna </a:t>
            </a:r>
            <a:r>
              <a:rPr lang="en-GB" dirty="0" err="1"/>
              <a:t>Długosz</a:t>
            </a:r>
            <a:endParaRPr lang="en-GB" dirty="0"/>
          </a:p>
          <a:p>
            <a:pPr fontAlgn="t"/>
            <a:r>
              <a:rPr lang="en-GB" dirty="0"/>
              <a:t>Slovenia - </a:t>
            </a:r>
            <a:r>
              <a:rPr lang="en-GB" dirty="0" err="1"/>
              <a:t>Tomaž</a:t>
            </a:r>
            <a:r>
              <a:rPr lang="en-GB" dirty="0"/>
              <a:t> </a:t>
            </a:r>
            <a:r>
              <a:rPr lang="en-GB" dirty="0" err="1"/>
              <a:t>Speh</a:t>
            </a:r>
            <a:r>
              <a:rPr lang="en-GB" dirty="0"/>
              <a:t>, </a:t>
            </a:r>
            <a:r>
              <a:rPr lang="en-GB" dirty="0" err="1"/>
              <a:t>Blaž</a:t>
            </a:r>
            <a:r>
              <a:rPr lang="en-GB" dirty="0"/>
              <a:t> </a:t>
            </a:r>
            <a:r>
              <a:rPr lang="en-GB" dirty="0" err="1"/>
              <a:t>Božjak</a:t>
            </a:r>
            <a:r>
              <a:rPr lang="en-GB" dirty="0"/>
              <a:t>, Simon </a:t>
            </a:r>
            <a:r>
              <a:rPr lang="en-GB" dirty="0" err="1"/>
              <a:t>Pelicon</a:t>
            </a:r>
            <a:endParaRPr lang="en-GB" dirty="0"/>
          </a:p>
          <a:p>
            <a:pPr fontAlgn="t"/>
            <a:r>
              <a:rPr lang="en-GB" dirty="0"/>
              <a:t>Sweden - Eva Holm, </a:t>
            </a:r>
            <a:r>
              <a:rPr lang="en-GB" dirty="0" err="1"/>
              <a:t>Jakob</a:t>
            </a:r>
            <a:r>
              <a:rPr lang="en-GB" dirty="0"/>
              <a:t> </a:t>
            </a:r>
            <a:r>
              <a:rPr lang="en-GB" dirty="0" err="1"/>
              <a:t>Engdahl</a:t>
            </a:r>
            <a:r>
              <a:rPr lang="en-GB" dirty="0"/>
              <a:t>, Hakim </a:t>
            </a:r>
            <a:r>
              <a:rPr lang="en-GB" dirty="0" err="1"/>
              <a:t>Sjöström</a:t>
            </a:r>
            <a:r>
              <a:rPr lang="en-GB" dirty="0"/>
              <a:t>, Henrik </a:t>
            </a:r>
            <a:r>
              <a:rPr lang="en-GB" dirty="0" err="1"/>
              <a:t>Lönnström</a:t>
            </a: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pPr fontAlgn="t"/>
            <a:r>
              <a:rPr lang="en-GB" dirty="0"/>
              <a:t>United Kingdom - Neville </a:t>
            </a:r>
            <a:r>
              <a:rPr lang="en-GB" dirty="0" err="1"/>
              <a:t>Demendonca</a:t>
            </a:r>
            <a:r>
              <a:rPr lang="en-GB" dirty="0"/>
              <a:t> (ONS)</a:t>
            </a:r>
          </a:p>
          <a:p>
            <a:pPr fontAlgn="t"/>
            <a:r>
              <a:rPr lang="en-GB" dirty="0"/>
              <a:t>United States - Lorna </a:t>
            </a:r>
            <a:r>
              <a:rPr lang="en-GB" dirty="0" err="1"/>
              <a:t>Drennen</a:t>
            </a:r>
            <a:endParaRPr lang="en-GB" dirty="0"/>
          </a:p>
          <a:p>
            <a:pPr fontAlgn="t"/>
            <a:r>
              <a:rPr lang="en-GB" dirty="0"/>
              <a:t>Eurostat - Pierre </a:t>
            </a:r>
            <a:r>
              <a:rPr lang="en-GB" dirty="0" err="1"/>
              <a:t>Peyronnel</a:t>
            </a:r>
            <a:endParaRPr lang="en-GB" dirty="0"/>
          </a:p>
          <a:p>
            <a:pPr fontAlgn="t"/>
            <a:r>
              <a:rPr lang="en-GB" dirty="0"/>
              <a:t>OECD - David </a:t>
            </a:r>
            <a:r>
              <a:rPr lang="en-GB" dirty="0" err="1"/>
              <a:t>Barraclough</a:t>
            </a:r>
            <a:endParaRPr lang="en-GB" dirty="0"/>
          </a:p>
          <a:p>
            <a:pPr fontAlgn="t"/>
            <a:r>
              <a:rPr lang="en-GB" dirty="0"/>
              <a:t>UNECE - Taeke Gjaltema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657F8070-354F-47FA-997E-489D7E3D26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3</a:t>
            </a:fld>
            <a:endParaRPr lang="en-US"/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2339752" y="836712"/>
            <a:ext cx="4680000" cy="4680000"/>
          </a:xfrm>
          <a:prstGeom prst="ellipse">
            <a:avLst/>
          </a:prstGeom>
          <a:solidFill>
            <a:srgbClr val="8CC63E">
              <a:alpha val="56000"/>
            </a:srgb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GB" sz="4000" dirty="0"/>
              <a:t>Members </a:t>
            </a:r>
            <a:r>
              <a:rPr lang="en-GB" sz="360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45310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7200" dirty="0"/>
              <a:t>Sharing Tools</a:t>
            </a:r>
          </a:p>
          <a:p>
            <a:pPr marL="0" indent="0" algn="ctr">
              <a:buNone/>
            </a:pPr>
            <a:r>
              <a:rPr lang="en-GB" sz="19900" dirty="0"/>
              <a:t>2018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13EA5179-A2F2-4ED1-8712-31C8494A3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5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4A3955-9CF9-4C30-8AA2-0730EC98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05004"/>
            <a:ext cx="8640960" cy="747936"/>
          </a:xfrm>
        </p:spPr>
        <p:txBody>
          <a:bodyPr anchor="t">
            <a:normAutofit/>
          </a:bodyPr>
          <a:lstStyle/>
          <a:p>
            <a:r>
              <a:rPr lang="en-US" dirty="0"/>
              <a:t>What we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D24DBC1-4429-48F2-9DD4-EC5492EDF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154284"/>
          </a:xfrm>
        </p:spPr>
        <p:txBody>
          <a:bodyPr>
            <a:normAutofit/>
          </a:bodyPr>
          <a:lstStyle/>
          <a:p>
            <a:r>
              <a:rPr lang="en-US" dirty="0"/>
              <a:t>We consulted and engaged with (potential) users at 2017 Wiesbaden workshop and 2018 </a:t>
            </a:r>
            <a:r>
              <a:rPr lang="en-US" dirty="0" err="1"/>
              <a:t>ModernStats</a:t>
            </a:r>
            <a:r>
              <a:rPr lang="en-US" dirty="0"/>
              <a:t> World Workshop</a:t>
            </a:r>
          </a:p>
          <a:p>
            <a:r>
              <a:rPr lang="en-US" dirty="0"/>
              <a:t>It made us realize that:</a:t>
            </a:r>
          </a:p>
          <a:p>
            <a:pPr lvl="1"/>
            <a:r>
              <a:rPr lang="en-US" dirty="0"/>
              <a:t>CSPA ‘compliance’ was perceived as a barrier</a:t>
            </a:r>
          </a:p>
          <a:p>
            <a:pPr lvl="1"/>
            <a:r>
              <a:rPr lang="en-US" dirty="0"/>
              <a:t>The CSPA Document did not invite to commence with implementation or sharing of services</a:t>
            </a:r>
          </a:p>
          <a:p>
            <a:pPr lvl="1"/>
            <a:r>
              <a:rPr lang="en-US" dirty="0"/>
              <a:t>CSPA Catalogue was not easy to find and to access</a:t>
            </a:r>
          </a:p>
          <a:p>
            <a:pPr lvl="1"/>
            <a:r>
              <a:rPr lang="en-US" dirty="0"/>
              <a:t>The work on application architecture patterns (adapters and containerization) simplified the understanding of CSPA as a sharing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46F3462-1FA3-40F9-ADBF-4941E8831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Afbeeldingsresultaat voor confused">
            <a:extLst>
              <a:ext uri="{FF2B5EF4-FFF2-40B4-BE49-F238E27FC236}">
                <a16:creationId xmlns="" xmlns:a16="http://schemas.microsoft.com/office/drawing/2014/main" id="{7E488902-BDBA-4309-866D-6B6D4FD16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131" y="3779141"/>
            <a:ext cx="940349" cy="49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confused">
            <a:extLst>
              <a:ext uri="{FF2B5EF4-FFF2-40B4-BE49-F238E27FC236}">
                <a16:creationId xmlns="" xmlns:a16="http://schemas.microsoft.com/office/drawing/2014/main" id="{5B0A6533-D245-4C54-83A6-A2FD8B455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2461833"/>
            <a:ext cx="937793" cy="9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beeldingsresultaat voor emoji idea">
            <a:extLst>
              <a:ext uri="{FF2B5EF4-FFF2-40B4-BE49-F238E27FC236}">
                <a16:creationId xmlns="" xmlns:a16="http://schemas.microsoft.com/office/drawing/2014/main" id="{ED75C80B-A8B4-48D3-A62D-707DED850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542" y="4941168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85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C79073-2E20-4D4B-9C43-B70D157B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0FB670-E670-4E2F-B667-2914E6844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92" y="1340768"/>
            <a:ext cx="8448932" cy="488256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Listened to and reflected on users’ concerns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Repositioned and restated CSPA as first and foremost: a concept to encourage sharing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Defined Requirements and Features as the key to increasing shareability</a:t>
            </a:r>
          </a:p>
          <a:p>
            <a:r>
              <a:rPr lang="en-US" sz="3200" dirty="0"/>
              <a:t>Improved the CSPA Service Catalogue and increased the availability of services and their documentation (</a:t>
            </a:r>
            <a:r>
              <a:rPr lang="en-US" sz="3200" dirty="0" err="1"/>
              <a:t>Eurostat&amp;ESSnet</a:t>
            </a:r>
            <a:r>
              <a:rPr lang="en-US" sz="3200" dirty="0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0E631FE-BC66-44A2-A326-E70B538F9E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6" descr="Afbeeldingsresultaat voor understand emoji">
            <a:extLst>
              <a:ext uri="{FF2B5EF4-FFF2-40B4-BE49-F238E27FC236}">
                <a16:creationId xmlns="" xmlns:a16="http://schemas.microsoft.com/office/drawing/2014/main" id="{AC4F3778-39A9-430A-9872-009F70686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656" y="3429000"/>
            <a:ext cx="783531" cy="78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emoji listen">
            <a:extLst>
              <a:ext uri="{FF2B5EF4-FFF2-40B4-BE49-F238E27FC236}">
                <a16:creationId xmlns="" xmlns:a16="http://schemas.microsoft.com/office/drawing/2014/main" id="{5FADBA18-3433-415E-B76E-849E233A1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643" y="585342"/>
            <a:ext cx="931559" cy="61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SharingTools.png">
            <a:extLst>
              <a:ext uri="{FF2B5EF4-FFF2-40B4-BE49-F238E27FC236}">
                <a16:creationId xmlns="" xmlns:a16="http://schemas.microsoft.com/office/drawing/2014/main" id="{FB3359B2-75FA-4A9E-89FB-4EE9A9954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1442"/>
            <a:ext cx="2435919" cy="109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98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760F1A-BF4D-421C-9CA6-1A06B27E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ABEE1A5-8A58-4C0C-8380-F01AB7906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290188"/>
          </a:xfrm>
        </p:spPr>
        <p:txBody>
          <a:bodyPr>
            <a:normAutofit/>
          </a:bodyPr>
          <a:lstStyle/>
          <a:p>
            <a:r>
              <a:rPr lang="en-US" sz="3600" dirty="0"/>
              <a:t>Application Architecture and Shareability: Requirements and </a:t>
            </a:r>
            <a:r>
              <a:rPr lang="en-US" sz="3600" dirty="0" smtClean="0"/>
              <a:t>Features (</a:t>
            </a:r>
            <a:r>
              <a:rPr lang="en-US" sz="3600" dirty="0" err="1" smtClean="0"/>
              <a:t>Trygve</a:t>
            </a:r>
            <a:r>
              <a:rPr lang="en-US" sz="3600" dirty="0" smtClean="0"/>
              <a:t> </a:t>
            </a:r>
            <a:r>
              <a:rPr lang="en-US" sz="3600" dirty="0" err="1" smtClean="0"/>
              <a:t>Falch</a:t>
            </a:r>
            <a:r>
              <a:rPr lang="en-US" sz="3600" dirty="0" smtClean="0"/>
              <a:t>)</a:t>
            </a:r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CSPA Service </a:t>
            </a:r>
            <a:r>
              <a:rPr lang="en-US" sz="3600" dirty="0" smtClean="0"/>
              <a:t>Catalogue (Pierre </a:t>
            </a:r>
            <a:r>
              <a:rPr lang="en-US" sz="3600" dirty="0" err="1" smtClean="0"/>
              <a:t>Peyronnel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5F2C738-43D3-4BD1-B305-EFBF3843F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DE0FCC-CF48-445D-95E7-D66B166247A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18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Goals</a:t>
            </a:r>
            <a:endParaRPr b="1"/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The CSPA was developed to support the sharing and re-use of tools across statistical domains and between statistical organisations.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It provides a blueprint for a new way of designing, building and implementing the tools needed to produce official statistics. 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We’re still trying to figure out how CSPA can guide statistical organisations to build services that can be shared.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1" name="Google Shape;131;p25" descr="https://lh4.googleusercontent.com/T5bJHxWd0kjoZvIfzYY6SepGuttlGglCkdSnsTYtfy-D_Su6mHpt_5hmALNBnPN1G2GYwNiL7qR9cHrrmGdyrVa9u5SGp4x79lriRyXf2jXgvwVU-C1tYlqaXlXCADpkk59nkJk7VFU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95987" y="6271583"/>
            <a:ext cx="2948009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0074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57124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6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4284</TotalTime>
  <Words>1095</Words>
  <Application>Microsoft Office PowerPoint</Application>
  <PresentationFormat>On-screen Show (4:3)</PresentationFormat>
  <Paragraphs>186</Paragraphs>
  <Slides>28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UNECE_POTX_4x3</vt:lpstr>
      <vt:lpstr>Blank</vt:lpstr>
      <vt:lpstr>Simple Light</vt:lpstr>
      <vt:lpstr>Office-tema</vt:lpstr>
      <vt:lpstr>Sharing Tools Group Achievements 2019</vt:lpstr>
      <vt:lpstr>Sharing Tools Group</vt:lpstr>
      <vt:lpstr>PowerPoint Presentation</vt:lpstr>
      <vt:lpstr>PowerPoint Presentation</vt:lpstr>
      <vt:lpstr>What we Learned</vt:lpstr>
      <vt:lpstr>So we</vt:lpstr>
      <vt:lpstr>Next:</vt:lpstr>
      <vt:lpstr>Goals</vt:lpstr>
      <vt:lpstr>PowerPoint Presentation</vt:lpstr>
      <vt:lpstr>Application architecture</vt:lpstr>
      <vt:lpstr>From goal to implementation</vt:lpstr>
      <vt:lpstr>PowerPoint Presentation</vt:lpstr>
      <vt:lpstr>Requirements and Context</vt:lpstr>
      <vt:lpstr>PowerPoint Presentation</vt:lpstr>
      <vt:lpstr>CSPA Features</vt:lpstr>
      <vt:lpstr>Example</vt:lpstr>
      <vt:lpstr>UNECE HLG Modernstats Workshop</vt:lpstr>
      <vt:lpstr>Version 3</vt:lpstr>
      <vt:lpstr>Features - Overview</vt:lpstr>
      <vt:lpstr>Features - Overview</vt:lpstr>
      <vt:lpstr>Tabs - Overview</vt:lpstr>
      <vt:lpstr>Tabs - Defintion</vt:lpstr>
      <vt:lpstr>Tabs - Specification</vt:lpstr>
      <vt:lpstr>Tabs - Implementation</vt:lpstr>
      <vt:lpstr>What now ?</vt:lpstr>
      <vt:lpstr>Thanks</vt:lpstr>
      <vt:lpstr>PowerPoint Presentation</vt:lpstr>
      <vt:lpstr>Links</vt:lpstr>
    </vt:vector>
  </TitlesOfParts>
  <Company>ECE-SMM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ModernStats presentation</dc:title>
  <dc:creator>UNECE-SMM</dc:creator>
  <cp:keywords>UNECE; ModernStats</cp:keywords>
  <dc:description>ModernStats Master slides</dc:description>
  <cp:lastModifiedBy>Taeke A. Gjaltema (UNECE)</cp:lastModifiedBy>
  <cp:revision>127</cp:revision>
  <dcterms:created xsi:type="dcterms:W3CDTF">2015-05-13T14:05:37Z</dcterms:created>
  <dcterms:modified xsi:type="dcterms:W3CDTF">2018-11-26T17:35:17Z</dcterms:modified>
  <dc:language>English</dc:language>
  <cp:version>1.0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-1888632227</vt:i4>
  </property>
  <property fmtid="{D5CDD505-2E9C-101B-9397-08002B2CF9AE}" pid="3" name="_NewReviewCycle">
    <vt:lpwstr/>
  </property>
  <property fmtid="{D5CDD505-2E9C-101B-9397-08002B2CF9AE}" pid="4" name="_EmailSubject">
    <vt:lpwstr>Executive Board meeting and selection of project</vt:lpwstr>
  </property>
  <property fmtid="{D5CDD505-2E9C-101B-9397-08002B2CF9AE}" pid="5" name="_AuthorEmail">
    <vt:lpwstr>stephane.dufour@canada.ca</vt:lpwstr>
  </property>
  <property fmtid="{D5CDD505-2E9C-101B-9397-08002B2CF9AE}" pid="6" name="_AuthorEmailDisplayName">
    <vt:lpwstr>Dufour, Stéphane (STATCAN)</vt:lpwstr>
  </property>
</Properties>
</file>