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07" r:id="rId2"/>
    <p:sldId id="355" r:id="rId3"/>
    <p:sldId id="356" r:id="rId4"/>
    <p:sldId id="357" r:id="rId5"/>
    <p:sldId id="359" r:id="rId6"/>
    <p:sldId id="360" r:id="rId7"/>
    <p:sldId id="361" r:id="rId8"/>
    <p:sldId id="362" r:id="rId9"/>
    <p:sldId id="363" r:id="rId10"/>
    <p:sldId id="373" r:id="rId11"/>
    <p:sldId id="364" r:id="rId12"/>
    <p:sldId id="365" r:id="rId13"/>
    <p:sldId id="366" r:id="rId14"/>
    <p:sldId id="367" r:id="rId15"/>
    <p:sldId id="368" r:id="rId16"/>
    <p:sldId id="369" r:id="rId17"/>
    <p:sldId id="374" r:id="rId18"/>
    <p:sldId id="370" r:id="rId19"/>
    <p:sldId id="375" r:id="rId20"/>
    <p:sldId id="371" r:id="rId21"/>
    <p:sldId id="372" r:id="rId22"/>
  </p:sldIdLst>
  <p:sldSz cx="9144000" cy="6858000" type="screen4x3"/>
  <p:notesSz cx="6797675" cy="9926638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2880">
          <p15:clr>
            <a:srgbClr val="A4A3A4"/>
          </p15:clr>
        </p15:guide>
        <p15:guide id="6" pos="288">
          <p15:clr>
            <a:srgbClr val="A4A3A4"/>
          </p15:clr>
        </p15:guide>
        <p15:guide id="7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A2"/>
    <a:srgbClr val="0A1F5A"/>
    <a:srgbClr val="0A387A"/>
    <a:srgbClr val="0A2E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55" autoAdjust="0"/>
  </p:normalViewPr>
  <p:slideViewPr>
    <p:cSldViewPr>
      <p:cViewPr varScale="1">
        <p:scale>
          <a:sx n="106" d="100"/>
          <a:sy n="106" d="100"/>
        </p:scale>
        <p:origin x="1764" y="114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2" d="100"/>
          <a:sy n="92" d="100"/>
        </p:scale>
        <p:origin x="-378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11/26/2018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6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414338"/>
            <a:ext cx="3722687" cy="2794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77649" y="3391602"/>
            <a:ext cx="6042378" cy="57905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77649" y="9430308"/>
            <a:ext cx="4833902" cy="24644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15789" y="9430308"/>
            <a:ext cx="604238" cy="24644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910070"/>
            <a:ext cx="2593853" cy="7955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22" y="1124744"/>
            <a:ext cx="4585512" cy="9251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868755-4A4B-4634-9218-8E30042F2FF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884" y="5910070"/>
            <a:ext cx="2602426" cy="7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 </a:t>
            </a:r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3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05004"/>
            <a:ext cx="8640960" cy="74793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49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DADF381-5568-4523-9E2D-D97D1FCC5F0A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144000" cy="1052736"/>
          </a:xfrm>
          <a:prstGeom prst="rect">
            <a:avLst/>
          </a:prstGeom>
          <a:gradFill>
            <a:gsLst>
              <a:gs pos="1000">
                <a:schemeClr val="accent1">
                  <a:tint val="66000"/>
                  <a:satMod val="160000"/>
                </a:schemeClr>
              </a:gs>
              <a:gs pos="34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dirty="0">
              <a:solidFill>
                <a:srgbClr val="005DA2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640960" cy="7479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295400"/>
            <a:ext cx="8640960" cy="49836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11" descr="C:\Users\Gjaltema\Pictures\ModernStats.jp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09320"/>
            <a:ext cx="221845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9C6C6E-4BF8-4355-BE97-98E72D4B67EB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279028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50" r:id="rId3"/>
    <p:sldLayoutId id="2147483663" r:id="rId4"/>
    <p:sldLayoutId id="2147483665" r:id="rId5"/>
    <p:sldLayoutId id="2147483652" r:id="rId6"/>
    <p:sldLayoutId id="2147483666" r:id="rId7"/>
    <p:sldLayoutId id="2147483656" r:id="rId8"/>
    <p:sldLayoutId id="2147483657" r:id="rId9"/>
    <p:sldLayoutId id="2147483670" r:id="rId10"/>
    <p:sldLayoutId id="2147483671" r:id="rId11"/>
    <p:sldLayoutId id="2147483672" r:id="rId12"/>
    <p:sldLayoutId id="2147483658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rgbClr val="005DA2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ece.org/fileadmin/DAM/stats/documents/ece/ces/ge.58/2018/mtg1/UNECE_CHOI_Presentation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swiki.unece.org/display/GSBPM/Generic+Statistical+Business+Process+Model" TargetMode="External"/><Relationship Id="rId2" Type="http://schemas.openxmlformats.org/officeDocument/2006/relationships/hyperlink" Target="https://statswiki.unece.org/display/GAMSO/Generic+Activity+Model+for+Statistical+Organizations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hyperlink" Target="https://statswiki.unece.org/display/gsim/Generic+Statistical+Information+Mode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swiki.unece.org/display/~munoz" TargetMode="External"/><Relationship Id="rId13" Type="http://schemas.openxmlformats.org/officeDocument/2006/relationships/hyperlink" Target="https://statswiki.unece.org/display/~dorsan" TargetMode="External"/><Relationship Id="rId18" Type="http://schemas.openxmlformats.org/officeDocument/2006/relationships/hyperlink" Target="https://statswiki.unece.org/display/~barraclough" TargetMode="External"/><Relationship Id="rId3" Type="http://schemas.openxmlformats.org/officeDocument/2006/relationships/hyperlink" Target="https://statswiki.unece.org/display/~hamilton" TargetMode="External"/><Relationship Id="rId7" Type="http://schemas.openxmlformats.org/officeDocument/2006/relationships/hyperlink" Target="https://statswiki.unece.org/display/~scanu" TargetMode="External"/><Relationship Id="rId12" Type="http://schemas.openxmlformats.org/officeDocument/2006/relationships/hyperlink" Target="https://statswiki.unece.org/display/~dlugosz" TargetMode="External"/><Relationship Id="rId17" Type="http://schemas.openxmlformats.org/officeDocument/2006/relationships/hyperlink" Target="https://statswiki.unece.org/display/~greising" TargetMode="External"/><Relationship Id="rId2" Type="http://schemas.openxmlformats.org/officeDocument/2006/relationships/hyperlink" Target="https://statswiki.unece.org/display/~signore" TargetMode="External"/><Relationship Id="rId16" Type="http://schemas.openxmlformats.org/officeDocument/2006/relationships/hyperlink" Target="https://statswiki.unece.org/display/~wackerow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tatswiki.unece.org/display/~dunne" TargetMode="External"/><Relationship Id="rId11" Type="http://schemas.openxmlformats.org/officeDocument/2006/relationships/hyperlink" Target="https://statswiki.unece.org/display/~dygaszewicz" TargetMode="External"/><Relationship Id="rId5" Type="http://schemas.openxmlformats.org/officeDocument/2006/relationships/hyperlink" Target="https://statswiki.unece.org/display/~duffes" TargetMode="External"/><Relationship Id="rId15" Type="http://schemas.openxmlformats.org/officeDocument/2006/relationships/hyperlink" Target="https://statswiki.unece.org/display/~nagy-rothengass" TargetMode="External"/><Relationship Id="rId10" Type="http://schemas.openxmlformats.org/officeDocument/2006/relationships/hyperlink" Target="https://statswiki.unece.org/display/~collett2" TargetMode="External"/><Relationship Id="rId4" Type="http://schemas.openxmlformats.org/officeDocument/2006/relationships/hyperlink" Target="https://statswiki.unece.org/display/~born" TargetMode="External"/><Relationship Id="rId9" Type="http://schemas.openxmlformats.org/officeDocument/2006/relationships/hyperlink" Target="https://statswiki.unece.org/display/~cuellar-rio" TargetMode="External"/><Relationship Id="rId14" Type="http://schemas.openxmlformats.org/officeDocument/2006/relationships/hyperlink" Target="https://statswiki.unece.org/display/~gillma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swiki.unece.org/display/gsim/GSIM+Discussion+Forum" TargetMode="External"/><Relationship Id="rId2" Type="http://schemas.openxmlformats.org/officeDocument/2006/relationships/hyperlink" Target="https://statswiki.unece.org/display/GSBPM/GSBPM+discussion+forum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713761"/>
            <a:ext cx="7772400" cy="1152128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/>
              <a:t>Supporting Standards Group</a:t>
            </a:r>
            <a:br>
              <a:rPr lang="en-US" sz="4800" dirty="0"/>
            </a:br>
            <a:r>
              <a:rPr lang="en-US" sz="4800" dirty="0"/>
              <a:t>Activities and Challenges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4149080"/>
            <a:ext cx="6584776" cy="1296144"/>
          </a:xfrm>
        </p:spPr>
        <p:txBody>
          <a:bodyPr>
            <a:normAutofit fontScale="92500" lnSpcReduction="10000"/>
          </a:bodyPr>
          <a:lstStyle/>
          <a:p>
            <a:pPr algn="r"/>
            <a:endParaRPr lang="en-US" sz="2400" dirty="0">
              <a:solidFill>
                <a:schemeClr val="tx1"/>
              </a:solidFill>
            </a:endParaRPr>
          </a:p>
          <a:p>
            <a:pPr algn="r"/>
            <a:r>
              <a:rPr lang="en-US" sz="2600" dirty="0">
                <a:solidFill>
                  <a:schemeClr val="tx1"/>
                </a:solidFill>
              </a:rPr>
              <a:t>Supporting Standards Group</a:t>
            </a:r>
          </a:p>
          <a:p>
            <a:pPr algn="r"/>
            <a:r>
              <a:rPr lang="en-GB" sz="2000" dirty="0">
                <a:solidFill>
                  <a:schemeClr val="tx1"/>
                </a:solidFill>
              </a:rPr>
              <a:t>27 November 2018</a:t>
            </a:r>
          </a:p>
          <a:p>
            <a:pPr algn="r"/>
            <a:r>
              <a:rPr lang="en-GB" sz="2000" dirty="0"/>
              <a:t>Geneva, </a:t>
            </a:r>
            <a:r>
              <a:rPr lang="en-GB" sz="2000" dirty="0" err="1"/>
              <a:t>Swtizerland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8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GSIM revision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BB34-CBD3-42ED-8567-243B693FC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78577"/>
            <a:ext cx="8640960" cy="51747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dirty="0">
                <a:solidFill>
                  <a:srgbClr val="C00000"/>
                </a:solidFill>
              </a:rPr>
              <a:t>Purpose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Incorporate experiences from countries implementing (part or whole of) GSIM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Add more details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Incorporate new data sources</a:t>
            </a:r>
          </a:p>
        </p:txBody>
      </p:sp>
    </p:spTree>
    <p:extLst>
      <p:ext uri="{BB962C8B-B14F-4D97-AF65-F5344CB8AC3E}">
        <p14:creationId xmlns:p14="http://schemas.microsoft.com/office/powerpoint/2010/main" val="37644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GSIM revision (2)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F4FCEED-86F7-4220-808B-4742E4225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295400"/>
            <a:ext cx="7848872" cy="4437856"/>
          </a:xfrm>
        </p:spPr>
        <p:txBody>
          <a:bodyPr>
            <a:normAutofit/>
          </a:bodyPr>
          <a:lstStyle/>
          <a:p>
            <a:pPr marL="228600" lvl="0" indent="-228600">
              <a:lnSpc>
                <a:spcPct val="130000"/>
              </a:lnSpc>
              <a:buClrTx/>
              <a:buNone/>
              <a:defRPr/>
            </a:pPr>
            <a:r>
              <a:rPr lang="it-IT" dirty="0">
                <a:solidFill>
                  <a:srgbClr val="C00000"/>
                </a:solidFill>
              </a:rPr>
              <a:t>Three </a:t>
            </a:r>
            <a:r>
              <a:rPr lang="en-GB" dirty="0">
                <a:solidFill>
                  <a:srgbClr val="C00000"/>
                </a:solidFill>
              </a:rPr>
              <a:t>major tasks</a:t>
            </a:r>
            <a:endParaRPr lang="tr-TR" dirty="0">
              <a:solidFill>
                <a:srgbClr val="C00000"/>
              </a:solidFill>
            </a:endParaRPr>
          </a:p>
          <a:p>
            <a:pPr lvl="2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AU" sz="2400" dirty="0">
                <a:solidFill>
                  <a:schemeClr val="bg2">
                    <a:lumMod val="10000"/>
                  </a:schemeClr>
                </a:solidFill>
              </a:rPr>
              <a:t> Compilation of user feedback</a:t>
            </a:r>
            <a:r>
              <a:rPr lang="pl-PL" sz="2400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pl-PL" sz="2400" i="1" dirty="0">
                <a:solidFill>
                  <a:schemeClr val="bg2">
                    <a:lumMod val="10000"/>
                  </a:schemeClr>
                </a:solidFill>
              </a:rPr>
              <a:t>July 2017 - October 2017</a:t>
            </a:r>
            <a:r>
              <a:rPr lang="tr-TR" sz="2400" dirty="0">
                <a:solidFill>
                  <a:schemeClr val="bg2">
                    <a:lumMod val="10000"/>
                  </a:schemeClr>
                </a:solidFill>
              </a:rPr>
              <a:t>)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– via email and UNECE Stats Wikis</a:t>
            </a:r>
            <a:endParaRPr lang="tr-TR" sz="2400" dirty="0">
              <a:solidFill>
                <a:schemeClr val="bg2">
                  <a:lumMod val="10000"/>
                </a:schemeClr>
              </a:solidFill>
            </a:endParaRPr>
          </a:p>
          <a:p>
            <a:pPr lvl="2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AU" sz="2400" dirty="0">
                <a:solidFill>
                  <a:schemeClr val="bg2">
                    <a:lumMod val="10000"/>
                  </a:schemeClr>
                </a:solidFill>
              </a:rPr>
              <a:t> Review of feedback and revision process (</a:t>
            </a:r>
            <a:r>
              <a:rPr lang="en-AU" sz="2400" i="1" dirty="0">
                <a:solidFill>
                  <a:schemeClr val="bg2">
                    <a:lumMod val="10000"/>
                  </a:schemeClr>
                </a:solidFill>
              </a:rPr>
              <a:t>October 2017 - July 2018</a:t>
            </a:r>
            <a:r>
              <a:rPr lang="en-AU" sz="2400" dirty="0">
                <a:solidFill>
                  <a:schemeClr val="bg2">
                    <a:lumMod val="10000"/>
                  </a:schemeClr>
                </a:solidFill>
              </a:rPr>
              <a:t>) – via WebEx, UNECE Stats Wikis </a:t>
            </a:r>
            <a:endParaRPr lang="tr-TR" sz="2400" dirty="0">
              <a:solidFill>
                <a:schemeClr val="bg2">
                  <a:lumMod val="10000"/>
                </a:schemeClr>
              </a:solidFill>
            </a:endParaRPr>
          </a:p>
          <a:p>
            <a:pPr lvl="2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AU" sz="2400" dirty="0">
                <a:solidFill>
                  <a:schemeClr val="bg2">
                    <a:lumMod val="10000"/>
                  </a:schemeClr>
                </a:solidFill>
              </a:rPr>
              <a:t> Public consultation and revision </a:t>
            </a:r>
            <a:r>
              <a:rPr lang="pl-PL" sz="2400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en-US" sz="2400" i="1" dirty="0">
                <a:solidFill>
                  <a:schemeClr val="bg2">
                    <a:lumMod val="10000"/>
                  </a:schemeClr>
                </a:solidFill>
              </a:rPr>
              <a:t>August</a:t>
            </a:r>
            <a:r>
              <a:rPr lang="pl-PL" sz="2400" i="1" dirty="0">
                <a:solidFill>
                  <a:schemeClr val="bg2">
                    <a:lumMod val="10000"/>
                  </a:schemeClr>
                </a:solidFill>
              </a:rPr>
              <a:t> 2018 –</a:t>
            </a:r>
            <a:r>
              <a:rPr lang="en-US" sz="2400" i="1" dirty="0">
                <a:solidFill>
                  <a:schemeClr val="bg2">
                    <a:lumMod val="10000"/>
                  </a:schemeClr>
                </a:solidFill>
              </a:rPr>
              <a:t> exp. Q1 2019</a:t>
            </a:r>
            <a:r>
              <a:rPr lang="pl-PL" sz="2400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16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GSIM revision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BB34-CBD3-42ED-8567-243B693FC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78577"/>
            <a:ext cx="8640960" cy="517475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dirty="0">
                <a:solidFill>
                  <a:srgbClr val="C00000"/>
                </a:solidFill>
              </a:rPr>
              <a:t>Main changes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Added 17 objects</a:t>
            </a:r>
          </a:p>
          <a:p>
            <a:pPr lvl="2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new ways of producing statistics (e.g. 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Data Harvesting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lvl="2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additional logical details incorporated from LIM works (e.g. 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Parameter Input, Transformable Input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) 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Removed 5 objects (superseded by new objects)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Modified definition, relationship and attributes (to reflect addition/removal of objects, improve consistency, better align with other standards, e.g. PROV-O) 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Corrected errors in Enterprise Architect and Clickable</a:t>
            </a:r>
          </a:p>
        </p:txBody>
      </p:sp>
    </p:spTree>
    <p:extLst>
      <p:ext uri="{BB962C8B-B14F-4D97-AF65-F5344CB8AC3E}">
        <p14:creationId xmlns:p14="http://schemas.microsoft.com/office/powerpoint/2010/main" val="172338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GSIM revision (4)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417731-25F3-44CC-BE2A-61652BA70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295400"/>
            <a:ext cx="8064896" cy="3933800"/>
          </a:xfrm>
        </p:spPr>
        <p:txBody>
          <a:bodyPr>
            <a:normAutofit/>
          </a:bodyPr>
          <a:lstStyle/>
          <a:p>
            <a:pPr marL="228600" lvl="0" indent="-228600">
              <a:lnSpc>
                <a:spcPct val="130000"/>
              </a:lnSpc>
              <a:spcBef>
                <a:spcPts val="1800"/>
              </a:spcBef>
              <a:buClrTx/>
              <a:buNone/>
              <a:defRPr/>
            </a:pPr>
            <a:r>
              <a:rPr lang="it-IT" dirty="0" err="1">
                <a:solidFill>
                  <a:srgbClr val="C00000"/>
                </a:solidFill>
              </a:rPr>
              <a:t>Next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steps</a:t>
            </a:r>
            <a:r>
              <a:rPr lang="it-IT" dirty="0">
                <a:solidFill>
                  <a:srgbClr val="C00000"/>
                </a:solidFill>
              </a:rPr>
              <a:t> – </a:t>
            </a:r>
            <a:r>
              <a:rPr lang="it-IT" dirty="0" err="1">
                <a:solidFill>
                  <a:srgbClr val="C00000"/>
                </a:solidFill>
              </a:rPr>
              <a:t>planned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timetable</a:t>
            </a:r>
            <a:endParaRPr lang="tr-TR" dirty="0">
              <a:solidFill>
                <a:srgbClr val="C00000"/>
              </a:solidFill>
            </a:endParaRPr>
          </a:p>
          <a:p>
            <a:pPr lvl="2" indent="182880" fontAlgn="t">
              <a:lnSpc>
                <a:spcPct val="13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	New version of GSIM - to be shared by HLG &amp; CES Bureau – </a:t>
            </a:r>
            <a:r>
              <a:rPr lang="en-US" sz="2400" i="1" dirty="0">
                <a:solidFill>
                  <a:schemeClr val="bg2">
                    <a:lumMod val="10000"/>
                  </a:schemeClr>
                </a:solidFill>
              </a:rPr>
              <a:t>January 201</a:t>
            </a:r>
            <a:r>
              <a:rPr lang="it-IT" sz="2400" i="1" dirty="0">
                <a:solidFill>
                  <a:schemeClr val="bg2">
                    <a:lumMod val="10000"/>
                  </a:schemeClr>
                </a:solidFill>
              </a:rPr>
              <a:t>9</a:t>
            </a:r>
            <a:endParaRPr lang="en-US" sz="2400" i="1" dirty="0">
              <a:solidFill>
                <a:schemeClr val="bg2">
                  <a:lumMod val="10000"/>
                </a:schemeClr>
              </a:solidFill>
            </a:endParaRPr>
          </a:p>
          <a:p>
            <a:pPr lvl="2" indent="182880" fontAlgn="t">
              <a:lnSpc>
                <a:spcPct val="13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	New version to be endorsed by CES -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400" i="1" dirty="0">
                <a:solidFill>
                  <a:schemeClr val="bg2">
                    <a:lumMod val="10000"/>
                  </a:schemeClr>
                </a:solidFill>
              </a:rPr>
              <a:t>June 2019</a:t>
            </a:r>
            <a:endParaRPr lang="en-GB" sz="2400" i="1" dirty="0">
              <a:solidFill>
                <a:schemeClr val="bg2">
                  <a:lumMod val="10000"/>
                </a:schemeClr>
              </a:solidFill>
            </a:endParaRPr>
          </a:p>
          <a:p>
            <a:pPr fontAlgn="t">
              <a:lnSpc>
                <a:spcPct val="130000"/>
              </a:lnSpc>
              <a:spcBef>
                <a:spcPts val="1800"/>
              </a:spcBef>
            </a:pPr>
            <a:endParaRPr lang="en-GB" sz="2400" dirty="0"/>
          </a:p>
          <a:p>
            <a:pPr>
              <a:spcBef>
                <a:spcPts val="18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32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GAMSO update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D23D6D6-1920-45DB-ACA6-7B26E900F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68152"/>
            <a:ext cx="8640960" cy="48531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>
                <a:solidFill>
                  <a:srgbClr val="C00000"/>
                </a:solidFill>
              </a:rPr>
              <a:t>Purposes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The revision of the GSBPM, in particular regarding the overarching processes, required some consistency in the GAMSO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GAMSO v1.1 was released in 2017 so too early for a new full-scale revision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The update and alignment was done by UNECE and shared with the Supporting Standards Group in July 2018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Text changes in the introductory paragraphs</a:t>
            </a:r>
          </a:p>
          <a:p>
            <a:pPr marL="228600" lvl="1" indent="0">
              <a:lnSpc>
                <a:spcPct val="130000"/>
              </a:lnSpc>
              <a:spcBef>
                <a:spcPts val="1200"/>
              </a:spcBef>
              <a:buNone/>
            </a:pPr>
            <a:endParaRPr lang="en-US" sz="2400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New version: </a:t>
            </a:r>
            <a:r>
              <a:rPr lang="en-US" sz="2400" b="1" dirty="0">
                <a:solidFill>
                  <a:srgbClr val="005DA2"/>
                </a:solidFill>
              </a:rPr>
              <a:t>GAMSO v1.2</a:t>
            </a:r>
            <a:r>
              <a:rPr lang="en-US" sz="2400" dirty="0">
                <a:solidFill>
                  <a:srgbClr val="005DA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792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ModernStats</a:t>
            </a:r>
            <a:r>
              <a:rPr lang="en-US" dirty="0"/>
              <a:t> World Workshop (1)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FD898F2-E39B-4BA5-ADD0-D00921A21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853136"/>
          </a:xfrm>
        </p:spPr>
        <p:txBody>
          <a:bodyPr>
            <a:normAutofit fontScale="92500"/>
          </a:bodyPr>
          <a:lstStyle/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11-13 April 2018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Joint workshop with Sharing Tools Group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Purposes</a:t>
            </a:r>
            <a:r>
              <a:rPr lang="en-US" sz="2400" dirty="0"/>
              <a:t>: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facilitate the sharing of the ideas and plans for modernising statistical production by implementing the standards; increase the understanding of standards and their interrelations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DA2"/>
                </a:solidFill>
              </a:rPr>
              <a:t>Survey</a:t>
            </a:r>
            <a:r>
              <a:rPr lang="en-GB" sz="2400" dirty="0"/>
              <a:t>: </a:t>
            </a: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questionnaire on the implementation of the models by countries, benefits and difficulties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Interactive sessions and foot-voting to stimulate active participation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9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ModernStats</a:t>
            </a:r>
            <a:r>
              <a:rPr lang="en-US" dirty="0"/>
              <a:t> World Workshop (2)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ED9116-33BC-4E62-8526-C57ACE2BE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853136"/>
          </a:xfrm>
        </p:spPr>
        <p:txBody>
          <a:bodyPr>
            <a:normAutofit/>
          </a:bodyPr>
          <a:lstStyle/>
          <a:p>
            <a:pPr marL="228600" lvl="1" indent="0">
              <a:lnSpc>
                <a:spcPct val="130000"/>
              </a:lnSpc>
              <a:spcBef>
                <a:spcPts val="1200"/>
              </a:spcBef>
              <a:buNone/>
            </a:pPr>
            <a:r>
              <a:rPr lang="en-GB" dirty="0">
                <a:solidFill>
                  <a:srgbClr val="005DA2"/>
                </a:solidFill>
              </a:rPr>
              <a:t>Achievements: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An overall view on how countries are implementing the  </a:t>
            </a:r>
            <a:r>
              <a:rPr lang="en-GB" sz="2400" dirty="0" err="1"/>
              <a:t>Modernstat</a:t>
            </a:r>
            <a:r>
              <a:rPr lang="en-GB" sz="2400" dirty="0"/>
              <a:t> models and the challenges they are facing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Bringing people with different expertise together: common language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Better understanding of joint use of models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Feedback for the GSBPM and GSIM review work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Feedback to address future work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>
              <a:lnSpc>
                <a:spcPct val="130000"/>
              </a:lnSpc>
              <a:spcBef>
                <a:spcPts val="1200"/>
              </a:spcBef>
              <a:buNone/>
            </a:pPr>
            <a:endParaRPr lang="en-GB" dirty="0"/>
          </a:p>
          <a:p>
            <a:pPr marL="0" indent="0">
              <a:lnSpc>
                <a:spcPct val="130000"/>
              </a:lnSpc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6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ModernStats</a:t>
            </a:r>
            <a:r>
              <a:rPr lang="en-US" dirty="0"/>
              <a:t> World Workshop (3)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ED9116-33BC-4E62-8526-C57ACE2BE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853136"/>
          </a:xfrm>
        </p:spPr>
        <p:txBody>
          <a:bodyPr>
            <a:normAutofit/>
          </a:bodyPr>
          <a:lstStyle/>
          <a:p>
            <a:pPr marL="228600" lvl="1" indent="0">
              <a:lnSpc>
                <a:spcPct val="130000"/>
              </a:lnSpc>
              <a:spcBef>
                <a:spcPts val="1200"/>
              </a:spcBef>
              <a:buNone/>
            </a:pPr>
            <a:r>
              <a:rPr lang="en-GB" dirty="0" err="1">
                <a:solidFill>
                  <a:srgbClr val="005DA2"/>
                </a:solidFill>
              </a:rPr>
              <a:t>Survey</a:t>
            </a:r>
            <a:r>
              <a:rPr lang="en-GB" sz="2400" dirty="0" err="1"/>
              <a:t>An</a:t>
            </a:r>
            <a:r>
              <a:rPr lang="en-GB" sz="2400" dirty="0"/>
              <a:t> overall view on how countries are implementing the  </a:t>
            </a:r>
            <a:r>
              <a:rPr lang="en-GB" sz="2400" dirty="0" err="1"/>
              <a:t>Modernstat</a:t>
            </a:r>
            <a:r>
              <a:rPr lang="en-GB" sz="2400" dirty="0"/>
              <a:t> models and the challenges they are facing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Bringing people with different expertise together: common language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Better understanding of joint use of models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Feedback for the GSBPM and GSIM review work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10000"/>
                  </a:schemeClr>
                </a:solidFill>
              </a:rPr>
              <a:t>Feedback to address future work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>
              <a:lnSpc>
                <a:spcPct val="130000"/>
              </a:lnSpc>
              <a:spcBef>
                <a:spcPts val="1200"/>
              </a:spcBef>
              <a:buNone/>
            </a:pPr>
            <a:endParaRPr lang="en-GB" dirty="0"/>
          </a:p>
          <a:p>
            <a:pPr marL="0" indent="0">
              <a:lnSpc>
                <a:spcPct val="130000"/>
              </a:lnSpc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94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747936"/>
          </a:xfrm>
        </p:spPr>
        <p:txBody>
          <a:bodyPr/>
          <a:lstStyle/>
          <a:p>
            <a:r>
              <a:rPr lang="it-IT" dirty="0"/>
              <a:t>Integrated view of Modernisation Standards (1)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3F9C9-EA4C-4176-A1DA-39F0CC3E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154284"/>
          </a:xfrm>
        </p:spPr>
        <p:txBody>
          <a:bodyPr>
            <a:normAutofit fontScale="77500" lnSpcReduction="20000"/>
          </a:bodyPr>
          <a:lstStyle/>
          <a:p>
            <a:pPr marL="228600" lvl="1" indent="0">
              <a:lnSpc>
                <a:spcPct val="140000"/>
              </a:lnSpc>
              <a:spcBef>
                <a:spcPts val="1200"/>
              </a:spcBef>
              <a:buNone/>
            </a:pPr>
            <a:r>
              <a:rPr lang="it-IT" dirty="0" err="1">
                <a:solidFill>
                  <a:srgbClr val="005DA2"/>
                </a:solidFill>
              </a:rPr>
              <a:t>Aims</a:t>
            </a:r>
            <a:endParaRPr lang="en-GB" dirty="0">
              <a:solidFill>
                <a:srgbClr val="005DA2"/>
              </a:solidFill>
            </a:endParaRPr>
          </a:p>
          <a:p>
            <a:pPr lvl="1">
              <a:lnSpc>
                <a:spcPct val="14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sz="2600" dirty="0"/>
              <a:t>Support to the implementation of the </a:t>
            </a:r>
            <a:r>
              <a:rPr lang="en-GB" sz="2600" dirty="0" err="1"/>
              <a:t>ModernStats</a:t>
            </a:r>
            <a:r>
              <a:rPr lang="en-GB" sz="2600" dirty="0"/>
              <a:t> model by taking advantage of their interrelationships</a:t>
            </a:r>
          </a:p>
          <a:p>
            <a:pPr lvl="1">
              <a:lnSpc>
                <a:spcPct val="14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GB" sz="2600" dirty="0"/>
              <a:t> Provide answers to recurring questions (e.g. relationship between different standards, how to implement them together, which model comes first)</a:t>
            </a:r>
          </a:p>
          <a:p>
            <a:pPr marL="228600" lvl="1" indent="0">
              <a:lnSpc>
                <a:spcPct val="140000"/>
              </a:lnSpc>
              <a:spcBef>
                <a:spcPts val="1200"/>
              </a:spcBef>
              <a:buNone/>
            </a:pPr>
            <a:r>
              <a:rPr lang="it-IT" dirty="0">
                <a:solidFill>
                  <a:srgbClr val="005DA2"/>
                </a:solidFill>
              </a:rPr>
              <a:t>Background</a:t>
            </a:r>
            <a:r>
              <a:rPr lang="it-IT" dirty="0"/>
              <a:t> </a:t>
            </a:r>
          </a:p>
          <a:p>
            <a:pPr lvl="1">
              <a:lnSpc>
                <a:spcPct val="14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600" dirty="0"/>
              <a:t>Project </a:t>
            </a:r>
            <a:r>
              <a:rPr lang="it-IT" sz="2600" dirty="0" err="1"/>
              <a:t>proposal</a:t>
            </a:r>
            <a:r>
              <a:rPr lang="it-IT" sz="2600" dirty="0"/>
              <a:t> </a:t>
            </a:r>
            <a:r>
              <a:rPr lang="it-IT" sz="2600" dirty="0" err="1"/>
              <a:t>presented</a:t>
            </a:r>
            <a:r>
              <a:rPr lang="it-IT" sz="2600" dirty="0"/>
              <a:t> to HLG-MOS in </a:t>
            </a:r>
            <a:r>
              <a:rPr lang="it-IT" sz="2600" dirty="0" err="1"/>
              <a:t>November</a:t>
            </a:r>
            <a:r>
              <a:rPr lang="it-IT" sz="2600" dirty="0"/>
              <a:t> 2017</a:t>
            </a:r>
          </a:p>
          <a:p>
            <a:pPr lvl="1">
              <a:lnSpc>
                <a:spcPct val="14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it-IT" sz="2600" dirty="0" err="1"/>
              <a:t>Initial</a:t>
            </a:r>
            <a:r>
              <a:rPr lang="it-IT" sz="2600" dirty="0"/>
              <a:t> work </a:t>
            </a:r>
            <a:r>
              <a:rPr lang="it-IT" sz="2600" dirty="0" err="1"/>
              <a:t>carried</a:t>
            </a:r>
            <a:r>
              <a:rPr lang="it-IT" sz="2600" dirty="0"/>
              <a:t> out by </a:t>
            </a:r>
            <a:r>
              <a:rPr lang="it-IT" sz="2600" dirty="0" err="1"/>
              <a:t>Supporting</a:t>
            </a:r>
            <a:r>
              <a:rPr lang="it-IT" sz="2600" dirty="0"/>
              <a:t> </a:t>
            </a:r>
            <a:r>
              <a:rPr lang="it-IT" sz="2600" dirty="0" err="1"/>
              <a:t>Standards</a:t>
            </a:r>
            <a:r>
              <a:rPr lang="it-IT" sz="2600" dirty="0"/>
              <a:t> Group</a:t>
            </a:r>
            <a:endParaRPr lang="en-GB" sz="2600" dirty="0"/>
          </a:p>
          <a:p>
            <a:pPr lvl="1">
              <a:lnSpc>
                <a:spcPct val="14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600" dirty="0"/>
              <a:t>Discussion and countries feedback from the 2018 </a:t>
            </a:r>
            <a:r>
              <a:rPr lang="en-GB" sz="2600" dirty="0" err="1"/>
              <a:t>ModernStats</a:t>
            </a:r>
            <a:r>
              <a:rPr lang="en-GB" sz="2600" dirty="0"/>
              <a:t> World Workshop</a:t>
            </a:r>
          </a:p>
          <a:p>
            <a:pPr marL="0" indent="0">
              <a:lnSpc>
                <a:spcPct val="140000"/>
              </a:lnSpc>
              <a:buNone/>
            </a:pP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44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747936"/>
          </a:xfrm>
        </p:spPr>
        <p:txBody>
          <a:bodyPr/>
          <a:lstStyle/>
          <a:p>
            <a:r>
              <a:rPr lang="it-IT" dirty="0"/>
              <a:t>Integrated view of Modernisation Standards (2)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3F9C9-EA4C-4176-A1DA-39F0CC3E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5229200"/>
            <a:ext cx="8640960" cy="104982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dirty="0"/>
              <a:t>Survey results shows that GSBPM has most widespread usage and that maturity level of “multiple model” is not high yet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710DA7-D9F5-45D9-B0DC-C79F12819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366301"/>
            <a:ext cx="5407322" cy="36676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3C208B-1B29-42B4-8B26-70AA8536F7BC}"/>
              </a:ext>
            </a:extLst>
          </p:cNvPr>
          <p:cNvSpPr txBox="1"/>
          <p:nvPr/>
        </p:nvSpPr>
        <p:spPr>
          <a:xfrm>
            <a:off x="3445360" y="5064326"/>
            <a:ext cx="3744416" cy="3297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ct val="90000"/>
              </a:lnSpc>
            </a:pPr>
            <a:r>
              <a:rPr lang="en-US" sz="1200" dirty="0">
                <a:hlinkClick r:id="rId3"/>
              </a:rPr>
              <a:t>Survey on the use of </a:t>
            </a:r>
            <a:r>
              <a:rPr lang="en-US" sz="1200" dirty="0" err="1">
                <a:hlinkClick r:id="rId3"/>
              </a:rPr>
              <a:t>ModernStats</a:t>
            </a:r>
            <a:r>
              <a:rPr lang="en-US" sz="1200" dirty="0">
                <a:hlinkClick r:id="rId3"/>
              </a:rPr>
              <a:t> Models (2018)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7646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54937-B92E-4EE2-9B30-AA4262A21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Supporting Standards Group</a:t>
            </a:r>
          </a:p>
        </p:txBody>
      </p:sp>
      <p:sp>
        <p:nvSpPr>
          <p:cNvPr id="6" name="CasellaDiTesto 6">
            <a:extLst>
              <a:ext uri="{FF2B5EF4-FFF2-40B4-BE49-F238E27FC236}">
                <a16:creationId xmlns:a16="http://schemas.microsoft.com/office/drawing/2014/main" id="{A8FF27B2-C200-4E38-840E-DA9645DE425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242814" y="1268760"/>
            <a:ext cx="4833242" cy="251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GB" altLang="en-US" sz="2000" dirty="0">
                <a:solidFill>
                  <a:schemeClr val="bg2">
                    <a:lumMod val="10000"/>
                  </a:schemeClr>
                </a:solidFill>
                <a:cs typeface="Arial" panose="020B0604020202020204" pitchFamily="34" charset="0"/>
              </a:rPr>
              <a:t>The goal of the group is to find ways how to develop, enhance, integrate, promote, support and facilitate implementation of </a:t>
            </a:r>
            <a:r>
              <a:rPr lang="en-GB" altLang="en-US" sz="2000" dirty="0">
                <a:solidFill>
                  <a:srgbClr val="0070C0"/>
                </a:solidFill>
                <a:cs typeface="Arial" panose="020B0604020202020204" pitchFamily="34" charset="0"/>
              </a:rPr>
              <a:t>the range of standards needed for statistical modernisation. </a:t>
            </a:r>
            <a:endParaRPr lang="it-IT" altLang="en-US" sz="2000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marL="0" indent="0">
              <a:lnSpc>
                <a:spcPct val="130000"/>
              </a:lnSpc>
              <a:buNone/>
            </a:pPr>
            <a:endParaRPr lang="en-GB" altLang="en-US" sz="2000" dirty="0">
              <a:solidFill>
                <a:srgbClr val="005DA2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7">
            <a:extLst>
              <a:ext uri="{FF2B5EF4-FFF2-40B4-BE49-F238E27FC236}">
                <a16:creationId xmlns:a16="http://schemas.microsoft.com/office/drawing/2014/main" id="{5BE83978-A759-4E87-8FBF-AA97F7D77602}"/>
              </a:ext>
            </a:extLst>
          </p:cNvPr>
          <p:cNvSpPr txBox="1"/>
          <p:nvPr/>
        </p:nvSpPr>
        <p:spPr>
          <a:xfrm>
            <a:off x="179512" y="3645024"/>
            <a:ext cx="871296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Operational responsibility for the maintenance and development of:</a:t>
            </a:r>
          </a:p>
          <a:p>
            <a:pPr>
              <a:spcBef>
                <a:spcPts val="600"/>
              </a:spcBef>
            </a:pP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GAMSO - 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Generic Activity Model for Statistical Organizations 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GSBPM  - 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Generic Statistical Business Process Model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GSIM     - 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Generic Statistical Information Model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4" descr="Logo">
            <a:extLst>
              <a:ext uri="{FF2B5EF4-FFF2-40B4-BE49-F238E27FC236}">
                <a16:creationId xmlns:a16="http://schemas.microsoft.com/office/drawing/2014/main" id="{BFF606A0-0BA3-4AE1-A8C7-B74BD0C66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754" y="1319783"/>
            <a:ext cx="409575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17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activities and challenges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7C1A9-8AA5-41EB-B40F-5FDA16336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925144"/>
          </a:xfrm>
        </p:spPr>
        <p:txBody>
          <a:bodyPr>
            <a:normAutofit lnSpcReduction="10000"/>
          </a:bodyPr>
          <a:lstStyle/>
          <a:p>
            <a:pPr marL="228600" lvl="1" indent="0">
              <a:spcBef>
                <a:spcPts val="1200"/>
              </a:spcBef>
              <a:buNone/>
            </a:pPr>
            <a:r>
              <a:rPr lang="en-US" dirty="0">
                <a:solidFill>
                  <a:srgbClr val="005DA2"/>
                </a:solidFill>
              </a:rPr>
              <a:t>Activity proposals submitted by the Supporting Standards Group</a:t>
            </a:r>
          </a:p>
          <a:p>
            <a:pPr lvl="2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Aligning Overarching Processes in GSBPM with GAMSO</a:t>
            </a:r>
            <a:endParaRPr lang="en-GB" sz="2000" dirty="0"/>
          </a:p>
          <a:p>
            <a:pPr lvl="2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Linking GSBPM and GSIM</a:t>
            </a:r>
            <a:endParaRPr lang="en-GB" sz="2000" dirty="0"/>
          </a:p>
          <a:p>
            <a:pPr lvl="2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Communicating the </a:t>
            </a:r>
            <a:r>
              <a:rPr lang="en-US" sz="2000" dirty="0" err="1"/>
              <a:t>ModernStats</a:t>
            </a:r>
            <a:r>
              <a:rPr lang="en-US" sz="2000" dirty="0"/>
              <a:t> Models</a:t>
            </a:r>
          </a:p>
          <a:p>
            <a:pPr lvl="2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Core Ontology for Official Statistics </a:t>
            </a:r>
            <a:endParaRPr lang="en-GB" sz="2000" dirty="0"/>
          </a:p>
          <a:p>
            <a:pPr lvl="2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Metadata Glossary</a:t>
            </a:r>
            <a:endParaRPr lang="en-US" sz="2000" dirty="0">
              <a:solidFill>
                <a:srgbClr val="005DA2"/>
              </a:solidFill>
            </a:endParaRPr>
          </a:p>
          <a:p>
            <a:pPr marL="230400" indent="0">
              <a:buNone/>
            </a:pPr>
            <a:endParaRPr lang="en-US" sz="2600" dirty="0">
              <a:solidFill>
                <a:srgbClr val="C00000"/>
              </a:solidFill>
            </a:endParaRPr>
          </a:p>
          <a:p>
            <a:pPr marL="230400" indent="0">
              <a:buNone/>
            </a:pPr>
            <a:r>
              <a:rPr lang="en-US" dirty="0">
                <a:solidFill>
                  <a:srgbClr val="C00000"/>
                </a:solidFill>
              </a:rPr>
              <a:t>New activity proposals contribute de facto to setting up a more integrated view of the </a:t>
            </a:r>
            <a:r>
              <a:rPr lang="en-US" dirty="0" err="1">
                <a:solidFill>
                  <a:srgbClr val="C00000"/>
                </a:solidFill>
              </a:rPr>
              <a:t>modernisation</a:t>
            </a:r>
            <a:r>
              <a:rPr lang="en-US" dirty="0">
                <a:solidFill>
                  <a:srgbClr val="C00000"/>
                </a:solidFill>
              </a:rPr>
              <a:t> standards</a:t>
            </a:r>
          </a:p>
        </p:txBody>
      </p:sp>
    </p:spTree>
    <p:extLst>
      <p:ext uri="{BB962C8B-B14F-4D97-AF65-F5344CB8AC3E}">
        <p14:creationId xmlns:p14="http://schemas.microsoft.com/office/powerpoint/2010/main" val="30733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Future </a:t>
            </a:r>
            <a:r>
              <a:rPr lang="en-GB" dirty="0"/>
              <a:t>activities</a:t>
            </a:r>
            <a:r>
              <a:rPr lang="it-IT" dirty="0"/>
              <a:t> and </a:t>
            </a:r>
            <a:r>
              <a:rPr lang="en-GB" dirty="0"/>
              <a:t>challenges</a:t>
            </a:r>
            <a:r>
              <a:rPr lang="en-US" dirty="0"/>
              <a:t>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83EF6-1ADD-4451-85F0-D965C4344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040560"/>
          </a:xfrm>
        </p:spPr>
        <p:txBody>
          <a:bodyPr>
            <a:normAutofit/>
          </a:bodyPr>
          <a:lstStyle/>
          <a:p>
            <a:pPr lvl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Encourage greater visibility and use of standards within statistical </a:t>
            </a:r>
            <a:r>
              <a:rPr lang="en-US" sz="2400" dirty="0" err="1"/>
              <a:t>organisations</a:t>
            </a:r>
            <a:endParaRPr lang="en-US" sz="2400" dirty="0"/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Advertise the release of the new versions of the models (GSBPM, GSIM and GAMSO)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Getting support from the Communication Task Team</a:t>
            </a:r>
          </a:p>
          <a:p>
            <a:pPr lvl="1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 Maintain cooperation with international </a:t>
            </a:r>
            <a:r>
              <a:rPr lang="en-US" sz="2400" dirty="0" err="1"/>
              <a:t>organisations</a:t>
            </a:r>
            <a:r>
              <a:rPr lang="en-US" sz="2400" dirty="0"/>
              <a:t> (Eurostat, OECD, ILO,…) to ensure the maximum of convergence </a:t>
            </a:r>
          </a:p>
          <a:p>
            <a:pPr marL="0" indent="0">
              <a:lnSpc>
                <a:spcPct val="130000"/>
              </a:lnSpc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91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7B0B9-6988-423D-8132-B1B8FF479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Members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B618BFD0-458F-44BF-B42A-37A53540F0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934334"/>
              </p:ext>
            </p:extLst>
          </p:nvPr>
        </p:nvGraphicFramePr>
        <p:xfrm>
          <a:off x="539552" y="1196752"/>
          <a:ext cx="8064896" cy="4942920"/>
        </p:xfrm>
        <a:graphic>
          <a:graphicData uri="http://schemas.openxmlformats.org/drawingml/2006/table">
            <a:tbl>
              <a:tblPr/>
              <a:tblGrid>
                <a:gridCol w="2662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2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1" dirty="0" err="1">
                          <a:solidFill>
                            <a:srgbClr val="333333"/>
                          </a:solidFill>
                          <a:effectLst/>
                        </a:rPr>
                        <a:t>Member</a:t>
                      </a:r>
                      <a:endParaRPr lang="en-GB" sz="12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1" dirty="0">
                          <a:solidFill>
                            <a:srgbClr val="333333"/>
                          </a:solidFill>
                          <a:effectLst/>
                        </a:rPr>
                        <a:t>Country</a:t>
                      </a:r>
                      <a:endParaRPr lang="en-GB" sz="12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1" dirty="0" err="1">
                          <a:solidFill>
                            <a:srgbClr val="333333"/>
                          </a:solidFill>
                          <a:effectLst/>
                        </a:rPr>
                        <a:t>Organisation</a:t>
                      </a:r>
                      <a:endParaRPr lang="en-GB" sz="12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2"/>
                        </a:rPr>
                        <a:t>Marina Signore</a:t>
                      </a:r>
                      <a:r>
                        <a:rPr lang="en-GB" sz="120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- </a:t>
                      </a:r>
                      <a:r>
                        <a:rPr lang="en-GB" sz="1200" i="1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Chair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Italy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ISTAT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3"/>
                        </a:rPr>
                        <a:t>Al Hamilton</a:t>
                      </a:r>
                      <a:endParaRPr lang="en-GB" sz="120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Australia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Australian Bureau of Statistics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4"/>
                        </a:rPr>
                        <a:t>Alice Born</a:t>
                      </a:r>
                      <a:r>
                        <a:rPr lang="en-GB" sz="120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 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Canada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Statistics Canada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5"/>
                        </a:rPr>
                        <a:t>Guillaume Duffes</a:t>
                      </a:r>
                      <a:endParaRPr lang="en-GB" sz="120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France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INSEE 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6"/>
                        </a:rPr>
                        <a:t>John Dunne</a:t>
                      </a:r>
                      <a:endParaRPr lang="en-GB" sz="120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Ireland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CSO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7"/>
                        </a:rPr>
                        <a:t>Mauro Scanu</a:t>
                      </a:r>
                      <a:endParaRPr lang="en-GB" sz="120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Italy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ISTAT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8"/>
                        </a:rPr>
                        <a:t>Juan Muñoz</a:t>
                      </a:r>
                      <a:endParaRPr lang="en-GB" sz="120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Mexico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INEGI 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9"/>
                        </a:rPr>
                        <a:t>Manuel Cuellar</a:t>
                      </a:r>
                      <a:endParaRPr lang="en-GB" sz="120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Mexico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INEGI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10"/>
                        </a:rPr>
                        <a:t>Becky Collett</a:t>
                      </a:r>
                      <a:endParaRPr lang="en-GB" sz="120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New Zealand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Statistics New Zealand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11"/>
                        </a:rPr>
                        <a:t>Janusz Dygaszewicz</a:t>
                      </a:r>
                      <a:endParaRPr lang="en-GB" sz="120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Poland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Statistics Poland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hlinkClick r:id="rId12"/>
                        </a:rPr>
                        <a:t>Anna Dlugosz</a:t>
                      </a:r>
                      <a:endParaRPr lang="en-GB" sz="120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Poland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Statistics Poland 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20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Catrin Karling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Sweden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Statistics Sweden</a:t>
                      </a:r>
                      <a:endParaRPr lang="en-GB" sz="1200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20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Nilgün Dorsan</a:t>
                      </a:r>
                      <a:endParaRPr lang="en-GB" sz="120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Turkey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Turkstat 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20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Dan Gillman</a:t>
                      </a:r>
                      <a:endParaRPr lang="en-GB" sz="120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United States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Bureau of Labor Statistics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20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Márta Nagy-Rothengass</a:t>
                      </a:r>
                      <a:endParaRPr lang="en-GB" sz="120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Eurostat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20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Jay Greenfield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DDI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20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Joachim Wackerow</a:t>
                      </a:r>
                      <a:endParaRPr lang="en-GB" sz="120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GESIS (DDI)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20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Edgardo Greising</a:t>
                      </a:r>
                      <a:endParaRPr lang="en-GB" sz="120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ILO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714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GB" sz="120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/>
                        </a:rPr>
                        <a:t>David Barraclough</a:t>
                      </a:r>
                      <a:endParaRPr lang="en-GB" sz="120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OECD</a:t>
                      </a:r>
                    </a:p>
                  </a:txBody>
                  <a:tcPr marL="39563" marR="39563" marT="27694" marB="27694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43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3F516-0A95-4018-A7FD-16BA16DCC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in 2018</a:t>
            </a:r>
          </a:p>
        </p:txBody>
      </p:sp>
      <p:sp>
        <p:nvSpPr>
          <p:cNvPr id="4" name="Rettangolo arrotondato 14">
            <a:extLst>
              <a:ext uri="{FF2B5EF4-FFF2-40B4-BE49-F238E27FC236}">
                <a16:creationId xmlns:a16="http://schemas.microsoft.com/office/drawing/2014/main" id="{A17CA236-4543-4B05-ABB9-2CA1CA779389}"/>
              </a:ext>
            </a:extLst>
          </p:cNvPr>
          <p:cNvSpPr/>
          <p:nvPr/>
        </p:nvSpPr>
        <p:spPr>
          <a:xfrm>
            <a:off x="5004048" y="4375245"/>
            <a:ext cx="3272336" cy="1346201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011AF4C-C24E-4096-A666-9C00CE131CB5}"/>
              </a:ext>
            </a:extLst>
          </p:cNvPr>
          <p:cNvSpPr/>
          <p:nvPr/>
        </p:nvSpPr>
        <p:spPr>
          <a:xfrm>
            <a:off x="971550" y="1310012"/>
            <a:ext cx="2592388" cy="1016000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" name="CasellaDiTesto 4">
            <a:extLst>
              <a:ext uri="{FF2B5EF4-FFF2-40B4-BE49-F238E27FC236}">
                <a16:creationId xmlns:a16="http://schemas.microsoft.com/office/drawing/2014/main" id="{D4B65CCA-7C80-4BCB-9983-AAE4ED85F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1605287"/>
            <a:ext cx="23050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it-IT" altLang="en-US" dirty="0">
                <a:latin typeface="Calibri" pitchFamily="34" charset="0"/>
              </a:rPr>
              <a:t>GSBPM </a:t>
            </a:r>
            <a:r>
              <a:rPr lang="en-US" altLang="en-US" dirty="0">
                <a:latin typeface="Calibri" pitchFamily="34" charset="0"/>
              </a:rPr>
              <a:t>Revision</a:t>
            </a:r>
          </a:p>
        </p:txBody>
      </p:sp>
      <p:sp>
        <p:nvSpPr>
          <p:cNvPr id="7" name="Rettangolo 7">
            <a:extLst>
              <a:ext uri="{FF2B5EF4-FFF2-40B4-BE49-F238E27FC236}">
                <a16:creationId xmlns:a16="http://schemas.microsoft.com/office/drawing/2014/main" id="{7FD067D2-F6D9-40DA-B0C9-9639037EF9D8}"/>
              </a:ext>
            </a:extLst>
          </p:cNvPr>
          <p:cNvSpPr/>
          <p:nvPr/>
        </p:nvSpPr>
        <p:spPr>
          <a:xfrm>
            <a:off x="971550" y="2533974"/>
            <a:ext cx="2592388" cy="1016000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" name="CasellaDiTesto 8">
            <a:extLst>
              <a:ext uri="{FF2B5EF4-FFF2-40B4-BE49-F238E27FC236}">
                <a16:creationId xmlns:a16="http://schemas.microsoft.com/office/drawing/2014/main" id="{FC9DB69F-2E1F-429A-87D5-8E724E60F4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829249"/>
            <a:ext cx="2305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it-IT" altLang="en-US" dirty="0">
                <a:latin typeface="Calibri" pitchFamily="34" charset="0"/>
              </a:rPr>
              <a:t>GSIM </a:t>
            </a:r>
            <a:r>
              <a:rPr lang="en-US" altLang="en-US" dirty="0">
                <a:latin typeface="Calibri" pitchFamily="34" charset="0"/>
              </a:rPr>
              <a:t>Revision</a:t>
            </a:r>
          </a:p>
        </p:txBody>
      </p:sp>
      <p:sp>
        <p:nvSpPr>
          <p:cNvPr id="9" name="Rettangolo 9">
            <a:extLst>
              <a:ext uri="{FF2B5EF4-FFF2-40B4-BE49-F238E27FC236}">
                <a16:creationId xmlns:a16="http://schemas.microsoft.com/office/drawing/2014/main" id="{96FF7A0D-D41F-4CDF-93C9-AC172DF4514B}"/>
              </a:ext>
            </a:extLst>
          </p:cNvPr>
          <p:cNvSpPr/>
          <p:nvPr/>
        </p:nvSpPr>
        <p:spPr>
          <a:xfrm>
            <a:off x="971550" y="3751587"/>
            <a:ext cx="2592388" cy="1016000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CasellaDiTesto 10">
            <a:extLst>
              <a:ext uri="{FF2B5EF4-FFF2-40B4-BE49-F238E27FC236}">
                <a16:creationId xmlns:a16="http://schemas.microsoft.com/office/drawing/2014/main" id="{EF9A1F93-77E8-4942-8A5A-B36121B1D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4046862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it-IT" altLang="en-US" dirty="0">
                <a:latin typeface="Calibri" pitchFamily="34" charset="0"/>
              </a:rPr>
              <a:t>GAMSO Update</a:t>
            </a:r>
            <a:endParaRPr lang="en-GB" altLang="en-US" dirty="0">
              <a:latin typeface="Calibri" pitchFamily="34" charset="0"/>
            </a:endParaRPr>
          </a:p>
        </p:txBody>
      </p:sp>
      <p:sp>
        <p:nvSpPr>
          <p:cNvPr id="11" name="Rettangolo 11">
            <a:extLst>
              <a:ext uri="{FF2B5EF4-FFF2-40B4-BE49-F238E27FC236}">
                <a16:creationId xmlns:a16="http://schemas.microsoft.com/office/drawing/2014/main" id="{25C26323-FF96-413C-A4F5-3BD5968710AE}"/>
              </a:ext>
            </a:extLst>
          </p:cNvPr>
          <p:cNvSpPr/>
          <p:nvPr/>
        </p:nvSpPr>
        <p:spPr>
          <a:xfrm>
            <a:off x="971550" y="4910462"/>
            <a:ext cx="2592388" cy="1016000"/>
          </a:xfrm>
          <a:prstGeom prst="rect">
            <a:avLst/>
          </a:prstGeom>
          <a:solidFill>
            <a:srgbClr val="BDDEFF"/>
          </a:solidFill>
          <a:ln>
            <a:solidFill>
              <a:srgbClr val="3166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2" name="CasellaDiTesto 12">
            <a:extLst>
              <a:ext uri="{FF2B5EF4-FFF2-40B4-BE49-F238E27FC236}">
                <a16:creationId xmlns:a16="http://schemas.microsoft.com/office/drawing/2014/main" id="{1EBE76A2-D2DC-4DCF-847B-D74A9CC02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5205737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it-IT" altLang="en-US" dirty="0" err="1">
                <a:latin typeface="Calibri" pitchFamily="34" charset="0"/>
              </a:rPr>
              <a:t>Integrated</a:t>
            </a:r>
            <a:r>
              <a:rPr lang="it-IT" altLang="en-US" dirty="0">
                <a:latin typeface="Calibri" pitchFamily="34" charset="0"/>
              </a:rPr>
              <a:t> </a:t>
            </a:r>
            <a:r>
              <a:rPr lang="it-IT" altLang="en-US" dirty="0" err="1">
                <a:latin typeface="Calibri" pitchFamily="34" charset="0"/>
              </a:rPr>
              <a:t>View</a:t>
            </a:r>
            <a:endParaRPr lang="en-GB" altLang="en-US" dirty="0">
              <a:latin typeface="Calibri" pitchFamily="34" charset="0"/>
            </a:endParaRPr>
          </a:p>
        </p:txBody>
      </p:sp>
      <p:sp>
        <p:nvSpPr>
          <p:cNvPr id="13" name="CasellaDiTesto 13">
            <a:extLst>
              <a:ext uri="{FF2B5EF4-FFF2-40B4-BE49-F238E27FC236}">
                <a16:creationId xmlns:a16="http://schemas.microsoft.com/office/drawing/2014/main" id="{9703329E-556F-435C-9962-001B01487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488" y="4544315"/>
            <a:ext cx="3384376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005DA2"/>
                </a:solidFill>
              </a:rPr>
              <a:t>Modernstat Workshop</a:t>
            </a:r>
            <a:br>
              <a:rPr lang="en-US" sz="1600" dirty="0">
                <a:solidFill>
                  <a:srgbClr val="005DA2"/>
                </a:solidFill>
              </a:rPr>
            </a:b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together with Sharing Tools Group</a:t>
            </a:r>
          </a:p>
          <a:p>
            <a:pPr algn="ctr"/>
            <a:endParaRPr lang="en-US" sz="1400" dirty="0">
              <a:solidFill>
                <a:srgbClr val="005DA2"/>
              </a:solidFill>
            </a:endParaRPr>
          </a:p>
          <a:p>
            <a:pPr algn="ctr"/>
            <a:r>
              <a:rPr lang="en-US" sz="1400" dirty="0">
                <a:solidFill>
                  <a:srgbClr val="005DA2"/>
                </a:solidFill>
              </a:rPr>
              <a:t>11-13 April, Geneva</a:t>
            </a:r>
            <a:endParaRPr lang="en-GB" altLang="en-US" sz="1400" dirty="0">
              <a:solidFill>
                <a:srgbClr val="000000"/>
              </a:solidFill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560085C2-3DA5-452C-9FE2-64DB0A195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72686"/>
            <a:ext cx="4097337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198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8D35D-A82A-4291-A0E0-C7C43F599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of GSBPM &amp; GSIM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BDB00C-58DD-4091-8C86-CC661D4A7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326778"/>
            <a:ext cx="8640960" cy="5054550"/>
          </a:xfrm>
        </p:spPr>
        <p:txBody>
          <a:bodyPr>
            <a:normAutofit/>
          </a:bodyPr>
          <a:lstStyle/>
          <a:p>
            <a:pPr marL="228600" lvl="1" indent="0">
              <a:lnSpc>
                <a:spcPct val="130000"/>
              </a:lnSpc>
              <a:spcBef>
                <a:spcPts val="1200"/>
              </a:spcBef>
              <a:buNone/>
            </a:pPr>
            <a:r>
              <a:rPr lang="en-US" sz="2400" dirty="0">
                <a:solidFill>
                  <a:srgbClr val="C00000"/>
                </a:solidFill>
              </a:rPr>
              <a:t>Common aspects</a:t>
            </a:r>
          </a:p>
          <a:p>
            <a:pPr lvl="1">
              <a:lnSpc>
                <a:spcPct val="130000"/>
              </a:lnSpc>
              <a:spcBef>
                <a:spcPts val="1200"/>
              </a:spcBef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GSBPM v5.0 and GSIM v1.1 were released in 2013</a:t>
            </a:r>
          </a:p>
          <a:p>
            <a:pPr lvl="1">
              <a:lnSpc>
                <a:spcPct val="130000"/>
              </a:lnSpc>
              <a:spcBef>
                <a:spcPts val="1200"/>
              </a:spcBef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Need to take into account the changes in the statistical production environment</a:t>
            </a:r>
          </a:p>
          <a:p>
            <a:pPr lvl="1">
              <a:lnSpc>
                <a:spcPct val="130000"/>
              </a:lnSpc>
              <a:spcBef>
                <a:spcPts val="1200"/>
              </a:spcBef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Take into account experiences from countries implementing the models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Ensure greater alignment with new developments (e.g. GAMSO)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A dedicated task team for each model </a:t>
            </a:r>
          </a:p>
          <a:p>
            <a:pPr lvl="1">
              <a:lnSpc>
                <a:spcPct val="130000"/>
              </a:lnSpc>
              <a:spcBef>
                <a:spcPts val="1200"/>
              </a:spcBef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UNECE Stats Wikis: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hlinkClick r:id="rId2"/>
              </a:rPr>
              <a:t>GSBPM Discussion Forum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&amp;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hlinkClick r:id="rId3"/>
              </a:rPr>
              <a:t>GSIM Discussion Forum</a:t>
            </a: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lnSpc>
                <a:spcPct val="130000"/>
              </a:lnSpc>
              <a:spcBef>
                <a:spcPts val="120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3118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8D35D-A82A-4291-A0E0-C7C43F599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GSBPM revision (1)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DCC6334-3EB1-44A3-AA94-ECD542D94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4853136"/>
          </a:xfrm>
        </p:spPr>
        <p:txBody>
          <a:bodyPr>
            <a:noAutofit/>
          </a:bodyPr>
          <a:lstStyle/>
          <a:p>
            <a:pPr marL="0" lvl="0" indent="0" eaLnBrk="0" hangingPunct="0">
              <a:lnSpc>
                <a:spcPct val="130000"/>
              </a:lnSpc>
              <a:buClrTx/>
              <a:buNone/>
              <a:defRPr/>
            </a:pPr>
            <a:r>
              <a:rPr lang="it-IT" sz="2400" dirty="0" err="1">
                <a:solidFill>
                  <a:srgbClr val="C00000"/>
                </a:solidFill>
              </a:rPr>
              <a:t>Purposes</a:t>
            </a:r>
            <a:endParaRPr lang="en-GB" sz="2400" dirty="0">
              <a:solidFill>
                <a:srgbClr val="C00000"/>
              </a:solidFill>
            </a:endParaRPr>
          </a:p>
          <a:p>
            <a:pPr marL="285750" lvl="0" indent="-285750" eaLnBrk="0" hangingPunct="0">
              <a:lnSpc>
                <a:spcPct val="13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Increase clarity</a:t>
            </a:r>
          </a:p>
          <a:p>
            <a:pPr marL="285750" lvl="0" indent="-285750" eaLnBrk="0" hangingPunct="0">
              <a:lnSpc>
                <a:spcPct val="13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Improve consistency with other modernisation models (i.e. GAMSO and GSIM)</a:t>
            </a:r>
          </a:p>
          <a:p>
            <a:pPr marL="285750" lvl="0" indent="-285750" eaLnBrk="0" hangingPunct="0">
              <a:lnSpc>
                <a:spcPct val="13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Recognise the growing importance of integrating statistical data with geospatial data</a:t>
            </a:r>
          </a:p>
          <a:p>
            <a:pPr marL="285750" lvl="0" indent="-285750" eaLnBrk="0" hangingPunct="0">
              <a:lnSpc>
                <a:spcPct val="13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Make the model less survey-centric, account for new data sources including big data and relationships with data owners and data providers</a:t>
            </a:r>
          </a:p>
          <a:p>
            <a:pPr marL="285750" lvl="0" indent="-285750" eaLnBrk="0" hangingPunct="0">
              <a:lnSpc>
                <a:spcPct val="13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Ensure continuity with previous version. Major changes needed to be supported by a strong business case</a:t>
            </a:r>
          </a:p>
          <a:p>
            <a:pPr lvl="1">
              <a:lnSpc>
                <a:spcPct val="130000"/>
              </a:lnSpc>
              <a:spcBef>
                <a:spcPts val="120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1628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GSBPM revision (2)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565C7A5B-35AB-472D-A20B-DAD3026BE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295400"/>
            <a:ext cx="7848872" cy="4437856"/>
          </a:xfrm>
        </p:spPr>
        <p:txBody>
          <a:bodyPr/>
          <a:lstStyle/>
          <a:p>
            <a:pPr marL="228600" lvl="0" indent="-228600">
              <a:lnSpc>
                <a:spcPct val="130000"/>
              </a:lnSpc>
              <a:buClrTx/>
              <a:buNone/>
              <a:defRPr/>
            </a:pPr>
            <a:r>
              <a:rPr lang="it-IT" dirty="0">
                <a:solidFill>
                  <a:srgbClr val="C00000"/>
                </a:solidFill>
              </a:rPr>
              <a:t>Three </a:t>
            </a:r>
            <a:r>
              <a:rPr lang="en-GB" dirty="0">
                <a:solidFill>
                  <a:srgbClr val="C00000"/>
                </a:solidFill>
              </a:rPr>
              <a:t>major tasks</a:t>
            </a:r>
            <a:endParaRPr lang="tr-TR" dirty="0">
              <a:solidFill>
                <a:srgbClr val="C00000"/>
              </a:solidFill>
            </a:endParaRPr>
          </a:p>
          <a:p>
            <a:pPr lvl="2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AU" sz="2400" dirty="0">
                <a:solidFill>
                  <a:schemeClr val="bg2">
                    <a:lumMod val="10000"/>
                  </a:schemeClr>
                </a:solidFill>
              </a:rPr>
              <a:t> Compilation of user feedback</a:t>
            </a:r>
            <a:r>
              <a:rPr lang="pl-PL" sz="2400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pl-PL" sz="2400" i="1" dirty="0">
                <a:solidFill>
                  <a:schemeClr val="bg2">
                    <a:lumMod val="10000"/>
                  </a:schemeClr>
                </a:solidFill>
              </a:rPr>
              <a:t>July 2017 - October 2017</a:t>
            </a:r>
            <a:r>
              <a:rPr lang="tr-TR" sz="240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lvl="2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AU" sz="2400" dirty="0">
                <a:solidFill>
                  <a:schemeClr val="bg2">
                    <a:lumMod val="10000"/>
                  </a:schemeClr>
                </a:solidFill>
              </a:rPr>
              <a:t> Review of feedback and revision process (</a:t>
            </a:r>
            <a:r>
              <a:rPr lang="en-AU" sz="2400" i="1" dirty="0">
                <a:solidFill>
                  <a:schemeClr val="bg2">
                    <a:lumMod val="10000"/>
                  </a:schemeClr>
                </a:solidFill>
              </a:rPr>
              <a:t>October 2017 - June 2018</a:t>
            </a:r>
            <a:r>
              <a:rPr lang="en-AU" sz="2400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tr-TR" sz="2400" dirty="0">
              <a:solidFill>
                <a:schemeClr val="bg2">
                  <a:lumMod val="10000"/>
                </a:schemeClr>
              </a:solidFill>
            </a:endParaRPr>
          </a:p>
          <a:p>
            <a:pPr lvl="2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AU" sz="2400" dirty="0">
                <a:solidFill>
                  <a:schemeClr val="bg2">
                    <a:lumMod val="10000"/>
                  </a:schemeClr>
                </a:solidFill>
              </a:rPr>
              <a:t> Public consultation and revision </a:t>
            </a:r>
            <a:r>
              <a:rPr lang="pl-PL" sz="2400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pl-PL" sz="2400" i="1" dirty="0">
                <a:solidFill>
                  <a:schemeClr val="bg2">
                    <a:lumMod val="10000"/>
                  </a:schemeClr>
                </a:solidFill>
              </a:rPr>
              <a:t>July 2018 - November 2018</a:t>
            </a:r>
            <a:r>
              <a:rPr lang="pl-PL" sz="2400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tr-TR" sz="24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988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GSBPM revision (3)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420F3C-3B96-42A8-989D-C4DBE7E75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8784976" cy="5256584"/>
          </a:xfrm>
        </p:spPr>
        <p:txBody>
          <a:bodyPr>
            <a:noAutofit/>
          </a:bodyPr>
          <a:lstStyle/>
          <a:p>
            <a:pPr marL="0" lvl="0" indent="0" eaLnBrk="0" hangingPunct="0">
              <a:lnSpc>
                <a:spcPct val="130000"/>
              </a:lnSpc>
              <a:spcBef>
                <a:spcPts val="600"/>
              </a:spcBef>
              <a:buClrTx/>
              <a:buNone/>
              <a:defRPr/>
            </a:pPr>
            <a:r>
              <a:rPr lang="it-IT" sz="2400" dirty="0" err="1">
                <a:solidFill>
                  <a:srgbClr val="C00000"/>
                </a:solidFill>
              </a:rPr>
              <a:t>Main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changes</a:t>
            </a:r>
            <a:endParaRPr lang="it-IT" sz="2400" b="1" dirty="0">
              <a:solidFill>
                <a:srgbClr val="005DA2"/>
              </a:solidFill>
            </a:endParaRPr>
          </a:p>
          <a:p>
            <a:pPr lvl="2" eaLnBrk="0" hangingPunct="0">
              <a:lnSpc>
                <a:spcPct val="100000"/>
              </a:lnSpc>
              <a:spcAft>
                <a:spcPts val="1200"/>
              </a:spcAft>
              <a:buClrTx/>
              <a:defRPr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Several sub-processes have been re-named to improve clarity</a:t>
            </a:r>
          </a:p>
          <a:p>
            <a:pPr lvl="2" eaLnBrk="0" hangingPunct="0">
              <a:lnSpc>
                <a:spcPct val="100000"/>
              </a:lnSpc>
              <a:spcAft>
                <a:spcPts val="1200"/>
              </a:spcAft>
              <a:buClrTx/>
              <a:defRPr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As overarching processes at corporate level are covered by the GAMSO, descriptions of overarching processes in GSBPM have been updated accordingly</a:t>
            </a:r>
          </a:p>
          <a:p>
            <a:pPr lvl="2" eaLnBrk="0" hangingPunct="0">
              <a:lnSpc>
                <a:spcPct val="100000"/>
              </a:lnSpc>
              <a:spcAft>
                <a:spcPts val="1200"/>
              </a:spcAft>
              <a:buClrTx/>
              <a:defRPr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The descriptions of the phases and the sub-processes have been updated to improve clarity</a:t>
            </a:r>
          </a:p>
          <a:p>
            <a:pPr lvl="2" eaLnBrk="0" hangingPunct="0">
              <a:lnSpc>
                <a:spcPct val="100000"/>
              </a:lnSpc>
              <a:spcAft>
                <a:spcPts val="1200"/>
              </a:spcAft>
              <a:buClrTx/>
              <a:defRPr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Several terms have been modified to improve consistency with the GSIM and the GAMSO</a:t>
            </a:r>
          </a:p>
          <a:p>
            <a:pPr lvl="2" eaLnBrk="0" hangingPunct="0">
              <a:lnSpc>
                <a:spcPct val="100000"/>
              </a:lnSpc>
              <a:spcAft>
                <a:spcPts val="1200"/>
              </a:spcAft>
              <a:buClrTx/>
              <a:defRPr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Examples and descriptions have been updated and expanded 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Calibri" pitchFamily="34" charset="0"/>
              </a:rPr>
              <a:t>to encompass other exchange channels</a:t>
            </a:r>
            <a:r>
              <a:rPr lang="tr-TR" sz="1800" dirty="0">
                <a:solidFill>
                  <a:schemeClr val="bg2">
                    <a:lumMod val="10000"/>
                  </a:schemeClr>
                </a:solidFill>
                <a:ea typeface="Calibri" pitchFamily="34" charset="0"/>
              </a:rPr>
              <a:t> and data sources, such as administrative data, big data and geospatial data</a:t>
            </a:r>
            <a:endParaRPr lang="it-IT" sz="1800" dirty="0">
              <a:solidFill>
                <a:schemeClr val="bg2">
                  <a:lumMod val="10000"/>
                </a:schemeClr>
              </a:solidFill>
              <a:ea typeface="Calibri" pitchFamily="34" charset="0"/>
            </a:endParaRPr>
          </a:p>
          <a:p>
            <a:pPr marL="285750" lvl="1" indent="-285750" eaLnBrk="0" hangingPunct="0">
              <a:lnSpc>
                <a:spcPct val="13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it-IT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GSBPM new version: </a:t>
            </a:r>
            <a:r>
              <a:rPr lang="it-IT" sz="2000" b="1" dirty="0">
                <a:solidFill>
                  <a:srgbClr val="005DA2"/>
                </a:solidFill>
              </a:rPr>
              <a:t>GSBPM v5.1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138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180C-F6B4-4B44-8020-599655792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GSBPM revision (4)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C173D6-A863-4EFB-AFF2-72C249D7A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295400"/>
            <a:ext cx="8064896" cy="4869904"/>
          </a:xfrm>
        </p:spPr>
        <p:txBody>
          <a:bodyPr>
            <a:normAutofit fontScale="85000" lnSpcReduction="10000"/>
          </a:bodyPr>
          <a:lstStyle/>
          <a:p>
            <a:pPr marL="228600" lvl="0" indent="-228600">
              <a:lnSpc>
                <a:spcPct val="130000"/>
              </a:lnSpc>
              <a:spcBef>
                <a:spcPts val="1800"/>
              </a:spcBef>
              <a:buClrTx/>
              <a:buNone/>
              <a:defRPr/>
            </a:pPr>
            <a:r>
              <a:rPr lang="it-IT" dirty="0" err="1">
                <a:solidFill>
                  <a:srgbClr val="C00000"/>
                </a:solidFill>
              </a:rPr>
              <a:t>Next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steps</a:t>
            </a:r>
            <a:r>
              <a:rPr lang="it-IT" dirty="0">
                <a:solidFill>
                  <a:srgbClr val="C00000"/>
                </a:solidFill>
              </a:rPr>
              <a:t> – </a:t>
            </a:r>
            <a:r>
              <a:rPr lang="it-IT" dirty="0" err="1">
                <a:solidFill>
                  <a:srgbClr val="C00000"/>
                </a:solidFill>
              </a:rPr>
              <a:t>planned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timetable</a:t>
            </a:r>
            <a:endParaRPr lang="tr-TR" dirty="0">
              <a:solidFill>
                <a:srgbClr val="C00000"/>
              </a:solidFill>
            </a:endParaRPr>
          </a:p>
          <a:p>
            <a:pPr lvl="2" indent="182880" fontAlgn="t">
              <a:lnSpc>
                <a:spcPct val="13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	New version of GSBPM – </a:t>
            </a:r>
            <a:r>
              <a:rPr lang="en-US" sz="2400" dirty="0">
                <a:solidFill>
                  <a:srgbClr val="005DA2"/>
                </a:solidFill>
              </a:rPr>
              <a:t>GSBPM v5.1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- to be shared by HLG – </a:t>
            </a:r>
            <a:r>
              <a:rPr lang="en-US" sz="2400" i="1" dirty="0">
                <a:solidFill>
                  <a:schemeClr val="bg2">
                    <a:lumMod val="10000"/>
                  </a:schemeClr>
                </a:solidFill>
              </a:rPr>
              <a:t>December 2018</a:t>
            </a:r>
          </a:p>
          <a:p>
            <a:pPr lvl="2" indent="182880" fontAlgn="t">
              <a:lnSpc>
                <a:spcPct val="13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	GSBPM v5.1 to be shared by CES Bureau - </a:t>
            </a:r>
            <a:r>
              <a:rPr lang="en-US" sz="2400" i="1" dirty="0">
                <a:solidFill>
                  <a:schemeClr val="bg2">
                    <a:lumMod val="10000"/>
                  </a:schemeClr>
                </a:solidFill>
              </a:rPr>
              <a:t>January 201</a:t>
            </a:r>
            <a:r>
              <a:rPr lang="it-IT" sz="2400" i="1" dirty="0">
                <a:solidFill>
                  <a:schemeClr val="bg2">
                    <a:lumMod val="10000"/>
                  </a:schemeClr>
                </a:solidFill>
              </a:rPr>
              <a:t>9</a:t>
            </a:r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  <a:p>
            <a:pPr lvl="2" indent="182880" fontAlgn="t">
              <a:lnSpc>
                <a:spcPct val="13000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	GSBPM v5.1 to be endorsed by CES -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400" i="1" dirty="0">
                <a:solidFill>
                  <a:schemeClr val="bg2">
                    <a:lumMod val="10000"/>
                  </a:schemeClr>
                </a:solidFill>
              </a:rPr>
              <a:t>June 2019</a:t>
            </a:r>
          </a:p>
          <a:p>
            <a:pPr indent="0" fontAlgn="t">
              <a:lnSpc>
                <a:spcPct val="130000"/>
              </a:lnSpc>
              <a:spcBef>
                <a:spcPts val="1800"/>
              </a:spcBef>
              <a:buNone/>
            </a:pPr>
            <a:endParaRPr lang="en-US" sz="2400" i="1" dirty="0">
              <a:solidFill>
                <a:schemeClr val="bg2">
                  <a:lumMod val="10000"/>
                </a:schemeClr>
              </a:solidFill>
            </a:endParaRPr>
          </a:p>
          <a:p>
            <a:pPr indent="0" fontAlgn="t">
              <a:lnSpc>
                <a:spcPct val="130000"/>
              </a:lnSpc>
              <a:spcBef>
                <a:spcPts val="1800"/>
              </a:spcBef>
              <a:buNone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Is there a huge impact on the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organisations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already using GSBPM?</a:t>
            </a:r>
          </a:p>
          <a:p>
            <a:pPr indent="0" fontAlgn="t">
              <a:lnSpc>
                <a:spcPct val="130000"/>
              </a:lnSpc>
              <a:spcBef>
                <a:spcPts val="1800"/>
              </a:spcBef>
              <a:buNone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=&gt; No. GSBPM structure is the same, but only made more applicable for different data sources, products, etc.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59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3909</TotalTime>
  <Words>1133</Words>
  <Application>Microsoft Office PowerPoint</Application>
  <PresentationFormat>On-screen Show (4:3)</PresentationFormat>
  <Paragraphs>194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HP Simplified</vt:lpstr>
      <vt:lpstr>Arial</vt:lpstr>
      <vt:lpstr>Calibri</vt:lpstr>
      <vt:lpstr>Courier New</vt:lpstr>
      <vt:lpstr>Wingdings</vt:lpstr>
      <vt:lpstr>UNECE_POTX_4x3</vt:lpstr>
      <vt:lpstr>  Supporting Standards Group Activities and Challenges</vt:lpstr>
      <vt:lpstr>The Supporting Standards Group</vt:lpstr>
      <vt:lpstr>The Members</vt:lpstr>
      <vt:lpstr>Activities in 2018</vt:lpstr>
      <vt:lpstr>Revision of GSBPM &amp; GSIM</vt:lpstr>
      <vt:lpstr>GSBPM revision (1)</vt:lpstr>
      <vt:lpstr>GSBPM revision (2)</vt:lpstr>
      <vt:lpstr>GSBPM revision (3)</vt:lpstr>
      <vt:lpstr>GSBPM revision (4)</vt:lpstr>
      <vt:lpstr>GSIM revision (1)</vt:lpstr>
      <vt:lpstr>GSIM revision (2)</vt:lpstr>
      <vt:lpstr>GSIM revision (3)</vt:lpstr>
      <vt:lpstr>GSIM revision (4)</vt:lpstr>
      <vt:lpstr>GAMSO update</vt:lpstr>
      <vt:lpstr>ModernStats World Workshop (1)</vt:lpstr>
      <vt:lpstr>ModernStats World Workshop (2)</vt:lpstr>
      <vt:lpstr>ModernStats World Workshop (3)</vt:lpstr>
      <vt:lpstr>Integrated view of Modernisation Standards (1)</vt:lpstr>
      <vt:lpstr>Integrated view of Modernisation Standards (2)</vt:lpstr>
      <vt:lpstr>Future activities and challenges (1)</vt:lpstr>
      <vt:lpstr>Future activities and challenges (2)</vt:lpstr>
    </vt:vector>
  </TitlesOfParts>
  <Company>ECE-SMM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Salome Studer</dc:creator>
  <cp:lastModifiedBy>Inkyung Choi</cp:lastModifiedBy>
  <cp:revision>97</cp:revision>
  <cp:lastPrinted>2018-11-26T12:18:04Z</cp:lastPrinted>
  <dcterms:created xsi:type="dcterms:W3CDTF">2015-05-13T14:05:37Z</dcterms:created>
  <dcterms:modified xsi:type="dcterms:W3CDTF">2018-11-26T16:48:24Z</dcterms:modified>
</cp:coreProperties>
</file>