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304" r:id="rId2"/>
    <p:sldId id="308" r:id="rId3"/>
    <p:sldId id="327" r:id="rId4"/>
    <p:sldId id="323" r:id="rId5"/>
    <p:sldId id="324" r:id="rId6"/>
    <p:sldId id="325" r:id="rId7"/>
    <p:sldId id="326" r:id="rId8"/>
    <p:sldId id="328" r:id="rId9"/>
    <p:sldId id="320" r:id="rId10"/>
    <p:sldId id="318" r:id="rId11"/>
    <p:sldId id="321" r:id="rId12"/>
  </p:sldIdLst>
  <p:sldSz cx="9144000" cy="6858000" type="screen4x3"/>
  <p:notesSz cx="6858000" cy="9144000"/>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orient="horz" pos="816">
          <p15:clr>
            <a:srgbClr val="A4A3A4"/>
          </p15:clr>
        </p15:guide>
        <p15:guide id="3" orient="horz" pos="3840">
          <p15:clr>
            <a:srgbClr val="A4A3A4"/>
          </p15:clr>
        </p15:guide>
        <p15:guide id="4" orient="horz" pos="1056">
          <p15:clr>
            <a:srgbClr val="A4A3A4"/>
          </p15:clr>
        </p15:guide>
        <p15:guide id="5" pos="2880">
          <p15:clr>
            <a:srgbClr val="A4A3A4"/>
          </p15:clr>
        </p15:guide>
        <p15:guide id="6" pos="288">
          <p15:clr>
            <a:srgbClr val="A4A3A4"/>
          </p15:clr>
        </p15:guide>
        <p15:guide id="7" pos="5472">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387A"/>
    <a:srgbClr val="2A583D"/>
    <a:srgbClr val="5B92E5"/>
    <a:srgbClr val="4B92DB"/>
    <a:srgbClr val="0A2E6D"/>
    <a:srgbClr val="0A1F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749" autoAdjust="0"/>
  </p:normalViewPr>
  <p:slideViewPr>
    <p:cSldViewPr>
      <p:cViewPr>
        <p:scale>
          <a:sx n="107" d="100"/>
          <a:sy n="107" d="100"/>
        </p:scale>
        <p:origin x="-84" y="90"/>
      </p:cViewPr>
      <p:guideLst>
        <p:guide orient="horz" pos="2160"/>
        <p:guide orient="horz" pos="816"/>
        <p:guide orient="horz" pos="3840"/>
        <p:guide orient="horz" pos="1056"/>
        <p:guide pos="2880"/>
        <p:guide pos="288"/>
        <p:guide pos="5472"/>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68" d="100"/>
          <a:sy n="68" d="100"/>
        </p:scale>
        <p:origin x="-2880" y="-77"/>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CC02A0-C947-4278-96D1-0DB9C063DF55}" type="datetimeFigureOut">
              <a:rPr lang="en-US" smtClean="0">
                <a:latin typeface="Arial"/>
              </a:rPr>
              <a:t>11/26/2018</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533FAA7-9DA0-4163-8828-B20FAF1EB063}" type="slidenum">
              <a:rPr lang="en-US" smtClean="0">
                <a:latin typeface="Arial"/>
              </a:rPr>
              <a:t>‹nr.›</a:t>
            </a:fld>
            <a:endParaRPr lang="en-US" dirty="0">
              <a:latin typeface="Arial"/>
            </a:endParaRPr>
          </a:p>
        </p:txBody>
      </p:sp>
    </p:spTree>
    <p:extLst>
      <p:ext uri="{BB962C8B-B14F-4D97-AF65-F5344CB8AC3E}">
        <p14:creationId xmlns:p14="http://schemas.microsoft.com/office/powerpoint/2010/main" val="2801062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81000" y="381000"/>
            <a:ext cx="3432175" cy="2573338"/>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381000" y="3124200"/>
            <a:ext cx="6096000" cy="533400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Footer Placeholder 5"/>
          <p:cNvSpPr>
            <a:spLocks noGrp="1"/>
          </p:cNvSpPr>
          <p:nvPr>
            <p:ph type="ftr" sz="quarter" idx="4"/>
          </p:nvPr>
        </p:nvSpPr>
        <p:spPr>
          <a:xfrm>
            <a:off x="381000" y="8686800"/>
            <a:ext cx="4876800" cy="227013"/>
          </a:xfrm>
          <a:prstGeom prst="rect">
            <a:avLst/>
          </a:prstGeom>
        </p:spPr>
        <p:txBody>
          <a:bodyPr vert="horz" wrap="none" lIns="0" tIns="0" rIns="0" bIns="0" rtlCol="0" anchor="ctr"/>
          <a:lstStyle>
            <a:lvl1pPr algn="l">
              <a:defRPr sz="1000">
                <a:latin typeface="Arial"/>
              </a:defRPr>
            </a:lvl1pPr>
          </a:lstStyle>
          <a:p>
            <a:endParaRPr lang="en-US" dirty="0"/>
          </a:p>
        </p:txBody>
      </p:sp>
      <p:sp>
        <p:nvSpPr>
          <p:cNvPr id="7" name="Slide Number Placeholder 6"/>
          <p:cNvSpPr>
            <a:spLocks noGrp="1"/>
          </p:cNvSpPr>
          <p:nvPr>
            <p:ph type="sldNum" sz="quarter" idx="5"/>
          </p:nvPr>
        </p:nvSpPr>
        <p:spPr>
          <a:xfrm>
            <a:off x="5867400" y="8686800"/>
            <a:ext cx="609600" cy="227013"/>
          </a:xfrm>
          <a:prstGeom prst="rect">
            <a:avLst/>
          </a:prstGeom>
        </p:spPr>
        <p:txBody>
          <a:bodyPr vert="horz" wrap="none" lIns="0" tIns="0" rIns="0" bIns="0" rtlCol="0" anchor="ctr"/>
          <a:lstStyle>
            <a:lvl1pPr algn="r">
              <a:defRPr sz="1000">
                <a:latin typeface="Arial"/>
              </a:defRPr>
            </a:lvl1pPr>
          </a:lstStyle>
          <a:p>
            <a:fld id="{8547E1EE-0039-4797-B978-F453418260D1}" type="slidenum">
              <a:rPr lang="en-US" smtClean="0"/>
              <a:pPr/>
              <a:t>‹nr.›</a:t>
            </a:fld>
            <a:endParaRPr lang="en-US" dirty="0"/>
          </a:p>
        </p:txBody>
      </p:sp>
    </p:spTree>
    <p:extLst>
      <p:ext uri="{BB962C8B-B14F-4D97-AF65-F5344CB8AC3E}">
        <p14:creationId xmlns:p14="http://schemas.microsoft.com/office/powerpoint/2010/main" val="2736465104"/>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600"/>
      </a:spcBef>
      <a:defRPr sz="1100" kern="1200">
        <a:solidFill>
          <a:schemeClr val="tx1"/>
        </a:solidFill>
        <a:latin typeface="Arial"/>
        <a:ea typeface="+mn-ea"/>
        <a:cs typeface="+mn-cs"/>
      </a:defRPr>
    </a:lvl1pPr>
    <a:lvl2pPr marL="182880" indent="-137160" algn="l" defTabSz="914400" rtl="0" eaLnBrk="1" latinLnBrk="0" hangingPunct="1">
      <a:spcBef>
        <a:spcPts val="600"/>
      </a:spcBef>
      <a:buFont typeface="HP Simplified" panose="020B0604020204020204" pitchFamily="34" charset="0"/>
      <a:buChar char="•"/>
      <a:defRPr sz="1050" kern="1200">
        <a:solidFill>
          <a:schemeClr val="tx1"/>
        </a:solidFill>
        <a:latin typeface="Arial"/>
        <a:ea typeface="+mn-ea"/>
        <a:cs typeface="+mn-cs"/>
      </a:defRPr>
    </a:lvl2pPr>
    <a:lvl3pPr marL="339725" indent="-104775" algn="l" defTabSz="914400" rtl="0" eaLnBrk="1" latinLnBrk="0" hangingPunct="1">
      <a:spcBef>
        <a:spcPts val="600"/>
      </a:spcBef>
      <a:buFont typeface="HP Simplified" panose="020B0604020204020204" pitchFamily="34" charset="0"/>
      <a:buChar char="–"/>
      <a:defRPr sz="1000" kern="1200">
        <a:solidFill>
          <a:schemeClr val="tx1"/>
        </a:solidFill>
        <a:latin typeface="Arial"/>
        <a:ea typeface="+mn-ea"/>
        <a:cs typeface="+mn-cs"/>
      </a:defRPr>
    </a:lvl3pPr>
    <a:lvl4pPr marL="515938" indent="-117475" algn="l" defTabSz="914400" rtl="0" eaLnBrk="1" latinLnBrk="0" hangingPunct="1">
      <a:spcBef>
        <a:spcPts val="600"/>
      </a:spcBef>
      <a:buFont typeface="HP Simplified" panose="020B0604020204020204" pitchFamily="34" charset="0"/>
      <a:buChar char="•"/>
      <a:defRPr sz="900" kern="1200">
        <a:solidFill>
          <a:schemeClr val="tx1"/>
        </a:solidFill>
        <a:latin typeface="Arial"/>
        <a:ea typeface="+mn-ea"/>
        <a:cs typeface="+mn-cs"/>
      </a:defRPr>
    </a:lvl4pPr>
    <a:lvl5pPr marL="633413" indent="-117475" algn="l" defTabSz="914400" rtl="0" eaLnBrk="1" latinLnBrk="0" hangingPunct="1">
      <a:spcBef>
        <a:spcPts val="600"/>
      </a:spcBef>
      <a:buFont typeface="HP Simplified" panose="020B0604020204020204" pitchFamily="34" charset="0"/>
      <a:buChar char="–"/>
      <a:defRPr sz="800" kern="1200">
        <a:solidFill>
          <a:schemeClr val="tx1"/>
        </a:solidFill>
        <a:latin typeface="Arial"/>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Direct Result</a:t>
            </a:r>
            <a:r>
              <a:rPr lang="en-US" baseline="0" dirty="0" smtClean="0"/>
              <a:t> of Sprint</a:t>
            </a:r>
          </a:p>
        </p:txBody>
      </p:sp>
      <p:sp>
        <p:nvSpPr>
          <p:cNvPr id="4" name="Slide Number Placeholder 3"/>
          <p:cNvSpPr>
            <a:spLocks noGrp="1"/>
          </p:cNvSpPr>
          <p:nvPr>
            <p:ph type="sldNum" sz="quarter" idx="10"/>
          </p:nvPr>
        </p:nvSpPr>
        <p:spPr/>
        <p:txBody>
          <a:bodyPr/>
          <a:lstStyle/>
          <a:p>
            <a:fld id="{8547E1EE-0039-4797-B978-F453418260D1}" type="slidenum">
              <a:rPr lang="en-US" smtClean="0"/>
              <a:pPr/>
              <a:t>1</a:t>
            </a:fld>
            <a:endParaRPr lang="en-US"/>
          </a:p>
        </p:txBody>
      </p:sp>
    </p:spTree>
    <p:extLst>
      <p:ext uri="{BB962C8B-B14F-4D97-AF65-F5344CB8AC3E}">
        <p14:creationId xmlns:p14="http://schemas.microsoft.com/office/powerpoint/2010/main" val="60844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Direct Result</a:t>
            </a:r>
            <a:r>
              <a:rPr lang="en-US" baseline="0" dirty="0" smtClean="0"/>
              <a:t> of Sprint</a:t>
            </a:r>
          </a:p>
        </p:txBody>
      </p:sp>
      <p:sp>
        <p:nvSpPr>
          <p:cNvPr id="4" name="Slide Number Placeholder 3"/>
          <p:cNvSpPr>
            <a:spLocks noGrp="1"/>
          </p:cNvSpPr>
          <p:nvPr>
            <p:ph type="sldNum" sz="quarter" idx="10"/>
          </p:nvPr>
        </p:nvSpPr>
        <p:spPr/>
        <p:txBody>
          <a:bodyPr/>
          <a:lstStyle/>
          <a:p>
            <a:fld id="{8547E1EE-0039-4797-B978-F453418260D1}" type="slidenum">
              <a:rPr lang="en-US" smtClean="0"/>
              <a:pPr/>
              <a:t>11</a:t>
            </a:fld>
            <a:endParaRPr lang="en-US"/>
          </a:p>
        </p:txBody>
      </p:sp>
    </p:spTree>
    <p:extLst>
      <p:ext uri="{BB962C8B-B14F-4D97-AF65-F5344CB8AC3E}">
        <p14:creationId xmlns:p14="http://schemas.microsoft.com/office/powerpoint/2010/main" val="36405436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with Picture">
    <p:spTree>
      <p:nvGrpSpPr>
        <p:cNvPr id="1" name=""/>
        <p:cNvGrpSpPr/>
        <p:nvPr/>
      </p:nvGrpSpPr>
      <p:grpSpPr>
        <a:xfrm>
          <a:off x="0" y="0"/>
          <a:ext cx="0" cy="0"/>
          <a:chOff x="0" y="0"/>
          <a:chExt cx="0" cy="0"/>
        </a:xfrm>
      </p:grpSpPr>
      <p:sp>
        <p:nvSpPr>
          <p:cNvPr id="11" name="Rectangle 10"/>
          <p:cNvSpPr/>
          <p:nvPr userDrawn="1"/>
        </p:nvSpPr>
        <p:spPr>
          <a:xfrm>
            <a:off x="0" y="0"/>
            <a:ext cx="9180512" cy="6858000"/>
          </a:xfrm>
          <a:prstGeom prst="rect">
            <a:avLst/>
          </a:prstGeom>
          <a:solidFill>
            <a:srgbClr val="4B92DB"/>
          </a:solidFill>
          <a:ln w="190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smtClean="0">
              <a:latin typeface="Arial"/>
            </a:endParaRPr>
          </a:p>
        </p:txBody>
      </p:sp>
      <p:sp>
        <p:nvSpPr>
          <p:cNvPr id="2" name="Title 1"/>
          <p:cNvSpPr>
            <a:spLocks noGrp="1"/>
          </p:cNvSpPr>
          <p:nvPr>
            <p:ph type="ctrTitle"/>
          </p:nvPr>
        </p:nvSpPr>
        <p:spPr>
          <a:xfrm>
            <a:off x="457200" y="2763520"/>
            <a:ext cx="6858000" cy="1554480"/>
          </a:xfrm>
        </p:spPr>
        <p:txBody>
          <a:bodyPr/>
          <a:lstStyle>
            <a:lvl1pPr>
              <a:defRPr sz="5000" spc="-100" baseline="0"/>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4419600"/>
            <a:ext cx="6858000" cy="1188720"/>
          </a:xfrm>
        </p:spPr>
        <p:txBody>
          <a:bodyPr>
            <a:noAutofit/>
          </a:bodyPr>
          <a:lstStyle>
            <a:lvl1pPr marL="0" indent="0" algn="l">
              <a:spcBef>
                <a:spcPts val="600"/>
              </a:spcBef>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copyright"/>
          <p:cNvSpPr txBox="1"/>
          <p:nvPr userDrawn="1"/>
        </p:nvSpPr>
        <p:spPr>
          <a:xfrm>
            <a:off x="457200" y="6482536"/>
            <a:ext cx="2819400" cy="223064"/>
          </a:xfrm>
          <a:prstGeom prst="rect">
            <a:avLst/>
          </a:prstGeom>
          <a:noFill/>
        </p:spPr>
        <p:txBody>
          <a:bodyPr wrap="square" lIns="0" tIns="0" rIns="0" bIns="0" rtlCol="0" anchor="b">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smtClean="0">
                <a:solidFill>
                  <a:srgbClr val="FFFFFF"/>
                </a:solidFill>
                <a:latin typeface="Arial"/>
                <a:cs typeface="Arial"/>
              </a:rPr>
              <a:t>.</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3528" y="260648"/>
            <a:ext cx="2593853" cy="795530"/>
          </a:xfrm>
          <a:prstGeom prst="rect">
            <a:avLst/>
          </a:prstGeom>
        </p:spPr>
      </p:pic>
      <p:pic>
        <p:nvPicPr>
          <p:cNvPr id="1026" name="Picture 2" descr="G:\Stat\_Statistical Management and Modernisation Unit\_MCs\Blue Sky Thinking Network\images\iStock_000050107046_Large.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79512" y="5830775"/>
            <a:ext cx="917249" cy="900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G:\Stat\_Statistical Management and Modernisation Unit\_MCs\Blue Sky Thinking Network\images\BlueSkies.jp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796136" y="255997"/>
            <a:ext cx="3037259" cy="2111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771741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smtClean="0"/>
              <a:t>Click to edit Master title style</a:t>
            </a:r>
            <a:endParaRPr lang="en-US" dirty="0"/>
          </a:p>
        </p:txBody>
      </p:sp>
      <p:sp>
        <p:nvSpPr>
          <p:cNvPr id="3" name="Picture Placeholder 2"/>
          <p:cNvSpPr>
            <a:spLocks noGrp="1"/>
          </p:cNvSpPr>
          <p:nvPr>
            <p:ph type="pic" idx="1"/>
          </p:nvPr>
        </p:nvSpPr>
        <p:spPr>
          <a:xfrm>
            <a:off x="457200" y="1295400"/>
            <a:ext cx="2560320" cy="2743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457200" y="4211392"/>
            <a:ext cx="2560320" cy="1884608"/>
          </a:xfrm>
        </p:spPr>
        <p:txBody>
          <a:bodyPr>
            <a:no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Picture Placeholder 2"/>
          <p:cNvSpPr>
            <a:spLocks noGrp="1"/>
          </p:cNvSpPr>
          <p:nvPr>
            <p:ph type="pic" idx="15"/>
          </p:nvPr>
        </p:nvSpPr>
        <p:spPr>
          <a:xfrm>
            <a:off x="3291840" y="1295400"/>
            <a:ext cx="2560320" cy="2743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11" name="Picture Placeholder 2"/>
          <p:cNvSpPr>
            <a:spLocks noGrp="1"/>
          </p:cNvSpPr>
          <p:nvPr>
            <p:ph type="pic" idx="16"/>
          </p:nvPr>
        </p:nvSpPr>
        <p:spPr>
          <a:xfrm>
            <a:off x="6126480" y="1295400"/>
            <a:ext cx="2560320" cy="2743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12" name="Text Placeholder 3"/>
          <p:cNvSpPr>
            <a:spLocks noGrp="1"/>
          </p:cNvSpPr>
          <p:nvPr>
            <p:ph type="body" sz="half" idx="17"/>
          </p:nvPr>
        </p:nvSpPr>
        <p:spPr>
          <a:xfrm>
            <a:off x="3291840" y="4211392"/>
            <a:ext cx="2560320" cy="1884608"/>
          </a:xfrm>
        </p:spPr>
        <p:txBody>
          <a:bodyPr>
            <a:no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ext Placeholder 3"/>
          <p:cNvSpPr>
            <a:spLocks noGrp="1"/>
          </p:cNvSpPr>
          <p:nvPr>
            <p:ph type="body" sz="half" idx="18"/>
          </p:nvPr>
        </p:nvSpPr>
        <p:spPr>
          <a:xfrm>
            <a:off x="6126480" y="4211392"/>
            <a:ext cx="2560320" cy="1884608"/>
          </a:xfrm>
        </p:spPr>
        <p:txBody>
          <a:bodyPr>
            <a:no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6117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8pPr>
              <a:defRPr/>
            </a:lvl8pPr>
          </a:lstStyle>
          <a:p>
            <a:pPr lvl="0"/>
            <a:r>
              <a:rPr lang="en-US" dirty="0" smtClean="0"/>
              <a:t>Click to edit Master text styles</a:t>
            </a:r>
          </a:p>
          <a:p>
            <a:pPr lvl="1"/>
            <a:r>
              <a:rPr lang="en-US" dirty="0" smtClean="0"/>
              <a:t>Second level</a:t>
            </a:r>
          </a:p>
          <a:p>
            <a:pPr lvl="2"/>
            <a:r>
              <a:rPr lang="en-US" dirty="0" smtClean="0"/>
              <a:t>Third level </a:t>
            </a:r>
            <a:endParaRPr lang="en-US" dirty="0"/>
          </a:p>
        </p:txBody>
      </p:sp>
    </p:spTree>
    <p:extLst>
      <p:ext uri="{BB962C8B-B14F-4D97-AF65-F5344CB8AC3E}">
        <p14:creationId xmlns:p14="http://schemas.microsoft.com/office/powerpoint/2010/main" val="2709212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6858000" cy="1828800"/>
          </a:xfrm>
        </p:spPr>
        <p:txBody>
          <a:bodyPr anchor="t"/>
          <a:lstStyle>
            <a:lvl1pPr algn="l">
              <a:defRPr sz="3200" b="1" cap="none" spc="-100" baseline="0">
                <a:solidFill>
                  <a:srgbClr val="0A387A"/>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4419600"/>
            <a:ext cx="6858000" cy="1188720"/>
          </a:xfrm>
        </p:spPr>
        <p:txBody>
          <a:bodyPr anchor="t">
            <a:noAutofit/>
          </a:bodyPr>
          <a:lstStyle>
            <a:lvl1pPr marL="0" indent="0">
              <a:spcBef>
                <a:spcPts val="600"/>
              </a:spcBef>
              <a:buNone/>
              <a:defRPr sz="2000">
                <a:solidFill>
                  <a:srgbClr val="0A387A"/>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2129205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9512" y="116632"/>
            <a:ext cx="7632848" cy="762000"/>
          </a:xfrm>
        </p:spPr>
        <p:txBody>
          <a:bodyPr/>
          <a:lstStyle>
            <a:lvl1pPr>
              <a:defRPr>
                <a:solidFill>
                  <a:srgbClr val="0A387A"/>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07504" y="1052736"/>
            <a:ext cx="8784976" cy="5184576"/>
          </a:xfrm>
        </p:spPr>
        <p:txBody>
          <a:bodyPr/>
          <a:lstStyle>
            <a:lvl1pPr>
              <a:defRPr>
                <a:solidFill>
                  <a:srgbClr val="0A387A"/>
                </a:solidFill>
              </a:defRPr>
            </a:lvl1pPr>
            <a:lvl2pPr>
              <a:defRPr>
                <a:solidFill>
                  <a:srgbClr val="0A387A"/>
                </a:solidFill>
              </a:defRPr>
            </a:lvl2pPr>
            <a:lvl3pPr>
              <a:defRPr>
                <a:solidFill>
                  <a:srgbClr val="0A387A"/>
                </a:solidFill>
              </a:defRPr>
            </a:lvl3pPr>
            <a:lvl4pPr>
              <a:defRPr>
                <a:solidFill>
                  <a:srgbClr val="0A387A"/>
                </a:solidFill>
              </a:defRPr>
            </a:lvl4pPr>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 </a:t>
            </a:r>
            <a:endParaRPr lang="en-US" dirty="0"/>
          </a:p>
        </p:txBody>
      </p:sp>
    </p:spTree>
    <p:extLst>
      <p:ext uri="{BB962C8B-B14F-4D97-AF65-F5344CB8AC3E}">
        <p14:creationId xmlns:p14="http://schemas.microsoft.com/office/powerpoint/2010/main" val="2250106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295401"/>
            <a:ext cx="3986784" cy="4800600"/>
          </a:xfrm>
        </p:spPr>
        <p:txBody>
          <a:bodyPr>
            <a:normAutofit/>
          </a:bodyPr>
          <a:lstStyle>
            <a:lvl1pPr>
              <a:defRPr sz="2000"/>
            </a:lvl1pPr>
            <a:lvl2pPr>
              <a:defRPr sz="2000"/>
            </a:lvl2pPr>
            <a:lvl3pPr>
              <a:defRPr sz="2000"/>
            </a:lvl3pPr>
            <a:lvl4pPr>
              <a:defRPr sz="2000"/>
            </a:lvl4pPr>
            <a:lvl5pPr>
              <a:defRPr sz="1200"/>
            </a:lvl5pPr>
            <a:lvl6pPr marL="914400" indent="0">
              <a:buNone/>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 </a:t>
            </a:r>
          </a:p>
        </p:txBody>
      </p:sp>
      <p:sp>
        <p:nvSpPr>
          <p:cNvPr id="4" name="Content Placeholder 3"/>
          <p:cNvSpPr>
            <a:spLocks noGrp="1"/>
          </p:cNvSpPr>
          <p:nvPr>
            <p:ph sz="half" idx="2"/>
          </p:nvPr>
        </p:nvSpPr>
        <p:spPr>
          <a:xfrm>
            <a:off x="4700016" y="1295401"/>
            <a:ext cx="3986784" cy="4800600"/>
          </a:xfrm>
        </p:spPr>
        <p:txBody>
          <a:bodyPr>
            <a:normAutofit/>
          </a:bodyPr>
          <a:lstStyle>
            <a:lvl1pPr>
              <a:defRPr sz="2000"/>
            </a:lvl1pPr>
            <a:lvl2pPr>
              <a:defRPr sz="2000"/>
            </a:lvl2pPr>
            <a:lvl3pPr>
              <a:defRPr sz="2000"/>
            </a:lvl3pPr>
            <a:lvl4pPr>
              <a:defRPr sz="2000"/>
            </a:lvl4pPr>
            <a:lvl5pPr>
              <a:defRPr sz="1200"/>
            </a:lvl5pPr>
            <a:lvl6pPr>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269568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Subtitle and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lstStyle>
            <a:lvl1pPr>
              <a:defRPr/>
            </a:lvl1pPr>
          </a:lstStyle>
          <a:p>
            <a:r>
              <a:rPr lang="en-US" smtClean="0"/>
              <a:t>Click to edit Master title style</a:t>
            </a:r>
            <a:endParaRPr lang="en-US" dirty="0"/>
          </a:p>
        </p:txBody>
      </p:sp>
      <p:sp>
        <p:nvSpPr>
          <p:cNvPr id="10" name="Text Placeholder 7"/>
          <p:cNvSpPr>
            <a:spLocks noGrp="1"/>
          </p:cNvSpPr>
          <p:nvPr>
            <p:ph type="body" sz="quarter" idx="13" hasCustomPrompt="1"/>
          </p:nvPr>
        </p:nvSpPr>
        <p:spPr>
          <a:xfrm>
            <a:off x="457200" y="1133856"/>
            <a:ext cx="8229600" cy="260574"/>
          </a:xfrm>
        </p:spPr>
        <p:txBody>
          <a:bodyPr>
            <a:noAutofit/>
          </a:bodyPr>
          <a:lstStyle>
            <a:lvl1pPr marL="0" indent="0">
              <a:spcBef>
                <a:spcPts val="0"/>
              </a:spcBef>
              <a:buNone/>
              <a:defRPr sz="1800">
                <a:solidFill>
                  <a:schemeClr val="accent1"/>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dirty="0" smtClean="0"/>
              <a:t>Click to add subtitle</a:t>
            </a:r>
          </a:p>
        </p:txBody>
      </p:sp>
      <p:sp>
        <p:nvSpPr>
          <p:cNvPr id="3" name="Text Placeholder 2"/>
          <p:cNvSpPr>
            <a:spLocks noGrp="1"/>
          </p:cNvSpPr>
          <p:nvPr>
            <p:ph type="body" idx="1" hasCustomPrompt="1"/>
          </p:nvPr>
        </p:nvSpPr>
        <p:spPr>
          <a:xfrm>
            <a:off x="457200" y="1676399"/>
            <a:ext cx="3986784" cy="274320"/>
          </a:xfrm>
        </p:spPr>
        <p:txBody>
          <a:bodyPr anchor="t">
            <a:noAutofit/>
          </a:bodyPr>
          <a:lstStyle>
            <a:lvl1pPr marL="0" indent="0">
              <a:spcBef>
                <a:spcPts val="0"/>
              </a:spcBef>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add heading</a:t>
            </a:r>
          </a:p>
        </p:txBody>
      </p:sp>
      <p:sp>
        <p:nvSpPr>
          <p:cNvPr id="4" name="Content Placeholder 3"/>
          <p:cNvSpPr>
            <a:spLocks noGrp="1"/>
          </p:cNvSpPr>
          <p:nvPr>
            <p:ph sz="half" idx="2"/>
          </p:nvPr>
        </p:nvSpPr>
        <p:spPr>
          <a:xfrm>
            <a:off x="457200" y="2057401"/>
            <a:ext cx="3986784" cy="4038600"/>
          </a:xfrm>
        </p:spPr>
        <p:txBody>
          <a:bodyPr>
            <a:normAutofit/>
          </a:bodyPr>
          <a:lstStyle>
            <a:lvl1pPr>
              <a:defRPr sz="2000"/>
            </a:lvl1pPr>
            <a:lvl2pPr>
              <a:defRPr sz="20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 </a:t>
            </a:r>
          </a:p>
        </p:txBody>
      </p:sp>
      <p:sp>
        <p:nvSpPr>
          <p:cNvPr id="5" name="Text Placeholder 4"/>
          <p:cNvSpPr>
            <a:spLocks noGrp="1"/>
          </p:cNvSpPr>
          <p:nvPr>
            <p:ph type="body" sz="quarter" idx="3" hasCustomPrompt="1"/>
          </p:nvPr>
        </p:nvSpPr>
        <p:spPr>
          <a:xfrm>
            <a:off x="4700016" y="1676399"/>
            <a:ext cx="3986784" cy="274320"/>
          </a:xfrm>
        </p:spPr>
        <p:txBody>
          <a:bodyPr anchor="t">
            <a:noAutofit/>
          </a:bodyPr>
          <a:lstStyle>
            <a:lvl1pPr marL="0" indent="0">
              <a:spcBef>
                <a:spcPts val="0"/>
              </a:spcBef>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add heading</a:t>
            </a:r>
          </a:p>
        </p:txBody>
      </p:sp>
      <p:sp>
        <p:nvSpPr>
          <p:cNvPr id="6" name="Content Placeholder 5"/>
          <p:cNvSpPr>
            <a:spLocks noGrp="1"/>
          </p:cNvSpPr>
          <p:nvPr>
            <p:ph sz="quarter" idx="4"/>
          </p:nvPr>
        </p:nvSpPr>
        <p:spPr>
          <a:xfrm>
            <a:off x="4700016" y="2057401"/>
            <a:ext cx="3986784" cy="4038600"/>
          </a:xfrm>
        </p:spPr>
        <p:txBody>
          <a:bodyPr>
            <a:normAutofit/>
          </a:bodyPr>
          <a:lstStyle>
            <a:lvl1pPr>
              <a:defRPr sz="2000"/>
            </a:lvl1pPr>
            <a:lvl2pPr>
              <a:defRPr sz="20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 l</a:t>
            </a:r>
          </a:p>
        </p:txBody>
      </p:sp>
    </p:spTree>
    <p:extLst>
      <p:ext uri="{BB962C8B-B14F-4D97-AF65-F5344CB8AC3E}">
        <p14:creationId xmlns:p14="http://schemas.microsoft.com/office/powerpoint/2010/main" val="1129920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smtClean="0"/>
              <a:t>Click to edit Master title style</a:t>
            </a:r>
            <a:endParaRPr lang="en-US" dirty="0"/>
          </a:p>
        </p:txBody>
      </p:sp>
      <p:sp>
        <p:nvSpPr>
          <p:cNvPr id="3" name="Content Placeholder 2"/>
          <p:cNvSpPr>
            <a:spLocks noGrp="1"/>
          </p:cNvSpPr>
          <p:nvPr>
            <p:ph idx="1"/>
          </p:nvPr>
        </p:nvSpPr>
        <p:spPr>
          <a:xfrm>
            <a:off x="457200" y="1295401"/>
            <a:ext cx="5715000" cy="4800600"/>
          </a:xfrm>
        </p:spPr>
        <p:txBody>
          <a:bodyPr>
            <a:normAutofit/>
          </a:bodyPr>
          <a:lstStyle>
            <a:lvl1pPr>
              <a:defRPr sz="2000"/>
            </a:lvl1pPr>
            <a:lvl2pPr>
              <a:defRPr sz="2000"/>
            </a:lvl2pPr>
            <a:lvl3pPr>
              <a:defRPr sz="2000"/>
            </a:lvl3pPr>
            <a:lvl4pPr>
              <a:defRPr sz="1200"/>
            </a:lvl4pPr>
            <a:lvl5pPr>
              <a:defRPr sz="1200"/>
            </a:lvl5pPr>
            <a:lvl6pPr marL="914400" indent="0">
              <a:buNone/>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3"/>
          <p:cNvSpPr>
            <a:spLocks noGrp="1"/>
          </p:cNvSpPr>
          <p:nvPr>
            <p:ph type="body" sz="half" idx="2"/>
          </p:nvPr>
        </p:nvSpPr>
        <p:spPr>
          <a:xfrm>
            <a:off x="6400800" y="1295400"/>
            <a:ext cx="2286000" cy="4800600"/>
          </a:xfrm>
        </p:spPr>
        <p:txBody>
          <a:bodyPr>
            <a:noAutofit/>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353280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smtClean="0"/>
              <a:t>Click to edit Master title style</a:t>
            </a:r>
            <a:endParaRPr lang="en-US" dirty="0"/>
          </a:p>
        </p:txBody>
      </p:sp>
      <p:sp>
        <p:nvSpPr>
          <p:cNvPr id="3" name="Picture Placeholder 2"/>
          <p:cNvSpPr>
            <a:spLocks noGrp="1"/>
          </p:cNvSpPr>
          <p:nvPr>
            <p:ph type="pic" idx="1"/>
          </p:nvPr>
        </p:nvSpPr>
        <p:spPr>
          <a:xfrm>
            <a:off x="457200" y="1295400"/>
            <a:ext cx="5029200" cy="48006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5760720" y="1295400"/>
            <a:ext cx="2926080" cy="4800600"/>
          </a:xfrm>
        </p:spPr>
        <p:txBody>
          <a:bodyPr>
            <a:noAutofit/>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118828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Pictur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smtClean="0"/>
              <a:t>Click to edit Master title style</a:t>
            </a:r>
            <a:endParaRPr lang="en-US" dirty="0"/>
          </a:p>
        </p:txBody>
      </p:sp>
      <p:sp>
        <p:nvSpPr>
          <p:cNvPr id="3" name="Picture Placeholder 2"/>
          <p:cNvSpPr>
            <a:spLocks noGrp="1"/>
          </p:cNvSpPr>
          <p:nvPr>
            <p:ph type="pic" idx="1"/>
          </p:nvPr>
        </p:nvSpPr>
        <p:spPr>
          <a:xfrm>
            <a:off x="457200" y="1295400"/>
            <a:ext cx="5029200" cy="48006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8" name="Text Placeholder 8"/>
          <p:cNvSpPr>
            <a:spLocks noGrp="1"/>
          </p:cNvSpPr>
          <p:nvPr>
            <p:ph type="body" sz="quarter" idx="13"/>
          </p:nvPr>
        </p:nvSpPr>
        <p:spPr>
          <a:xfrm>
            <a:off x="5760720" y="1295400"/>
            <a:ext cx="2926080" cy="48006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852440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Two Pictures with Captions">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smtClean="0"/>
              <a:t>Click to edit Master title style</a:t>
            </a:r>
            <a:endParaRPr lang="en-US" dirty="0"/>
          </a:p>
        </p:txBody>
      </p:sp>
      <p:sp>
        <p:nvSpPr>
          <p:cNvPr id="3" name="Picture Placeholder 2"/>
          <p:cNvSpPr>
            <a:spLocks noGrp="1"/>
          </p:cNvSpPr>
          <p:nvPr>
            <p:ph type="pic" idx="1"/>
          </p:nvPr>
        </p:nvSpPr>
        <p:spPr>
          <a:xfrm>
            <a:off x="457200" y="1295400"/>
            <a:ext cx="3986784" cy="3505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8" name="Picture Placeholder 2"/>
          <p:cNvSpPr>
            <a:spLocks noGrp="1"/>
          </p:cNvSpPr>
          <p:nvPr>
            <p:ph type="pic" idx="13"/>
          </p:nvPr>
        </p:nvSpPr>
        <p:spPr>
          <a:xfrm>
            <a:off x="4700016" y="1295400"/>
            <a:ext cx="3986784" cy="3505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457200" y="4953000"/>
            <a:ext cx="3986784" cy="1130490"/>
          </a:xfrm>
        </p:spPr>
        <p:txBody>
          <a:bodyPr>
            <a:no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3"/>
          <p:cNvSpPr>
            <a:spLocks noGrp="1"/>
          </p:cNvSpPr>
          <p:nvPr>
            <p:ph type="body" sz="half" idx="14"/>
          </p:nvPr>
        </p:nvSpPr>
        <p:spPr>
          <a:xfrm>
            <a:off x="4700016" y="4953000"/>
            <a:ext cx="3986784" cy="1130490"/>
          </a:xfrm>
        </p:spPr>
        <p:txBody>
          <a:bodyPr>
            <a:no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02104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8000"/>
            <a:lum/>
          </a:blip>
          <a:srcRect/>
          <a:stretch>
            <a:fillRect b="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04800"/>
            <a:ext cx="8229600" cy="762000"/>
          </a:xfrm>
          <a:prstGeom prst="rect">
            <a:avLst/>
          </a:prstGeom>
        </p:spPr>
        <p:txBody>
          <a:bodyPr vert="horz" lIns="0" tIns="0" rIns="0" bIns="0" rtlCol="0" anchor="b"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95401"/>
            <a:ext cx="8229600" cy="480060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pic>
        <p:nvPicPr>
          <p:cNvPr id="5122" name="Picture 2"/>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6660232" y="6409506"/>
            <a:ext cx="2445260" cy="475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descr="Q:\Shared\ECE_Temp\UNECE 70th Anniversary Branding &amp; Templates\LOGOs\LOGO_UNECE 70\70 UNECE Logo\UNECE 70 Logo.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6513172" y="188640"/>
            <a:ext cx="2633595" cy="619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5477330"/>
      </p:ext>
    </p:extLst>
  </p:cSld>
  <p:clrMap bg1="lt1" tx1="dk1" bg2="lt2" tx2="dk2" accent1="accent1" accent2="accent2" accent3="accent3" accent4="accent4" accent5="accent5" accent6="accent6" hlink="hlink" folHlink="folHlink"/>
  <p:sldLayoutIdLst>
    <p:sldLayoutId id="2147483673" r:id="rId1"/>
    <p:sldLayoutId id="2147483651" r:id="rId2"/>
    <p:sldLayoutId id="2147483650" r:id="rId3"/>
    <p:sldLayoutId id="2147483652" r:id="rId4"/>
    <p:sldLayoutId id="2147483666" r:id="rId5"/>
    <p:sldLayoutId id="2147483656" r:id="rId6"/>
    <p:sldLayoutId id="2147483657" r:id="rId7"/>
    <p:sldLayoutId id="2147483670" r:id="rId8"/>
    <p:sldLayoutId id="2147483671" r:id="rId9"/>
    <p:sldLayoutId id="2147483672" r:id="rId10"/>
    <p:sldLayoutId id="2147483658"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defTabSz="914400" rtl="0" eaLnBrk="1" latinLnBrk="0" hangingPunct="1">
        <a:lnSpc>
          <a:spcPct val="90000"/>
        </a:lnSpc>
        <a:spcBef>
          <a:spcPct val="0"/>
        </a:spcBef>
        <a:buNone/>
        <a:defRPr sz="3200" b="1" kern="1200">
          <a:solidFill>
            <a:schemeClr val="tx1"/>
          </a:solidFill>
          <a:latin typeface="Arial"/>
          <a:ea typeface="+mj-ea"/>
          <a:cs typeface="+mj-cs"/>
        </a:defRPr>
      </a:lvl1pPr>
    </p:titleStyle>
    <p:bodyStyle>
      <a:lvl1pPr marL="182880" indent="-182880" algn="l" defTabSz="914400" rtl="0" eaLnBrk="1" latinLnBrk="0" hangingPunct="1">
        <a:lnSpc>
          <a:spcPct val="90000"/>
        </a:lnSpc>
        <a:spcBef>
          <a:spcPts val="1200"/>
        </a:spcBef>
        <a:buClr>
          <a:schemeClr val="tx1"/>
        </a:buClr>
        <a:buFont typeface="HP Simplified" panose="020B0604020204020204" pitchFamily="34" charset="0"/>
        <a:buChar char="•"/>
        <a:defRPr sz="2000" kern="1200">
          <a:solidFill>
            <a:schemeClr val="tx1"/>
          </a:solidFill>
          <a:latin typeface="Arial"/>
          <a:ea typeface="+mn-ea"/>
          <a:cs typeface="+mn-cs"/>
        </a:defRPr>
      </a:lvl1pPr>
      <a:lvl2pPr marL="411480" indent="-182880" algn="l" defTabSz="914400" rtl="0" eaLnBrk="1" latinLnBrk="0" hangingPunct="1">
        <a:lnSpc>
          <a:spcPct val="90000"/>
        </a:lnSpc>
        <a:spcBef>
          <a:spcPts val="800"/>
        </a:spcBef>
        <a:buClr>
          <a:schemeClr val="tx1"/>
        </a:buClr>
        <a:buSzPct val="80000"/>
        <a:buFont typeface="HP Simplified" panose="020B0604020204020204" pitchFamily="34" charset="0"/>
        <a:buChar char="–"/>
        <a:defRPr sz="2000" kern="1200">
          <a:solidFill>
            <a:schemeClr val="tx1"/>
          </a:solidFill>
          <a:latin typeface="Arial"/>
          <a:ea typeface="+mn-ea"/>
          <a:cs typeface="+mn-cs"/>
        </a:defRPr>
      </a:lvl2pPr>
      <a:lvl3pPr marL="548640" indent="-137160" algn="l" defTabSz="914400" rtl="0" eaLnBrk="1" latinLnBrk="0" hangingPunct="1">
        <a:lnSpc>
          <a:spcPct val="90000"/>
        </a:lnSpc>
        <a:spcBef>
          <a:spcPts val="600"/>
        </a:spcBef>
        <a:buClr>
          <a:schemeClr val="tx1"/>
        </a:buClr>
        <a:buFont typeface="HP Simplified" panose="020B0604020204020204" pitchFamily="34" charset="0"/>
        <a:buChar char="•"/>
        <a:defRPr sz="2000" kern="1200">
          <a:solidFill>
            <a:schemeClr val="tx1"/>
          </a:solidFill>
          <a:latin typeface="Arial"/>
          <a:ea typeface="+mn-ea"/>
          <a:cs typeface="+mn-cs"/>
        </a:defRPr>
      </a:lvl3pPr>
      <a:lvl4pPr marL="73152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2000" kern="1200">
          <a:solidFill>
            <a:schemeClr val="tx1"/>
          </a:solidFill>
          <a:latin typeface="Arial"/>
          <a:ea typeface="+mn-ea"/>
          <a:cs typeface="+mn-cs"/>
        </a:defRPr>
      </a:lvl4pPr>
      <a:lvl5pPr marL="86868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Arial"/>
          <a:ea typeface="+mn-ea"/>
          <a:cs typeface="+mn-cs"/>
        </a:defRPr>
      </a:lvl5pPr>
      <a:lvl6pPr marL="105156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1200" kern="1200">
          <a:solidFill>
            <a:schemeClr val="tx1"/>
          </a:solidFill>
          <a:latin typeface="+mn-lt"/>
          <a:ea typeface="+mn-ea"/>
          <a:cs typeface="+mn-cs"/>
        </a:defRPr>
      </a:lvl6pPr>
      <a:lvl7pPr marL="118872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mn-lt"/>
          <a:ea typeface="+mn-ea"/>
          <a:cs typeface="+mn-cs"/>
        </a:defRPr>
      </a:lvl7pPr>
      <a:lvl8pPr marL="137160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1200" kern="1200">
          <a:solidFill>
            <a:schemeClr val="tx1"/>
          </a:solidFill>
          <a:latin typeface="+mn-lt"/>
          <a:ea typeface="+mn-ea"/>
          <a:cs typeface="+mn-cs"/>
        </a:defRPr>
      </a:lvl8pPr>
      <a:lvl9pPr marL="155448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hyperlink" Target="mailto:bbka@cbs.nl" TargetMode="External"/><Relationship Id="rId7" Type="http://schemas.openxmlformats.org/officeDocument/2006/relationships/image" Target="../media/image16.emf"/><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7.jpeg"/><Relationship Id="rId4" Type="http://schemas.openxmlformats.org/officeDocument/2006/relationships/hyperlink" Target="https://statswiki.unece.org/display/BST"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t>Blue Sky Thinking Network – Looking Back &amp; Ahead</a:t>
            </a:r>
            <a:endParaRPr lang="en-US" sz="4000" dirty="0"/>
          </a:p>
        </p:txBody>
      </p:sp>
      <p:sp>
        <p:nvSpPr>
          <p:cNvPr id="3" name="Subtitle 2"/>
          <p:cNvSpPr>
            <a:spLocks noGrp="1"/>
          </p:cNvSpPr>
          <p:nvPr>
            <p:ph type="subTitle" idx="1"/>
          </p:nvPr>
        </p:nvSpPr>
        <p:spPr/>
        <p:txBody>
          <a:bodyPr/>
          <a:lstStyle/>
          <a:p>
            <a:r>
              <a:rPr lang="en-GB" sz="2800" i="1" dirty="0" smtClean="0"/>
              <a:t>By UNECE </a:t>
            </a:r>
            <a:r>
              <a:rPr lang="en-GB" sz="2800" i="1" dirty="0" err="1" smtClean="0"/>
              <a:t>Modernstats</a:t>
            </a:r>
            <a:r>
              <a:rPr lang="en-GB" sz="2800" i="1" dirty="0" smtClean="0"/>
              <a:t>, </a:t>
            </a:r>
            <a:r>
              <a:rPr lang="en-GB" sz="2800" i="1" dirty="0"/>
              <a:t>N</a:t>
            </a:r>
            <a:r>
              <a:rPr lang="en-GB" sz="2800" i="1" dirty="0" smtClean="0"/>
              <a:t>ovember </a:t>
            </a:r>
            <a:r>
              <a:rPr lang="en-GB" sz="2800" i="1" dirty="0" smtClean="0"/>
              <a:t>2018</a:t>
            </a:r>
          </a:p>
        </p:txBody>
      </p:sp>
      <p:sp>
        <p:nvSpPr>
          <p:cNvPr id="5" name="Rectangle 4"/>
          <p:cNvSpPr/>
          <p:nvPr/>
        </p:nvSpPr>
        <p:spPr>
          <a:xfrm>
            <a:off x="0" y="5445224"/>
            <a:ext cx="9200381" cy="1296144"/>
          </a:xfrm>
          <a:prstGeom prst="rect">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smtClean="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5792960"/>
            <a:ext cx="2736304" cy="533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G:\Stat\_Statistical Management and Modernisation Unit\_MCs\Blue Sky Thinking Network\images\iStock_000050107046_Larg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50461" y="5553296"/>
            <a:ext cx="1100699" cy="108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7179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you can do:</a:t>
            </a:r>
            <a:endParaRPr lang="en-GB" dirty="0"/>
          </a:p>
        </p:txBody>
      </p:sp>
      <p:sp>
        <p:nvSpPr>
          <p:cNvPr id="3" name="Content Placeholder 2"/>
          <p:cNvSpPr>
            <a:spLocks noGrp="1"/>
          </p:cNvSpPr>
          <p:nvPr>
            <p:ph idx="1"/>
          </p:nvPr>
        </p:nvSpPr>
        <p:spPr>
          <a:xfrm>
            <a:off x="107504" y="1268760"/>
            <a:ext cx="8784976" cy="4968552"/>
          </a:xfrm>
        </p:spPr>
        <p:txBody>
          <a:bodyPr>
            <a:normAutofit/>
          </a:bodyPr>
          <a:lstStyle/>
          <a:p>
            <a:pPr marL="358775" lvl="0" indent="-358775"/>
            <a:r>
              <a:rPr lang="en-GB" sz="3200" dirty="0" smtClean="0"/>
              <a:t>Join the Network</a:t>
            </a:r>
          </a:p>
          <a:p>
            <a:pPr marL="358775" lvl="0" indent="-358775"/>
            <a:r>
              <a:rPr lang="en-GB" sz="3200" dirty="0" smtClean="0"/>
              <a:t>Bring </a:t>
            </a:r>
            <a:r>
              <a:rPr lang="en-GB" sz="3200" dirty="0"/>
              <a:t>your </a:t>
            </a:r>
            <a:r>
              <a:rPr lang="en-GB" sz="3200" dirty="0" smtClean="0"/>
              <a:t>ideas</a:t>
            </a:r>
          </a:p>
          <a:p>
            <a:pPr marL="358775" lvl="0" indent="-358775"/>
            <a:r>
              <a:rPr lang="en-GB" sz="3200" dirty="0" smtClean="0"/>
              <a:t>Contribute to ideas</a:t>
            </a:r>
            <a:endParaRPr lang="en-GB" sz="3200" dirty="0"/>
          </a:p>
          <a:p>
            <a:pPr marL="358775" lvl="0" indent="-358775"/>
            <a:r>
              <a:rPr lang="en-GB" sz="3200" dirty="0" smtClean="0"/>
              <a:t>See what is happening</a:t>
            </a:r>
          </a:p>
          <a:p>
            <a:pPr marL="358775" lvl="0" indent="-358775"/>
            <a:endParaRPr lang="en-GB" sz="3200" dirty="0"/>
          </a:p>
          <a:p>
            <a:pPr marL="358775" lvl="0" indent="-358775"/>
            <a:r>
              <a:rPr lang="en-GB" sz="3200" dirty="0" smtClean="0"/>
              <a:t>Contact:</a:t>
            </a:r>
          </a:p>
          <a:p>
            <a:pPr lvl="1"/>
            <a:r>
              <a:rPr lang="en-GB" dirty="0" smtClean="0"/>
              <a:t>Innovation Manager: </a:t>
            </a:r>
            <a:r>
              <a:rPr lang="en-GB" dirty="0" err="1"/>
              <a:t>Barteld</a:t>
            </a:r>
            <a:r>
              <a:rPr lang="en-GB" dirty="0"/>
              <a:t> </a:t>
            </a:r>
            <a:r>
              <a:rPr lang="en-GB" dirty="0" err="1"/>
              <a:t>Braaksma</a:t>
            </a:r>
            <a:r>
              <a:rPr lang="en-GB" dirty="0"/>
              <a:t> (</a:t>
            </a:r>
            <a:r>
              <a:rPr lang="en-GB" dirty="0">
                <a:hlinkClick r:id="rId3"/>
              </a:rPr>
              <a:t>bbka@cbs.nl</a:t>
            </a:r>
            <a:r>
              <a:rPr lang="en-GB" dirty="0"/>
              <a:t>)</a:t>
            </a:r>
            <a:endParaRPr lang="en-GB" sz="1600" dirty="0"/>
          </a:p>
          <a:p>
            <a:pPr marL="358775" indent="-358775"/>
            <a:r>
              <a:rPr lang="en-GB" sz="3200" dirty="0" smtClean="0"/>
              <a:t>Wiki </a:t>
            </a:r>
            <a:r>
              <a:rPr lang="en-GB" sz="3200" dirty="0"/>
              <a:t>platform: </a:t>
            </a:r>
            <a:r>
              <a:rPr lang="en-GB" sz="2800" u="sng" dirty="0">
                <a:hlinkClick r:id="rId4"/>
              </a:rPr>
              <a:t>https://statswiki.unece.org/display/BST</a:t>
            </a:r>
            <a:endParaRPr lang="en-GB" sz="2800" dirty="0"/>
          </a:p>
          <a:p>
            <a:endParaRPr lang="en-GB" sz="4400" dirty="0"/>
          </a:p>
          <a:p>
            <a:pPr lvl="1"/>
            <a:endParaRPr lang="en-GB" sz="4400" dirty="0"/>
          </a:p>
          <a:p>
            <a:endParaRPr lang="en-GB" dirty="0"/>
          </a:p>
        </p:txBody>
      </p:sp>
      <p:pic>
        <p:nvPicPr>
          <p:cNvPr id="6146" name="Picture 2" descr="G:\Stat\_Statistical Management and Modernisation Unit\_MCs\Blue Sky Thinking Network\images\iStock_000038050226_Larg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55976" y="764704"/>
            <a:ext cx="2259023" cy="195025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Object 3"/>
          <p:cNvGraphicFramePr>
            <a:graphicFrameLocks noChangeAspect="1"/>
          </p:cNvGraphicFramePr>
          <p:nvPr>
            <p:extLst>
              <p:ext uri="{D42A27DB-BD31-4B8C-83A1-F6EECF244321}">
                <p14:modId xmlns:p14="http://schemas.microsoft.com/office/powerpoint/2010/main" val="1174244434"/>
              </p:ext>
            </p:extLst>
          </p:nvPr>
        </p:nvGraphicFramePr>
        <p:xfrm>
          <a:off x="6663865" y="1196752"/>
          <a:ext cx="2467456" cy="3491243"/>
        </p:xfrm>
        <a:graphic>
          <a:graphicData uri="http://schemas.openxmlformats.org/presentationml/2006/ole">
            <mc:AlternateContent xmlns:mc="http://schemas.openxmlformats.org/markup-compatibility/2006">
              <mc:Choice xmlns:v="urn:schemas-microsoft-com:vml" Requires="v">
                <p:oleObj spid="_x0000_s5138" name="Acrobat Document" r:id="rId6" imgW="4533695" imgH="6415848" progId="Acrobat.Document.DC">
                  <p:embed/>
                </p:oleObj>
              </mc:Choice>
              <mc:Fallback>
                <p:oleObj name="Acrobat Document" r:id="rId6" imgW="4533695" imgH="6415848" progId="Acrobat.Document.DC">
                  <p:embed/>
                  <p:pic>
                    <p:nvPicPr>
                      <p:cNvPr id="0" name=""/>
                      <p:cNvPicPr/>
                      <p:nvPr/>
                    </p:nvPicPr>
                    <p:blipFill>
                      <a:blip r:embed="rId7"/>
                      <a:stretch>
                        <a:fillRect/>
                      </a:stretch>
                    </p:blipFill>
                    <p:spPr>
                      <a:xfrm>
                        <a:off x="6663865" y="1196752"/>
                        <a:ext cx="2467456" cy="3491243"/>
                      </a:xfrm>
                      <a:prstGeom prst="rect">
                        <a:avLst/>
                      </a:prstGeom>
                    </p:spPr>
                  </p:pic>
                </p:oleObj>
              </mc:Fallback>
            </mc:AlternateContent>
          </a:graphicData>
        </a:graphic>
      </p:graphicFrame>
    </p:spTree>
    <p:extLst>
      <p:ext uri="{BB962C8B-B14F-4D97-AF65-F5344CB8AC3E}">
        <p14:creationId xmlns:p14="http://schemas.microsoft.com/office/powerpoint/2010/main" val="325092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t>Blue Sky Thinking Network – Looking Back &amp; Next Steps</a:t>
            </a:r>
            <a:endParaRPr lang="en-US" sz="4000" dirty="0"/>
          </a:p>
        </p:txBody>
      </p:sp>
      <p:sp>
        <p:nvSpPr>
          <p:cNvPr id="3" name="Subtitle 2"/>
          <p:cNvSpPr>
            <a:spLocks noGrp="1"/>
          </p:cNvSpPr>
          <p:nvPr>
            <p:ph type="subTitle" idx="1"/>
          </p:nvPr>
        </p:nvSpPr>
        <p:spPr/>
        <p:txBody>
          <a:bodyPr/>
          <a:lstStyle/>
          <a:p>
            <a:r>
              <a:rPr lang="en-GB" sz="2800" i="1" dirty="0" smtClean="0"/>
              <a:t>By UNECE </a:t>
            </a:r>
            <a:r>
              <a:rPr lang="en-GB" sz="2800" i="1" dirty="0" err="1" smtClean="0"/>
              <a:t>Modernstats</a:t>
            </a:r>
            <a:endParaRPr lang="en-GB" sz="2800" i="1" dirty="0" smtClean="0"/>
          </a:p>
        </p:txBody>
      </p:sp>
      <p:sp>
        <p:nvSpPr>
          <p:cNvPr id="5" name="Rectangle 4"/>
          <p:cNvSpPr/>
          <p:nvPr/>
        </p:nvSpPr>
        <p:spPr>
          <a:xfrm>
            <a:off x="0" y="5445224"/>
            <a:ext cx="9200381" cy="1296144"/>
          </a:xfrm>
          <a:prstGeom prst="rect">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smtClean="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5792960"/>
            <a:ext cx="2736304" cy="533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G:\Stat\_Statistical Management and Modernisation Unit\_MCs\Blue Sky Thinking Network\images\iStock_000050107046_Larg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50461" y="5553296"/>
            <a:ext cx="1100699" cy="108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910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7416824" cy="762000"/>
          </a:xfrm>
        </p:spPr>
        <p:txBody>
          <a:bodyPr/>
          <a:lstStyle/>
          <a:p>
            <a:r>
              <a:rPr lang="en-GB" dirty="0" smtClean="0"/>
              <a:t>What were the BSTN goals?</a:t>
            </a:r>
            <a:endParaRPr lang="en-GB" dirty="0"/>
          </a:p>
        </p:txBody>
      </p:sp>
      <p:sp>
        <p:nvSpPr>
          <p:cNvPr id="3" name="Content Placeholder 2"/>
          <p:cNvSpPr>
            <a:spLocks noGrp="1"/>
          </p:cNvSpPr>
          <p:nvPr>
            <p:ph idx="1"/>
          </p:nvPr>
        </p:nvSpPr>
        <p:spPr>
          <a:xfrm>
            <a:off x="395536" y="1124744"/>
            <a:ext cx="6540048" cy="5184576"/>
          </a:xfrm>
        </p:spPr>
        <p:txBody>
          <a:bodyPr/>
          <a:lstStyle/>
          <a:p>
            <a:pPr marL="358775" lvl="0" indent="-358775"/>
            <a:r>
              <a:rPr lang="en-GB" sz="2800" dirty="0"/>
              <a:t>Identify and evaluate new opportunities </a:t>
            </a:r>
          </a:p>
          <a:p>
            <a:pPr marL="358775" lvl="0" indent="-358775"/>
            <a:r>
              <a:rPr lang="en-GB" sz="2800" dirty="0"/>
              <a:t>Generate new ideas</a:t>
            </a:r>
          </a:p>
          <a:p>
            <a:pPr marL="358775" lvl="0" indent="-358775"/>
            <a:r>
              <a:rPr lang="en-GB" sz="2800" dirty="0"/>
              <a:t>Develop concrete proposals</a:t>
            </a:r>
          </a:p>
          <a:p>
            <a:pPr marL="358775" lvl="0" indent="-358775"/>
            <a:r>
              <a:rPr lang="en-GB" sz="2800" dirty="0"/>
              <a:t>Coordinate internationally</a:t>
            </a:r>
          </a:p>
          <a:p>
            <a:pPr marL="358775" lvl="0" indent="-358775"/>
            <a:r>
              <a:rPr lang="en-GB" sz="2800" dirty="0"/>
              <a:t>Create synergy with other platforms</a:t>
            </a:r>
          </a:p>
          <a:p>
            <a:pPr marL="0" indent="0">
              <a:buNone/>
            </a:pPr>
            <a:endParaRPr lang="en-GB"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2280" y="1621771"/>
            <a:ext cx="1978548"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3380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Looking</a:t>
            </a:r>
            <a:r>
              <a:rPr lang="nl-NL" dirty="0" smtClean="0"/>
              <a:t> Back at 2018</a:t>
            </a:r>
            <a:endParaRPr lang="nl-NL" dirty="0"/>
          </a:p>
        </p:txBody>
      </p:sp>
      <p:sp>
        <p:nvSpPr>
          <p:cNvPr id="3" name="Tijdelijke aanduiding voor tekst 2"/>
          <p:cNvSpPr>
            <a:spLocks noGrp="1"/>
          </p:cNvSpPr>
          <p:nvPr>
            <p:ph type="body" idx="1"/>
          </p:nvPr>
        </p:nvSpPr>
        <p:spPr>
          <a:xfrm>
            <a:off x="457200" y="1412776"/>
            <a:ext cx="8291264" cy="4195544"/>
          </a:xfrm>
        </p:spPr>
        <p:txBody>
          <a:bodyPr/>
          <a:lstStyle/>
          <a:p>
            <a:r>
              <a:rPr lang="en-GB" sz="2800" dirty="0" smtClean="0"/>
              <a:t>Success</a:t>
            </a:r>
          </a:p>
          <a:p>
            <a:pPr marL="342900" indent="-342900">
              <a:buFont typeface="Arial" panose="020B0604020202020204" pitchFamily="34" charset="0"/>
              <a:buChar char="•"/>
            </a:pPr>
            <a:r>
              <a:rPr lang="en-GB" sz="2800" dirty="0" smtClean="0"/>
              <a:t>BSTN 2018 has resulted in</a:t>
            </a:r>
          </a:p>
          <a:p>
            <a:pPr marL="800100" lvl="1" indent="-342900">
              <a:buFont typeface="Wingdings" panose="05000000000000000000" pitchFamily="2" charset="2"/>
              <a:buChar char="Ø"/>
            </a:pPr>
            <a:r>
              <a:rPr lang="en-GB" sz="2000" dirty="0" smtClean="0">
                <a:solidFill>
                  <a:srgbClr val="0A387A"/>
                </a:solidFill>
              </a:rPr>
              <a:t>Machine Learning Position Paper </a:t>
            </a:r>
          </a:p>
          <a:p>
            <a:pPr marL="800100" lvl="1" indent="-342900">
              <a:buFont typeface="Wingdings" panose="05000000000000000000" pitchFamily="2" charset="2"/>
              <a:buChar char="Ø"/>
            </a:pPr>
            <a:r>
              <a:rPr lang="en-GB" sz="2000" dirty="0" smtClean="0">
                <a:solidFill>
                  <a:srgbClr val="0A387A"/>
                </a:solidFill>
              </a:rPr>
              <a:t>ML Project Proposal</a:t>
            </a:r>
          </a:p>
          <a:p>
            <a:pPr marL="800100" lvl="1" indent="-342900">
              <a:buFont typeface="Wingdings" panose="05000000000000000000" pitchFamily="2" charset="2"/>
              <a:buChar char="Ø"/>
            </a:pPr>
            <a:r>
              <a:rPr lang="en-GB" sz="2000" dirty="0" smtClean="0">
                <a:solidFill>
                  <a:srgbClr val="0A387A"/>
                </a:solidFill>
              </a:rPr>
              <a:t>Plan to work on similar IT positon paper(s) in 2019</a:t>
            </a:r>
          </a:p>
          <a:p>
            <a:endParaRPr lang="en-GB" sz="2800" dirty="0" smtClean="0"/>
          </a:p>
          <a:p>
            <a:r>
              <a:rPr lang="en-GB" sz="2800" dirty="0" smtClean="0"/>
              <a:t>Learning</a:t>
            </a:r>
          </a:p>
          <a:p>
            <a:pPr marL="342900" indent="-342900">
              <a:buFont typeface="Arial" panose="020B0604020202020204" pitchFamily="34" charset="0"/>
              <a:buChar char="•"/>
            </a:pPr>
            <a:r>
              <a:rPr lang="en-GB" sz="2800" dirty="0" smtClean="0"/>
              <a:t>“Think Tank” role of BSTN not (yet) fully realised</a:t>
            </a:r>
          </a:p>
          <a:p>
            <a:pPr marL="800100" lvl="1" indent="-342900">
              <a:buFont typeface="Wingdings" panose="05000000000000000000" pitchFamily="2" charset="2"/>
              <a:buChar char="Ø"/>
            </a:pPr>
            <a:r>
              <a:rPr lang="en-GB" sz="2600" b="1" i="1" dirty="0" smtClean="0">
                <a:solidFill>
                  <a:srgbClr val="0A387A"/>
                </a:solidFill>
                <a:sym typeface="Wingdings" panose="05000000000000000000" pitchFamily="2" charset="2"/>
              </a:rPr>
              <a:t>Do we need a change to improve this?</a:t>
            </a:r>
            <a:endParaRPr lang="en-GB" sz="2600" b="1" i="1" dirty="0">
              <a:solidFill>
                <a:srgbClr val="0A387A"/>
              </a:solidFill>
            </a:endParaRPr>
          </a:p>
        </p:txBody>
      </p:sp>
    </p:spTree>
    <p:extLst>
      <p:ext uri="{BB962C8B-B14F-4D97-AF65-F5344CB8AC3E}">
        <p14:creationId xmlns:p14="http://schemas.microsoft.com/office/powerpoint/2010/main" val="276863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ML </a:t>
            </a:r>
            <a:r>
              <a:rPr lang="nl-NL" dirty="0" err="1" smtClean="0"/>
              <a:t>position</a:t>
            </a:r>
            <a:r>
              <a:rPr lang="nl-NL" dirty="0" smtClean="0"/>
              <a:t> paper (1/4)</a:t>
            </a:r>
            <a:endParaRPr lang="nl-NL" dirty="0"/>
          </a:p>
        </p:txBody>
      </p:sp>
      <p:sp>
        <p:nvSpPr>
          <p:cNvPr id="3" name="Tijdelijke aanduiding voor inhoud 2"/>
          <p:cNvSpPr>
            <a:spLocks noGrp="1"/>
          </p:cNvSpPr>
          <p:nvPr>
            <p:ph idx="1"/>
          </p:nvPr>
        </p:nvSpPr>
        <p:spPr/>
        <p:txBody>
          <a:bodyPr/>
          <a:lstStyle/>
          <a:p>
            <a:r>
              <a:rPr lang="en-GB" dirty="0" smtClean="0"/>
              <a:t>Written by team from Canada, Finland, Italy, Mexico, Netherlands</a:t>
            </a:r>
          </a:p>
          <a:p>
            <a:r>
              <a:rPr lang="en-GB" dirty="0" smtClean="0"/>
              <a:t>Reviewed by Executive Board</a:t>
            </a:r>
          </a:p>
          <a:p>
            <a:r>
              <a:rPr lang="en-GB" dirty="0" smtClean="0"/>
              <a:t>Finalised November 2018, will become available on the HLG-MOS wiki</a:t>
            </a:r>
          </a:p>
          <a:p>
            <a:endParaRPr lang="en-GB" dirty="0" smtClean="0"/>
          </a:p>
          <a:p>
            <a:endParaRPr lang="en-GB" dirty="0"/>
          </a:p>
        </p:txBody>
      </p:sp>
      <p:pic>
        <p:nvPicPr>
          <p:cNvPr id="6147" name="Picture 3" descr="C:\Users\Barteld\Pictures\MLPositionPape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315591"/>
            <a:ext cx="4577402" cy="3691453"/>
          </a:xfrm>
          <a:prstGeom prst="rect">
            <a:avLst/>
          </a:prstGeom>
          <a:noFill/>
          <a:extLst>
            <a:ext uri="{909E8E84-426E-40DD-AFC4-6F175D3DCCD1}">
              <a14:hiddenFill xmlns:a14="http://schemas.microsoft.com/office/drawing/2010/main">
                <a:solidFill>
                  <a:srgbClr val="FFFFFF"/>
                </a:solidFill>
              </a14:hiddenFill>
            </a:ext>
          </a:extLst>
        </p:spPr>
      </p:pic>
      <p:sp>
        <p:nvSpPr>
          <p:cNvPr id="4" name="Rechthoekige toelichting 3"/>
          <p:cNvSpPr/>
          <p:nvPr/>
        </p:nvSpPr>
        <p:spPr>
          <a:xfrm>
            <a:off x="5148064" y="2334576"/>
            <a:ext cx="3672408" cy="2246552"/>
          </a:xfrm>
          <a:prstGeom prst="wedgeRectCallout">
            <a:avLst>
              <a:gd name="adj1" fmla="val -143477"/>
              <a:gd name="adj2" fmla="val 46611"/>
            </a:avLst>
          </a:prstGeom>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pPr>
            <a:r>
              <a:rPr lang="en-US" dirty="0"/>
              <a:t>This paper is written for managers and policy makers to inform them about the possibilities to use machine learning (ML) in the production of official statistics and to demystify ML for those official statisticians unfamiliar with it. </a:t>
            </a:r>
            <a:endParaRPr lang="nl-NL" dirty="0" err="1" smtClean="0"/>
          </a:p>
        </p:txBody>
      </p:sp>
    </p:spTree>
    <p:extLst>
      <p:ext uri="{BB962C8B-B14F-4D97-AF65-F5344CB8AC3E}">
        <p14:creationId xmlns:p14="http://schemas.microsoft.com/office/powerpoint/2010/main" val="1072540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ML </a:t>
            </a:r>
            <a:r>
              <a:rPr lang="nl-NL" dirty="0" err="1"/>
              <a:t>position</a:t>
            </a:r>
            <a:r>
              <a:rPr lang="nl-NL" dirty="0"/>
              <a:t> paper </a:t>
            </a:r>
            <a:r>
              <a:rPr lang="nl-NL" dirty="0" smtClean="0"/>
              <a:t>(2/4)</a:t>
            </a:r>
            <a:endParaRPr lang="nl-NL" dirty="0"/>
          </a:p>
        </p:txBody>
      </p:sp>
      <p:sp>
        <p:nvSpPr>
          <p:cNvPr id="3" name="Tijdelijke aanduiding voor inhoud 2"/>
          <p:cNvSpPr>
            <a:spLocks noGrp="1"/>
          </p:cNvSpPr>
          <p:nvPr>
            <p:ph idx="1"/>
          </p:nvPr>
        </p:nvSpPr>
        <p:spPr/>
        <p:txBody>
          <a:bodyPr/>
          <a:lstStyle/>
          <a:p>
            <a:r>
              <a:rPr lang="en-GB" dirty="0" smtClean="0"/>
              <a:t>Contents (14 pages, we aimed for 10…)</a:t>
            </a:r>
          </a:p>
          <a:p>
            <a:pPr marL="685800" lvl="1" indent="-457200">
              <a:buFont typeface="+mj-lt"/>
              <a:buAutoNum type="arabicParenR"/>
            </a:pPr>
            <a:r>
              <a:rPr lang="en-GB" dirty="0" smtClean="0"/>
              <a:t>Introduction</a:t>
            </a:r>
          </a:p>
          <a:p>
            <a:pPr marL="685800" lvl="1" indent="-457200">
              <a:buFont typeface="+mj-lt"/>
              <a:buAutoNum type="arabicParenR"/>
            </a:pPr>
            <a:r>
              <a:rPr lang="en-GB" dirty="0" smtClean="0"/>
              <a:t>Conclusions and recommendations</a:t>
            </a:r>
            <a:br>
              <a:rPr lang="en-GB" dirty="0" smtClean="0"/>
            </a:br>
            <a:r>
              <a:rPr lang="en-GB" sz="1600" dirty="0" smtClean="0"/>
              <a:t>	(Next slides)</a:t>
            </a:r>
          </a:p>
          <a:p>
            <a:pPr marL="685800" lvl="1" indent="-457200">
              <a:buFont typeface="+mj-lt"/>
              <a:buAutoNum type="arabicParenR"/>
            </a:pPr>
            <a:r>
              <a:rPr lang="en-GB" dirty="0" smtClean="0"/>
              <a:t>Background</a:t>
            </a:r>
            <a:br>
              <a:rPr lang="en-GB" dirty="0" smtClean="0"/>
            </a:br>
            <a:r>
              <a:rPr lang="en-GB" sz="1600" dirty="0" smtClean="0"/>
              <a:t>	(What is it, why relevant?)</a:t>
            </a:r>
          </a:p>
          <a:p>
            <a:pPr marL="685800" lvl="1" indent="-457200">
              <a:buFont typeface="+mj-lt"/>
              <a:buAutoNum type="arabicParenR"/>
            </a:pPr>
            <a:r>
              <a:rPr lang="en-GB" dirty="0" smtClean="0"/>
              <a:t>ML in primary data</a:t>
            </a:r>
            <a:br>
              <a:rPr lang="en-GB" dirty="0" smtClean="0"/>
            </a:br>
            <a:r>
              <a:rPr lang="en-GB" sz="1600" dirty="0" smtClean="0"/>
              <a:t>	(GSBPM based)</a:t>
            </a:r>
          </a:p>
          <a:p>
            <a:pPr marL="685800" lvl="1" indent="-457200">
              <a:buFont typeface="+mj-lt"/>
              <a:buAutoNum type="arabicParenR"/>
            </a:pPr>
            <a:r>
              <a:rPr lang="en-GB" dirty="0" smtClean="0"/>
              <a:t>ML in secondary data</a:t>
            </a:r>
            <a:br>
              <a:rPr lang="en-GB" dirty="0" smtClean="0"/>
            </a:br>
            <a:r>
              <a:rPr lang="en-GB" sz="1600" dirty="0" smtClean="0"/>
              <a:t>	(Big data, register data, multisource)</a:t>
            </a:r>
          </a:p>
          <a:p>
            <a:pPr marL="685800" lvl="1" indent="-457200">
              <a:buFont typeface="+mj-lt"/>
              <a:buAutoNum type="arabicParenR"/>
            </a:pPr>
            <a:r>
              <a:rPr lang="en-GB" dirty="0" smtClean="0"/>
              <a:t>Quality considerations</a:t>
            </a:r>
            <a:br>
              <a:rPr lang="en-GB" dirty="0" smtClean="0"/>
            </a:br>
            <a:r>
              <a:rPr lang="en-GB" sz="1600" dirty="0" smtClean="0"/>
              <a:t>	(Traditional indicators vs. ML-specific issues)</a:t>
            </a:r>
          </a:p>
          <a:p>
            <a:pPr marL="685800" lvl="1" indent="-457200">
              <a:buFont typeface="+mj-lt"/>
              <a:buAutoNum type="arabicParenR"/>
            </a:pPr>
            <a:r>
              <a:rPr lang="en-GB" dirty="0" smtClean="0"/>
              <a:t>References</a:t>
            </a:r>
          </a:p>
        </p:txBody>
      </p:sp>
      <p:pic>
        <p:nvPicPr>
          <p:cNvPr id="6" name="Picture 2" descr="http://latimesblogs.latimes.com/.a/6a00d8341c630a53ef014e5f48074c970c-600wi"/>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1412776"/>
            <a:ext cx="3797268"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1879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ML </a:t>
            </a:r>
            <a:r>
              <a:rPr lang="nl-NL" dirty="0" err="1"/>
              <a:t>position</a:t>
            </a:r>
            <a:r>
              <a:rPr lang="nl-NL" dirty="0"/>
              <a:t> paper </a:t>
            </a:r>
            <a:r>
              <a:rPr lang="nl-NL" dirty="0" smtClean="0"/>
              <a:t>(3/4)</a:t>
            </a:r>
            <a:endParaRPr lang="nl-NL" dirty="0"/>
          </a:p>
        </p:txBody>
      </p:sp>
      <p:sp>
        <p:nvSpPr>
          <p:cNvPr id="3" name="Tijdelijke aanduiding voor inhoud 2"/>
          <p:cNvSpPr>
            <a:spLocks noGrp="1"/>
          </p:cNvSpPr>
          <p:nvPr>
            <p:ph idx="1"/>
          </p:nvPr>
        </p:nvSpPr>
        <p:spPr/>
        <p:txBody>
          <a:bodyPr/>
          <a:lstStyle/>
          <a:p>
            <a:r>
              <a:rPr lang="en-GB" dirty="0" smtClean="0"/>
              <a:t>Conclusions</a:t>
            </a:r>
          </a:p>
          <a:p>
            <a:pPr lvl="1">
              <a:buFont typeface="Wingdings" panose="05000000000000000000" pitchFamily="2" charset="2"/>
              <a:buChar char="ü"/>
            </a:pPr>
            <a:r>
              <a:rPr lang="en-GB" dirty="0" smtClean="0"/>
              <a:t> Processing of secondary data is steering NSOs towards use of ML</a:t>
            </a:r>
          </a:p>
          <a:p>
            <a:pPr lvl="1">
              <a:buFont typeface="Wingdings" panose="05000000000000000000" pitchFamily="2" charset="2"/>
              <a:buChar char="ü"/>
            </a:pPr>
            <a:r>
              <a:rPr lang="en-GB" dirty="0" smtClean="0"/>
              <a:t> But use can also extend to more traditional domains </a:t>
            </a:r>
          </a:p>
          <a:p>
            <a:pPr lvl="1">
              <a:buFont typeface="Wingdings" panose="05000000000000000000" pitchFamily="2" charset="2"/>
              <a:buChar char="ü"/>
            </a:pPr>
            <a:r>
              <a:rPr lang="en-GB" dirty="0"/>
              <a:t> </a:t>
            </a:r>
            <a:r>
              <a:rPr lang="en-GB" dirty="0" smtClean="0"/>
              <a:t>Application of ML implies interdisciplinary work</a:t>
            </a:r>
          </a:p>
          <a:p>
            <a:pPr lvl="1">
              <a:buFont typeface="Wingdings" panose="05000000000000000000" pitchFamily="2" charset="2"/>
              <a:buChar char="ü"/>
            </a:pPr>
            <a:r>
              <a:rPr lang="en-GB" dirty="0" smtClean="0"/>
              <a:t> Key issues:</a:t>
            </a:r>
          </a:p>
          <a:p>
            <a:pPr lvl="2">
              <a:buFont typeface="Wingdings" panose="05000000000000000000" pitchFamily="2" charset="2"/>
              <a:buChar char="v"/>
            </a:pPr>
            <a:r>
              <a:rPr lang="en-GB" dirty="0" smtClean="0"/>
              <a:t> Need for a ML-adapted quality framework</a:t>
            </a:r>
          </a:p>
          <a:p>
            <a:pPr lvl="2">
              <a:buFont typeface="Wingdings" panose="05000000000000000000" pitchFamily="2" charset="2"/>
              <a:buChar char="v"/>
            </a:pPr>
            <a:r>
              <a:rPr lang="en-GB" dirty="0" smtClean="0"/>
              <a:t> Potential loss of transparency</a:t>
            </a:r>
          </a:p>
          <a:p>
            <a:pPr marL="411480" lvl="2" indent="0">
              <a:buNone/>
            </a:pPr>
            <a:endParaRPr lang="en-GB" dirty="0" smtClean="0"/>
          </a:p>
        </p:txBody>
      </p:sp>
      <p:graphicFrame>
        <p:nvGraphicFramePr>
          <p:cNvPr id="5" name="Tabel 4"/>
          <p:cNvGraphicFramePr>
            <a:graphicFrameLocks noGrp="1" noChangeAspect="1"/>
          </p:cNvGraphicFramePr>
          <p:nvPr>
            <p:extLst>
              <p:ext uri="{D42A27DB-BD31-4B8C-83A1-F6EECF244321}">
                <p14:modId xmlns:p14="http://schemas.microsoft.com/office/powerpoint/2010/main" val="4206400712"/>
              </p:ext>
            </p:extLst>
          </p:nvPr>
        </p:nvGraphicFramePr>
        <p:xfrm>
          <a:off x="323528" y="2132856"/>
          <a:ext cx="5688631" cy="2520280"/>
        </p:xfrm>
        <a:graphic>
          <a:graphicData uri="http://schemas.openxmlformats.org/drawingml/2006/table">
            <a:tbl>
              <a:tblPr firstRow="1" firstCol="1" bandRow="1">
                <a:tableStyleId>{073A0DAA-6AF3-43AB-8588-CEC1D06C72B9}</a:tableStyleId>
              </a:tblPr>
              <a:tblGrid>
                <a:gridCol w="1967633"/>
                <a:gridCol w="1860499"/>
                <a:gridCol w="1860499"/>
              </a:tblGrid>
              <a:tr h="360040">
                <a:tc>
                  <a:txBody>
                    <a:bodyPr/>
                    <a:lstStyle/>
                    <a:p>
                      <a:pPr algn="ctr">
                        <a:lnSpc>
                          <a:spcPts val="1400"/>
                        </a:lnSpc>
                        <a:spcAft>
                          <a:spcPts val="0"/>
                        </a:spcAft>
                      </a:pPr>
                      <a:endParaRPr lang="en-US" sz="1100" dirty="0">
                        <a:effectLst/>
                      </a:endParaRPr>
                    </a:p>
                  </a:txBody>
                  <a:tcPr marL="68580" marR="68580" marT="0" marB="0"/>
                </a:tc>
                <a:tc>
                  <a:txBody>
                    <a:bodyPr/>
                    <a:lstStyle/>
                    <a:p>
                      <a:pPr algn="ctr">
                        <a:lnSpc>
                          <a:spcPts val="1400"/>
                        </a:lnSpc>
                        <a:spcAft>
                          <a:spcPts val="0"/>
                        </a:spcAft>
                      </a:pPr>
                      <a:r>
                        <a:rPr lang="en-US" sz="1100" dirty="0">
                          <a:effectLst/>
                        </a:rPr>
                        <a:t>Family of ML techniques</a:t>
                      </a:r>
                      <a:endParaRPr lang="nl-NL" sz="1200" dirty="0">
                        <a:effectLst/>
                        <a:latin typeface="Times New Roman"/>
                        <a:ea typeface="Times New Roman"/>
                      </a:endParaRPr>
                    </a:p>
                  </a:txBody>
                  <a:tcPr marL="68580" marR="68580" marT="0" marB="0"/>
                </a:tc>
                <a:tc>
                  <a:txBody>
                    <a:bodyPr/>
                    <a:lstStyle/>
                    <a:p>
                      <a:pPr algn="ctr">
                        <a:lnSpc>
                          <a:spcPts val="1400"/>
                        </a:lnSpc>
                        <a:spcAft>
                          <a:spcPts val="0"/>
                        </a:spcAft>
                      </a:pPr>
                      <a:r>
                        <a:rPr lang="en-US" sz="1100">
                          <a:effectLst/>
                        </a:rPr>
                        <a:t>GSBPM phase</a:t>
                      </a:r>
                      <a:endParaRPr lang="nl-NL" sz="1200">
                        <a:effectLst/>
                        <a:latin typeface="Times New Roman"/>
                        <a:ea typeface="Times New Roman"/>
                      </a:endParaRPr>
                    </a:p>
                  </a:txBody>
                  <a:tcPr marL="68580" marR="68580" marT="0" marB="0"/>
                </a:tc>
              </a:tr>
              <a:tr h="180020">
                <a:tc>
                  <a:txBody>
                    <a:bodyPr/>
                    <a:lstStyle/>
                    <a:p>
                      <a:pPr algn="ctr">
                        <a:lnSpc>
                          <a:spcPts val="1400"/>
                        </a:lnSpc>
                        <a:spcAft>
                          <a:spcPts val="0"/>
                        </a:spcAft>
                      </a:pPr>
                      <a:r>
                        <a:rPr lang="en-US" sz="1100" dirty="0">
                          <a:effectLst/>
                        </a:rPr>
                        <a:t>Record linkage</a:t>
                      </a:r>
                      <a:endParaRPr lang="nl-NL" sz="1200" dirty="0">
                        <a:effectLst/>
                        <a:latin typeface="Times New Roman"/>
                        <a:ea typeface="Times New Roman"/>
                      </a:endParaRPr>
                    </a:p>
                  </a:txBody>
                  <a:tcPr marL="68580" marR="68580" marT="0" marB="0"/>
                </a:tc>
                <a:tc>
                  <a:txBody>
                    <a:bodyPr/>
                    <a:lstStyle/>
                    <a:p>
                      <a:pPr algn="ctr">
                        <a:lnSpc>
                          <a:spcPts val="1400"/>
                        </a:lnSpc>
                        <a:spcAft>
                          <a:spcPts val="0"/>
                        </a:spcAft>
                      </a:pPr>
                      <a:r>
                        <a:rPr lang="en-US" sz="1100">
                          <a:effectLst/>
                        </a:rPr>
                        <a:t>Clustering</a:t>
                      </a:r>
                      <a:endParaRPr lang="nl-NL" sz="1200">
                        <a:effectLst/>
                        <a:latin typeface="Times New Roman"/>
                        <a:ea typeface="Times New Roman"/>
                      </a:endParaRPr>
                    </a:p>
                  </a:txBody>
                  <a:tcPr marL="68580" marR="68580" marT="0" marB="0"/>
                </a:tc>
                <a:tc>
                  <a:txBody>
                    <a:bodyPr/>
                    <a:lstStyle/>
                    <a:p>
                      <a:pPr algn="ctr">
                        <a:lnSpc>
                          <a:spcPts val="1400"/>
                        </a:lnSpc>
                        <a:spcAft>
                          <a:spcPts val="0"/>
                        </a:spcAft>
                      </a:pPr>
                      <a:r>
                        <a:rPr lang="en-US" sz="1100">
                          <a:effectLst/>
                        </a:rPr>
                        <a:t>2.4, 5.1</a:t>
                      </a:r>
                      <a:endParaRPr lang="nl-NL" sz="1200">
                        <a:effectLst/>
                        <a:latin typeface="Times New Roman"/>
                        <a:ea typeface="Times New Roman"/>
                      </a:endParaRPr>
                    </a:p>
                  </a:txBody>
                  <a:tcPr marL="68580" marR="68580" marT="0" marB="0"/>
                </a:tc>
              </a:tr>
              <a:tr h="180020">
                <a:tc>
                  <a:txBody>
                    <a:bodyPr/>
                    <a:lstStyle/>
                    <a:p>
                      <a:pPr algn="ctr">
                        <a:lnSpc>
                          <a:spcPts val="1400"/>
                        </a:lnSpc>
                        <a:spcAft>
                          <a:spcPts val="0"/>
                        </a:spcAft>
                      </a:pPr>
                      <a:r>
                        <a:rPr lang="en-US" sz="1100" dirty="0">
                          <a:effectLst/>
                        </a:rPr>
                        <a:t>Coding</a:t>
                      </a:r>
                      <a:endParaRPr lang="nl-NL" sz="1200" dirty="0">
                        <a:effectLst/>
                        <a:latin typeface="Times New Roman"/>
                        <a:ea typeface="Times New Roman"/>
                      </a:endParaRPr>
                    </a:p>
                  </a:txBody>
                  <a:tcPr marL="68580" marR="68580" marT="0" marB="0"/>
                </a:tc>
                <a:tc>
                  <a:txBody>
                    <a:bodyPr/>
                    <a:lstStyle/>
                    <a:p>
                      <a:pPr algn="ctr">
                        <a:lnSpc>
                          <a:spcPts val="1400"/>
                        </a:lnSpc>
                        <a:spcAft>
                          <a:spcPts val="0"/>
                        </a:spcAft>
                      </a:pPr>
                      <a:r>
                        <a:rPr lang="en-US" sz="1100">
                          <a:effectLst/>
                        </a:rPr>
                        <a:t>Classification</a:t>
                      </a:r>
                      <a:endParaRPr lang="nl-NL" sz="1200">
                        <a:effectLst/>
                        <a:latin typeface="Times New Roman"/>
                        <a:ea typeface="Times New Roman"/>
                      </a:endParaRPr>
                    </a:p>
                  </a:txBody>
                  <a:tcPr marL="68580" marR="68580" marT="0" marB="0"/>
                </a:tc>
                <a:tc>
                  <a:txBody>
                    <a:bodyPr/>
                    <a:lstStyle/>
                    <a:p>
                      <a:pPr algn="ctr">
                        <a:lnSpc>
                          <a:spcPts val="1400"/>
                        </a:lnSpc>
                        <a:spcAft>
                          <a:spcPts val="0"/>
                        </a:spcAft>
                      </a:pPr>
                      <a:r>
                        <a:rPr lang="en-US" sz="1100">
                          <a:effectLst/>
                        </a:rPr>
                        <a:t>2.4, 4.3, 5.2</a:t>
                      </a:r>
                      <a:endParaRPr lang="nl-NL" sz="1200">
                        <a:effectLst/>
                        <a:latin typeface="Times New Roman"/>
                        <a:ea typeface="Times New Roman"/>
                      </a:endParaRPr>
                    </a:p>
                  </a:txBody>
                  <a:tcPr marL="68580" marR="68580" marT="0" marB="0"/>
                </a:tc>
              </a:tr>
              <a:tr h="180020">
                <a:tc>
                  <a:txBody>
                    <a:bodyPr/>
                    <a:lstStyle/>
                    <a:p>
                      <a:pPr algn="ctr">
                        <a:lnSpc>
                          <a:spcPts val="1400"/>
                        </a:lnSpc>
                        <a:spcAft>
                          <a:spcPts val="0"/>
                        </a:spcAft>
                      </a:pPr>
                      <a:r>
                        <a:rPr lang="en-US" sz="1100" dirty="0">
                          <a:effectLst/>
                        </a:rPr>
                        <a:t>Outlier detection</a:t>
                      </a:r>
                      <a:endParaRPr lang="nl-NL" sz="1200" dirty="0">
                        <a:effectLst/>
                        <a:latin typeface="Times New Roman"/>
                        <a:ea typeface="Times New Roman"/>
                      </a:endParaRPr>
                    </a:p>
                  </a:txBody>
                  <a:tcPr marL="68580" marR="68580" marT="0" marB="0"/>
                </a:tc>
                <a:tc>
                  <a:txBody>
                    <a:bodyPr/>
                    <a:lstStyle/>
                    <a:p>
                      <a:pPr algn="ctr">
                        <a:lnSpc>
                          <a:spcPts val="1400"/>
                        </a:lnSpc>
                        <a:spcAft>
                          <a:spcPts val="0"/>
                        </a:spcAft>
                      </a:pPr>
                      <a:r>
                        <a:rPr lang="en-US" sz="1100">
                          <a:effectLst/>
                        </a:rPr>
                        <a:t>Clustering</a:t>
                      </a:r>
                      <a:endParaRPr lang="nl-NL" sz="1200">
                        <a:effectLst/>
                        <a:latin typeface="Times New Roman"/>
                        <a:ea typeface="Times New Roman"/>
                      </a:endParaRPr>
                    </a:p>
                  </a:txBody>
                  <a:tcPr marL="68580" marR="68580" marT="0" marB="0"/>
                </a:tc>
                <a:tc>
                  <a:txBody>
                    <a:bodyPr/>
                    <a:lstStyle/>
                    <a:p>
                      <a:pPr algn="ctr">
                        <a:lnSpc>
                          <a:spcPts val="1400"/>
                        </a:lnSpc>
                        <a:spcAft>
                          <a:spcPts val="0"/>
                        </a:spcAft>
                      </a:pPr>
                      <a:r>
                        <a:rPr lang="en-US" sz="1100">
                          <a:effectLst/>
                        </a:rPr>
                        <a:t>2.4, 4.3, 5.1, 6.2</a:t>
                      </a:r>
                      <a:endParaRPr lang="nl-NL" sz="1200">
                        <a:effectLst/>
                        <a:latin typeface="Times New Roman"/>
                        <a:ea typeface="Times New Roman"/>
                      </a:endParaRPr>
                    </a:p>
                  </a:txBody>
                  <a:tcPr marL="68580" marR="68580" marT="0" marB="0"/>
                </a:tc>
              </a:tr>
              <a:tr h="180020">
                <a:tc>
                  <a:txBody>
                    <a:bodyPr/>
                    <a:lstStyle/>
                    <a:p>
                      <a:pPr algn="ctr">
                        <a:lnSpc>
                          <a:spcPts val="1400"/>
                        </a:lnSpc>
                        <a:spcAft>
                          <a:spcPts val="0"/>
                        </a:spcAft>
                      </a:pPr>
                      <a:r>
                        <a:rPr lang="en-US" sz="1100" dirty="0">
                          <a:effectLst/>
                        </a:rPr>
                        <a:t>Stratification</a:t>
                      </a:r>
                      <a:endParaRPr lang="nl-NL" sz="1200" dirty="0">
                        <a:effectLst/>
                        <a:latin typeface="Times New Roman"/>
                        <a:ea typeface="Times New Roman"/>
                      </a:endParaRPr>
                    </a:p>
                  </a:txBody>
                  <a:tcPr marL="68580" marR="68580" marT="0" marB="0"/>
                </a:tc>
                <a:tc>
                  <a:txBody>
                    <a:bodyPr/>
                    <a:lstStyle/>
                    <a:p>
                      <a:pPr algn="ctr">
                        <a:lnSpc>
                          <a:spcPts val="1400"/>
                        </a:lnSpc>
                        <a:spcAft>
                          <a:spcPts val="0"/>
                        </a:spcAft>
                      </a:pPr>
                      <a:r>
                        <a:rPr lang="en-US" sz="1100" dirty="0">
                          <a:effectLst/>
                        </a:rPr>
                        <a:t>Classification</a:t>
                      </a:r>
                      <a:endParaRPr lang="nl-NL" sz="1200" dirty="0">
                        <a:effectLst/>
                        <a:latin typeface="Times New Roman"/>
                        <a:ea typeface="Times New Roman"/>
                      </a:endParaRPr>
                    </a:p>
                  </a:txBody>
                  <a:tcPr marL="68580" marR="68580" marT="0" marB="0"/>
                </a:tc>
                <a:tc>
                  <a:txBody>
                    <a:bodyPr/>
                    <a:lstStyle/>
                    <a:p>
                      <a:pPr algn="ctr">
                        <a:lnSpc>
                          <a:spcPts val="1400"/>
                        </a:lnSpc>
                        <a:spcAft>
                          <a:spcPts val="0"/>
                        </a:spcAft>
                      </a:pPr>
                      <a:r>
                        <a:rPr lang="en-US" sz="1100">
                          <a:effectLst/>
                        </a:rPr>
                        <a:t>4.1, 4.3, 5.4, 5.6</a:t>
                      </a:r>
                      <a:endParaRPr lang="nl-NL" sz="1200">
                        <a:effectLst/>
                        <a:latin typeface="Times New Roman"/>
                        <a:ea typeface="Times New Roman"/>
                      </a:endParaRPr>
                    </a:p>
                  </a:txBody>
                  <a:tcPr marL="68580" marR="68580" marT="0" marB="0"/>
                </a:tc>
              </a:tr>
              <a:tr h="360040">
                <a:tc>
                  <a:txBody>
                    <a:bodyPr/>
                    <a:lstStyle/>
                    <a:p>
                      <a:pPr algn="ctr">
                        <a:lnSpc>
                          <a:spcPts val="1400"/>
                        </a:lnSpc>
                        <a:spcAft>
                          <a:spcPts val="0"/>
                        </a:spcAft>
                      </a:pPr>
                      <a:r>
                        <a:rPr lang="en-US" sz="1100">
                          <a:effectLst/>
                        </a:rPr>
                        <a:t>Estimation</a:t>
                      </a:r>
                      <a:endParaRPr lang="nl-NL" sz="1200">
                        <a:effectLst/>
                        <a:latin typeface="Times New Roman"/>
                        <a:ea typeface="Times New Roman"/>
                      </a:endParaRPr>
                    </a:p>
                  </a:txBody>
                  <a:tcPr marL="68580" marR="68580" marT="0" marB="0"/>
                </a:tc>
                <a:tc>
                  <a:txBody>
                    <a:bodyPr/>
                    <a:lstStyle/>
                    <a:p>
                      <a:pPr algn="ctr">
                        <a:lnSpc>
                          <a:spcPts val="1400"/>
                        </a:lnSpc>
                        <a:spcAft>
                          <a:spcPts val="0"/>
                        </a:spcAft>
                      </a:pPr>
                      <a:r>
                        <a:rPr lang="en-US" sz="1100" dirty="0">
                          <a:effectLst/>
                        </a:rPr>
                        <a:t>Regression/classification</a:t>
                      </a:r>
                      <a:endParaRPr lang="nl-NL" sz="1200" dirty="0">
                        <a:effectLst/>
                        <a:latin typeface="Times New Roman"/>
                        <a:ea typeface="Times New Roman"/>
                      </a:endParaRPr>
                    </a:p>
                  </a:txBody>
                  <a:tcPr marL="68580" marR="68580" marT="0" marB="0"/>
                </a:tc>
                <a:tc>
                  <a:txBody>
                    <a:bodyPr/>
                    <a:lstStyle/>
                    <a:p>
                      <a:pPr algn="ctr">
                        <a:lnSpc>
                          <a:spcPts val="1400"/>
                        </a:lnSpc>
                        <a:spcAft>
                          <a:spcPts val="0"/>
                        </a:spcAft>
                      </a:pPr>
                      <a:r>
                        <a:rPr lang="en-US" sz="1100" dirty="0">
                          <a:effectLst/>
                        </a:rPr>
                        <a:t>4.3</a:t>
                      </a:r>
                      <a:endParaRPr lang="nl-NL" sz="1200" dirty="0">
                        <a:effectLst/>
                        <a:latin typeface="Times New Roman"/>
                        <a:ea typeface="Times New Roman"/>
                      </a:endParaRPr>
                    </a:p>
                  </a:txBody>
                  <a:tcPr marL="68580" marR="68580" marT="0" marB="0"/>
                </a:tc>
              </a:tr>
              <a:tr h="360040">
                <a:tc>
                  <a:txBody>
                    <a:bodyPr/>
                    <a:lstStyle/>
                    <a:p>
                      <a:pPr algn="ctr">
                        <a:lnSpc>
                          <a:spcPts val="1400"/>
                        </a:lnSpc>
                        <a:spcAft>
                          <a:spcPts val="0"/>
                        </a:spcAft>
                      </a:pPr>
                      <a:r>
                        <a:rPr lang="en-US" sz="1100">
                          <a:effectLst/>
                        </a:rPr>
                        <a:t>Imputation</a:t>
                      </a:r>
                      <a:endParaRPr lang="nl-NL" sz="1200">
                        <a:effectLst/>
                        <a:latin typeface="Times New Roman"/>
                        <a:ea typeface="Times New Roman"/>
                      </a:endParaRPr>
                    </a:p>
                  </a:txBody>
                  <a:tcPr marL="68580" marR="68580" marT="0" marB="0"/>
                </a:tc>
                <a:tc>
                  <a:txBody>
                    <a:bodyPr/>
                    <a:lstStyle/>
                    <a:p>
                      <a:pPr algn="ctr">
                        <a:lnSpc>
                          <a:spcPts val="1400"/>
                        </a:lnSpc>
                        <a:spcAft>
                          <a:spcPts val="0"/>
                        </a:spcAft>
                      </a:pPr>
                      <a:r>
                        <a:rPr lang="en-US" sz="1100">
                          <a:effectLst/>
                        </a:rPr>
                        <a:t>Regression/classification</a:t>
                      </a:r>
                      <a:endParaRPr lang="nl-NL" sz="1200">
                        <a:effectLst/>
                        <a:latin typeface="Times New Roman"/>
                        <a:ea typeface="Times New Roman"/>
                      </a:endParaRPr>
                    </a:p>
                  </a:txBody>
                  <a:tcPr marL="68580" marR="68580" marT="0" marB="0"/>
                </a:tc>
                <a:tc>
                  <a:txBody>
                    <a:bodyPr/>
                    <a:lstStyle/>
                    <a:p>
                      <a:pPr algn="ctr">
                        <a:lnSpc>
                          <a:spcPts val="1400"/>
                        </a:lnSpc>
                        <a:spcAft>
                          <a:spcPts val="0"/>
                        </a:spcAft>
                      </a:pPr>
                      <a:r>
                        <a:rPr lang="en-US" sz="1100">
                          <a:effectLst/>
                        </a:rPr>
                        <a:t>5.4</a:t>
                      </a:r>
                      <a:endParaRPr lang="nl-NL" sz="1200">
                        <a:effectLst/>
                        <a:latin typeface="Times New Roman"/>
                        <a:ea typeface="Times New Roman"/>
                      </a:endParaRPr>
                    </a:p>
                  </a:txBody>
                  <a:tcPr marL="68580" marR="68580" marT="0" marB="0"/>
                </a:tc>
              </a:tr>
              <a:tr h="360040">
                <a:tc>
                  <a:txBody>
                    <a:bodyPr/>
                    <a:lstStyle/>
                    <a:p>
                      <a:pPr algn="ctr">
                        <a:lnSpc>
                          <a:spcPts val="1400"/>
                        </a:lnSpc>
                        <a:spcAft>
                          <a:spcPts val="0"/>
                        </a:spcAft>
                      </a:pPr>
                      <a:r>
                        <a:rPr lang="en-US" sz="1100">
                          <a:effectLst/>
                        </a:rPr>
                        <a:t>Calibration</a:t>
                      </a:r>
                      <a:endParaRPr lang="nl-NL" sz="1200">
                        <a:effectLst/>
                        <a:latin typeface="Times New Roman"/>
                        <a:ea typeface="Times New Roman"/>
                      </a:endParaRPr>
                    </a:p>
                  </a:txBody>
                  <a:tcPr marL="68580" marR="68580" marT="0" marB="0"/>
                </a:tc>
                <a:tc>
                  <a:txBody>
                    <a:bodyPr/>
                    <a:lstStyle/>
                    <a:p>
                      <a:pPr algn="ctr">
                        <a:lnSpc>
                          <a:spcPts val="1400"/>
                        </a:lnSpc>
                        <a:spcAft>
                          <a:spcPts val="0"/>
                        </a:spcAft>
                      </a:pPr>
                      <a:r>
                        <a:rPr lang="en-US" sz="1100">
                          <a:effectLst/>
                        </a:rPr>
                        <a:t>Regression/classification</a:t>
                      </a:r>
                      <a:endParaRPr lang="nl-NL" sz="1200">
                        <a:effectLst/>
                        <a:latin typeface="Times New Roman"/>
                        <a:ea typeface="Times New Roman"/>
                      </a:endParaRPr>
                    </a:p>
                  </a:txBody>
                  <a:tcPr marL="68580" marR="68580" marT="0" marB="0"/>
                </a:tc>
                <a:tc>
                  <a:txBody>
                    <a:bodyPr/>
                    <a:lstStyle/>
                    <a:p>
                      <a:pPr algn="ctr">
                        <a:lnSpc>
                          <a:spcPts val="1400"/>
                        </a:lnSpc>
                        <a:spcAft>
                          <a:spcPts val="0"/>
                        </a:spcAft>
                      </a:pPr>
                      <a:r>
                        <a:rPr lang="en-US" sz="1100">
                          <a:effectLst/>
                        </a:rPr>
                        <a:t>5.6</a:t>
                      </a:r>
                      <a:endParaRPr lang="nl-NL" sz="1200">
                        <a:effectLst/>
                        <a:latin typeface="Times New Roman"/>
                        <a:ea typeface="Times New Roman"/>
                      </a:endParaRPr>
                    </a:p>
                  </a:txBody>
                  <a:tcPr marL="68580" marR="68580" marT="0" marB="0"/>
                </a:tc>
              </a:tr>
              <a:tr h="360040">
                <a:tc>
                  <a:txBody>
                    <a:bodyPr/>
                    <a:lstStyle/>
                    <a:p>
                      <a:pPr algn="ctr">
                        <a:lnSpc>
                          <a:spcPts val="1400"/>
                        </a:lnSpc>
                        <a:spcAft>
                          <a:spcPts val="0"/>
                        </a:spcAft>
                      </a:pPr>
                      <a:r>
                        <a:rPr lang="en-US" sz="1100" dirty="0">
                          <a:effectLst/>
                        </a:rPr>
                        <a:t>Disclosure control</a:t>
                      </a:r>
                      <a:endParaRPr lang="nl-NL" sz="1200" dirty="0">
                        <a:effectLst/>
                        <a:latin typeface="Times New Roman"/>
                        <a:ea typeface="Times New Roman"/>
                      </a:endParaRPr>
                    </a:p>
                  </a:txBody>
                  <a:tcPr marL="68580" marR="68580" marT="0" marB="0"/>
                </a:tc>
                <a:tc>
                  <a:txBody>
                    <a:bodyPr/>
                    <a:lstStyle/>
                    <a:p>
                      <a:pPr algn="ctr">
                        <a:lnSpc>
                          <a:spcPts val="1400"/>
                        </a:lnSpc>
                        <a:spcAft>
                          <a:spcPts val="0"/>
                        </a:spcAft>
                      </a:pPr>
                      <a:r>
                        <a:rPr lang="en-US" sz="1100">
                          <a:effectLst/>
                        </a:rPr>
                        <a:t>Regression/classification</a:t>
                      </a:r>
                      <a:endParaRPr lang="nl-NL" sz="1200">
                        <a:effectLst/>
                        <a:latin typeface="Times New Roman"/>
                        <a:ea typeface="Times New Roman"/>
                      </a:endParaRPr>
                    </a:p>
                  </a:txBody>
                  <a:tcPr marL="68580" marR="68580" marT="0" marB="0"/>
                </a:tc>
                <a:tc>
                  <a:txBody>
                    <a:bodyPr/>
                    <a:lstStyle/>
                    <a:p>
                      <a:pPr algn="ctr">
                        <a:lnSpc>
                          <a:spcPts val="1400"/>
                        </a:lnSpc>
                        <a:spcAft>
                          <a:spcPts val="0"/>
                        </a:spcAft>
                      </a:pPr>
                      <a:r>
                        <a:rPr lang="en-US" sz="1100" dirty="0">
                          <a:effectLst/>
                        </a:rPr>
                        <a:t>6.4</a:t>
                      </a:r>
                      <a:endParaRPr lang="nl-NL" sz="1200" dirty="0">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3640487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8" fill="hold" nodeType="clickEffect">
                                  <p:stCondLst>
                                    <p:cond delay="0"/>
                                  </p:stCondLst>
                                  <p:childTnLst>
                                    <p:anim calcmode="lin" valueType="num">
                                      <p:cBhvr additive="base">
                                        <p:cTn id="12" dur="500"/>
                                        <p:tgtEl>
                                          <p:spTgt spid="5"/>
                                        </p:tgtEl>
                                        <p:attrNameLst>
                                          <p:attrName>ppt_x</p:attrName>
                                        </p:attrNameLst>
                                      </p:cBhvr>
                                      <p:tavLst>
                                        <p:tav tm="0">
                                          <p:val>
                                            <p:strVal val="ppt_x"/>
                                          </p:val>
                                        </p:tav>
                                        <p:tav tm="100000">
                                          <p:val>
                                            <p:strVal val="0-ppt_w/2"/>
                                          </p:val>
                                        </p:tav>
                                      </p:tavLst>
                                    </p:anim>
                                    <p:anim calcmode="lin" valueType="num">
                                      <p:cBhvr additive="base">
                                        <p:cTn id="13" dur="500"/>
                                        <p:tgtEl>
                                          <p:spTgt spid="5"/>
                                        </p:tgtEl>
                                        <p:attrNameLst>
                                          <p:attrName>ppt_y</p:attrName>
                                        </p:attrNameLst>
                                      </p:cBhvr>
                                      <p:tavLst>
                                        <p:tav tm="0">
                                          <p:val>
                                            <p:strVal val="ppt_y"/>
                                          </p:val>
                                        </p:tav>
                                        <p:tav tm="100000">
                                          <p:val>
                                            <p:strVal val="ppt_y"/>
                                          </p:val>
                                        </p:tav>
                                      </p:tavLst>
                                    </p:anim>
                                    <p:set>
                                      <p:cBhvr>
                                        <p:cTn id="14"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ML </a:t>
            </a:r>
            <a:r>
              <a:rPr lang="nl-NL" dirty="0" err="1"/>
              <a:t>position</a:t>
            </a:r>
            <a:r>
              <a:rPr lang="nl-NL" dirty="0"/>
              <a:t> paper </a:t>
            </a:r>
            <a:r>
              <a:rPr lang="nl-NL" dirty="0" smtClean="0"/>
              <a:t>(4/4)</a:t>
            </a:r>
            <a:endParaRPr lang="nl-NL" dirty="0"/>
          </a:p>
        </p:txBody>
      </p:sp>
      <p:sp>
        <p:nvSpPr>
          <p:cNvPr id="3" name="Tijdelijke aanduiding voor inhoud 2"/>
          <p:cNvSpPr>
            <a:spLocks noGrp="1"/>
          </p:cNvSpPr>
          <p:nvPr>
            <p:ph idx="1"/>
          </p:nvPr>
        </p:nvSpPr>
        <p:spPr/>
        <p:txBody>
          <a:bodyPr/>
          <a:lstStyle/>
          <a:p>
            <a:r>
              <a:rPr lang="en-GB" dirty="0" smtClean="0"/>
              <a:t>Recommendations</a:t>
            </a:r>
            <a:endParaRPr lang="en-GB" dirty="0"/>
          </a:p>
          <a:p>
            <a:pPr lvl="1">
              <a:buFont typeface="Wingdings" panose="05000000000000000000" pitchFamily="2" charset="2"/>
              <a:buChar char="Ø"/>
            </a:pPr>
            <a:r>
              <a:rPr lang="en-GB" dirty="0"/>
              <a:t> </a:t>
            </a:r>
            <a:r>
              <a:rPr lang="en-GB" dirty="0" smtClean="0"/>
              <a:t>Develop quality framework</a:t>
            </a:r>
          </a:p>
          <a:p>
            <a:pPr lvl="2">
              <a:buFont typeface="Wingdings" panose="05000000000000000000" pitchFamily="2" charset="2"/>
              <a:buChar char="v"/>
            </a:pPr>
            <a:r>
              <a:rPr lang="en-GB" dirty="0"/>
              <a:t> N</a:t>
            </a:r>
            <a:r>
              <a:rPr lang="en-GB" dirty="0" smtClean="0"/>
              <a:t>ew, or integrated in existing one?</a:t>
            </a:r>
          </a:p>
          <a:p>
            <a:pPr lvl="2">
              <a:buFont typeface="Wingdings" panose="05000000000000000000" pitchFamily="2" charset="2"/>
              <a:buChar char="v"/>
            </a:pPr>
            <a:r>
              <a:rPr lang="en-GB" dirty="0"/>
              <a:t> </a:t>
            </a:r>
            <a:r>
              <a:rPr lang="en-GB" dirty="0" smtClean="0"/>
              <a:t>Possibly </a:t>
            </a:r>
            <a:r>
              <a:rPr lang="en-GB" dirty="0" err="1" smtClean="0"/>
              <a:t>als</a:t>
            </a:r>
            <a:r>
              <a:rPr lang="en-GB" dirty="0" smtClean="0"/>
              <a:t> guidelines for ML use</a:t>
            </a:r>
          </a:p>
          <a:p>
            <a:pPr lvl="1">
              <a:buFont typeface="Wingdings" panose="05000000000000000000" pitchFamily="2" charset="2"/>
              <a:buChar char="Ø"/>
            </a:pPr>
            <a:r>
              <a:rPr lang="en-GB" dirty="0" smtClean="0"/>
              <a:t> Create inventory of ML projects</a:t>
            </a:r>
          </a:p>
          <a:p>
            <a:pPr lvl="2">
              <a:buFont typeface="Wingdings" panose="05000000000000000000" pitchFamily="2" charset="2"/>
              <a:buChar char="v"/>
            </a:pPr>
            <a:r>
              <a:rPr lang="en-GB" dirty="0"/>
              <a:t> </a:t>
            </a:r>
            <a:r>
              <a:rPr lang="en-GB" dirty="0" smtClean="0"/>
              <a:t>To exchange both methods and applications</a:t>
            </a:r>
          </a:p>
          <a:p>
            <a:pPr lvl="2">
              <a:buFont typeface="Wingdings" panose="05000000000000000000" pitchFamily="2" charset="2"/>
              <a:buChar char="v"/>
            </a:pPr>
            <a:r>
              <a:rPr lang="en-GB" dirty="0" smtClean="0"/>
              <a:t> Not one-off but living document</a:t>
            </a:r>
          </a:p>
          <a:p>
            <a:pPr lvl="2">
              <a:buFont typeface="Wingdings" panose="05000000000000000000" pitchFamily="2" charset="2"/>
              <a:buChar char="v"/>
            </a:pPr>
            <a:r>
              <a:rPr lang="en-GB" dirty="0"/>
              <a:t> </a:t>
            </a:r>
            <a:r>
              <a:rPr lang="en-GB" dirty="0" smtClean="0"/>
              <a:t>Including previous work (</a:t>
            </a:r>
            <a:r>
              <a:rPr lang="en-GB" dirty="0" err="1" smtClean="0"/>
              <a:t>Chu&amp;Poirier</a:t>
            </a:r>
            <a:r>
              <a:rPr lang="en-GB" dirty="0" smtClean="0"/>
              <a:t>, </a:t>
            </a:r>
            <a:r>
              <a:rPr lang="en-GB" dirty="0" err="1" smtClean="0"/>
              <a:t>Destatis</a:t>
            </a:r>
            <a:r>
              <a:rPr lang="en-GB" dirty="0" smtClean="0"/>
              <a:t>)</a:t>
            </a:r>
          </a:p>
          <a:p>
            <a:pPr lvl="1">
              <a:buFont typeface="Wingdings" panose="05000000000000000000" pitchFamily="2" charset="2"/>
              <a:buChar char="Ø"/>
            </a:pPr>
            <a:r>
              <a:rPr lang="en-GB" dirty="0"/>
              <a:t> </a:t>
            </a:r>
            <a:r>
              <a:rPr lang="en-GB" dirty="0" smtClean="0"/>
              <a:t>Set up interdisciplinary teams for ML work</a:t>
            </a:r>
          </a:p>
          <a:p>
            <a:pPr lvl="2">
              <a:buFont typeface="Wingdings" panose="05000000000000000000" pitchFamily="2" charset="2"/>
              <a:buChar char="v"/>
            </a:pPr>
            <a:r>
              <a:rPr lang="en-GB" dirty="0"/>
              <a:t> </a:t>
            </a:r>
            <a:r>
              <a:rPr lang="en-GB" dirty="0" err="1" smtClean="0"/>
              <a:t>Modelers</a:t>
            </a:r>
            <a:endParaRPr lang="en-GB" dirty="0" smtClean="0"/>
          </a:p>
          <a:p>
            <a:pPr lvl="2">
              <a:buFont typeface="Wingdings" panose="05000000000000000000" pitchFamily="2" charset="2"/>
              <a:buChar char="v"/>
            </a:pPr>
            <a:r>
              <a:rPr lang="en-GB" dirty="0"/>
              <a:t> P</a:t>
            </a:r>
            <a:r>
              <a:rPr lang="en-GB" dirty="0" smtClean="0"/>
              <a:t>rogrammers</a:t>
            </a:r>
          </a:p>
          <a:p>
            <a:pPr lvl="2">
              <a:buFont typeface="Wingdings" panose="05000000000000000000" pitchFamily="2" charset="2"/>
              <a:buChar char="v"/>
            </a:pPr>
            <a:r>
              <a:rPr lang="en-GB" dirty="0"/>
              <a:t> </a:t>
            </a:r>
            <a:r>
              <a:rPr lang="en-GB" dirty="0" smtClean="0"/>
              <a:t>subject matter specialists</a:t>
            </a:r>
            <a:endParaRPr lang="en-GB" dirty="0"/>
          </a:p>
        </p:txBody>
      </p:sp>
      <p:pic>
        <p:nvPicPr>
          <p:cNvPr id="5" name="Picture 4" descr="Gerelateerde afbeeld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2564904"/>
            <a:ext cx="2530602" cy="2694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597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Next </a:t>
            </a:r>
            <a:r>
              <a:rPr lang="nl-NL" dirty="0" err="1" smtClean="0"/>
              <a:t>year</a:t>
            </a:r>
            <a:r>
              <a:rPr lang="nl-NL" dirty="0" smtClean="0"/>
              <a:t>- new IT trends</a:t>
            </a:r>
            <a:endParaRPr lang="nl-NL" dirty="0"/>
          </a:p>
        </p:txBody>
      </p:sp>
      <p:sp>
        <p:nvSpPr>
          <p:cNvPr id="3" name="Tijdelijke aanduiding voor inhoud 2"/>
          <p:cNvSpPr>
            <a:spLocks noGrp="1"/>
          </p:cNvSpPr>
          <p:nvPr>
            <p:ph idx="1"/>
          </p:nvPr>
        </p:nvSpPr>
        <p:spPr/>
        <p:txBody>
          <a:bodyPr/>
          <a:lstStyle/>
          <a:p>
            <a:r>
              <a:rPr lang="en-GB" dirty="0" smtClean="0"/>
              <a:t>Group on new IT trends like</a:t>
            </a:r>
          </a:p>
          <a:p>
            <a:pPr lvl="1"/>
            <a:r>
              <a:rPr lang="en-GB" sz="1800" dirty="0" smtClean="0"/>
              <a:t>Secure multiparty computing</a:t>
            </a:r>
          </a:p>
          <a:p>
            <a:pPr lvl="1"/>
            <a:r>
              <a:rPr lang="en-GB" sz="1800" dirty="0" smtClean="0"/>
              <a:t>Edge computing</a:t>
            </a:r>
          </a:p>
          <a:p>
            <a:pPr lvl="1"/>
            <a:r>
              <a:rPr lang="en-GB" sz="1800" dirty="0" err="1" smtClean="0"/>
              <a:t>Blockchain</a:t>
            </a:r>
            <a:r>
              <a:rPr lang="en-GB" sz="1800" dirty="0" smtClean="0"/>
              <a:t> techniques</a:t>
            </a:r>
          </a:p>
          <a:p>
            <a:pPr lvl="1"/>
            <a:r>
              <a:rPr lang="en-GB" sz="1800" dirty="0" smtClean="0"/>
              <a:t>Cloud services</a:t>
            </a:r>
          </a:p>
          <a:p>
            <a:r>
              <a:rPr lang="en-GB" dirty="0" smtClean="0"/>
              <a:t>For each topic short position paper (aim 3 pages, ready in 3 months)</a:t>
            </a:r>
          </a:p>
          <a:p>
            <a:pPr lvl="1"/>
            <a:r>
              <a:rPr lang="en-GB" sz="1800" dirty="0" smtClean="0"/>
              <a:t>What is it</a:t>
            </a:r>
          </a:p>
          <a:p>
            <a:pPr lvl="1"/>
            <a:r>
              <a:rPr lang="en-GB" sz="1800" dirty="0" smtClean="0"/>
              <a:t>What does it mean for OS</a:t>
            </a:r>
          </a:p>
          <a:p>
            <a:pPr lvl="1"/>
            <a:r>
              <a:rPr lang="en-GB" sz="1800" dirty="0" smtClean="0"/>
              <a:t>What is already being done</a:t>
            </a:r>
          </a:p>
          <a:p>
            <a:pPr lvl="1"/>
            <a:r>
              <a:rPr lang="en-GB" sz="1800" dirty="0" smtClean="0"/>
              <a:t>What future work is needed</a:t>
            </a:r>
          </a:p>
          <a:p>
            <a:r>
              <a:rPr lang="en-GB" dirty="0" smtClean="0"/>
              <a:t>Start with physical meeting?</a:t>
            </a:r>
          </a:p>
          <a:p>
            <a:r>
              <a:rPr lang="en-GB" dirty="0" smtClean="0"/>
              <a:t>Core team: Canada, Italy, Netherlands, UK</a:t>
            </a:r>
          </a:p>
          <a:p>
            <a:pPr lvl="1"/>
            <a:r>
              <a:rPr lang="en-GB" sz="1800" dirty="0" smtClean="0"/>
              <a:t>Others welcome!</a:t>
            </a:r>
          </a:p>
        </p:txBody>
      </p:sp>
      <p:pic>
        <p:nvPicPr>
          <p:cNvPr id="5" name="Picture 6" descr="F:\TEMP\1047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80983" y="972515"/>
            <a:ext cx="2579449" cy="1876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F:\TEMP\10977.jpe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73097" y="3554749"/>
            <a:ext cx="2579449" cy="1835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27009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What more to promote BSTN?</a:t>
            </a:r>
            <a:endParaRPr lang="en-US" dirty="0"/>
          </a:p>
        </p:txBody>
      </p:sp>
      <p:sp>
        <p:nvSpPr>
          <p:cNvPr id="3" name="Tijdelijke aanduiding voor tekst 2"/>
          <p:cNvSpPr>
            <a:spLocks noGrp="1"/>
          </p:cNvSpPr>
          <p:nvPr>
            <p:ph type="body" idx="1"/>
          </p:nvPr>
        </p:nvSpPr>
        <p:spPr>
          <a:xfrm>
            <a:off x="457200" y="889640"/>
            <a:ext cx="8147248" cy="4627592"/>
          </a:xfrm>
        </p:spPr>
        <p:txBody>
          <a:bodyPr/>
          <a:lstStyle/>
          <a:p>
            <a:pPr marL="342900" indent="-342900">
              <a:buFont typeface="Wingdings" panose="05000000000000000000" pitchFamily="2" charset="2"/>
              <a:buChar char="ü"/>
            </a:pPr>
            <a:r>
              <a:rPr lang="en-US" dirty="0" smtClean="0"/>
              <a:t>Invest in building a real network and core group</a:t>
            </a:r>
          </a:p>
          <a:p>
            <a:pPr marL="342900" indent="-342900">
              <a:buFont typeface="Wingdings" panose="05000000000000000000" pitchFamily="2" charset="2"/>
              <a:buChar char="ü"/>
            </a:pPr>
            <a:r>
              <a:rPr lang="en-US" dirty="0" smtClean="0"/>
              <a:t>Combine </a:t>
            </a:r>
            <a:r>
              <a:rPr lang="en-US" dirty="0"/>
              <a:t>top-down and bottom-up </a:t>
            </a:r>
            <a:r>
              <a:rPr lang="en-US" dirty="0" smtClean="0"/>
              <a:t>approaches</a:t>
            </a:r>
          </a:p>
          <a:p>
            <a:pPr marL="914400" lvl="1" indent="-457200">
              <a:buFont typeface="Wingdings" panose="05000000000000000000" pitchFamily="2" charset="2"/>
              <a:buChar char="Ø"/>
            </a:pPr>
            <a:r>
              <a:rPr lang="en-US" sz="1600" dirty="0">
                <a:solidFill>
                  <a:srgbClr val="0A387A"/>
                </a:solidFill>
              </a:rPr>
              <a:t>Monitor relevant ideas from high-level </a:t>
            </a:r>
            <a:r>
              <a:rPr lang="en-US" sz="1600" dirty="0" smtClean="0">
                <a:solidFill>
                  <a:srgbClr val="0A387A"/>
                </a:solidFill>
              </a:rPr>
              <a:t>meetings</a:t>
            </a:r>
          </a:p>
          <a:p>
            <a:pPr marL="914400" lvl="1" indent="-457200">
              <a:buFont typeface="Wingdings" panose="05000000000000000000" pitchFamily="2" charset="2"/>
              <a:buChar char="Ø"/>
            </a:pPr>
            <a:r>
              <a:rPr lang="en-US" sz="1600" dirty="0" smtClean="0">
                <a:solidFill>
                  <a:srgbClr val="0A387A"/>
                </a:solidFill>
              </a:rPr>
              <a:t>See what’s happening elsewhere (</a:t>
            </a:r>
            <a:r>
              <a:rPr lang="en-US" sz="1600" dirty="0" err="1" smtClean="0">
                <a:solidFill>
                  <a:srgbClr val="0A387A"/>
                </a:solidFill>
              </a:rPr>
              <a:t>i</a:t>
            </a:r>
            <a:endParaRPr lang="en-US" sz="1600" dirty="0" smtClean="0">
              <a:solidFill>
                <a:srgbClr val="0A387A"/>
              </a:solidFill>
            </a:endParaRPr>
          </a:p>
          <a:p>
            <a:pPr marL="914400" lvl="1" indent="-457200">
              <a:buFont typeface="Wingdings" panose="05000000000000000000" pitchFamily="2" charset="2"/>
              <a:buChar char="Ø"/>
            </a:pPr>
            <a:r>
              <a:rPr lang="en-US" sz="1600" dirty="0" smtClean="0">
                <a:solidFill>
                  <a:srgbClr val="0A387A"/>
                </a:solidFill>
              </a:rPr>
              <a:t>Collect suggestions from HLG-MOS workshops</a:t>
            </a:r>
          </a:p>
          <a:p>
            <a:pPr marL="914400" lvl="1" indent="-457200">
              <a:buFont typeface="Wingdings" panose="05000000000000000000" pitchFamily="2" charset="2"/>
              <a:buChar char="Ø"/>
            </a:pPr>
            <a:r>
              <a:rPr lang="en-US" sz="1600" dirty="0" smtClean="0">
                <a:solidFill>
                  <a:srgbClr val="0A387A"/>
                </a:solidFill>
              </a:rPr>
              <a:t>Liaise with HLG-MOS </a:t>
            </a:r>
            <a:r>
              <a:rPr lang="en-US" sz="1600" dirty="0" err="1" smtClean="0">
                <a:solidFill>
                  <a:srgbClr val="0A387A"/>
                </a:solidFill>
              </a:rPr>
              <a:t>Modernisation</a:t>
            </a:r>
            <a:r>
              <a:rPr lang="en-US" sz="1600" dirty="0" smtClean="0">
                <a:solidFill>
                  <a:srgbClr val="0A387A"/>
                </a:solidFill>
              </a:rPr>
              <a:t> Committees</a:t>
            </a:r>
            <a:endParaRPr lang="en-US" sz="1600" dirty="0">
              <a:solidFill>
                <a:srgbClr val="0A387A"/>
              </a:solidFill>
            </a:endParaRPr>
          </a:p>
          <a:p>
            <a:pPr marL="914400" lvl="1" indent="-457200">
              <a:buFont typeface="Wingdings" panose="05000000000000000000" pitchFamily="2" charset="2"/>
              <a:buChar char="Ø"/>
            </a:pPr>
            <a:r>
              <a:rPr lang="en-US" sz="1600" dirty="0">
                <a:solidFill>
                  <a:srgbClr val="0A387A"/>
                </a:solidFill>
              </a:rPr>
              <a:t>Get the people within </a:t>
            </a:r>
            <a:r>
              <a:rPr lang="en-US" sz="1600" dirty="0" smtClean="0">
                <a:solidFill>
                  <a:srgbClr val="0A387A"/>
                </a:solidFill>
              </a:rPr>
              <a:t>NSO’s innovation </a:t>
            </a:r>
            <a:r>
              <a:rPr lang="en-US" sz="1600" dirty="0">
                <a:solidFill>
                  <a:srgbClr val="0A387A"/>
                </a:solidFill>
              </a:rPr>
              <a:t>labs together</a:t>
            </a:r>
          </a:p>
          <a:p>
            <a:pPr marL="342900" indent="-342900">
              <a:buFont typeface="Wingdings" panose="05000000000000000000" pitchFamily="2" charset="2"/>
              <a:buChar char="Ø"/>
            </a:pPr>
            <a:r>
              <a:rPr lang="en-US" dirty="0" smtClean="0"/>
              <a:t>Arrange meeting(s) where hands-on blue sky thinkers:</a:t>
            </a:r>
          </a:p>
          <a:p>
            <a:pPr marL="914400" lvl="1" indent="-457200">
              <a:buFont typeface="Wingdings" panose="05000000000000000000" pitchFamily="2" charset="2"/>
              <a:buChar char="Ø"/>
            </a:pPr>
            <a:r>
              <a:rPr lang="en-US" sz="1600" dirty="0" smtClean="0">
                <a:solidFill>
                  <a:srgbClr val="0A387A"/>
                </a:solidFill>
              </a:rPr>
              <a:t>Share BST happening within their organizations</a:t>
            </a:r>
          </a:p>
          <a:p>
            <a:pPr marL="914400" lvl="1" indent="-457200">
              <a:buFont typeface="Wingdings" panose="05000000000000000000" pitchFamily="2" charset="2"/>
              <a:buChar char="Ø"/>
            </a:pPr>
            <a:r>
              <a:rPr lang="en-US" sz="1600" dirty="0" smtClean="0">
                <a:solidFill>
                  <a:srgbClr val="0A387A"/>
                </a:solidFill>
              </a:rPr>
              <a:t>Share, discuss and prioritize any BST ideas that might be promising</a:t>
            </a:r>
          </a:p>
          <a:p>
            <a:pPr marL="914400" lvl="1" indent="-457200">
              <a:buFont typeface="Wingdings" panose="05000000000000000000" pitchFamily="2" charset="2"/>
              <a:buChar char="Ø"/>
            </a:pPr>
            <a:r>
              <a:rPr lang="en-US" sz="1600" dirty="0">
                <a:solidFill>
                  <a:srgbClr val="0A387A"/>
                </a:solidFill>
              </a:rPr>
              <a:t>Agree on (limited!) next steps to </a:t>
            </a:r>
            <a:r>
              <a:rPr lang="en-US" sz="1600" dirty="0" smtClean="0">
                <a:solidFill>
                  <a:srgbClr val="0A387A"/>
                </a:solidFill>
              </a:rPr>
              <a:t>realize ideas</a:t>
            </a:r>
            <a:endParaRPr lang="en-US" sz="1600" dirty="0">
              <a:solidFill>
                <a:srgbClr val="0A387A"/>
              </a:solidFill>
            </a:endParaRPr>
          </a:p>
          <a:p>
            <a:pPr marL="914400" lvl="1" indent="-457200">
              <a:buFont typeface="Wingdings" panose="05000000000000000000" pitchFamily="2" charset="2"/>
              <a:buChar char="Ø"/>
            </a:pPr>
            <a:r>
              <a:rPr lang="en-US" sz="1600" dirty="0" smtClean="0">
                <a:solidFill>
                  <a:srgbClr val="0A387A"/>
                </a:solidFill>
              </a:rPr>
              <a:t>Translate ideas </a:t>
            </a:r>
            <a:r>
              <a:rPr lang="en-US" sz="1600" dirty="0">
                <a:solidFill>
                  <a:srgbClr val="0A387A"/>
                </a:solidFill>
              </a:rPr>
              <a:t>into </a:t>
            </a:r>
            <a:r>
              <a:rPr lang="en-US" sz="1600" dirty="0" smtClean="0">
                <a:solidFill>
                  <a:srgbClr val="0A387A"/>
                </a:solidFill>
              </a:rPr>
              <a:t>proposals</a:t>
            </a:r>
            <a:endParaRPr lang="en-US" dirty="0" smtClean="0">
              <a:solidFill>
                <a:srgbClr val="0A387A"/>
              </a:solidFill>
            </a:endParaRPr>
          </a:p>
          <a:p>
            <a:pPr marL="457200" indent="-457200">
              <a:buFont typeface="Wingdings" panose="05000000000000000000" pitchFamily="2" charset="2"/>
              <a:buChar char="ü"/>
            </a:pPr>
            <a:r>
              <a:rPr lang="en-US" dirty="0" smtClean="0"/>
              <a:t>Liaise with other communities </a:t>
            </a:r>
          </a:p>
          <a:p>
            <a:pPr marL="914400" lvl="1" indent="-457200">
              <a:buFont typeface="Wingdings" panose="05000000000000000000" pitchFamily="2" charset="2"/>
              <a:buChar char="Ø"/>
            </a:pPr>
            <a:r>
              <a:rPr lang="en-US" sz="1600" dirty="0">
                <a:solidFill>
                  <a:srgbClr val="0A387A"/>
                </a:solidFill>
              </a:rPr>
              <a:t>G</a:t>
            </a:r>
            <a:r>
              <a:rPr lang="en-US" sz="1600" dirty="0" smtClean="0">
                <a:solidFill>
                  <a:srgbClr val="0A387A"/>
                </a:solidFill>
              </a:rPr>
              <a:t>eo, academic world, governments, NGOs, private sector, …</a:t>
            </a:r>
            <a:endParaRPr lang="en-US" sz="1600" dirty="0">
              <a:solidFill>
                <a:srgbClr val="0A387A"/>
              </a:solidFill>
            </a:endParaRPr>
          </a:p>
          <a:p>
            <a:pPr marL="457200" indent="-457200">
              <a:buFont typeface="Wingdings" panose="05000000000000000000" pitchFamily="2" charset="2"/>
              <a:buChar char="ü"/>
            </a:pPr>
            <a:endParaRPr lang="en-US" dirty="0" smtClean="0"/>
          </a:p>
          <a:p>
            <a:pPr marL="457200" indent="-457200">
              <a:buFont typeface="Wingdings" panose="05000000000000000000" pitchFamily="2" charset="2"/>
              <a:buChar char="ü"/>
            </a:pPr>
            <a:r>
              <a:rPr lang="en-US" dirty="0" smtClean="0"/>
              <a:t>Allocate </a:t>
            </a:r>
            <a:r>
              <a:rPr lang="en-US" dirty="0"/>
              <a:t>resources to develop and work on BST ideas</a:t>
            </a:r>
          </a:p>
          <a:p>
            <a:pPr marL="457200" indent="-457200">
              <a:buFont typeface="Wingdings" panose="05000000000000000000" pitchFamily="2" charset="2"/>
              <a:buChar char="ü"/>
            </a:pPr>
            <a:r>
              <a:rPr lang="en-US" dirty="0" smtClean="0"/>
              <a:t>Secretarial support from UNECE </a:t>
            </a:r>
          </a:p>
          <a:p>
            <a:pPr marL="457200" indent="-457200">
              <a:buAutoNum type="arabicPeriod"/>
            </a:pPr>
            <a:endParaRPr lang="en-US" dirty="0" smtClean="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8838" y="836712"/>
            <a:ext cx="1831989" cy="18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9349" y="4581128"/>
            <a:ext cx="2036762" cy="15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1521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UNECE_POTX_4x3">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HP Simplified">
      <a:majorFont>
        <a:latin typeface="HP Simplified"/>
        <a:ea typeface=""/>
        <a:cs typeface=""/>
      </a:majorFont>
      <a:minorFont>
        <a:latin typeface="HP Simplifi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9050">
          <a:noFill/>
          <a:miter lim="800000"/>
        </a:ln>
      </a:spPr>
      <a:bodyPr rtlCol="0" anchor="ctr"/>
      <a:lstStyle>
        <a:defPPr algn="ctr">
          <a:lnSpc>
            <a:spcPct val="90000"/>
          </a:lnSpc>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err="1" smtClean="0"/>
        </a:defPPr>
      </a:lstStyle>
    </a:txDef>
  </a:objectDefaults>
  <a:extraClrSchemeLst/>
  <a:custClrLst>
    <a:custClr name="65% HP blue">
      <a:srgbClr val="59BBE4"/>
    </a:custClr>
    <a:custClr name="15% HP blue">
      <a:srgbClr val="D9EFF9"/>
    </a:custClr>
    <a:custClr name="Green">
      <a:srgbClr val="008B2C"/>
    </a:custClr>
    <a:custClr name="75% Green">
      <a:srgbClr val="40A85F"/>
    </a:custClr>
    <a:custClr name="50% Green">
      <a:srgbClr val="7FC594"/>
    </a:custClr>
    <a:custClr name="25% Green">
      <a:srgbClr val="BFE2CA"/>
    </a:custClr>
    <a:custClr name="Orange">
      <a:srgbClr val="F05332"/>
    </a:custClr>
    <a:custClr name="75% Orange">
      <a:srgbClr val="F47E65"/>
    </a:custClr>
    <a:custClr name="50% Orange">
      <a:srgbClr val="F7A998"/>
    </a:custClr>
    <a:custClr name="25% Orange">
      <a:srgbClr val="FBD4C0"/>
    </a:custClr>
  </a:custClrLst>
</a:theme>
</file>

<file path=ppt/theme/theme2.xml><?xml version="1.0" encoding="utf-8"?>
<a:theme xmlns:a="http://schemas.openxmlformats.org/drawingml/2006/main" name="Office Theme">
  <a:themeElements>
    <a:clrScheme name="HP">
      <a:dk1>
        <a:sysClr val="windowText" lastClr="000000"/>
      </a:dk1>
      <a:lt1>
        <a:sysClr val="window" lastClr="FFFFFF"/>
      </a:lt1>
      <a:dk2>
        <a:srgbClr val="535455"/>
      </a:dk2>
      <a:lt2>
        <a:srgbClr val="E5E8E8"/>
      </a:lt2>
      <a:accent1>
        <a:srgbClr val="0096D6"/>
      </a:accent1>
      <a:accent2>
        <a:srgbClr val="822980"/>
      </a:accent2>
      <a:accent3>
        <a:srgbClr val="87898B"/>
      </a:accent3>
      <a:accent4>
        <a:srgbClr val="99D5EF"/>
      </a:accent4>
      <a:accent5>
        <a:srgbClr val="C094BF"/>
      </a:accent5>
      <a:accent6>
        <a:srgbClr val="B9B8BB"/>
      </a:accent6>
      <a:hlink>
        <a:srgbClr val="0096D6"/>
      </a:hlink>
      <a:folHlink>
        <a:srgbClr val="87898B"/>
      </a:folHlink>
    </a:clrScheme>
    <a:fontScheme name="HP Simplified">
      <a:majorFont>
        <a:latin typeface="HP Simplified"/>
        <a:ea typeface=""/>
        <a:cs typeface=""/>
      </a:majorFont>
      <a:minorFont>
        <a:latin typeface="HP Simplifi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lnSpc>
            <a:spcPct val="90000"/>
          </a:lnSpc>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err="1" smtClean="0"/>
        </a:defPPr>
      </a:lstStyle>
    </a:txDef>
  </a:objectDefaults>
  <a:extraClrSchemeLst/>
  <a:custClrLst>
    <a:custClr name="65% HP blue">
      <a:srgbClr val="59BBE4"/>
    </a:custClr>
    <a:custClr name="15% HP blue">
      <a:srgbClr val="D9EFF9"/>
    </a:custClr>
    <a:custClr name="Green">
      <a:srgbClr val="008B2C"/>
    </a:custClr>
    <a:custClr name="75% Green">
      <a:srgbClr val="40A85F"/>
    </a:custClr>
    <a:custClr name="50% Green">
      <a:srgbClr val="7FC594"/>
    </a:custClr>
    <a:custClr name="25% Green">
      <a:srgbClr val="BFE2CA"/>
    </a:custClr>
    <a:custClr name="Orange">
      <a:srgbClr val="F05332"/>
    </a:custClr>
    <a:custClr name="75% Orange">
      <a:srgbClr val="F47E65"/>
    </a:custClr>
    <a:custClr name="50% Orange">
      <a:srgbClr val="F7A998"/>
    </a:custClr>
    <a:custClr name="25% Orange">
      <a:srgbClr val="FBD4C0"/>
    </a:custClr>
  </a:custClrLst>
</a:theme>
</file>

<file path=ppt/theme/theme3.xml><?xml version="1.0" encoding="utf-8"?>
<a:theme xmlns:a="http://schemas.openxmlformats.org/drawingml/2006/main" name="Office Theme">
  <a:themeElements>
    <a:clrScheme name="HP">
      <a:dk1>
        <a:sysClr val="windowText" lastClr="000000"/>
      </a:dk1>
      <a:lt1>
        <a:sysClr val="window" lastClr="FFFFFF"/>
      </a:lt1>
      <a:dk2>
        <a:srgbClr val="535455"/>
      </a:dk2>
      <a:lt2>
        <a:srgbClr val="E5E8E8"/>
      </a:lt2>
      <a:accent1>
        <a:srgbClr val="0096D6"/>
      </a:accent1>
      <a:accent2>
        <a:srgbClr val="822980"/>
      </a:accent2>
      <a:accent3>
        <a:srgbClr val="87898B"/>
      </a:accent3>
      <a:accent4>
        <a:srgbClr val="99D5EF"/>
      </a:accent4>
      <a:accent5>
        <a:srgbClr val="C094BF"/>
      </a:accent5>
      <a:accent6>
        <a:srgbClr val="B9B8BB"/>
      </a:accent6>
      <a:hlink>
        <a:srgbClr val="0096D6"/>
      </a:hlink>
      <a:folHlink>
        <a:srgbClr val="87898B"/>
      </a:folHlink>
    </a:clrScheme>
    <a:fontScheme name="HP Simplified">
      <a:majorFont>
        <a:latin typeface="HP Simplified"/>
        <a:ea typeface=""/>
        <a:cs typeface=""/>
      </a:majorFont>
      <a:minorFont>
        <a:latin typeface="HP Simplifi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lnSpc>
            <a:spcPct val="90000"/>
          </a:lnSpc>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err="1" smtClean="0"/>
        </a:defPPr>
      </a:lstStyle>
    </a:txDef>
  </a:objectDefaults>
  <a:extraClrSchemeLst/>
  <a:custClrLst>
    <a:custClr name="65% HP blue">
      <a:srgbClr val="59BBE4"/>
    </a:custClr>
    <a:custClr name="15% HP blue">
      <a:srgbClr val="D9EFF9"/>
    </a:custClr>
    <a:custClr name="Green">
      <a:srgbClr val="008B2C"/>
    </a:custClr>
    <a:custClr name="75% Green">
      <a:srgbClr val="40A85F"/>
    </a:custClr>
    <a:custClr name="50% Green">
      <a:srgbClr val="7FC594"/>
    </a:custClr>
    <a:custClr name="25% Green">
      <a:srgbClr val="BFE2CA"/>
    </a:custClr>
    <a:custClr name="Orange">
      <a:srgbClr val="F05332"/>
    </a:custClr>
    <a:custClr name="75% Orange">
      <a:srgbClr val="F47E65"/>
    </a:custClr>
    <a:custClr name="50% Orange">
      <a:srgbClr val="F7A998"/>
    </a:custClr>
    <a:custClr name="25% Orange">
      <a:srgbClr val="FBD4C0"/>
    </a:custClr>
  </a:custClrLst>
</a:theme>
</file>

<file path=docProps/app.xml><?xml version="1.0" encoding="utf-8"?>
<Properties xmlns="http://schemas.openxmlformats.org/officeDocument/2006/extended-properties" xmlns:vt="http://schemas.openxmlformats.org/officeDocument/2006/docPropsVTypes">
  <Template>UNECE_POTX_4x3</Template>
  <TotalTime>103</TotalTime>
  <Words>609</Words>
  <Application>Microsoft Office PowerPoint</Application>
  <PresentationFormat>Diavoorstelling (4:3)</PresentationFormat>
  <Paragraphs>127</Paragraphs>
  <Slides>11</Slides>
  <Notes>2</Notes>
  <HiddenSlides>0</HiddenSlides>
  <MMClips>0</MMClips>
  <ScaleCrop>false</ScaleCrop>
  <HeadingPairs>
    <vt:vector size="6" baseType="variant">
      <vt:variant>
        <vt:lpstr>Thema</vt:lpstr>
      </vt:variant>
      <vt:variant>
        <vt:i4>1</vt:i4>
      </vt:variant>
      <vt:variant>
        <vt:lpstr>Ingesloten OLE-bronprogramma's</vt:lpstr>
      </vt:variant>
      <vt:variant>
        <vt:i4>1</vt:i4>
      </vt:variant>
      <vt:variant>
        <vt:lpstr>Diatitels</vt:lpstr>
      </vt:variant>
      <vt:variant>
        <vt:i4>11</vt:i4>
      </vt:variant>
    </vt:vector>
  </HeadingPairs>
  <TitlesOfParts>
    <vt:vector size="13" baseType="lpstr">
      <vt:lpstr>UNECE_POTX_4x3</vt:lpstr>
      <vt:lpstr>Acrobat Document</vt:lpstr>
      <vt:lpstr>Blue Sky Thinking Network – Looking Back &amp; Ahead</vt:lpstr>
      <vt:lpstr>What were the BSTN goals?</vt:lpstr>
      <vt:lpstr>Looking Back at 2018</vt:lpstr>
      <vt:lpstr>ML position paper (1/4)</vt:lpstr>
      <vt:lpstr>ML position paper (2/4)</vt:lpstr>
      <vt:lpstr>ML position paper (3/4)</vt:lpstr>
      <vt:lpstr>ML position paper (4/4)</vt:lpstr>
      <vt:lpstr>Next year- new IT trends</vt:lpstr>
      <vt:lpstr>What more to promote BSTN?</vt:lpstr>
      <vt:lpstr>What you can do:</vt:lpstr>
      <vt:lpstr>Blue Sky Thinking Network – Looking Back &amp; Next Steps</vt:lpstr>
    </vt:vector>
  </TitlesOfParts>
  <Company>ECE-ISU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use this template</dc:title>
  <dc:creator>Jean Rodriguez</dc:creator>
  <cp:lastModifiedBy>Barteld</cp:lastModifiedBy>
  <cp:revision>137</cp:revision>
  <dcterms:created xsi:type="dcterms:W3CDTF">2015-05-13T14:05:37Z</dcterms:created>
  <dcterms:modified xsi:type="dcterms:W3CDTF">2018-11-26T13:47:43Z</dcterms:modified>
</cp:coreProperties>
</file>