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  <p:sldMasterId id="2147484009" r:id="rId2"/>
  </p:sldMasterIdLst>
  <p:notesMasterIdLst>
    <p:notesMasterId r:id="rId15"/>
  </p:notesMasterIdLst>
  <p:handoutMasterIdLst>
    <p:handoutMasterId r:id="rId16"/>
  </p:handoutMasterIdLst>
  <p:sldIdLst>
    <p:sldId id="608" r:id="rId3"/>
    <p:sldId id="630" r:id="rId4"/>
    <p:sldId id="643" r:id="rId5"/>
    <p:sldId id="648" r:id="rId6"/>
    <p:sldId id="639" r:id="rId7"/>
    <p:sldId id="641" r:id="rId8"/>
    <p:sldId id="640" r:id="rId9"/>
    <p:sldId id="642" r:id="rId10"/>
    <p:sldId id="644" r:id="rId11"/>
    <p:sldId id="645" r:id="rId12"/>
    <p:sldId id="646" r:id="rId13"/>
    <p:sldId id="647" r:id="rId14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332" userDrawn="1">
          <p15:clr>
            <a:srgbClr val="A4A3A4"/>
          </p15:clr>
        </p15:guide>
        <p15:guide id="2" pos="2075" userDrawn="1">
          <p15:clr>
            <a:srgbClr val="A4A3A4"/>
          </p15:clr>
        </p15:guide>
        <p15:guide id="3" orient="horz" pos="3339" userDrawn="1">
          <p15:clr>
            <a:srgbClr val="A4A3A4"/>
          </p15:clr>
        </p15:guide>
        <p15:guide id="4" pos="2077" userDrawn="1">
          <p15:clr>
            <a:srgbClr val="A4A3A4"/>
          </p15:clr>
        </p15:guide>
        <p15:guide id="5" orient="horz" pos="3120" userDrawn="1">
          <p15:clr>
            <a:srgbClr val="A4A3A4"/>
          </p15:clr>
        </p15:guide>
        <p15:guide id="6" orient="horz" pos="3127" userDrawn="1">
          <p15:clr>
            <a:srgbClr val="A4A3A4"/>
          </p15:clr>
        </p15:guide>
        <p15:guide id="7" pos="2140" userDrawn="1">
          <p15:clr>
            <a:srgbClr val="A4A3A4"/>
          </p15:clr>
        </p15:guide>
        <p15:guide id="8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956C"/>
    <a:srgbClr val="FF0000"/>
    <a:srgbClr val="66CCFF"/>
    <a:srgbClr val="006600"/>
    <a:srgbClr val="003300"/>
    <a:srgbClr val="996600"/>
    <a:srgbClr val="FFFF66"/>
    <a:srgbClr val="FF7C80"/>
    <a:srgbClr val="160CDA"/>
    <a:srgbClr val="192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89" autoAdjust="0"/>
    <p:restoredTop sz="89520" autoAdjust="0"/>
  </p:normalViewPr>
  <p:slideViewPr>
    <p:cSldViewPr>
      <p:cViewPr varScale="1">
        <p:scale>
          <a:sx n="66" d="100"/>
          <a:sy n="66" d="100"/>
        </p:scale>
        <p:origin x="739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10"/>
    </p:cViewPr>
  </p:sorterViewPr>
  <p:notesViewPr>
    <p:cSldViewPr>
      <p:cViewPr varScale="1">
        <p:scale>
          <a:sx n="60" d="100"/>
          <a:sy n="60" d="100"/>
        </p:scale>
        <p:origin x="1901" y="53"/>
      </p:cViewPr>
      <p:guideLst>
        <p:guide orient="horz" pos="3332"/>
        <p:guide pos="2075"/>
        <p:guide orient="horz" pos="3339"/>
        <p:guide pos="2077"/>
        <p:guide orient="horz" pos="3120"/>
        <p:guide orient="horz" pos="3127"/>
        <p:guide pos="214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3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8" y="1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8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20EAE6B-C8D6-425E-99B0-0E1D4D900D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087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8" y="1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9" y="4715155"/>
            <a:ext cx="4984961" cy="44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8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FE4043A-6F24-4797-90F5-9948B94623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42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000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73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925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752600" y="609600"/>
            <a:ext cx="6477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CH" sz="1800" b="1">
                <a:latin typeface="Book Antiqua" pitchFamily="18" charset="0"/>
              </a:rPr>
              <a:t>United Nations Economic Commission for Europe</a:t>
            </a:r>
            <a:br>
              <a:rPr lang="fr-CH" sz="1800" b="1">
                <a:latin typeface="Book Antiqua" pitchFamily="18" charset="0"/>
              </a:rPr>
            </a:br>
            <a:r>
              <a:rPr lang="fr-CH" sz="1800" b="1">
                <a:latin typeface="Book Antiqua" pitchFamily="18" charset="0"/>
              </a:rPr>
              <a:t>Statistical Division</a:t>
            </a:r>
            <a:endParaRPr lang="en-GB" sz="1800" b="1">
              <a:latin typeface="Book Antiqua" pitchFamily="18" charset="0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" name="Picture 9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752600" y="609600"/>
            <a:ext cx="6477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CH" sz="1800" b="1">
                <a:latin typeface="Book Antiqua" pitchFamily="18" charset="0"/>
              </a:rPr>
              <a:t>United Nations Economic Commission for Europe</a:t>
            </a:r>
            <a:br>
              <a:rPr lang="fr-CH" sz="1800" b="1">
                <a:latin typeface="Book Antiqua" pitchFamily="18" charset="0"/>
              </a:rPr>
            </a:br>
            <a:r>
              <a:rPr lang="fr-CH" sz="1800" b="1">
                <a:latin typeface="Book Antiqua" pitchFamily="18" charset="0"/>
              </a:rPr>
              <a:t>Statistical Division</a:t>
            </a:r>
            <a:endParaRPr lang="en-GB" sz="1800" b="1">
              <a:latin typeface="Book Antiqua" pitchFamily="18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667000"/>
            <a:ext cx="8153400" cy="1143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CH"/>
              <a:t>Click to add Presenter’s Name</a:t>
            </a:r>
          </a:p>
          <a:p>
            <a:r>
              <a:rPr lang="fr-CH"/>
              <a:t>Month Year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538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8391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77C1FB10-E3A2-4BD4-8E57-EB00F1585F1F}" type="datetime4">
              <a:rPr lang="en-GB"/>
              <a:pPr>
                <a:defRPr/>
              </a:pPr>
              <a:t>18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660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38862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752600"/>
            <a:ext cx="38862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EADCDB04-A172-453F-BE91-4B941184D0EF}" type="datetime4">
              <a:rPr lang="en-GB"/>
              <a:pPr>
                <a:defRPr/>
              </a:pPr>
              <a:t>18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38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36C05472-A3BB-47D9-9941-DD475077440C}" type="datetime4">
              <a:rPr lang="en-GB"/>
              <a:pPr>
                <a:defRPr/>
              </a:pPr>
              <a:t>18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953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76E50F3C-C824-45F6-BB93-AA3663E4C538}" type="datetime4">
              <a:rPr lang="en-GB"/>
              <a:pPr>
                <a:defRPr/>
              </a:pPr>
              <a:t>18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7916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030A183D-F9C3-4659-A91D-448EBEC85AB7}" type="datetime4">
              <a:rPr lang="en-GB"/>
              <a:pPr>
                <a:defRPr/>
              </a:pPr>
              <a:t>18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204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ECAD4320-1339-446B-B309-289050788EFB}" type="datetime4">
              <a:rPr lang="en-GB"/>
              <a:pPr>
                <a:defRPr/>
              </a:pPr>
              <a:t>18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92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3547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D6251A16-7F0F-463C-BDA9-41C2F21B6238}" type="datetime4">
              <a:rPr lang="en-GB"/>
              <a:pPr>
                <a:defRPr/>
              </a:pPr>
              <a:t>18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7006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096E439A-5A25-4889-82DA-23954F7B833D}" type="datetime4">
              <a:rPr lang="en-GB"/>
              <a:pPr>
                <a:defRPr/>
              </a:pPr>
              <a:t>18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866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609600"/>
            <a:ext cx="200025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84835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F078CA3D-4C4A-41CB-B69A-502E9F95E736}" type="datetime4">
              <a:rPr lang="en-GB"/>
              <a:pPr>
                <a:defRPr/>
              </a:pPr>
              <a:t>18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2577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0010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DEBD845F-8B8F-45BB-A0B2-C3A1F7E4E15B}" type="datetime4">
              <a:rPr lang="en-GB"/>
              <a:pPr>
                <a:defRPr/>
              </a:pPr>
              <a:t>18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273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687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80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345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508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373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244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49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71240-D990-4A0E-A8D1-61AD583E699F}" type="datetimeFigureOut">
              <a:rPr lang="en-GB" smtClean="0"/>
              <a:t>18/09/2018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344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7086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52600"/>
            <a:ext cx="79248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pic>
        <p:nvPicPr>
          <p:cNvPr id="1028" name="Picture 8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9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0" name="Picture 10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Line 11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45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  <p:sldLayoutId id="2147484021" r:id="rId12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statswiki.unece.org/display/DA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tatswiki.unece.org/display/DI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700213"/>
            <a:ext cx="8153400" cy="316865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GB" altLang="en-US" dirty="0"/>
              <a:t>Registers and Data Integration – UNECE Guidelines</a:t>
            </a:r>
            <a:endParaRPr lang="en-GB" alt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223499" y="4986523"/>
            <a:ext cx="3000375" cy="126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Steven Vale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UNECE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steven.vale@unece.org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465BB4-9861-4C68-B73C-5F88E7D237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845" y="4829548"/>
            <a:ext cx="1363405" cy="157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49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22A04-2DB3-4629-9BFA-89D5F5978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 of guide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A831F-F22E-4D2E-B8AA-4AB2C2CA2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What is data integration?</a:t>
            </a:r>
          </a:p>
          <a:p>
            <a:r>
              <a:rPr lang="en-US" dirty="0"/>
              <a:t>Planning for Data Integration</a:t>
            </a:r>
          </a:p>
          <a:p>
            <a:r>
              <a:rPr lang="en-US" dirty="0"/>
              <a:t>Data Considerations</a:t>
            </a:r>
          </a:p>
          <a:p>
            <a:r>
              <a:rPr lang="en-US" dirty="0"/>
              <a:t>Quality</a:t>
            </a:r>
          </a:p>
          <a:p>
            <a:r>
              <a:rPr lang="en-US" dirty="0"/>
              <a:t>Methods and Tools</a:t>
            </a:r>
          </a:p>
          <a:p>
            <a:r>
              <a:rPr lang="en-US" dirty="0"/>
              <a:t>Annex: Types of data integration</a:t>
            </a:r>
          </a:p>
        </p:txBody>
      </p:sp>
    </p:spTree>
    <p:extLst>
      <p:ext uri="{BB962C8B-B14F-4D97-AF65-F5344CB8AC3E}">
        <p14:creationId xmlns:p14="http://schemas.microsoft.com/office/powerpoint/2010/main" val="565965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BE1FA-DAFF-43F5-A6AD-4C895E018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Guidance on data integration for measuring migration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88087-5B77-40F5-A94B-DA5F07970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988840"/>
            <a:ext cx="8359080" cy="4107160"/>
          </a:xfrm>
        </p:spPr>
        <p:txBody>
          <a:bodyPr/>
          <a:lstStyle/>
          <a:p>
            <a:r>
              <a:rPr lang="en-US" dirty="0"/>
              <a:t>To be released as an electronic publication by the end of 2018</a:t>
            </a:r>
          </a:p>
          <a:p>
            <a:r>
              <a:rPr lang="en-US" dirty="0"/>
              <a:t>Includes:</a:t>
            </a:r>
          </a:p>
          <a:p>
            <a:pPr lvl="1"/>
            <a:r>
              <a:rPr lang="en-US" dirty="0"/>
              <a:t>Definitions</a:t>
            </a:r>
          </a:p>
          <a:p>
            <a:pPr lvl="1"/>
            <a:r>
              <a:rPr lang="en-US" dirty="0"/>
              <a:t>Results of a survey</a:t>
            </a:r>
          </a:p>
          <a:p>
            <a:pPr lvl="1"/>
            <a:r>
              <a:rPr lang="en-US" dirty="0"/>
              <a:t>Case studies</a:t>
            </a:r>
          </a:p>
          <a:p>
            <a:pPr lvl="1"/>
            <a:r>
              <a:rPr lang="en-US" dirty="0"/>
              <a:t>Metadata</a:t>
            </a:r>
          </a:p>
          <a:p>
            <a:pPr lvl="1"/>
            <a:r>
              <a:rPr lang="en-US" dirty="0"/>
              <a:t>Conclusions and recommendations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7576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6BBF4-EC4B-4419-AB42-99641CEA0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9D0D76-B30D-4D42-9C0A-315FFA3A1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844824"/>
            <a:ext cx="7924800" cy="4251176"/>
          </a:xfrm>
        </p:spPr>
        <p:txBody>
          <a:bodyPr/>
          <a:lstStyle/>
          <a:p>
            <a:r>
              <a:rPr lang="en-US" dirty="0"/>
              <a:t>Workshop on data integration in 2019</a:t>
            </a:r>
          </a:p>
          <a:p>
            <a:pPr lvl="1"/>
            <a:r>
              <a:rPr lang="en-US" dirty="0"/>
              <a:t>Currently being planned</a:t>
            </a:r>
          </a:p>
          <a:p>
            <a:pPr lvl="1"/>
            <a:r>
              <a:rPr lang="en-US" dirty="0"/>
              <a:t>Joint with geospatial community</a:t>
            </a:r>
          </a:p>
          <a:p>
            <a:r>
              <a:rPr lang="en-US" dirty="0"/>
              <a:t>More guidelines / good practices / case studies?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434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AC617-91A7-4321-832D-44501B277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this important?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2EF4F3-628B-4259-ABE4-C897B5253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844824"/>
            <a:ext cx="7924800" cy="4251176"/>
          </a:xfrm>
        </p:spPr>
        <p:txBody>
          <a:bodyPr/>
          <a:lstStyle/>
          <a:p>
            <a:r>
              <a:rPr lang="en-US" dirty="0"/>
              <a:t>Users want more information and more detailed breakdowns, e.g. SDGs</a:t>
            </a:r>
          </a:p>
          <a:p>
            <a:r>
              <a:rPr lang="en-US" dirty="0"/>
              <a:t>Sample surveys are no longer sufficient for some purposes</a:t>
            </a:r>
          </a:p>
          <a:p>
            <a:r>
              <a:rPr lang="en-US" dirty="0"/>
              <a:t>More data sources are becoming available</a:t>
            </a:r>
          </a:p>
          <a:p>
            <a:r>
              <a:rPr lang="en-US" dirty="0"/>
              <a:t>Growing interest in data re-use within statistical organisations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067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1A1616-AFDA-414C-BD71-6EFAC96C6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3429000"/>
            <a:ext cx="7924800" cy="2953681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b="1" dirty="0">
                <a:solidFill>
                  <a:schemeClr val="accent2"/>
                </a:solidFill>
              </a:rPr>
              <a:t>“Data integration provides the</a:t>
            </a:r>
            <a:br>
              <a:rPr lang="en-US" sz="3600" b="1" dirty="0">
                <a:solidFill>
                  <a:schemeClr val="accent2"/>
                </a:solidFill>
              </a:rPr>
            </a:br>
            <a:r>
              <a:rPr lang="en-US" sz="3600" b="1" dirty="0">
                <a:solidFill>
                  <a:schemeClr val="accent2"/>
                </a:solidFill>
              </a:rPr>
              <a:t>potential to produce more timely,</a:t>
            </a:r>
            <a:br>
              <a:rPr lang="en-US" sz="3600" b="1" dirty="0">
                <a:solidFill>
                  <a:schemeClr val="accent2"/>
                </a:solidFill>
              </a:rPr>
            </a:br>
            <a:r>
              <a:rPr lang="en-US" sz="3600" b="1" dirty="0">
                <a:solidFill>
                  <a:schemeClr val="accent2"/>
                </a:solidFill>
              </a:rPr>
              <a:t>more disaggregated statistics</a:t>
            </a:r>
            <a:br>
              <a:rPr lang="en-US" sz="3600" b="1" dirty="0">
                <a:solidFill>
                  <a:schemeClr val="accent2"/>
                </a:solidFill>
              </a:rPr>
            </a:br>
            <a:r>
              <a:rPr lang="en-US" sz="3600" b="1" dirty="0">
                <a:solidFill>
                  <a:schemeClr val="accent2"/>
                </a:solidFill>
              </a:rPr>
              <a:t>at higher frequencies than</a:t>
            </a:r>
            <a:br>
              <a:rPr lang="en-US" sz="3600" b="1" dirty="0">
                <a:solidFill>
                  <a:schemeClr val="accent2"/>
                </a:solidFill>
              </a:rPr>
            </a:br>
            <a:r>
              <a:rPr lang="en-US" sz="3600" b="1" dirty="0">
                <a:solidFill>
                  <a:schemeClr val="accent2"/>
                </a:solidFill>
              </a:rPr>
              <a:t>traditional approaches alone”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6E203E-A7FB-46F5-B0E3-C8339FFF0E91}"/>
              </a:ext>
            </a:extLst>
          </p:cNvPr>
          <p:cNvSpPr txBox="1"/>
          <p:nvPr/>
        </p:nvSpPr>
        <p:spPr>
          <a:xfrm>
            <a:off x="251520" y="620688"/>
            <a:ext cx="67006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B050"/>
                </a:solidFill>
                <a:latin typeface="+mn-lt"/>
              </a:rPr>
              <a:t>“Data integration is the activity when at least two different sources of data are combined into a dataset”</a:t>
            </a:r>
            <a:endParaRPr lang="en-GB" sz="3600" dirty="0">
              <a:solidFill>
                <a:srgbClr val="00B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74903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5015E-6316-441B-9858-84753D654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integration is not new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86D442-7CDE-48F6-977F-5BB78CF1B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2204864"/>
            <a:ext cx="3932842" cy="30264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4E0152-4353-44E4-BDD2-D6D5AB710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988840"/>
            <a:ext cx="3409001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857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61C8D-5730-4505-8FB3-5C6FE03B8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paradigms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C931E-AACA-44A0-A9FA-417D2AB3E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916832"/>
            <a:ext cx="7924800" cy="4179168"/>
          </a:xfrm>
        </p:spPr>
        <p:txBody>
          <a:bodyPr/>
          <a:lstStyle/>
          <a:p>
            <a:r>
              <a:rPr lang="en-US" dirty="0"/>
              <a:t>Old:</a:t>
            </a:r>
          </a:p>
          <a:p>
            <a:endParaRPr lang="en-US" dirty="0"/>
          </a:p>
          <a:p>
            <a:r>
              <a:rPr lang="en-US" dirty="0"/>
              <a:t>Ne</a:t>
            </a:r>
            <a:r>
              <a:rPr lang="en-GB" dirty="0"/>
              <a:t>w: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7861DA-B892-4FE0-8C7E-F8EC4B80E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906" y="1684655"/>
            <a:ext cx="1215578" cy="12155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EA0B2C-954B-4A20-A820-9BF8312391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187" y="1671549"/>
            <a:ext cx="1287586" cy="1287586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6B2BD18-A38B-41A7-8E4A-57893AB1741A}"/>
              </a:ext>
            </a:extLst>
          </p:cNvPr>
          <p:cNvCxnSpPr/>
          <p:nvPr/>
        </p:nvCxnSpPr>
        <p:spPr>
          <a:xfrm>
            <a:off x="3779912" y="2292444"/>
            <a:ext cx="2168798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0591F5AB-2C40-42EE-A5B8-74F83D35DF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6039" y="3365306"/>
            <a:ext cx="1213209" cy="12132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F8B0B5-768E-410D-A4C1-CF8653D27D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5906" y="4124048"/>
            <a:ext cx="1213209" cy="12132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19AD98-D6F8-47B8-8C7A-2A76652361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5988" y="4840096"/>
            <a:ext cx="1213209" cy="12132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D316A0-3F73-44CC-ACD5-C9B648EEE5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9041" y="5455607"/>
            <a:ext cx="1286367" cy="12863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4FF1EB6-052A-4E9A-BD97-8F930A9D4E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5408" y="4766938"/>
            <a:ext cx="1286367" cy="12863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D786E07-47D8-4545-BA26-3360355CB3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2209" y="3523266"/>
            <a:ext cx="1286367" cy="1286367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52A5980-207B-4156-B311-A9AF2EFD6147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3621812" y="4166450"/>
            <a:ext cx="2460397" cy="6622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28C93E3-5BA1-4EC3-999D-74A77B93E1F1}"/>
              </a:ext>
            </a:extLst>
          </p:cNvPr>
          <p:cNvCxnSpPr>
            <a:cxnSpLocks/>
          </p:cNvCxnSpPr>
          <p:nvPr/>
        </p:nvCxnSpPr>
        <p:spPr>
          <a:xfrm flipV="1">
            <a:off x="2916101" y="4437112"/>
            <a:ext cx="3185009" cy="113349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024BE54-50EE-467B-BDC8-E7DC456E1572}"/>
              </a:ext>
            </a:extLst>
          </p:cNvPr>
          <p:cNvCxnSpPr>
            <a:cxnSpLocks/>
          </p:cNvCxnSpPr>
          <p:nvPr/>
        </p:nvCxnSpPr>
        <p:spPr>
          <a:xfrm flipV="1">
            <a:off x="2916101" y="5337257"/>
            <a:ext cx="3960155" cy="25198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CDB1C2-9435-42CE-9C39-4A25A400EBE4}"/>
              </a:ext>
            </a:extLst>
          </p:cNvPr>
          <p:cNvCxnSpPr>
            <a:cxnSpLocks/>
          </p:cNvCxnSpPr>
          <p:nvPr/>
        </p:nvCxnSpPr>
        <p:spPr>
          <a:xfrm>
            <a:off x="2916101" y="5661248"/>
            <a:ext cx="2592003" cy="39205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9EDBB71-54F6-4202-9C47-11D87AA210C7}"/>
              </a:ext>
            </a:extLst>
          </p:cNvPr>
          <p:cNvCxnSpPr>
            <a:cxnSpLocks/>
          </p:cNvCxnSpPr>
          <p:nvPr/>
        </p:nvCxnSpPr>
        <p:spPr>
          <a:xfrm>
            <a:off x="3621812" y="4253241"/>
            <a:ext cx="3254444" cy="86265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732BA07-1341-4257-AA6F-83A903857CC7}"/>
              </a:ext>
            </a:extLst>
          </p:cNvPr>
          <p:cNvCxnSpPr>
            <a:cxnSpLocks/>
          </p:cNvCxnSpPr>
          <p:nvPr/>
        </p:nvCxnSpPr>
        <p:spPr>
          <a:xfrm>
            <a:off x="3579248" y="4253241"/>
            <a:ext cx="1928856" cy="160403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4FEF68F-C331-4509-9D14-C0F0AF4EEBAF}"/>
              </a:ext>
            </a:extLst>
          </p:cNvPr>
          <p:cNvCxnSpPr>
            <a:cxnSpLocks/>
          </p:cNvCxnSpPr>
          <p:nvPr/>
        </p:nvCxnSpPr>
        <p:spPr>
          <a:xfrm flipV="1">
            <a:off x="3163142" y="4293096"/>
            <a:ext cx="2910045" cy="67156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7E62AE8-A22F-4953-A679-D3406A6F824C}"/>
              </a:ext>
            </a:extLst>
          </p:cNvPr>
          <p:cNvCxnSpPr>
            <a:cxnSpLocks/>
          </p:cNvCxnSpPr>
          <p:nvPr/>
        </p:nvCxnSpPr>
        <p:spPr>
          <a:xfrm>
            <a:off x="3138295" y="5002587"/>
            <a:ext cx="3737961" cy="22661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CBD533B-E320-415C-9220-ABE1C5EFCFB7}"/>
              </a:ext>
            </a:extLst>
          </p:cNvPr>
          <p:cNvCxnSpPr>
            <a:cxnSpLocks/>
          </p:cNvCxnSpPr>
          <p:nvPr/>
        </p:nvCxnSpPr>
        <p:spPr>
          <a:xfrm>
            <a:off x="3127703" y="5004516"/>
            <a:ext cx="2380401" cy="94476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3285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2690D-30DC-4F3F-820D-13450BB3E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data architectures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2F84A9-FE50-4A74-B167-07BBDD4C4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393359"/>
            <a:ext cx="4395015" cy="21682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40BE8E4-4451-4696-A8A2-4069A16299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7122" y="2204864"/>
            <a:ext cx="3131392" cy="18722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F41682-B43B-4384-8559-E23BFFE31E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421" y="3645024"/>
            <a:ext cx="3471530" cy="21431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63757E-196F-4B0C-A948-A5CCF68A5D44}"/>
              </a:ext>
            </a:extLst>
          </p:cNvPr>
          <p:cNvSpPr txBox="1"/>
          <p:nvPr/>
        </p:nvSpPr>
        <p:spPr>
          <a:xfrm>
            <a:off x="4353499" y="4954335"/>
            <a:ext cx="439501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n-lt"/>
              </a:rPr>
              <a:t>Common Statistical</a:t>
            </a:r>
            <a:br>
              <a:rPr lang="en-US" sz="2800" dirty="0">
                <a:latin typeface="+mn-lt"/>
              </a:rPr>
            </a:br>
            <a:r>
              <a:rPr lang="en-US" sz="2800" dirty="0">
                <a:latin typeface="+mn-lt"/>
              </a:rPr>
              <a:t>Data Architecture: </a:t>
            </a:r>
            <a:r>
              <a:rPr lang="en-US" sz="2000" dirty="0">
                <a:latin typeface="+mn-lt"/>
                <a:hlinkClick r:id="rId5"/>
              </a:rPr>
              <a:t>https://statswiki.unece.org/display/DA</a:t>
            </a:r>
            <a:r>
              <a:rPr lang="en-US" sz="2000" dirty="0">
                <a:latin typeface="+mn-lt"/>
              </a:rPr>
              <a:t> </a:t>
            </a:r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62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21005-6C9E-46C3-A6BF-597ECC135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04664"/>
            <a:ext cx="7086600" cy="990600"/>
          </a:xfrm>
        </p:spPr>
        <p:txBody>
          <a:bodyPr/>
          <a:lstStyle/>
          <a:p>
            <a:r>
              <a:rPr lang="en-US" dirty="0"/>
              <a:t>Previous UNECE guidelines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08135F-C80F-4880-8380-8CD047F37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528259"/>
            <a:ext cx="3672408" cy="51045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4444BE-C333-49A8-AA76-512ECEA3F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7" y="1528260"/>
            <a:ext cx="3592066" cy="50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07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72091-EE7C-435F-B4F1-EFE8ECD26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integration project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E91BB-2DB5-4E3C-9AB9-64061B4425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2016-2017</a:t>
            </a:r>
          </a:p>
          <a:p>
            <a:r>
              <a:rPr lang="en-US" dirty="0"/>
              <a:t>Under the UNECE High-Level Group for the Modernisation of Official Statistics</a:t>
            </a:r>
          </a:p>
          <a:p>
            <a:r>
              <a:rPr lang="en-US" dirty="0"/>
              <a:t>Around 25 experts from 12 countries</a:t>
            </a:r>
          </a:p>
          <a:p>
            <a:r>
              <a:rPr lang="en-US" dirty="0"/>
              <a:t>Led by former head of data collection and dissemination from the Australian Bureau of Statistics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26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04D58-7635-4711-903A-9295F81E6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integration project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98251-08F3-4F52-9DAC-13FAD0E6C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586" y="1772816"/>
            <a:ext cx="8503096" cy="4343400"/>
          </a:xfrm>
        </p:spPr>
        <p:txBody>
          <a:bodyPr/>
          <a:lstStyle/>
          <a:p>
            <a:r>
              <a:rPr lang="en-US" dirty="0"/>
              <a:t>Key outputs:</a:t>
            </a:r>
          </a:p>
          <a:p>
            <a:pPr lvl="1"/>
            <a:r>
              <a:rPr lang="en-US" dirty="0"/>
              <a:t>Guide to Data Integration for Official Statistics</a:t>
            </a:r>
          </a:p>
          <a:p>
            <a:pPr lvl="1"/>
            <a:r>
              <a:rPr lang="en-US" dirty="0"/>
              <a:t>Data integration survey results</a:t>
            </a:r>
          </a:p>
          <a:p>
            <a:pPr lvl="1"/>
            <a:r>
              <a:rPr lang="en-US" dirty="0"/>
              <a:t>Data integration case studies</a:t>
            </a:r>
          </a:p>
          <a:p>
            <a:pPr lvl="1"/>
            <a:endParaRPr lang="en-US" dirty="0"/>
          </a:p>
          <a:p>
            <a:r>
              <a:rPr lang="en-US" dirty="0"/>
              <a:t>See: Data Integration Wiki</a:t>
            </a:r>
          </a:p>
          <a:p>
            <a:pPr lvl="1"/>
            <a:r>
              <a:rPr lang="en-US" dirty="0">
                <a:hlinkClick r:id="rId2"/>
              </a:rPr>
              <a:t>https://statswiki.unece.org/display/DI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94867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tsUNE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FF"/>
      </a:hlink>
      <a:folHlink>
        <a:srgbClr val="B2B2B2"/>
      </a:folHlink>
    </a:clrScheme>
    <a:fontScheme name="StatsUNE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tsUNE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UNE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8966</TotalTime>
  <Words>258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Book Antiqua</vt:lpstr>
      <vt:lpstr>Calibri</vt:lpstr>
      <vt:lpstr>Times New Roman</vt:lpstr>
      <vt:lpstr>Wingdings</vt:lpstr>
      <vt:lpstr>Custom Design</vt:lpstr>
      <vt:lpstr>StatsUNECE</vt:lpstr>
      <vt:lpstr>Registers and Data Integration – UNECE Guidelines</vt:lpstr>
      <vt:lpstr>Why is this important?</vt:lpstr>
      <vt:lpstr>PowerPoint Presentation</vt:lpstr>
      <vt:lpstr>Data integration is not new</vt:lpstr>
      <vt:lpstr>Changing paradigms</vt:lpstr>
      <vt:lpstr>New data architectures</vt:lpstr>
      <vt:lpstr>Previous UNECE guidelines</vt:lpstr>
      <vt:lpstr>Data integration project</vt:lpstr>
      <vt:lpstr>Data integration project</vt:lpstr>
      <vt:lpstr>Contents of guide</vt:lpstr>
      <vt:lpstr>Guidance on data integration for measuring migration</vt:lpstr>
      <vt:lpstr>Next steps</vt:lpstr>
    </vt:vector>
  </TitlesOfParts>
  <Company>UNECE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Framework</dc:title>
  <dc:creator>vale</dc:creator>
  <cp:lastModifiedBy>Steven Vale</cp:lastModifiedBy>
  <cp:revision>603</cp:revision>
  <cp:lastPrinted>2018-06-15T08:52:10Z</cp:lastPrinted>
  <dcterms:created xsi:type="dcterms:W3CDTF">2007-03-09T09:52:23Z</dcterms:created>
  <dcterms:modified xsi:type="dcterms:W3CDTF">2018-09-18T16:10:35Z</dcterms:modified>
</cp:coreProperties>
</file>