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09" r:id="rId2"/>
  </p:sldMasterIdLst>
  <p:notesMasterIdLst>
    <p:notesMasterId r:id="rId13"/>
  </p:notesMasterIdLst>
  <p:handoutMasterIdLst>
    <p:handoutMasterId r:id="rId14"/>
  </p:handoutMasterIdLst>
  <p:sldIdLst>
    <p:sldId id="608" r:id="rId3"/>
    <p:sldId id="630" r:id="rId4"/>
    <p:sldId id="631" r:id="rId5"/>
    <p:sldId id="637" r:id="rId6"/>
    <p:sldId id="632" r:id="rId7"/>
    <p:sldId id="633" r:id="rId8"/>
    <p:sldId id="636" r:id="rId9"/>
    <p:sldId id="634" r:id="rId10"/>
    <p:sldId id="635" r:id="rId11"/>
    <p:sldId id="638" r:id="rId12"/>
  </p:sldIdLst>
  <p:sldSz cx="9144000" cy="6858000" type="screen4x3"/>
  <p:notesSz cx="6797675" cy="9926638"/>
  <p:custDataLst>
    <p:tags r:id="rId15"/>
  </p:custDataLst>
  <p:defaultTextStyle>
    <a:defPPr>
      <a:defRPr lang="en-GB">
        <a:effectLst/>
      </a:defRPr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332" userDrawn="1">
          <p15:clr>
            <a:srgbClr val="A4A3A4"/>
          </p15:clr>
        </p15:guide>
        <p15:guide id="2" pos="2075" userDrawn="1">
          <p15:clr>
            <a:srgbClr val="A4A3A4"/>
          </p15:clr>
        </p15:guide>
        <p15:guide id="3" orient="horz" pos="3339" userDrawn="1">
          <p15:clr>
            <a:srgbClr val="A4A3A4"/>
          </p15:clr>
        </p15:guide>
        <p15:guide id="4" pos="2077" userDrawn="1">
          <p15:clr>
            <a:srgbClr val="A4A3A4"/>
          </p15:clr>
        </p15:guide>
        <p15:guide id="5" orient="horz" pos="3120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40" userDrawn="1">
          <p15:clr>
            <a:srgbClr val="A4A3A4"/>
          </p15:clr>
        </p15:guide>
        <p15:guide id="8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56C"/>
    <a:srgbClr val="FF0000"/>
    <a:srgbClr val="66CCFF"/>
    <a:srgbClr val="006600"/>
    <a:srgbClr val="003300"/>
    <a:srgbClr val="996600"/>
    <a:srgbClr val="FFFF66"/>
    <a:srgbClr val="FF7C80"/>
    <a:srgbClr val="160CDA"/>
    <a:srgbClr val="192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9" autoAdjust="0"/>
    <p:restoredTop sz="89520" autoAdjust="0"/>
  </p:normalViewPr>
  <p:slideViewPr>
    <p:cSldViewPr>
      <p:cViewPr>
        <p:scale>
          <a:sx n="89" d="100"/>
          <a:sy n="89" d="100"/>
        </p:scale>
        <p:origin x="-1314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0"/>
    </p:cViewPr>
  </p:sorterViewPr>
  <p:notesViewPr>
    <p:cSldViewPr>
      <p:cViewPr varScale="1">
        <p:scale>
          <a:sx n="60" d="100"/>
          <a:sy n="60" d="100"/>
        </p:scale>
        <p:origin x="1901" y="53"/>
      </p:cViewPr>
      <p:guideLst>
        <p:guide orient="horz" pos="3332"/>
        <p:guide orient="horz" pos="3339"/>
        <p:guide orient="horz" pos="3120"/>
        <p:guide orient="horz" pos="3127"/>
        <p:guide pos="2075"/>
        <p:guide pos="2077"/>
        <p:guide pos="214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39938" name="Rectangle 1026"/>
          <p:cNvSpPr>
            <a:spLocks noGrp="1" noChangeArrowheads="1"/>
          </p:cNvSpPr>
          <p:nvPr>
            <p:ph type="hdr" sz="quarter"/>
          </p:nvPr>
        </p:nvSpPr>
        <p:spPr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dt" sz="quarter" idx="1"/>
          </p:nvPr>
        </p:nvSpPr>
        <p:spPr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ftr" sz="quarter" idx="2"/>
          </p:nvPr>
        </p:nvSpPr>
        <p:spPr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39941" name="Rectangle 1029"/>
          <p:cNvSpPr>
            <a:spLocks noGrp="1" noChangeArrowheads="1"/>
          </p:cNvSpPr>
          <p:nvPr>
            <p:ph type="sldNum" sz="quarter" idx="3"/>
          </p:nvPr>
        </p:nvSpPr>
        <p:spPr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fld id="{F20EAE6B-C8D6-425E-99B0-0E1D4D900D72}" type="slidenum">
              <a:rPr lang="en-GB">
                <a:effectLst/>
              </a:rPr>
              <a:pPr>
                <a:defRPr>
                  <a:effectLst/>
                </a:defRPr>
              </a:p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108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906359" y="4715155"/>
            <a:ext cx="4984961" cy="4466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>
                <a:effectLst/>
              </a:rPr>
              <a:t>Click to edit Master text styles</a:t>
            </a:r>
          </a:p>
          <a:p>
            <a:pPr lvl="1"/>
            <a:r>
              <a:rPr lang="en-GB" noProof="0">
                <a:effectLst/>
              </a:rPr>
              <a:t>Second level</a:t>
            </a:r>
          </a:p>
          <a:p>
            <a:pPr lvl="2"/>
            <a:r>
              <a:rPr lang="en-GB" noProof="0">
                <a:effectLst/>
              </a:rPr>
              <a:t>Third level</a:t>
            </a:r>
          </a:p>
          <a:p>
            <a:pPr lvl="3"/>
            <a:r>
              <a:rPr lang="en-GB" noProof="0">
                <a:effectLst/>
              </a:rPr>
              <a:t>Fourth level</a:t>
            </a:r>
          </a:p>
          <a:p>
            <a:pPr lvl="4"/>
            <a:r>
              <a:rPr lang="en-GB" noProof="0">
                <a:effectLst/>
              </a:rPr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fld id="{4FE4043A-6F24-4797-90F5-9948B94623A3}" type="slidenum">
              <a:rPr lang="en-GB">
                <a:effectLst/>
              </a:rPr>
              <a:pPr>
                <a:defRPr>
                  <a:effectLst/>
                </a:defRPr>
              </a:p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244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>
                <a:effectLst/>
              </a:rPr>
              <a:t>Click to edit Master subtitle style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40002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407349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192579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pic>
        <p:nvPicPr>
          <p:cNvPr id="4" name="Picture 4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>
                <a:effectLst/>
              </a:defRPr>
            </a:pPr>
            <a:r>
              <a:rPr lang="fr-CH" sz="1800" b="1">
                <a:effectLst/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effectLst/>
                <a:latin typeface="Book Antiqua" pitchFamily="18" charset="0"/>
              </a:rPr>
            </a:br>
            <a:r>
              <a:rPr lang="fr-CH" sz="1800" b="1">
                <a:effectLst/>
                <a:latin typeface="Book Antiqua" pitchFamily="18" charset="0"/>
              </a:rPr>
              <a:t>Statistical Division</a:t>
            </a:r>
            <a:endParaRPr lang="en-GB" sz="1800" b="1">
              <a:effectLst/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pic>
        <p:nvPicPr>
          <p:cNvPr id="9" name="Picture 9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>
                <a:effectLst/>
              </a:defRPr>
            </a:pPr>
            <a:r>
              <a:rPr lang="fr-CH" sz="1800" b="1">
                <a:effectLst/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effectLst/>
                <a:latin typeface="Book Antiqua" pitchFamily="18" charset="0"/>
              </a:rPr>
            </a:br>
            <a:r>
              <a:rPr lang="fr-CH" sz="1800" b="1">
                <a:effectLst/>
                <a:latin typeface="Book Antiqua" pitchFamily="18" charset="0"/>
              </a:rPr>
              <a:t>Statistical Division</a:t>
            </a:r>
            <a:endParaRPr lang="en-GB" sz="1800" b="1">
              <a:effectLst/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  <a:effectLst/>
        </p:spPr>
        <p:txBody>
          <a:bodyPr/>
          <a:lstStyle>
            <a:lvl1pPr algn="ctr">
              <a:defRPr sz="4400">
                <a:effectLst/>
              </a:defRPr>
            </a:lvl1pPr>
          </a:lstStyle>
          <a:p>
            <a:r>
              <a:rPr lang="en-GB">
                <a:effectLst/>
              </a:rPr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  <a:effectLst/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/>
              </a:defRPr>
            </a:lvl1pPr>
          </a:lstStyle>
          <a:p>
            <a:r>
              <a:rPr lang="fr-CH">
                <a:effectLst/>
              </a:rPr>
              <a:t>Click to add Presenter’s Name</a:t>
            </a:r>
          </a:p>
          <a:p>
            <a:r>
              <a:rPr lang="fr-CH">
                <a:effectLst/>
              </a:rPr>
              <a:t>Month Year</a:t>
            </a:r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053844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9112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effectLst/>
              </a:defRPr>
            </a:lvl1pPr>
            <a:lvl2pPr marL="457200" indent="0">
              <a:buNone/>
              <a:defRPr sz="1800">
                <a:effectLst/>
              </a:defRPr>
            </a:lvl2pPr>
            <a:lvl3pPr marL="914400" indent="0">
              <a:buNone/>
              <a:defRPr sz="1600">
                <a:effectLst/>
              </a:defRPr>
            </a:lvl3pPr>
            <a:lvl4pPr marL="1371600" indent="0">
              <a:buNone/>
              <a:defRPr sz="1400">
                <a:effectLst/>
              </a:defRPr>
            </a:lvl4pPr>
            <a:lvl5pPr marL="1828800" indent="0">
              <a:buNone/>
              <a:defRPr sz="1400">
                <a:effectLst/>
              </a:defRPr>
            </a:lvl5pPr>
            <a:lvl6pPr marL="2286000" indent="0">
              <a:buNone/>
              <a:defRPr sz="1400">
                <a:effectLst/>
              </a:defRPr>
            </a:lvl6pPr>
            <a:lvl7pPr marL="2743200" indent="0">
              <a:buNone/>
              <a:defRPr sz="1400">
                <a:effectLst/>
              </a:defRPr>
            </a:lvl7pPr>
            <a:lvl8pPr marL="3200400" indent="0">
              <a:buNone/>
              <a:defRPr sz="1400">
                <a:effectLst/>
              </a:defRPr>
            </a:lvl8pPr>
            <a:lvl9pPr marL="3657600" indent="0">
              <a:buNone/>
              <a:defRPr sz="14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77C1FB10-E3A2-4BD4-8E57-EB00F1585F1F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166076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EADCDB04-A172-453F-BE91-4B941184D0EF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93840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36C05472-A3BB-47D9-9941-DD475077440C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495393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76E50F3C-C824-45F6-BB93-AA3663E4C538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679167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030A183D-F9C3-4659-A91D-448EBEC85AB7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4220454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ECAD4320-1339-446B-B309-289050788EFB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357924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735476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pPr lvl="0"/>
            <a:endParaRPr lang="en-US" noProof="0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D6251A16-7F0F-463C-BDA9-41C2F21B6238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677006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096E439A-5A25-4889-82DA-23954F7B833D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886666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  <a:effectLst/>
        </p:spPr>
        <p:txBody>
          <a:bodyPr vert="eaVert"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F078CA3D-4C4A-41CB-B69A-502E9F95E736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0425779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001000" cy="5486400"/>
          </a:xfrm>
          <a:effectLst/>
        </p:spPr>
        <p:txBody>
          <a:bodyPr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DEBD845F-8B8F-45BB-A0B2-C3A1F7E4E15B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527335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176879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0801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33453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2350846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43731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12441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GB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949282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234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effectLst/>
              </a:rPr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effectLst/>
              </a:rPr>
              <a:t>Click to edit Master text styles</a:t>
            </a:r>
          </a:p>
          <a:p>
            <a:pPr lvl="1"/>
            <a:r>
              <a:rPr lang="en-GB" altLang="en-US">
                <a:effectLst/>
              </a:rPr>
              <a:t>Second level</a:t>
            </a:r>
          </a:p>
          <a:p>
            <a:pPr lvl="2"/>
            <a:r>
              <a:rPr lang="en-GB" altLang="en-US">
                <a:effectLst/>
              </a:rPr>
              <a:t>Third level</a:t>
            </a:r>
          </a:p>
          <a:p>
            <a:pPr lvl="3"/>
            <a:r>
              <a:rPr lang="en-GB" altLang="en-US">
                <a:effectLst/>
              </a:rPr>
              <a:t>Fourth level</a:t>
            </a:r>
          </a:p>
          <a:p>
            <a:pPr lvl="4"/>
            <a:r>
              <a:rPr lang="en-GB" altLang="en-US">
                <a:effectLst/>
              </a:rPr>
              <a:t>Fifth level</a:t>
            </a:r>
          </a:p>
        </p:txBody>
      </p:sp>
      <p:pic>
        <p:nvPicPr>
          <p:cNvPr id="1028" name="Picture 8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/>
          <p:cNvSpPr>
            <a:spLocks noChangeShapeType="1"/>
          </p:cNvSpPr>
          <p:nvPr/>
        </p:nvSpPr>
        <p:spPr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pic>
        <p:nvPicPr>
          <p:cNvPr id="1030" name="Picture 10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1"/>
          <p:cNvSpPr>
            <a:spLocks noChangeShapeType="1"/>
          </p:cNvSpPr>
          <p:nvPr/>
        </p:nvSpPr>
        <p:spPr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004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transition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effectLst/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effectLst/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effectLst/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stats/documents/ece/ces/ge.58/2018/mtg2/Session_3_Ireland.pdf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gim.un.org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gim.un.org/UNGGIM-expert-group/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fgs.info/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unstats.un.org/sdgs/iaeg-sdgs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urostat/web/gisco/gisco-activities/integrating-statistics-geospatial-information/geostat-initiative" TargetMode="External"/><Relationship Id="rId2" Type="http://schemas.openxmlformats.org/officeDocument/2006/relationships/hyperlink" Target="https://inspire.ec.europa.eu/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700213"/>
            <a:ext cx="8153400" cy="3168650"/>
          </a:xfrm>
          <a:effectLst/>
        </p:spPr>
        <p:txBody>
          <a:bodyPr/>
          <a:lstStyle/>
          <a:p>
            <a:pPr rtl="0" eaLnBrk="1" hangingPunct="1">
              <a:spcBef>
                <a:spcPts val="600"/>
              </a:spcBef>
            </a:pPr>
            <a:r>
              <a:rPr lang="ru-RU" sz="44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Международная работа по интеграции статистической и геопространственной информации</a:t>
            </a:r>
            <a:r>
              <a:rPr lang="ru-RU" sz="32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/>
            </a:r>
            <a:br>
              <a:rPr lang="ru-RU" sz="32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</a:br>
            <a:endParaRPr lang="ru-RU" sz="3200" b="1" i="0" u="none" strike="noStrike" smtId="4294967295"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20497" y="4986524"/>
            <a:ext cx="3003375" cy="125093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>
                <a:effectLst/>
              </a:defRPr>
            </a:pPr>
            <a:r>
              <a:rPr kumimoji="0" lang="ru-RU" sz="2800" b="0" i="0" u="none" strike="noStrike" kern="1200" cap="none" spc="0" normalizeH="0" baseline="0" noProof="0" smtId="4294967295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Arial"/>
                <a:ea typeface="+mn-ea"/>
                <a:cs typeface="+mn-cs"/>
              </a:rPr>
              <a:t>Стивен Вэйл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>
                <a:effectLst/>
              </a:defRPr>
            </a:pPr>
            <a:r>
              <a:rPr kumimoji="0" lang="ru-RU" sz="2800" b="0" i="0" u="none" strike="noStrike" kern="1200" cap="none" spc="0" normalizeH="0" baseline="0" noProof="0" smtId="4294967295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Arial"/>
                <a:ea typeface="+mn-ea"/>
                <a:cs typeface="+mn-cs"/>
              </a:rPr>
              <a:t>ЕЭК ООН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>
                <a:effectLst/>
              </a:defRPr>
            </a:pPr>
            <a:r>
              <a:rPr kumimoji="0" lang="ru-RU" sz="2000" b="0" i="0" u="none" strike="noStrike" kern="1200" cap="none" spc="0" normalizeH="0" baseline="0" noProof="0" smtId="4294967295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Arial"/>
                <a:ea typeface="+mn-ea"/>
                <a:cs typeface="+mn-cs"/>
              </a:rPr>
              <a:t>steven.vale@unece.org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5465BB4-9861-4C68-B73C-5F88E7D237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45" y="4829548"/>
            <a:ext cx="1363405" cy="157601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354981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60EC5512-A2DD-46AC-B2AB-2621C9B30528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Партнерства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25070C3-FFD0-40CF-901A-096ADA393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343400"/>
          </a:xfrm>
          <a:effectLst/>
        </p:spPr>
        <p:txBody>
          <a:bodyPr/>
          <a:lstStyle/>
          <a:p>
            <a:pPr rtl="0"/>
            <a:r>
              <a:rPr lang="ru-RU" sz="32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Эффективное партнерство между статистическим управлением и геопространственным агентством становится все более важным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Пример – Ирландия</a:t>
            </a:r>
            <a:b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</a:br>
            <a:r>
              <a:rPr lang="ru-RU" sz="24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hlinkClick r:id="rId2"/>
              </a:rPr>
              <a:t>http://www.unece.org/fileadmin/DAM/stats/documents/ece/ces/ge.58/2018/mtg2/Session_3_Ireland.pdf</a:t>
            </a:r>
            <a:r>
              <a:rPr lang="ru-RU" sz="24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  <a:p>
            <a:pPr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Работа ЕЭК ООН направлена на содействие развитию таких партнерских отношений и распространение передового опыта</a:t>
            </a:r>
          </a:p>
        </p:txBody>
      </p:sp>
    </p:spTree>
    <p:extLst>
      <p:ext uri="{BB962C8B-B14F-4D97-AF65-F5344CB8AC3E}">
        <p14:creationId xmlns:p14="http://schemas.microsoft.com/office/powerpoint/2010/main" val="409993794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4DBAC617-91A7-4321-832D-44501B2777D1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Почему это важно?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7B2EF4F3-628B-4259-ABE4-C897B52538C0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«Все случается где-то»</a:t>
            </a:r>
            <a:endParaRPr lang="ru-RU" sz="2800" b="0" i="0" u="none" strike="noStrike" dirty="0" smtId="4294967295"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  <a:p>
            <a:pPr lvl="1" rtl="0"/>
            <a:r>
              <a:rPr lang="ru-RU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Вся статистика имеет географический аспект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Растущий спрос на субнациональные данные</a:t>
            </a:r>
          </a:p>
          <a:p>
            <a:pPr lvl="1" rtl="0"/>
            <a:r>
              <a:rPr lang="ru-RU" b="0" i="0" u="none" strike="noStrike" dirty="0" err="1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Дезагрегация</a:t>
            </a:r>
            <a:r>
              <a:rPr lang="ru-RU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ЦУР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Визуализация новых данных 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География может являться увязывающей переменной для интеграции других источников данных </a:t>
            </a:r>
          </a:p>
          <a:p>
            <a:pPr lvl="1"/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306769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F73412DA-FC36-4630-BC5B-715CAC9C31C1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Международные группы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FA99D60-05F7-4A06-ABC5-4846C948587C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УГГИ ООН</a:t>
            </a:r>
          </a:p>
          <a:p>
            <a:pPr lvl="1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Инициатива по управлению глобальной </a:t>
            </a:r>
            <a:r>
              <a:rPr lang="ru-RU" sz="2400" b="0" i="0" u="none" strike="noStrike" dirty="0" err="1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геопространственной</a:t>
            </a:r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информацией </a:t>
            </a:r>
          </a:p>
          <a:p>
            <a:pPr lvl="1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Руководители национальных геопространственных агентств</a:t>
            </a:r>
          </a:p>
          <a:p>
            <a:pPr lvl="1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Ежегодные заседания в августе в Нью-Йорке</a:t>
            </a:r>
          </a:p>
          <a:p>
            <a:pPr lvl="1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5 региональных групп (например, УГГИ ООН: Европа) </a:t>
            </a:r>
            <a:r>
              <a:rPr lang="ru-RU" sz="24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проводят региональные </a:t>
            </a:r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заседания и работают с региональными комиссиями ООН</a:t>
            </a:r>
          </a:p>
          <a:p>
            <a:pPr lvl="1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hlinkClick r:id="rId2"/>
              </a:rPr>
              <a:t>http://ggim.un.org/</a:t>
            </a:r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126972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644B4D2-560B-4F07-847A-C1884AE971B2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Международные группы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7F24981-CCB9-444C-B422-F6617422A9A6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УГГИ ООН: Европа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Теперь мероприятия открыты для всех стран-членов ЕЭК ООН </a:t>
            </a:r>
          </a:p>
          <a:p>
            <a:pPr lvl="1" rtl="0"/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Рабочие группы </a:t>
            </a:r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по теме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«Основные данные» </a:t>
            </a:r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и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«Интеграция данных»</a:t>
            </a:r>
            <a:endParaRPr lang="ru-RU" sz="2800" b="0" i="0" u="none" strike="noStrike" dirty="0" smtId="4294967295"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Ежегодные пленарные сессии в июне</a:t>
            </a:r>
          </a:p>
          <a:p>
            <a:pPr lvl="2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2020 г. - параллельно с Конференцией европейских статистиков, совместное заседание</a:t>
            </a:r>
          </a:p>
        </p:txBody>
      </p:sp>
    </p:spTree>
    <p:extLst>
      <p:ext uri="{BB962C8B-B14F-4D97-AF65-F5344CB8AC3E}">
        <p14:creationId xmlns:p14="http://schemas.microsoft.com/office/powerpoint/2010/main" val="17721450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811BFF89-6971-4339-96C1-E4C3269310B6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Международные группы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8C2354E-31B1-4020-AFF1-7F9D109076FA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Группа экспертов ООН по интеграции </a:t>
            </a:r>
            <a:r>
              <a:rPr lang="ru-RU" sz="3200" b="0" i="0" u="none" strike="noStrike" dirty="0" err="1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геопространственной</a:t>
            </a:r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информации и статистических данных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Доклады для УГГИ ООН и Статистической комиссии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Разработка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«Глобальной </a:t>
            </a:r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статистической </a:t>
            </a:r>
            <a:r>
              <a:rPr lang="ru-RU" sz="2800" b="0" i="0" u="none" strike="noStrike" dirty="0" err="1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геопространственной</a:t>
            </a:r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структуры»</a:t>
            </a:r>
            <a:endParaRPr lang="ru-RU" sz="2800" b="0" i="0" u="none" strike="noStrike" dirty="0" smtId="4294967295"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hlinkClick r:id="rId2"/>
              </a:rPr>
              <a:t>http://ggim.un.org/UNGGIM-expert-group/</a:t>
            </a:r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435180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C7786518-3D85-4462-A44C-A36B5C38F1C4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Международные группы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78B45F4E-3382-42BC-9C32-B03CF1A06D9A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32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Европейский форум по географии и статистике (EFGS)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Статистики и эксперты по геопространственной информации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Под председательством Центрального статистического управления Польши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Ежегодные заседания – Хельсинки, октябрь 2018 г.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hlinkClick r:id="rId2"/>
              </a:rPr>
              <a:t>https://www.efgs.info/</a:t>
            </a:r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337416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875BBD49-54E6-4DAB-9239-C6E5E7BF5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48680"/>
            <a:ext cx="7499176" cy="990600"/>
          </a:xfrm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ЦУР и геопространственная информация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7287821F-A2AD-4884-9D14-1E27C455F7A6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32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Межведомственная экспертная группа по показателям ЦУР 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Рабочая группа по геопространственной информации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hlinkClick r:id="rId2"/>
              </a:rPr>
              <a:t>https://unstats.un.org/sdgs/iaeg-sdgs/</a:t>
            </a:r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271285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FF0C1144-A79E-455A-9708-3C8E5C70216F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Проекты Европейского Союза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CF922F66-E1A9-4A4C-BC5B-D40526585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628728"/>
          </a:xfrm>
          <a:effectLst/>
        </p:spPr>
        <p:txBody>
          <a:bodyPr/>
          <a:lstStyle/>
          <a:p>
            <a:pPr rtl="0"/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INSPIRE </a:t>
            </a:r>
            <a:r>
              <a:rPr lang="ru-RU" sz="26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– </a:t>
            </a:r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инфраструктура пространственных данных для целей экологической политики ЕС </a:t>
            </a:r>
          </a:p>
          <a:p>
            <a:pPr lvl="1" rtl="0"/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hlinkClick r:id="rId2"/>
              </a:rPr>
              <a:t>https://inspire.ec.europa.eu/</a:t>
            </a:r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  <a:p>
            <a:pPr rtl="0"/>
            <a:r>
              <a:rPr lang="ru-RU" sz="2600" b="0" i="0" u="none" strike="noStrike" dirty="0" err="1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Geostat</a:t>
            </a:r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– Серия проектов </a:t>
            </a:r>
            <a:r>
              <a:rPr lang="ru-RU" sz="2600" b="0" i="0" u="none" strike="noStrike" dirty="0" err="1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Евростата</a:t>
            </a:r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по созданию инфраструктуры данных и производства для </a:t>
            </a:r>
            <a:r>
              <a:rPr lang="ru-RU" sz="2600" b="0" i="0" u="none" strike="noStrike" dirty="0" err="1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геопространственной</a:t>
            </a:r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статистики</a:t>
            </a:r>
          </a:p>
          <a:p>
            <a:pPr lvl="1" rtl="0"/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hlinkClick r:id="rId3"/>
              </a:rPr>
              <a:t>https://ec.europa.eu/eurostat/web/gisco/gisco-activities/integrating-statistics-geospatial-information/geostat-initiative</a:t>
            </a:r>
            <a:r>
              <a:rPr lang="ru-RU" sz="2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321722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84C7F5D-6BB6-4C72-A503-415F2434EED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Работа ЕЭК ООН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8E32261F-502E-40E1-A87A-DD0C02DE6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7924800" cy="4628728"/>
          </a:xfrm>
          <a:effectLst/>
        </p:spPr>
        <p:txBody>
          <a:bodyPr/>
          <a:lstStyle/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Партнерство с УГГИ ООН: Европа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Включает в себя развитие потенциала 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Совместные заседания</a:t>
            </a:r>
          </a:p>
          <a:p>
            <a:pPr lvl="2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2017 г. – Стандарты</a:t>
            </a:r>
          </a:p>
          <a:p>
            <a:pPr lvl="2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2018 г. – Партнерства </a:t>
            </a:r>
          </a:p>
          <a:p>
            <a:pPr lvl="2" rtl="0"/>
            <a:r>
              <a:rPr lang="ru-RU" sz="24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2019 г. – Интеграция данных </a:t>
            </a:r>
          </a:p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Углубленный обзор по использованию данных </a:t>
            </a:r>
            <a:r>
              <a:rPr lang="ru-RU" sz="32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спутниковых </a:t>
            </a:r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изображений – октябрь 2018 года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Возглавляется Канадой и Мексикой</a:t>
            </a:r>
          </a:p>
        </p:txBody>
      </p:sp>
    </p:spTree>
    <p:extLst>
      <p:ext uri="{BB962C8B-B14F-4D97-AF65-F5344CB8AC3E}">
        <p14:creationId xmlns:p14="http://schemas.microsoft.com/office/powerpoint/2010/main" val="202848925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05.12"/>
  <p:tag name="AS_TITLE" val="Aspose.Slides for .NET 4.0 Client Profile"/>
  <p:tag name="AS_VERSION" val="15.4.0.0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8861</TotalTime>
  <Words>317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Custom Design</vt:lpstr>
      <vt:lpstr>StatsUNECE</vt:lpstr>
      <vt:lpstr>Международная работа по интеграции статистической и геопространственной информации </vt:lpstr>
      <vt:lpstr>Почему это важно?</vt:lpstr>
      <vt:lpstr>Международные группы</vt:lpstr>
      <vt:lpstr>Международные группы</vt:lpstr>
      <vt:lpstr>Международные группы</vt:lpstr>
      <vt:lpstr>Международные группы</vt:lpstr>
      <vt:lpstr>ЦУР и геопространственная информация</vt:lpstr>
      <vt:lpstr>Проекты Европейского Союза</vt:lpstr>
      <vt:lpstr>Работа ЕЭК ООН </vt:lpstr>
      <vt:lpstr>Партнерства</vt:lpstr>
    </vt:vector>
  </TitlesOfParts>
  <Manager/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Framework</dc:title>
  <dc:creator>vale</dc:creator>
  <cp:lastModifiedBy>Admin</cp:lastModifiedBy>
  <cp:revision>594</cp:revision>
  <cp:lastPrinted>2018-06-15T08:52:10Z</cp:lastPrinted>
  <dcterms:created xsi:type="dcterms:W3CDTF">2007-03-09T09:52:23Z</dcterms:created>
  <dcterms:modified xsi:type="dcterms:W3CDTF">2018-09-07T08:46:12Z</dcterms:modified>
</cp:coreProperties>
</file>