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9" r:id="rId2"/>
  </p:sldMasterIdLst>
  <p:notesMasterIdLst>
    <p:notesMasterId r:id="rId13"/>
  </p:notesMasterIdLst>
  <p:handoutMasterIdLst>
    <p:handoutMasterId r:id="rId14"/>
  </p:handoutMasterIdLst>
  <p:sldIdLst>
    <p:sldId id="608" r:id="rId3"/>
    <p:sldId id="630" r:id="rId4"/>
    <p:sldId id="631" r:id="rId5"/>
    <p:sldId id="637" r:id="rId6"/>
    <p:sldId id="632" r:id="rId7"/>
    <p:sldId id="633" r:id="rId8"/>
    <p:sldId id="636" r:id="rId9"/>
    <p:sldId id="634" r:id="rId10"/>
    <p:sldId id="635" r:id="rId11"/>
    <p:sldId id="638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32" userDrawn="1">
          <p15:clr>
            <a:srgbClr val="A4A3A4"/>
          </p15:clr>
        </p15:guide>
        <p15:guide id="2" pos="2075" userDrawn="1">
          <p15:clr>
            <a:srgbClr val="A4A3A4"/>
          </p15:clr>
        </p15:guide>
        <p15:guide id="3" orient="horz" pos="3339" userDrawn="1">
          <p15:clr>
            <a:srgbClr val="A4A3A4"/>
          </p15:clr>
        </p15:guide>
        <p15:guide id="4" pos="2077" userDrawn="1">
          <p15:clr>
            <a:srgbClr val="A4A3A4"/>
          </p15:clr>
        </p15:guide>
        <p15:guide id="5" orient="horz" pos="3120" userDrawn="1">
          <p15:clr>
            <a:srgbClr val="A4A3A4"/>
          </p15:clr>
        </p15:guide>
        <p15:guide id="6" orient="horz" pos="3127" userDrawn="1">
          <p15:clr>
            <a:srgbClr val="A4A3A4"/>
          </p15:clr>
        </p15:guide>
        <p15:guide id="7" pos="2140" userDrawn="1">
          <p15:clr>
            <a:srgbClr val="A4A3A4"/>
          </p15:clr>
        </p15:guide>
        <p15:guide id="8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56C"/>
    <a:srgbClr val="FF0000"/>
    <a:srgbClr val="66CCFF"/>
    <a:srgbClr val="006600"/>
    <a:srgbClr val="003300"/>
    <a:srgbClr val="996600"/>
    <a:srgbClr val="FFFF66"/>
    <a:srgbClr val="FF7C80"/>
    <a:srgbClr val="160CDA"/>
    <a:srgbClr val="192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9" autoAdjust="0"/>
    <p:restoredTop sz="89520" autoAdjust="0"/>
  </p:normalViewPr>
  <p:slideViewPr>
    <p:cSldViewPr>
      <p:cViewPr varScale="1">
        <p:scale>
          <a:sx n="66" d="100"/>
          <a:sy n="66" d="100"/>
        </p:scale>
        <p:origin x="73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0"/>
    </p:cViewPr>
  </p:sorterViewPr>
  <p:notesViewPr>
    <p:cSldViewPr>
      <p:cViewPr varScale="1">
        <p:scale>
          <a:sx n="60" d="100"/>
          <a:sy n="60" d="100"/>
        </p:scale>
        <p:origin x="1901" y="53"/>
      </p:cViewPr>
      <p:guideLst>
        <p:guide orient="horz" pos="3332"/>
        <p:guide pos="2075"/>
        <p:guide orient="horz" pos="3339"/>
        <p:guide pos="2077"/>
        <p:guide orient="horz" pos="3120"/>
        <p:guide orient="horz" pos="3127"/>
        <p:guide pos="214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0EAE6B-C8D6-425E-99B0-0E1D4D900D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8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8" y="1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9" y="4715155"/>
            <a:ext cx="4984961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8" y="9430307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E4043A-6F24-4797-90F5-9948B94623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4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00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73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2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9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>
                <a:latin typeface="Book Antiqua" pitchFamily="18" charset="0"/>
              </a:rPr>
              <a:t>United Nations Economic Commission for Europe</a:t>
            </a:r>
            <a:br>
              <a:rPr lang="fr-CH" sz="1800" b="1">
                <a:latin typeface="Book Antiqua" pitchFamily="18" charset="0"/>
              </a:rPr>
            </a:br>
            <a:r>
              <a:rPr lang="fr-CH" sz="1800" b="1">
                <a:latin typeface="Book Antiqua" pitchFamily="18" charset="0"/>
              </a:rPr>
              <a:t>Statistical Division</a:t>
            </a:r>
            <a:endParaRPr lang="en-GB" sz="1800" b="1"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538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9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7C1FB10-E3A2-4BD4-8E57-EB00F1585F1F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6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DCDB04-A172-453F-BE91-4B941184D0EF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8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C05472-A3BB-47D9-9941-DD475077440C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53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6E50F3C-C824-45F6-BB93-AA3663E4C538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91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30A183D-F9C3-4659-A91D-448EBEC85AB7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04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CAD4320-1339-446B-B309-289050788EFB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92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54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6251A16-7F0F-463C-BDA9-41C2F21B6238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0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96E439A-5A25-4889-82DA-23954F7B833D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66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F078CA3D-4C4A-41CB-B69A-502E9F95E736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257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0010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EBD845F-8B8F-45BB-A0B2-C3A1F7E4E15B}" type="datetime4">
              <a:rPr lang="en-GB"/>
              <a:pPr>
                <a:defRPr/>
              </a:pPr>
              <a:t>05 September 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27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8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34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0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37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4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49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71240-D990-4A0E-A8D1-61AD583E699F}" type="datetimeFigureOut">
              <a:rPr lang="en-GB" smtClean="0"/>
              <a:t>05/09/2018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AF2AD-ADA6-45D3-BC83-E0F703F075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4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8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0" descr="C:\Documents and Settings\gardner\Desktop\UNECElogoDarkBlue200px.t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4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stats/documents/ece/ces/ge.58/2018/mtg2/Session_3_Ireland.pdf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gim.un.org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gim.un.org/UNGGIM-expert-group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fgs.info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nstats.un.org/sdgs/iaeg-sdgs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rostat/web/gisco/gisco-activities/integrating-statistics-geospatial-information/geostat-initiative" TargetMode="External"/><Relationship Id="rId2" Type="http://schemas.openxmlformats.org/officeDocument/2006/relationships/hyperlink" Target="https://inspire.ec.europa.eu/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00213"/>
            <a:ext cx="8153400" cy="31686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GB" altLang="en-US" dirty="0"/>
              <a:t>International work on the integration of statistical and geospatial information</a:t>
            </a:r>
            <a:br>
              <a:rPr lang="en-GB" altLang="en-US" sz="3200" dirty="0"/>
            </a:br>
            <a:endParaRPr lang="en-GB" alt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23499" y="4986523"/>
            <a:ext cx="3000375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 Vale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UNECE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steven.vale@unece.org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65BB4-9861-4C68-B73C-5F88E7D237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45" y="4829548"/>
            <a:ext cx="1363405" cy="157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49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5512-A2DD-46AC-B2AB-2621C9B30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Partnerships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70C3-FFD0-40CF-901A-096ADA393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343400"/>
          </a:xfrm>
        </p:spPr>
        <p:txBody>
          <a:bodyPr/>
          <a:lstStyle/>
          <a:p>
            <a:r>
              <a:rPr lang="en-US" dirty="0"/>
              <a:t>A good partnership between the statistical office and the geospatial agency is increasingly important</a:t>
            </a:r>
          </a:p>
          <a:p>
            <a:pPr lvl="1"/>
            <a:r>
              <a:rPr lang="en-US" dirty="0"/>
              <a:t>Example – Ireland</a:t>
            </a:r>
            <a:br>
              <a:rPr lang="en-US" dirty="0"/>
            </a:br>
            <a:r>
              <a:rPr lang="en-US" sz="2400" dirty="0">
                <a:hlinkClick r:id="rId2"/>
              </a:rPr>
              <a:t>http://www.unece.org/fileadmin/DAM/stats/documents/ece/ces/ge.58/2018/mtg2/Session_3_Ireland.pdf</a:t>
            </a:r>
            <a:r>
              <a:rPr lang="en-US" sz="2400" dirty="0"/>
              <a:t> </a:t>
            </a:r>
          </a:p>
          <a:p>
            <a:r>
              <a:rPr lang="en-US" sz="2800" dirty="0"/>
              <a:t>UNECE aims to facilitate these partnerships and spread good practices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9993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AC617-91A7-4321-832D-44501B277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this important?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EF4F3-628B-4259-ABE4-C897B5253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“Everything happens somewhere”</a:t>
            </a:r>
          </a:p>
          <a:p>
            <a:pPr lvl="1"/>
            <a:r>
              <a:rPr lang="en-US" dirty="0"/>
              <a:t>All statistics have a geographic dimension</a:t>
            </a:r>
          </a:p>
          <a:p>
            <a:r>
              <a:rPr lang="en-US" dirty="0"/>
              <a:t>Growing demand for sub-national data</a:t>
            </a:r>
          </a:p>
          <a:p>
            <a:pPr lvl="1"/>
            <a:r>
              <a:rPr lang="en-US" dirty="0"/>
              <a:t>SDG </a:t>
            </a:r>
            <a:r>
              <a:rPr lang="en-US" dirty="0" err="1"/>
              <a:t>disaggregations</a:t>
            </a:r>
            <a:endParaRPr lang="en-US" dirty="0"/>
          </a:p>
          <a:p>
            <a:r>
              <a:rPr lang="en-US" dirty="0"/>
              <a:t>New data </a:t>
            </a:r>
            <a:r>
              <a:rPr lang="en-US" dirty="0" err="1"/>
              <a:t>visualisations</a:t>
            </a:r>
            <a:endParaRPr lang="en-US" dirty="0"/>
          </a:p>
          <a:p>
            <a:r>
              <a:rPr lang="en-US" dirty="0"/>
              <a:t>Geography can be a linking variable to integrate other data sources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067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412DA-FC36-4630-BC5B-715CAC9C3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groups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99D60-05F7-4A06-ABC5-4846C9485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UN-GGIM</a:t>
            </a:r>
          </a:p>
          <a:p>
            <a:pPr lvl="1"/>
            <a:r>
              <a:rPr lang="en-US" dirty="0"/>
              <a:t>Global Geospatial Information Management</a:t>
            </a:r>
          </a:p>
          <a:p>
            <a:pPr lvl="1"/>
            <a:r>
              <a:rPr lang="en-US" dirty="0"/>
              <a:t>Heads of national geospatial agencies</a:t>
            </a:r>
          </a:p>
          <a:p>
            <a:pPr lvl="1"/>
            <a:r>
              <a:rPr lang="en-US" dirty="0"/>
              <a:t>Annual meetings in August in New York</a:t>
            </a:r>
          </a:p>
          <a:p>
            <a:pPr lvl="1"/>
            <a:r>
              <a:rPr lang="en-US" dirty="0"/>
              <a:t>5 regional groups (e.g. UN-GGIM: Europe) have regional meetings and work with UN Regional Commissions</a:t>
            </a:r>
          </a:p>
          <a:p>
            <a:pPr lvl="1"/>
            <a:r>
              <a:rPr lang="en-GB" dirty="0">
                <a:hlinkClick r:id="rId2"/>
              </a:rPr>
              <a:t>http://ggim.un.org/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1269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4B4D2-560B-4F07-847A-C1884AE97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groups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24981-CCB9-444C-B422-F6617422A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UN-GGIM: Europe</a:t>
            </a:r>
          </a:p>
          <a:p>
            <a:pPr lvl="1"/>
            <a:r>
              <a:rPr lang="en-US" dirty="0"/>
              <a:t>Activities now open to all UNECE member countries</a:t>
            </a:r>
          </a:p>
          <a:p>
            <a:pPr lvl="1"/>
            <a:r>
              <a:rPr lang="en-US" dirty="0"/>
              <a:t>Working groups on “Core Data” and “Data Integration”</a:t>
            </a:r>
          </a:p>
          <a:p>
            <a:pPr lvl="1"/>
            <a:r>
              <a:rPr lang="en-US" dirty="0"/>
              <a:t>Annual plenary sessions in June</a:t>
            </a:r>
          </a:p>
          <a:p>
            <a:pPr lvl="2"/>
            <a:r>
              <a:rPr lang="en-US" dirty="0"/>
              <a:t>2020 - back-to-back with Conference of European Statisticians, with a joint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14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FF89-6971-4339-96C1-E4C326931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groups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2354E-31B1-4020-AFF1-7F9D10907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 Expert Group on the Integration of Statistical and Geospatial Information</a:t>
            </a:r>
          </a:p>
          <a:p>
            <a:pPr lvl="1"/>
            <a:r>
              <a:rPr lang="en-US" dirty="0"/>
              <a:t>Reports to UN-GGIM and Statistical Commission</a:t>
            </a:r>
          </a:p>
          <a:p>
            <a:pPr lvl="1"/>
            <a:r>
              <a:rPr lang="en-US" dirty="0"/>
              <a:t>Developing “Global Statistical Geospatial Framework”</a:t>
            </a:r>
          </a:p>
          <a:p>
            <a:pPr lvl="1"/>
            <a:r>
              <a:rPr lang="en-US" dirty="0">
                <a:hlinkClick r:id="rId2"/>
              </a:rPr>
              <a:t>http://ggim.un.org/UNGGIM-expert-group/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35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86518-3D85-4462-A44C-A36B5C38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groups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45F4E-3382-42BC-9C32-B03CF1A06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European Forum for Geography and Statistics (EFGS)</a:t>
            </a:r>
          </a:p>
          <a:p>
            <a:pPr lvl="1"/>
            <a:r>
              <a:rPr lang="en-US" dirty="0"/>
              <a:t>Statisticians and geospatial experts</a:t>
            </a:r>
          </a:p>
          <a:p>
            <a:pPr lvl="1"/>
            <a:r>
              <a:rPr lang="en-US" dirty="0"/>
              <a:t>Chaired by Statistics Poland</a:t>
            </a:r>
          </a:p>
          <a:p>
            <a:pPr lvl="1"/>
            <a:r>
              <a:rPr lang="en-US" dirty="0"/>
              <a:t>Annual meetings – Helsinki, October 2018</a:t>
            </a:r>
          </a:p>
          <a:p>
            <a:pPr lvl="1"/>
            <a:r>
              <a:rPr lang="en-GB" dirty="0">
                <a:hlinkClick r:id="rId2"/>
              </a:rPr>
              <a:t>https://www.efgs.info/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337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BBD49-54E6-4DAB-9239-C6E5E7BF5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48680"/>
            <a:ext cx="7499176" cy="990600"/>
          </a:xfrm>
        </p:spPr>
        <p:txBody>
          <a:bodyPr/>
          <a:lstStyle/>
          <a:p>
            <a:r>
              <a:rPr lang="en-US" dirty="0"/>
              <a:t>SDGs and geospatial information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7821F-A2AD-4884-9D14-1E27C455F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Inter-Agency and Expert Group on SDG Indicators</a:t>
            </a:r>
          </a:p>
          <a:p>
            <a:pPr lvl="1"/>
            <a:r>
              <a:rPr lang="en-US" dirty="0"/>
              <a:t>Working Group on Geospatial Information</a:t>
            </a:r>
          </a:p>
          <a:p>
            <a:pPr lvl="1"/>
            <a:r>
              <a:rPr lang="en-GB" dirty="0">
                <a:hlinkClick r:id="rId2"/>
              </a:rPr>
              <a:t>https://unstats.un.org/sdgs/iaeg-sdgs/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2712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C1144-A79E-455A-9708-3C8E5C702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Union projects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22F66-E1A9-4A4C-BC5B-D40526585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8215064" cy="4628728"/>
          </a:xfrm>
        </p:spPr>
        <p:txBody>
          <a:bodyPr/>
          <a:lstStyle/>
          <a:p>
            <a:r>
              <a:rPr lang="en-US" dirty="0"/>
              <a:t>INSPIRE - spatial data infrastructure for the purposes of EU environmental policies</a:t>
            </a:r>
          </a:p>
          <a:p>
            <a:pPr lvl="1"/>
            <a:r>
              <a:rPr lang="en-GB" dirty="0">
                <a:hlinkClick r:id="rId2"/>
              </a:rPr>
              <a:t>https://inspire.ec.europa.eu/</a:t>
            </a:r>
            <a:r>
              <a:rPr lang="en-GB" dirty="0"/>
              <a:t> </a:t>
            </a:r>
          </a:p>
          <a:p>
            <a:r>
              <a:rPr lang="en-US" dirty="0"/>
              <a:t>G</a:t>
            </a:r>
            <a:r>
              <a:rPr lang="en-GB" dirty="0" err="1"/>
              <a:t>eostat</a:t>
            </a:r>
            <a:r>
              <a:rPr lang="en-GB" dirty="0"/>
              <a:t> – Series of Eurostat projects </a:t>
            </a:r>
            <a:r>
              <a:rPr lang="en-US" dirty="0"/>
              <a:t>to establish a data and production infrastructure for geospatial statistics</a:t>
            </a:r>
          </a:p>
          <a:p>
            <a:pPr lvl="1"/>
            <a:r>
              <a:rPr lang="en-GB" dirty="0">
                <a:hlinkClick r:id="rId3"/>
              </a:rPr>
              <a:t>https://ec.europa.eu/eurostat/web/gisco/gisco-activities/integrating-statistics-geospatial-information/geostat-initiative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3217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7F5D-6BB6-4C72-A503-415F2434E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UNECE 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2261F-502E-40E1-A87A-DD0C02DE6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2600"/>
            <a:ext cx="7924800" cy="4628728"/>
          </a:xfrm>
        </p:spPr>
        <p:txBody>
          <a:bodyPr/>
          <a:lstStyle/>
          <a:p>
            <a:r>
              <a:rPr lang="en-US" dirty="0"/>
              <a:t>Partnership with UN-GGIM: Europe</a:t>
            </a:r>
          </a:p>
          <a:p>
            <a:pPr lvl="1"/>
            <a:r>
              <a:rPr lang="en-US" dirty="0"/>
              <a:t>Includes capacity development</a:t>
            </a:r>
          </a:p>
          <a:p>
            <a:pPr lvl="1"/>
            <a:r>
              <a:rPr lang="en-US" dirty="0"/>
              <a:t>Joint meetings</a:t>
            </a:r>
          </a:p>
          <a:p>
            <a:pPr lvl="2"/>
            <a:r>
              <a:rPr lang="en-US" dirty="0"/>
              <a:t>2017 – Standards</a:t>
            </a:r>
          </a:p>
          <a:p>
            <a:pPr lvl="2"/>
            <a:r>
              <a:rPr lang="en-US" dirty="0"/>
              <a:t>2018 – Partnerships </a:t>
            </a:r>
          </a:p>
          <a:p>
            <a:pPr lvl="2"/>
            <a:r>
              <a:rPr lang="en-US" dirty="0"/>
              <a:t>2019 – Data integration</a:t>
            </a:r>
          </a:p>
          <a:p>
            <a:r>
              <a:rPr lang="en-US" dirty="0"/>
              <a:t>In-depth review on the use of satellite image data – October 2018</a:t>
            </a:r>
          </a:p>
          <a:p>
            <a:pPr lvl="1"/>
            <a:r>
              <a:rPr lang="en-US" dirty="0"/>
              <a:t>Led by Canada and Mexico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48925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tsUNE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8859</TotalTime>
  <Words>364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Calibri</vt:lpstr>
      <vt:lpstr>Times New Roman</vt:lpstr>
      <vt:lpstr>Wingdings</vt:lpstr>
      <vt:lpstr>Custom Design</vt:lpstr>
      <vt:lpstr>StatsUNECE</vt:lpstr>
      <vt:lpstr>International work on the integration of statistical and geospatial information </vt:lpstr>
      <vt:lpstr>Why is this important?</vt:lpstr>
      <vt:lpstr>International groups</vt:lpstr>
      <vt:lpstr>International groups</vt:lpstr>
      <vt:lpstr>International groups</vt:lpstr>
      <vt:lpstr>International groups</vt:lpstr>
      <vt:lpstr>SDGs and geospatial information</vt:lpstr>
      <vt:lpstr>European Union projects</vt:lpstr>
      <vt:lpstr>UNECE work</vt:lpstr>
      <vt:lpstr>Partnerships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Framework</dc:title>
  <dc:creator>vale</dc:creator>
  <cp:lastModifiedBy>Steven Vale</cp:lastModifiedBy>
  <cp:revision>593</cp:revision>
  <cp:lastPrinted>2018-06-15T08:52:10Z</cp:lastPrinted>
  <dcterms:created xsi:type="dcterms:W3CDTF">2007-03-09T09:52:23Z</dcterms:created>
  <dcterms:modified xsi:type="dcterms:W3CDTF">2018-09-05T15:39:53Z</dcterms:modified>
</cp:coreProperties>
</file>