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82" r:id="rId2"/>
    <p:sldId id="317" r:id="rId3"/>
    <p:sldId id="318" r:id="rId4"/>
    <p:sldId id="297" r:id="rId5"/>
    <p:sldId id="299" r:id="rId6"/>
    <p:sldId id="304" r:id="rId7"/>
    <p:sldId id="305" r:id="rId8"/>
    <p:sldId id="306" r:id="rId9"/>
    <p:sldId id="307" r:id="rId10"/>
    <p:sldId id="263" r:id="rId11"/>
    <p:sldId id="265" r:id="rId12"/>
    <p:sldId id="268" r:id="rId13"/>
    <p:sldId id="269" r:id="rId14"/>
    <p:sldId id="319" r:id="rId15"/>
    <p:sldId id="320" r:id="rId16"/>
    <p:sldId id="322" r:id="rId17"/>
    <p:sldId id="326" r:id="rId18"/>
    <p:sldId id="324" r:id="rId19"/>
    <p:sldId id="325" r:id="rId20"/>
    <p:sldId id="308" r:id="rId21"/>
    <p:sldId id="309" r:id="rId22"/>
    <p:sldId id="310" r:id="rId23"/>
    <p:sldId id="311" r:id="rId24"/>
    <p:sldId id="312" r:id="rId25"/>
    <p:sldId id="296" r:id="rId2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76" autoAdjust="0"/>
  </p:normalViewPr>
  <p:slideViewPr>
    <p:cSldViewPr>
      <p:cViewPr varScale="1">
        <p:scale>
          <a:sx n="63" d="100"/>
          <a:sy n="63" d="100"/>
        </p:scale>
        <p:origin x="15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76;&#1084;&#1080;&#1085;&#1080;&#1089;&#1090;&#1088;&#1072;&#1090;&#1086;&#1088;\Desktop\&#1044;&#1080;&#1072;&#1075;&#1088;&#1072;&#1084;&#1084;&#1099;%20&#1076;&#1088;.%20&#1062;&#1059;&#1056;%20&#1062;&#1059;&#1056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581810093991602E-2"/>
          <c:y val="0.10294674937532806"/>
          <c:w val="0.9508363798120083"/>
          <c:h val="0.8026427438030026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1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 диаграммы'!$A$2:$A$12</c:f>
              <c:strCache>
                <c:ptCount val="11"/>
                <c:pt idx="0">
                  <c:v>ЦУР 7</c:v>
                </c:pt>
                <c:pt idx="1">
                  <c:v>ЦУР 2</c:v>
                </c:pt>
                <c:pt idx="2">
                  <c:v>ЦУР 17</c:v>
                </c:pt>
                <c:pt idx="3">
                  <c:v>ЦУР 4</c:v>
                </c:pt>
                <c:pt idx="4">
                  <c:v>ЦУР 8</c:v>
                </c:pt>
                <c:pt idx="5">
                  <c:v>ЦУР 6</c:v>
                </c:pt>
                <c:pt idx="6">
                  <c:v>ЦУР 1</c:v>
                </c:pt>
                <c:pt idx="7">
                  <c:v>ЦУР 16</c:v>
                </c:pt>
                <c:pt idx="8">
                  <c:v>ЦУР 5</c:v>
                </c:pt>
                <c:pt idx="9">
                  <c:v>ЦУР 3</c:v>
                </c:pt>
                <c:pt idx="10">
                  <c:v>ЦУР 9</c:v>
                </c:pt>
              </c:strCache>
            </c:strRef>
          </c:cat>
          <c:val>
            <c:numRef>
              <c:f>'2 диаграммы'!$B$2:$B$12</c:f>
              <c:numCache>
                <c:formatCode>0.00</c:formatCode>
                <c:ptCount val="11"/>
                <c:pt idx="0">
                  <c:v>1.7300000000000026</c:v>
                </c:pt>
                <c:pt idx="1">
                  <c:v>1.7000000000000024</c:v>
                </c:pt>
                <c:pt idx="2">
                  <c:v>1.6600000000000001</c:v>
                </c:pt>
                <c:pt idx="3">
                  <c:v>1.6300000000000001</c:v>
                </c:pt>
                <c:pt idx="4">
                  <c:v>1.62</c:v>
                </c:pt>
                <c:pt idx="5">
                  <c:v>1.6</c:v>
                </c:pt>
                <c:pt idx="6">
                  <c:v>1.57</c:v>
                </c:pt>
                <c:pt idx="7">
                  <c:v>1.55</c:v>
                </c:pt>
                <c:pt idx="8">
                  <c:v>1.4</c:v>
                </c:pt>
                <c:pt idx="9">
                  <c:v>1.23</c:v>
                </c:pt>
                <c:pt idx="10">
                  <c:v>1.21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7E-447F-8D82-312188A211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1"/>
        <c:axId val="83355136"/>
        <c:axId val="83356672"/>
      </c:barChart>
      <c:catAx>
        <c:axId val="83355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 sz="1100" b="1"/>
            </a:pPr>
            <a:endParaRPr lang="en-US"/>
          </a:p>
        </c:txPr>
        <c:crossAx val="83356672"/>
        <c:crosses val="autoZero"/>
        <c:auto val="1"/>
        <c:lblAlgn val="ctr"/>
        <c:lblOffset val="100"/>
        <c:noMultiLvlLbl val="0"/>
      </c:catAx>
      <c:valAx>
        <c:axId val="83356672"/>
        <c:scaling>
          <c:orientation val="minMax"/>
          <c:min val="0"/>
        </c:scaling>
        <c:delete val="1"/>
        <c:axPos val="l"/>
        <c:numFmt formatCode="0.00" sourceLinked="1"/>
        <c:majorTickMark val="out"/>
        <c:minorTickMark val="none"/>
        <c:tickLblPos val="none"/>
        <c:crossAx val="8335513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0A3E40-6D76-44B2-9330-1321870E81B0}" type="doc">
      <dgm:prSet loTypeId="urn:microsoft.com/office/officeart/2005/8/layout/default#1" loCatId="list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0DC424-05B2-4C3D-A036-FA066B47E565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400" dirty="0">
              <a:latin typeface="Times New Roman" pitchFamily="18" charset="0"/>
              <a:cs typeface="Times New Roman" pitchFamily="18" charset="0"/>
            </a:rPr>
            <a:t>ПСР 2016-2020</a:t>
          </a:r>
        </a:p>
      </dgm:t>
    </dgm:pt>
    <dgm:pt modelId="{792A9AF6-AD9F-412B-8743-731B19E37C12}" type="sibTrans" cxnId="{1A0EB35B-138F-4D6D-A31A-B591673F4C58}">
      <dgm:prSet/>
      <dgm:spPr/>
      <dgm:t>
        <a:bodyPr/>
        <a:lstStyle/>
        <a:p>
          <a:endParaRPr lang="ru-RU"/>
        </a:p>
      </dgm:t>
    </dgm:pt>
    <dgm:pt modelId="{2DE66998-14BF-4E43-94A2-8F031D8F8B1E}" type="parTrans" cxnId="{1A0EB35B-138F-4D6D-A31A-B591673F4C58}">
      <dgm:prSet/>
      <dgm:spPr/>
      <dgm:t>
        <a:bodyPr/>
        <a:lstStyle/>
        <a:p>
          <a:endParaRPr lang="ru-RU"/>
        </a:p>
      </dgm:t>
    </dgm:pt>
    <dgm:pt modelId="{6FC68ECE-1523-4DA3-B5CA-60A970610F3B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ПСР 2021-2025</a:t>
          </a:r>
        </a:p>
      </dgm:t>
    </dgm:pt>
    <dgm:pt modelId="{648AB488-926B-4657-868D-B31894AD63A2}" type="sibTrans" cxnId="{51713D1D-F5EC-4517-8D51-B9C4F9063284}">
      <dgm:prSet/>
      <dgm:spPr/>
      <dgm:t>
        <a:bodyPr/>
        <a:lstStyle/>
        <a:p>
          <a:endParaRPr lang="ru-RU"/>
        </a:p>
      </dgm:t>
    </dgm:pt>
    <dgm:pt modelId="{FAEC5B37-8C1C-4256-985B-3C97DFAD5B65}" type="parTrans" cxnId="{51713D1D-F5EC-4517-8D51-B9C4F9063284}">
      <dgm:prSet/>
      <dgm:spPr/>
      <dgm:t>
        <a:bodyPr/>
        <a:lstStyle/>
        <a:p>
          <a:endParaRPr lang="ru-RU"/>
        </a:p>
      </dgm:t>
    </dgm:pt>
    <dgm:pt modelId="{CFE3C4D3-C0E6-47CF-8D96-C3E5554B027C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НСР-2030</a:t>
          </a:r>
        </a:p>
      </dgm:t>
    </dgm:pt>
    <dgm:pt modelId="{54A6F9B0-E804-47BA-9905-41EECE769522}" type="sibTrans" cxnId="{4870999F-742F-49EF-A036-3D699F2554E8}">
      <dgm:prSet/>
      <dgm:spPr/>
      <dgm:t>
        <a:bodyPr/>
        <a:lstStyle/>
        <a:p>
          <a:endParaRPr lang="ru-RU"/>
        </a:p>
      </dgm:t>
    </dgm:pt>
    <dgm:pt modelId="{9CDE38A6-B866-45E3-AD6E-71157E2EC846}" type="parTrans" cxnId="{4870999F-742F-49EF-A036-3D699F2554E8}">
      <dgm:prSet/>
      <dgm:spPr/>
      <dgm:t>
        <a:bodyPr/>
        <a:lstStyle/>
        <a:p>
          <a:endParaRPr lang="ru-RU"/>
        </a:p>
      </dgm:t>
    </dgm:pt>
    <dgm:pt modelId="{7961D980-0E49-46BC-A913-ABBCCAEE493F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ПСР 2026-2030</a:t>
          </a:r>
        </a:p>
      </dgm:t>
    </dgm:pt>
    <dgm:pt modelId="{2F4FF9A2-53A0-40F5-B460-ED13C07C8DF4}" type="sibTrans" cxnId="{526138CE-1CA2-42C1-9762-96CE7E704329}">
      <dgm:prSet/>
      <dgm:spPr/>
      <dgm:t>
        <a:bodyPr/>
        <a:lstStyle/>
        <a:p>
          <a:endParaRPr lang="ru-RU"/>
        </a:p>
      </dgm:t>
    </dgm:pt>
    <dgm:pt modelId="{80673C03-6784-4E03-9872-BFB5EA819ABA}" type="parTrans" cxnId="{526138CE-1CA2-42C1-9762-96CE7E704329}">
      <dgm:prSet/>
      <dgm:spPr/>
      <dgm:t>
        <a:bodyPr/>
        <a:lstStyle/>
        <a:p>
          <a:endParaRPr lang="ru-RU"/>
        </a:p>
      </dgm:t>
    </dgm:pt>
    <dgm:pt modelId="{9EF8157B-C54B-4BED-96E6-5545CBEA6A1B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ЦУР</a:t>
          </a:r>
        </a:p>
      </dgm:t>
    </dgm:pt>
    <dgm:pt modelId="{F60ECC9D-0997-4797-B42A-1F2B5D8902EA}" type="sibTrans" cxnId="{E185E837-9175-4AAA-AB0A-D19DE9FB77D2}">
      <dgm:prSet/>
      <dgm:spPr/>
      <dgm:t>
        <a:bodyPr/>
        <a:lstStyle/>
        <a:p>
          <a:endParaRPr lang="ru-RU"/>
        </a:p>
      </dgm:t>
    </dgm:pt>
    <dgm:pt modelId="{A83C7172-99F6-4AE9-B2A9-9205002D4364}" type="parTrans" cxnId="{E185E837-9175-4AAA-AB0A-D19DE9FB77D2}">
      <dgm:prSet/>
      <dgm:spPr/>
      <dgm:t>
        <a:bodyPr/>
        <a:lstStyle/>
        <a:p>
          <a:endParaRPr lang="ru-RU"/>
        </a:p>
      </dgm:t>
    </dgm:pt>
    <dgm:pt modelId="{C25FFBA4-7667-4FB3-A860-34CB1DEEBFB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Отраслевые программы развития</a:t>
          </a:r>
        </a:p>
      </dgm:t>
    </dgm:pt>
    <dgm:pt modelId="{FBC84F0A-40AB-43D6-A775-3496BF5E0102}" type="parTrans" cxnId="{4B6E6C0D-CD15-4F89-A4D7-9128017A397A}">
      <dgm:prSet/>
      <dgm:spPr/>
      <dgm:t>
        <a:bodyPr/>
        <a:lstStyle/>
        <a:p>
          <a:endParaRPr lang="ru-RU"/>
        </a:p>
      </dgm:t>
    </dgm:pt>
    <dgm:pt modelId="{16857D59-846B-4AB1-9036-1B49F632BCE8}" type="sibTrans" cxnId="{4B6E6C0D-CD15-4F89-A4D7-9128017A397A}">
      <dgm:prSet/>
      <dgm:spPr/>
      <dgm:t>
        <a:bodyPr/>
        <a:lstStyle/>
        <a:p>
          <a:endParaRPr lang="ru-RU"/>
        </a:p>
      </dgm:t>
    </dgm:pt>
    <dgm:pt modelId="{D69033EC-FD87-4FA4-85FF-24F9CDC46BEB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Программы местного развития</a:t>
          </a:r>
        </a:p>
      </dgm:t>
    </dgm:pt>
    <dgm:pt modelId="{F2335B11-9ABB-482B-835C-FD8B6251151E}" type="parTrans" cxnId="{A4C5D699-3110-45D0-B12B-2DA59A5A1796}">
      <dgm:prSet/>
      <dgm:spPr/>
      <dgm:t>
        <a:bodyPr/>
        <a:lstStyle/>
        <a:p>
          <a:endParaRPr lang="ru-RU"/>
        </a:p>
      </dgm:t>
    </dgm:pt>
    <dgm:pt modelId="{88456FEB-DCCF-46AA-8065-F4EBA7E174B4}" type="sibTrans" cxnId="{A4C5D699-3110-45D0-B12B-2DA59A5A1796}">
      <dgm:prSet/>
      <dgm:spPr/>
      <dgm:t>
        <a:bodyPr/>
        <a:lstStyle/>
        <a:p>
          <a:endParaRPr lang="ru-RU"/>
        </a:p>
      </dgm:t>
    </dgm:pt>
    <dgm:pt modelId="{5D95F44E-9348-42C0-93D8-A430BE1F549F}" type="pres">
      <dgm:prSet presAssocID="{B20A3E40-6D76-44B2-9330-1321870E81B0}" presName="diagram" presStyleCnt="0">
        <dgm:presLayoutVars>
          <dgm:dir/>
          <dgm:resizeHandles val="exact"/>
        </dgm:presLayoutVars>
      </dgm:prSet>
      <dgm:spPr/>
    </dgm:pt>
    <dgm:pt modelId="{3FDDE4BC-274C-4E0E-BE1B-F603DD89AEC1}" type="pres">
      <dgm:prSet presAssocID="{9EF8157B-C54B-4BED-96E6-5545CBEA6A1B}" presName="node" presStyleLbl="node1" presStyleIdx="0" presStyleCnt="7" custScaleX="23847" custScaleY="12215" custLinFactNeighborX="30127" custLinFactNeighborY="-7560">
        <dgm:presLayoutVars>
          <dgm:bulletEnabled val="1"/>
        </dgm:presLayoutVars>
      </dgm:prSet>
      <dgm:spPr/>
    </dgm:pt>
    <dgm:pt modelId="{264F306A-A3BF-4734-953A-A8B0CD2224AE}" type="pres">
      <dgm:prSet presAssocID="{F60ECC9D-0997-4797-B42A-1F2B5D8902EA}" presName="sibTrans" presStyleCnt="0"/>
      <dgm:spPr/>
    </dgm:pt>
    <dgm:pt modelId="{A79A210C-182C-48E9-89DF-5920758C0D40}" type="pres">
      <dgm:prSet presAssocID="{7961D980-0E49-46BC-A913-ABBCCAEE493F}" presName="node" presStyleLbl="node1" presStyleIdx="1" presStyleCnt="7" custScaleX="19284" custScaleY="17900" custLinFactNeighborX="29024" custLinFactNeighborY="41748">
        <dgm:presLayoutVars>
          <dgm:bulletEnabled val="1"/>
        </dgm:presLayoutVars>
      </dgm:prSet>
      <dgm:spPr/>
    </dgm:pt>
    <dgm:pt modelId="{E974BDB5-4F08-40FF-A7D4-EF3F66C79E90}" type="pres">
      <dgm:prSet presAssocID="{2F4FF9A2-53A0-40F5-B460-ED13C07C8DF4}" presName="sibTrans" presStyleCnt="0"/>
      <dgm:spPr/>
    </dgm:pt>
    <dgm:pt modelId="{5E5EB9E7-BAC7-4B94-8672-42D172AE115D}" type="pres">
      <dgm:prSet presAssocID="{C25FFBA4-7667-4FB3-A860-34CB1DEEBFBA}" presName="node" presStyleLbl="node1" presStyleIdx="2" presStyleCnt="7" custScaleX="29924" custScaleY="25314" custLinFactNeighborX="-64671" custLinFactNeighborY="75898">
        <dgm:presLayoutVars>
          <dgm:bulletEnabled val="1"/>
        </dgm:presLayoutVars>
      </dgm:prSet>
      <dgm:spPr/>
    </dgm:pt>
    <dgm:pt modelId="{06E36F3B-0206-44F0-81E5-40706D48AD71}" type="pres">
      <dgm:prSet presAssocID="{16857D59-846B-4AB1-9036-1B49F632BCE8}" presName="sibTrans" presStyleCnt="0"/>
      <dgm:spPr/>
    </dgm:pt>
    <dgm:pt modelId="{8A09D936-FE60-4106-BF4E-700826F401C2}" type="pres">
      <dgm:prSet presAssocID="{D69033EC-FD87-4FA4-85FF-24F9CDC46BEB}" presName="node" presStyleLbl="node1" presStyleIdx="3" presStyleCnt="7" custScaleX="31114" custScaleY="24834" custLinFactNeighborX="58912" custLinFactNeighborY="34869">
        <dgm:presLayoutVars>
          <dgm:bulletEnabled val="1"/>
        </dgm:presLayoutVars>
      </dgm:prSet>
      <dgm:spPr/>
    </dgm:pt>
    <dgm:pt modelId="{22A50AE5-31A9-4EF5-9510-00DFBBD27E32}" type="pres">
      <dgm:prSet presAssocID="{88456FEB-DCCF-46AA-8065-F4EBA7E174B4}" presName="sibTrans" presStyleCnt="0"/>
      <dgm:spPr/>
    </dgm:pt>
    <dgm:pt modelId="{0C2B7197-496D-4760-8332-2A72E9C1577E}" type="pres">
      <dgm:prSet presAssocID="{CFE3C4D3-C0E6-47CF-8D96-C3E5554B027C}" presName="node" presStyleLbl="node1" presStyleIdx="4" presStyleCnt="7" custScaleX="22093" custScaleY="13915" custLinFactNeighborX="-9018" custLinFactNeighborY="-26755">
        <dgm:presLayoutVars>
          <dgm:bulletEnabled val="1"/>
        </dgm:presLayoutVars>
      </dgm:prSet>
      <dgm:spPr/>
    </dgm:pt>
    <dgm:pt modelId="{1DCD775F-E828-43E8-A83B-82C9FAF5E26E}" type="pres">
      <dgm:prSet presAssocID="{54A6F9B0-E804-47BA-9905-41EECE769522}" presName="sibTrans" presStyleCnt="0"/>
      <dgm:spPr/>
    </dgm:pt>
    <dgm:pt modelId="{A55F0BB1-42F9-4235-A7A3-642F63EC7291}" type="pres">
      <dgm:prSet presAssocID="{6FC68ECE-1523-4DA3-B5CA-60A970610F3B}" presName="node" presStyleLbl="node1" presStyleIdx="5" presStyleCnt="7" custAng="0" custScaleX="22729" custScaleY="18739" custLinFactNeighborX="-40621" custLinFactNeighborY="-1175">
        <dgm:presLayoutVars>
          <dgm:bulletEnabled val="1"/>
        </dgm:presLayoutVars>
      </dgm:prSet>
      <dgm:spPr/>
    </dgm:pt>
    <dgm:pt modelId="{A06BE217-C9E3-4D5F-9467-57BC918EE4C1}" type="pres">
      <dgm:prSet presAssocID="{648AB488-926B-4657-868D-B31894AD63A2}" presName="sibTrans" presStyleCnt="0"/>
      <dgm:spPr/>
    </dgm:pt>
    <dgm:pt modelId="{41A01A85-5251-4CFF-8067-B0ABFDAB2414}" type="pres">
      <dgm:prSet presAssocID="{630DC424-05B2-4C3D-A036-FA066B47E565}" presName="node" presStyleLbl="node1" presStyleIdx="6" presStyleCnt="7" custScaleX="21328" custScaleY="17138" custLinFactNeighborX="-34520" custLinFactNeighborY="-38026">
        <dgm:presLayoutVars>
          <dgm:bulletEnabled val="1"/>
        </dgm:presLayoutVars>
      </dgm:prSet>
      <dgm:spPr/>
    </dgm:pt>
  </dgm:ptLst>
  <dgm:cxnLst>
    <dgm:cxn modelId="{B992E200-C68B-4945-A793-DF8CEE233773}" type="presOf" srcId="{6FC68ECE-1523-4DA3-B5CA-60A970610F3B}" destId="{A55F0BB1-42F9-4235-A7A3-642F63EC7291}" srcOrd="0" destOrd="0" presId="urn:microsoft.com/office/officeart/2005/8/layout/default#1"/>
    <dgm:cxn modelId="{4B6E6C0D-CD15-4F89-A4D7-9128017A397A}" srcId="{B20A3E40-6D76-44B2-9330-1321870E81B0}" destId="{C25FFBA4-7667-4FB3-A860-34CB1DEEBFBA}" srcOrd="2" destOrd="0" parTransId="{FBC84F0A-40AB-43D6-A775-3496BF5E0102}" sibTransId="{16857D59-846B-4AB1-9036-1B49F632BCE8}"/>
    <dgm:cxn modelId="{51713D1D-F5EC-4517-8D51-B9C4F9063284}" srcId="{B20A3E40-6D76-44B2-9330-1321870E81B0}" destId="{6FC68ECE-1523-4DA3-B5CA-60A970610F3B}" srcOrd="5" destOrd="0" parTransId="{FAEC5B37-8C1C-4256-985B-3C97DFAD5B65}" sibTransId="{648AB488-926B-4657-868D-B31894AD63A2}"/>
    <dgm:cxn modelId="{13AB511F-1085-4CC4-92A9-C693A60596EE}" type="presOf" srcId="{CFE3C4D3-C0E6-47CF-8D96-C3E5554B027C}" destId="{0C2B7197-496D-4760-8332-2A72E9C1577E}" srcOrd="0" destOrd="0" presId="urn:microsoft.com/office/officeart/2005/8/layout/default#1"/>
    <dgm:cxn modelId="{34B39D32-2D1F-4D53-843B-AD47DAFAA4D7}" type="presOf" srcId="{630DC424-05B2-4C3D-A036-FA066B47E565}" destId="{41A01A85-5251-4CFF-8067-B0ABFDAB2414}" srcOrd="0" destOrd="0" presId="urn:microsoft.com/office/officeart/2005/8/layout/default#1"/>
    <dgm:cxn modelId="{E185E837-9175-4AAA-AB0A-D19DE9FB77D2}" srcId="{B20A3E40-6D76-44B2-9330-1321870E81B0}" destId="{9EF8157B-C54B-4BED-96E6-5545CBEA6A1B}" srcOrd="0" destOrd="0" parTransId="{A83C7172-99F6-4AE9-B2A9-9205002D4364}" sibTransId="{F60ECC9D-0997-4797-B42A-1F2B5D8902EA}"/>
    <dgm:cxn modelId="{A54A593C-C450-4BDD-BBC9-AB6106C79BF7}" type="presOf" srcId="{B20A3E40-6D76-44B2-9330-1321870E81B0}" destId="{5D95F44E-9348-42C0-93D8-A430BE1F549F}" srcOrd="0" destOrd="0" presId="urn:microsoft.com/office/officeart/2005/8/layout/default#1"/>
    <dgm:cxn modelId="{1A0EB35B-138F-4D6D-A31A-B591673F4C58}" srcId="{B20A3E40-6D76-44B2-9330-1321870E81B0}" destId="{630DC424-05B2-4C3D-A036-FA066B47E565}" srcOrd="6" destOrd="0" parTransId="{2DE66998-14BF-4E43-94A2-8F031D8F8B1E}" sibTransId="{792A9AF6-AD9F-412B-8743-731B19E37C12}"/>
    <dgm:cxn modelId="{352CB470-3A65-4C45-8901-156258C203FE}" type="presOf" srcId="{D69033EC-FD87-4FA4-85FF-24F9CDC46BEB}" destId="{8A09D936-FE60-4106-BF4E-700826F401C2}" srcOrd="0" destOrd="0" presId="urn:microsoft.com/office/officeart/2005/8/layout/default#1"/>
    <dgm:cxn modelId="{A2CCB970-EA9D-416B-A7D2-ABB42CD60D47}" type="presOf" srcId="{C25FFBA4-7667-4FB3-A860-34CB1DEEBFBA}" destId="{5E5EB9E7-BAC7-4B94-8672-42D172AE115D}" srcOrd="0" destOrd="0" presId="urn:microsoft.com/office/officeart/2005/8/layout/default#1"/>
    <dgm:cxn modelId="{A4C5D699-3110-45D0-B12B-2DA59A5A1796}" srcId="{B20A3E40-6D76-44B2-9330-1321870E81B0}" destId="{D69033EC-FD87-4FA4-85FF-24F9CDC46BEB}" srcOrd="3" destOrd="0" parTransId="{F2335B11-9ABB-482B-835C-FD8B6251151E}" sibTransId="{88456FEB-DCCF-46AA-8065-F4EBA7E174B4}"/>
    <dgm:cxn modelId="{4870999F-742F-49EF-A036-3D699F2554E8}" srcId="{B20A3E40-6D76-44B2-9330-1321870E81B0}" destId="{CFE3C4D3-C0E6-47CF-8D96-C3E5554B027C}" srcOrd="4" destOrd="0" parTransId="{9CDE38A6-B866-45E3-AD6E-71157E2EC846}" sibTransId="{54A6F9B0-E804-47BA-9905-41EECE769522}"/>
    <dgm:cxn modelId="{526138CE-1CA2-42C1-9762-96CE7E704329}" srcId="{B20A3E40-6D76-44B2-9330-1321870E81B0}" destId="{7961D980-0E49-46BC-A913-ABBCCAEE493F}" srcOrd="1" destOrd="0" parTransId="{80673C03-6784-4E03-9872-BFB5EA819ABA}" sibTransId="{2F4FF9A2-53A0-40F5-B460-ED13C07C8DF4}"/>
    <dgm:cxn modelId="{F569C8D4-B5E4-4874-B5ED-D7B175184B7D}" type="presOf" srcId="{9EF8157B-C54B-4BED-96E6-5545CBEA6A1B}" destId="{3FDDE4BC-274C-4E0E-BE1B-F603DD89AEC1}" srcOrd="0" destOrd="0" presId="urn:microsoft.com/office/officeart/2005/8/layout/default#1"/>
    <dgm:cxn modelId="{395CFAEB-B182-4A25-B870-970B7608D39D}" type="presOf" srcId="{7961D980-0E49-46BC-A913-ABBCCAEE493F}" destId="{A79A210C-182C-48E9-89DF-5920758C0D40}" srcOrd="0" destOrd="0" presId="urn:microsoft.com/office/officeart/2005/8/layout/default#1"/>
    <dgm:cxn modelId="{03224E4B-8BEE-48BB-A586-459842BEB6F4}" type="presParOf" srcId="{5D95F44E-9348-42C0-93D8-A430BE1F549F}" destId="{3FDDE4BC-274C-4E0E-BE1B-F603DD89AEC1}" srcOrd="0" destOrd="0" presId="urn:microsoft.com/office/officeart/2005/8/layout/default#1"/>
    <dgm:cxn modelId="{577912B2-8EB2-4F1C-AE6F-349FE6726A06}" type="presParOf" srcId="{5D95F44E-9348-42C0-93D8-A430BE1F549F}" destId="{264F306A-A3BF-4734-953A-A8B0CD2224AE}" srcOrd="1" destOrd="0" presId="urn:microsoft.com/office/officeart/2005/8/layout/default#1"/>
    <dgm:cxn modelId="{481A7E63-4D10-4392-B337-4752447177C6}" type="presParOf" srcId="{5D95F44E-9348-42C0-93D8-A430BE1F549F}" destId="{A79A210C-182C-48E9-89DF-5920758C0D40}" srcOrd="2" destOrd="0" presId="urn:microsoft.com/office/officeart/2005/8/layout/default#1"/>
    <dgm:cxn modelId="{3CAF8FC3-9FF0-4E32-B8C6-DAC065BD4E0F}" type="presParOf" srcId="{5D95F44E-9348-42C0-93D8-A430BE1F549F}" destId="{E974BDB5-4F08-40FF-A7D4-EF3F66C79E90}" srcOrd="3" destOrd="0" presId="urn:microsoft.com/office/officeart/2005/8/layout/default#1"/>
    <dgm:cxn modelId="{20671512-79D5-4BA3-93EA-6BBE6645B8FE}" type="presParOf" srcId="{5D95F44E-9348-42C0-93D8-A430BE1F549F}" destId="{5E5EB9E7-BAC7-4B94-8672-42D172AE115D}" srcOrd="4" destOrd="0" presId="urn:microsoft.com/office/officeart/2005/8/layout/default#1"/>
    <dgm:cxn modelId="{2B58F526-6DE9-4644-8163-85274F51721B}" type="presParOf" srcId="{5D95F44E-9348-42C0-93D8-A430BE1F549F}" destId="{06E36F3B-0206-44F0-81E5-40706D48AD71}" srcOrd="5" destOrd="0" presId="urn:microsoft.com/office/officeart/2005/8/layout/default#1"/>
    <dgm:cxn modelId="{A6DE1A6C-5BF4-4312-9CEC-18120F00124C}" type="presParOf" srcId="{5D95F44E-9348-42C0-93D8-A430BE1F549F}" destId="{8A09D936-FE60-4106-BF4E-700826F401C2}" srcOrd="6" destOrd="0" presId="urn:microsoft.com/office/officeart/2005/8/layout/default#1"/>
    <dgm:cxn modelId="{F81A65B9-CEAA-4F24-81AE-1E3961F380F4}" type="presParOf" srcId="{5D95F44E-9348-42C0-93D8-A430BE1F549F}" destId="{22A50AE5-31A9-4EF5-9510-00DFBBD27E32}" srcOrd="7" destOrd="0" presId="urn:microsoft.com/office/officeart/2005/8/layout/default#1"/>
    <dgm:cxn modelId="{B32271E3-7F86-4D87-AD26-D48E96329019}" type="presParOf" srcId="{5D95F44E-9348-42C0-93D8-A430BE1F549F}" destId="{0C2B7197-496D-4760-8332-2A72E9C1577E}" srcOrd="8" destOrd="0" presId="urn:microsoft.com/office/officeart/2005/8/layout/default#1"/>
    <dgm:cxn modelId="{A2F17A54-6B29-452C-A684-3D7D30D69F9F}" type="presParOf" srcId="{5D95F44E-9348-42C0-93D8-A430BE1F549F}" destId="{1DCD775F-E828-43E8-A83B-82C9FAF5E26E}" srcOrd="9" destOrd="0" presId="urn:microsoft.com/office/officeart/2005/8/layout/default#1"/>
    <dgm:cxn modelId="{EBA9379B-A642-4293-AA11-AFD9D55FB40C}" type="presParOf" srcId="{5D95F44E-9348-42C0-93D8-A430BE1F549F}" destId="{A55F0BB1-42F9-4235-A7A3-642F63EC7291}" srcOrd="10" destOrd="0" presId="urn:microsoft.com/office/officeart/2005/8/layout/default#1"/>
    <dgm:cxn modelId="{B3341027-20DD-45F7-8951-9F64CF4D602E}" type="presParOf" srcId="{5D95F44E-9348-42C0-93D8-A430BE1F549F}" destId="{A06BE217-C9E3-4D5F-9467-57BC918EE4C1}" srcOrd="11" destOrd="0" presId="urn:microsoft.com/office/officeart/2005/8/layout/default#1"/>
    <dgm:cxn modelId="{4971E223-812B-4BF8-A733-3CDE82F99DEE}" type="presParOf" srcId="{5D95F44E-9348-42C0-93D8-A430BE1F549F}" destId="{41A01A85-5251-4CFF-8067-B0ABFDAB2414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D42BFE-E56D-4B42-8C06-A0EE342C5720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2D7483-912E-4C20-B7C4-CEC55A9B7892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Обеспечение энергетической безопасности </a:t>
          </a:r>
        </a:p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эффективное использование электроэнергии</a:t>
          </a:r>
          <a:endParaRPr lang="en-US" sz="2000" b="0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BCB7F9-48B4-43AE-9576-29EE7FBDBD51}" type="parTrans" cxnId="{4D9D7869-D6B2-426A-86F7-49F4759370FF}">
      <dgm:prSet/>
      <dgm:spPr/>
      <dgm:t>
        <a:bodyPr/>
        <a:lstStyle/>
        <a:p>
          <a:endParaRPr lang="en-US" sz="2400" i="0"/>
        </a:p>
      </dgm:t>
    </dgm:pt>
    <dgm:pt modelId="{E804CB62-7633-440E-A1D5-550E00594064}" type="sibTrans" cxnId="{4D9D7869-D6B2-426A-86F7-49F4759370FF}">
      <dgm:prSet/>
      <dgm:spPr/>
      <dgm:t>
        <a:bodyPr/>
        <a:lstStyle/>
        <a:p>
          <a:endParaRPr lang="en-US" sz="2400" i="0"/>
        </a:p>
      </dgm:t>
    </dgm:pt>
    <dgm:pt modelId="{BA3AD880-AE87-4E63-9212-35AD2A6A57EF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Выход из коммуникационного тупика </a:t>
          </a:r>
        </a:p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превращение страны в транзитную страну</a:t>
          </a:r>
          <a:endParaRPr lang="ru-RU" altLang="ru-RU" sz="2000" b="0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579AD6-1E4E-4412-AF47-E83E3978C5F3}" type="parTrans" cxnId="{9EFE147E-7B73-41F8-919C-B9206E34A412}">
      <dgm:prSet/>
      <dgm:spPr/>
      <dgm:t>
        <a:bodyPr/>
        <a:lstStyle/>
        <a:p>
          <a:endParaRPr lang="en-US" sz="2400" i="0"/>
        </a:p>
      </dgm:t>
    </dgm:pt>
    <dgm:pt modelId="{ED7052EA-3139-4925-8DFA-94CBF3DAFFC9}" type="sibTrans" cxnId="{9EFE147E-7B73-41F8-919C-B9206E34A412}">
      <dgm:prSet/>
      <dgm:spPr/>
      <dgm:t>
        <a:bodyPr/>
        <a:lstStyle/>
        <a:p>
          <a:endParaRPr lang="en-US" sz="2400" i="0"/>
        </a:p>
      </dgm:t>
    </dgm:pt>
    <dgm:pt modelId="{E589D237-D295-4B59-9BFE-92428AFC2C7D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Обеспечение продовольственной безопасности </a:t>
          </a:r>
        </a:p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доступа населения к качественному питанию</a:t>
          </a:r>
          <a:endParaRPr lang="ru-RU" altLang="ru-RU" sz="2000" b="0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9C41B8-BC20-4865-AD0B-ED0B8F678A7B}" type="parTrans" cxnId="{FD03DA74-0F17-40A7-90B3-FC0145DCB14D}">
      <dgm:prSet/>
      <dgm:spPr/>
      <dgm:t>
        <a:bodyPr/>
        <a:lstStyle/>
        <a:p>
          <a:endParaRPr lang="en-US" sz="2400" i="0"/>
        </a:p>
      </dgm:t>
    </dgm:pt>
    <dgm:pt modelId="{FDD85DE9-74C9-4FBF-9D78-F4625DF64D36}" type="sibTrans" cxnId="{FD03DA74-0F17-40A7-90B3-FC0145DCB14D}">
      <dgm:prSet/>
      <dgm:spPr/>
      <dgm:t>
        <a:bodyPr/>
        <a:lstStyle/>
        <a:p>
          <a:endParaRPr lang="en-US" sz="2400" i="0"/>
        </a:p>
      </dgm:t>
    </dgm:pt>
    <dgm:pt modelId="{4A7295CC-A265-457A-8591-EB85FEF49E2F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Расширение продуктивной занят</a:t>
          </a:r>
          <a:r>
            <a:rPr lang="ru-RU" sz="24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ости</a:t>
          </a:r>
          <a:endParaRPr lang="ru-RU" altLang="ru-RU" sz="2400" b="0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D600DD-47AC-4F79-A1FE-6801CEB98F35}" type="parTrans" cxnId="{7C78F50A-56CD-40EC-8087-9B5AC0BF613B}">
      <dgm:prSet/>
      <dgm:spPr/>
      <dgm:t>
        <a:bodyPr/>
        <a:lstStyle/>
        <a:p>
          <a:endParaRPr lang="en-US" sz="2400" i="0"/>
        </a:p>
      </dgm:t>
    </dgm:pt>
    <dgm:pt modelId="{8A604F5E-D70A-4354-B5F1-E72770FA6717}" type="sibTrans" cxnId="{7C78F50A-56CD-40EC-8087-9B5AC0BF613B}">
      <dgm:prSet/>
      <dgm:spPr/>
      <dgm:t>
        <a:bodyPr/>
        <a:lstStyle/>
        <a:p>
          <a:endParaRPr lang="en-US" sz="2400" i="0"/>
        </a:p>
      </dgm:t>
    </dgm:pt>
    <dgm:pt modelId="{DB3AF6EC-7760-4FC5-996A-E7D47E1202C0}" type="pres">
      <dgm:prSet presAssocID="{D8D42BFE-E56D-4B42-8C06-A0EE342C5720}" presName="linear" presStyleCnt="0">
        <dgm:presLayoutVars>
          <dgm:dir/>
          <dgm:resizeHandles val="exact"/>
        </dgm:presLayoutVars>
      </dgm:prSet>
      <dgm:spPr/>
    </dgm:pt>
    <dgm:pt modelId="{E0DAAF05-841B-4210-BE0E-ED5126BC454A}" type="pres">
      <dgm:prSet presAssocID="{062D7483-912E-4C20-B7C4-CEC55A9B7892}" presName="comp" presStyleCnt="0"/>
      <dgm:spPr/>
    </dgm:pt>
    <dgm:pt modelId="{373B9F2A-E7DE-43F9-9FFB-6BEE0ABBC6F8}" type="pres">
      <dgm:prSet presAssocID="{062D7483-912E-4C20-B7C4-CEC55A9B7892}" presName="box" presStyleLbl="node1" presStyleIdx="0" presStyleCnt="4"/>
      <dgm:spPr/>
    </dgm:pt>
    <dgm:pt modelId="{516D6220-0C1D-4F4C-9C81-280E6DBB8BFF}" type="pres">
      <dgm:prSet presAssocID="{062D7483-912E-4C20-B7C4-CEC55A9B7892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  <dgm:pt modelId="{35F8654F-EA17-4F32-A878-7C024FF3183C}" type="pres">
      <dgm:prSet presAssocID="{062D7483-912E-4C20-B7C4-CEC55A9B7892}" presName="text" presStyleLbl="node1" presStyleIdx="0" presStyleCnt="4">
        <dgm:presLayoutVars>
          <dgm:bulletEnabled val="1"/>
        </dgm:presLayoutVars>
      </dgm:prSet>
      <dgm:spPr/>
    </dgm:pt>
    <dgm:pt modelId="{E00923C2-99AE-4597-9DE6-50EB400444A9}" type="pres">
      <dgm:prSet presAssocID="{E804CB62-7633-440E-A1D5-550E00594064}" presName="spacer" presStyleCnt="0"/>
      <dgm:spPr/>
    </dgm:pt>
    <dgm:pt modelId="{2580EE9F-B794-4994-9CE8-5594732905C3}" type="pres">
      <dgm:prSet presAssocID="{BA3AD880-AE87-4E63-9212-35AD2A6A57EF}" presName="comp" presStyleCnt="0"/>
      <dgm:spPr/>
    </dgm:pt>
    <dgm:pt modelId="{83A0BBCC-EC26-4923-8AD1-9D9A609DCCDE}" type="pres">
      <dgm:prSet presAssocID="{BA3AD880-AE87-4E63-9212-35AD2A6A57EF}" presName="box" presStyleLbl="node1" presStyleIdx="1" presStyleCnt="4"/>
      <dgm:spPr/>
    </dgm:pt>
    <dgm:pt modelId="{919ECC25-B220-403B-81BB-A508C3CE6AB1}" type="pres">
      <dgm:prSet presAssocID="{BA3AD880-AE87-4E63-9212-35AD2A6A57EF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A82D168E-7F6F-4709-A472-DA9EFC8B7025}" type="pres">
      <dgm:prSet presAssocID="{BA3AD880-AE87-4E63-9212-35AD2A6A57EF}" presName="text" presStyleLbl="node1" presStyleIdx="1" presStyleCnt="4">
        <dgm:presLayoutVars>
          <dgm:bulletEnabled val="1"/>
        </dgm:presLayoutVars>
      </dgm:prSet>
      <dgm:spPr/>
    </dgm:pt>
    <dgm:pt modelId="{73858F68-348A-4D82-9F83-4EEF44FD6F9A}" type="pres">
      <dgm:prSet presAssocID="{ED7052EA-3139-4925-8DFA-94CBF3DAFFC9}" presName="spacer" presStyleCnt="0"/>
      <dgm:spPr/>
    </dgm:pt>
    <dgm:pt modelId="{91D69ED5-BA7B-4282-A84C-F5298F4497A7}" type="pres">
      <dgm:prSet presAssocID="{E589D237-D295-4B59-9BFE-92428AFC2C7D}" presName="comp" presStyleCnt="0"/>
      <dgm:spPr/>
    </dgm:pt>
    <dgm:pt modelId="{416E1EDD-F88B-4BFD-BBF2-9A6C026D4E18}" type="pres">
      <dgm:prSet presAssocID="{E589D237-D295-4B59-9BFE-92428AFC2C7D}" presName="box" presStyleLbl="node1" presStyleIdx="2" presStyleCnt="4"/>
      <dgm:spPr/>
    </dgm:pt>
    <dgm:pt modelId="{F9421B6D-0F6F-4DA0-A0F8-4811A4DA36F8}" type="pres">
      <dgm:prSet presAssocID="{E589D237-D295-4B59-9BFE-92428AFC2C7D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  <dgm:pt modelId="{A8A7CACB-E59D-4D87-910D-6E78EB7E787A}" type="pres">
      <dgm:prSet presAssocID="{E589D237-D295-4B59-9BFE-92428AFC2C7D}" presName="text" presStyleLbl="node1" presStyleIdx="2" presStyleCnt="4">
        <dgm:presLayoutVars>
          <dgm:bulletEnabled val="1"/>
        </dgm:presLayoutVars>
      </dgm:prSet>
      <dgm:spPr/>
    </dgm:pt>
    <dgm:pt modelId="{F994CFC7-5914-42CD-BFEE-A27CACB8814D}" type="pres">
      <dgm:prSet presAssocID="{FDD85DE9-74C9-4FBF-9D78-F4625DF64D36}" presName="spacer" presStyleCnt="0"/>
      <dgm:spPr/>
    </dgm:pt>
    <dgm:pt modelId="{9E4C546F-EDEC-40EC-A6BE-7F826D419669}" type="pres">
      <dgm:prSet presAssocID="{4A7295CC-A265-457A-8591-EB85FEF49E2F}" presName="comp" presStyleCnt="0"/>
      <dgm:spPr/>
    </dgm:pt>
    <dgm:pt modelId="{5FF7846D-D9E0-459E-B0F4-DE99BF6E51E0}" type="pres">
      <dgm:prSet presAssocID="{4A7295CC-A265-457A-8591-EB85FEF49E2F}" presName="box" presStyleLbl="node1" presStyleIdx="3" presStyleCnt="4"/>
      <dgm:spPr/>
    </dgm:pt>
    <dgm:pt modelId="{8E07777B-3CF3-41AB-97DE-1BE8767AC99B}" type="pres">
      <dgm:prSet presAssocID="{4A7295CC-A265-457A-8591-EB85FEF49E2F}" presName="img" presStyleLbl="fgImgPlace1" presStyleIdx="3" presStyleCnt="4" custLinFactNeighborX="-2137" custLinFactNeighborY="511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</dgm:spPr>
    </dgm:pt>
    <dgm:pt modelId="{683A7CF0-8650-41B2-A3CD-3BFCE2924052}" type="pres">
      <dgm:prSet presAssocID="{4A7295CC-A265-457A-8591-EB85FEF49E2F}" presName="text" presStyleLbl="node1" presStyleIdx="3" presStyleCnt="4">
        <dgm:presLayoutVars>
          <dgm:bulletEnabled val="1"/>
        </dgm:presLayoutVars>
      </dgm:prSet>
      <dgm:spPr/>
    </dgm:pt>
  </dgm:ptLst>
  <dgm:cxnLst>
    <dgm:cxn modelId="{7C78F50A-56CD-40EC-8087-9B5AC0BF613B}" srcId="{D8D42BFE-E56D-4B42-8C06-A0EE342C5720}" destId="{4A7295CC-A265-457A-8591-EB85FEF49E2F}" srcOrd="3" destOrd="0" parTransId="{24D600DD-47AC-4F79-A1FE-6801CEB98F35}" sibTransId="{8A604F5E-D70A-4354-B5F1-E72770FA6717}"/>
    <dgm:cxn modelId="{3EB4C627-D459-44C5-9A69-81C888BBB0D8}" type="presOf" srcId="{062D7483-912E-4C20-B7C4-CEC55A9B7892}" destId="{373B9F2A-E7DE-43F9-9FFB-6BEE0ABBC6F8}" srcOrd="0" destOrd="0" presId="urn:microsoft.com/office/officeart/2005/8/layout/vList4#1"/>
    <dgm:cxn modelId="{596EE75D-3E15-4697-A646-55176D7553BD}" type="presOf" srcId="{E589D237-D295-4B59-9BFE-92428AFC2C7D}" destId="{A8A7CACB-E59D-4D87-910D-6E78EB7E787A}" srcOrd="1" destOrd="0" presId="urn:microsoft.com/office/officeart/2005/8/layout/vList4#1"/>
    <dgm:cxn modelId="{4D9D7869-D6B2-426A-86F7-49F4759370FF}" srcId="{D8D42BFE-E56D-4B42-8C06-A0EE342C5720}" destId="{062D7483-912E-4C20-B7C4-CEC55A9B7892}" srcOrd="0" destOrd="0" parTransId="{59BCB7F9-48B4-43AE-9576-29EE7FBDBD51}" sibTransId="{E804CB62-7633-440E-A1D5-550E00594064}"/>
    <dgm:cxn modelId="{DBD8246C-ADC7-44EC-AACC-A218B8F06016}" type="presOf" srcId="{4A7295CC-A265-457A-8591-EB85FEF49E2F}" destId="{5FF7846D-D9E0-459E-B0F4-DE99BF6E51E0}" srcOrd="0" destOrd="0" presId="urn:microsoft.com/office/officeart/2005/8/layout/vList4#1"/>
    <dgm:cxn modelId="{2DF39D4C-54AC-47F5-AAD5-4FE0D378B314}" type="presOf" srcId="{4A7295CC-A265-457A-8591-EB85FEF49E2F}" destId="{683A7CF0-8650-41B2-A3CD-3BFCE2924052}" srcOrd="1" destOrd="0" presId="urn:microsoft.com/office/officeart/2005/8/layout/vList4#1"/>
    <dgm:cxn modelId="{B2C4ED6C-3FB6-4281-BAB1-607815DB3ACF}" type="presOf" srcId="{062D7483-912E-4C20-B7C4-CEC55A9B7892}" destId="{35F8654F-EA17-4F32-A878-7C024FF3183C}" srcOrd="1" destOrd="0" presId="urn:microsoft.com/office/officeart/2005/8/layout/vList4#1"/>
    <dgm:cxn modelId="{FD03DA74-0F17-40A7-90B3-FC0145DCB14D}" srcId="{D8D42BFE-E56D-4B42-8C06-A0EE342C5720}" destId="{E589D237-D295-4B59-9BFE-92428AFC2C7D}" srcOrd="2" destOrd="0" parTransId="{2B9C41B8-BC20-4865-AD0B-ED0B8F678A7B}" sibTransId="{FDD85DE9-74C9-4FBF-9D78-F4625DF64D36}"/>
    <dgm:cxn modelId="{9EFE147E-7B73-41F8-919C-B9206E34A412}" srcId="{D8D42BFE-E56D-4B42-8C06-A0EE342C5720}" destId="{BA3AD880-AE87-4E63-9212-35AD2A6A57EF}" srcOrd="1" destOrd="0" parTransId="{AA579AD6-1E4E-4412-AF47-E83E3978C5F3}" sibTransId="{ED7052EA-3139-4925-8DFA-94CBF3DAFFC9}"/>
    <dgm:cxn modelId="{8CFDEDA5-1B18-403E-99A9-867637B26E26}" type="presOf" srcId="{D8D42BFE-E56D-4B42-8C06-A0EE342C5720}" destId="{DB3AF6EC-7760-4FC5-996A-E7D47E1202C0}" srcOrd="0" destOrd="0" presId="urn:microsoft.com/office/officeart/2005/8/layout/vList4#1"/>
    <dgm:cxn modelId="{2D53B3B6-2F29-4A8C-8E1C-39729AA2DD4E}" type="presOf" srcId="{E589D237-D295-4B59-9BFE-92428AFC2C7D}" destId="{416E1EDD-F88B-4BFD-BBF2-9A6C026D4E18}" srcOrd="0" destOrd="0" presId="urn:microsoft.com/office/officeart/2005/8/layout/vList4#1"/>
    <dgm:cxn modelId="{62E21FC8-84F3-44BD-8A0A-FB3ED652C965}" type="presOf" srcId="{BA3AD880-AE87-4E63-9212-35AD2A6A57EF}" destId="{83A0BBCC-EC26-4923-8AD1-9D9A609DCCDE}" srcOrd="0" destOrd="0" presId="urn:microsoft.com/office/officeart/2005/8/layout/vList4#1"/>
    <dgm:cxn modelId="{954309FB-5F53-4890-9CC2-39E7E7C69F1E}" type="presOf" srcId="{BA3AD880-AE87-4E63-9212-35AD2A6A57EF}" destId="{A82D168E-7F6F-4709-A472-DA9EFC8B7025}" srcOrd="1" destOrd="0" presId="urn:microsoft.com/office/officeart/2005/8/layout/vList4#1"/>
    <dgm:cxn modelId="{18B56678-E358-4F21-A872-328CFF4DF334}" type="presParOf" srcId="{DB3AF6EC-7760-4FC5-996A-E7D47E1202C0}" destId="{E0DAAF05-841B-4210-BE0E-ED5126BC454A}" srcOrd="0" destOrd="0" presId="urn:microsoft.com/office/officeart/2005/8/layout/vList4#1"/>
    <dgm:cxn modelId="{87B63D63-B0DC-4CC1-9F75-A24B66C6A87F}" type="presParOf" srcId="{E0DAAF05-841B-4210-BE0E-ED5126BC454A}" destId="{373B9F2A-E7DE-43F9-9FFB-6BEE0ABBC6F8}" srcOrd="0" destOrd="0" presId="urn:microsoft.com/office/officeart/2005/8/layout/vList4#1"/>
    <dgm:cxn modelId="{38748041-484E-4637-9314-AD3866D4085B}" type="presParOf" srcId="{E0DAAF05-841B-4210-BE0E-ED5126BC454A}" destId="{516D6220-0C1D-4F4C-9C81-280E6DBB8BFF}" srcOrd="1" destOrd="0" presId="urn:microsoft.com/office/officeart/2005/8/layout/vList4#1"/>
    <dgm:cxn modelId="{EF6F3EF1-45B2-4980-9223-507849BB053B}" type="presParOf" srcId="{E0DAAF05-841B-4210-BE0E-ED5126BC454A}" destId="{35F8654F-EA17-4F32-A878-7C024FF3183C}" srcOrd="2" destOrd="0" presId="urn:microsoft.com/office/officeart/2005/8/layout/vList4#1"/>
    <dgm:cxn modelId="{BB51396A-4B1F-4EA7-A524-BBF6E723CE68}" type="presParOf" srcId="{DB3AF6EC-7760-4FC5-996A-E7D47E1202C0}" destId="{E00923C2-99AE-4597-9DE6-50EB400444A9}" srcOrd="1" destOrd="0" presId="urn:microsoft.com/office/officeart/2005/8/layout/vList4#1"/>
    <dgm:cxn modelId="{66808932-BB8D-458B-99DD-011425F34C20}" type="presParOf" srcId="{DB3AF6EC-7760-4FC5-996A-E7D47E1202C0}" destId="{2580EE9F-B794-4994-9CE8-5594732905C3}" srcOrd="2" destOrd="0" presId="urn:microsoft.com/office/officeart/2005/8/layout/vList4#1"/>
    <dgm:cxn modelId="{05E99249-CEA2-4F3C-BC9C-6F296D87F3F5}" type="presParOf" srcId="{2580EE9F-B794-4994-9CE8-5594732905C3}" destId="{83A0BBCC-EC26-4923-8AD1-9D9A609DCCDE}" srcOrd="0" destOrd="0" presId="urn:microsoft.com/office/officeart/2005/8/layout/vList4#1"/>
    <dgm:cxn modelId="{BD8ABB87-D12F-4922-AD23-D4A2A81D762F}" type="presParOf" srcId="{2580EE9F-B794-4994-9CE8-5594732905C3}" destId="{919ECC25-B220-403B-81BB-A508C3CE6AB1}" srcOrd="1" destOrd="0" presId="urn:microsoft.com/office/officeart/2005/8/layout/vList4#1"/>
    <dgm:cxn modelId="{917641F4-D6BE-4629-BE08-8A056D6DA22C}" type="presParOf" srcId="{2580EE9F-B794-4994-9CE8-5594732905C3}" destId="{A82D168E-7F6F-4709-A472-DA9EFC8B7025}" srcOrd="2" destOrd="0" presId="urn:microsoft.com/office/officeart/2005/8/layout/vList4#1"/>
    <dgm:cxn modelId="{D52F2D3A-2CEA-4AAA-8167-74BF36DEF7D8}" type="presParOf" srcId="{DB3AF6EC-7760-4FC5-996A-E7D47E1202C0}" destId="{73858F68-348A-4D82-9F83-4EEF44FD6F9A}" srcOrd="3" destOrd="0" presId="urn:microsoft.com/office/officeart/2005/8/layout/vList4#1"/>
    <dgm:cxn modelId="{62EBE5FE-D13E-4563-A04C-62F77AF60123}" type="presParOf" srcId="{DB3AF6EC-7760-4FC5-996A-E7D47E1202C0}" destId="{91D69ED5-BA7B-4282-A84C-F5298F4497A7}" srcOrd="4" destOrd="0" presId="urn:microsoft.com/office/officeart/2005/8/layout/vList4#1"/>
    <dgm:cxn modelId="{2EF1813D-5C02-47E4-841A-D9B85E1F71A6}" type="presParOf" srcId="{91D69ED5-BA7B-4282-A84C-F5298F4497A7}" destId="{416E1EDD-F88B-4BFD-BBF2-9A6C026D4E18}" srcOrd="0" destOrd="0" presId="urn:microsoft.com/office/officeart/2005/8/layout/vList4#1"/>
    <dgm:cxn modelId="{EB323AEF-E324-480B-BDAD-8314E85EFF4D}" type="presParOf" srcId="{91D69ED5-BA7B-4282-A84C-F5298F4497A7}" destId="{F9421B6D-0F6F-4DA0-A0F8-4811A4DA36F8}" srcOrd="1" destOrd="0" presId="urn:microsoft.com/office/officeart/2005/8/layout/vList4#1"/>
    <dgm:cxn modelId="{272369C3-8809-42AB-9B90-A4B85FB6CF12}" type="presParOf" srcId="{91D69ED5-BA7B-4282-A84C-F5298F4497A7}" destId="{A8A7CACB-E59D-4D87-910D-6E78EB7E787A}" srcOrd="2" destOrd="0" presId="urn:microsoft.com/office/officeart/2005/8/layout/vList4#1"/>
    <dgm:cxn modelId="{CB9B5B2C-1C59-4551-A810-7DE308F07397}" type="presParOf" srcId="{DB3AF6EC-7760-4FC5-996A-E7D47E1202C0}" destId="{F994CFC7-5914-42CD-BFEE-A27CACB8814D}" srcOrd="5" destOrd="0" presId="urn:microsoft.com/office/officeart/2005/8/layout/vList4#1"/>
    <dgm:cxn modelId="{9C63D705-8F8D-4AE6-BA83-CE7D50896AB4}" type="presParOf" srcId="{DB3AF6EC-7760-4FC5-996A-E7D47E1202C0}" destId="{9E4C546F-EDEC-40EC-A6BE-7F826D419669}" srcOrd="6" destOrd="0" presId="urn:microsoft.com/office/officeart/2005/8/layout/vList4#1"/>
    <dgm:cxn modelId="{E6936EEC-8D0F-46BC-A71E-1F00644412C9}" type="presParOf" srcId="{9E4C546F-EDEC-40EC-A6BE-7F826D419669}" destId="{5FF7846D-D9E0-459E-B0F4-DE99BF6E51E0}" srcOrd="0" destOrd="0" presId="urn:microsoft.com/office/officeart/2005/8/layout/vList4#1"/>
    <dgm:cxn modelId="{855AD287-03B8-4941-801E-3BE3402640DD}" type="presParOf" srcId="{9E4C546F-EDEC-40EC-A6BE-7F826D419669}" destId="{8E07777B-3CF3-41AB-97DE-1BE8767AC99B}" srcOrd="1" destOrd="0" presId="urn:microsoft.com/office/officeart/2005/8/layout/vList4#1"/>
    <dgm:cxn modelId="{A6B432F7-5984-4811-A7FE-43EAFECB4B90}" type="presParOf" srcId="{9E4C546F-EDEC-40EC-A6BE-7F826D419669}" destId="{683A7CF0-8650-41B2-A3CD-3BFCE292405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AB9BD9-C480-4385-9B42-5BA6B1E7E6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917B44-5CC9-456A-B06D-FD5AFBE34640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alt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Реформа государственного управления</a:t>
          </a:r>
          <a:endParaRPr lang="en-US" sz="2000" b="0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D9420D-DF27-4560-817A-E24C13E4921C}" type="parTrans" cxnId="{1572D0A7-09CD-4DA3-8D02-8B90C606C694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9698A31B-E131-4967-B935-5D570CFAABB1}" type="sibTrans" cxnId="{1572D0A7-09CD-4DA3-8D02-8B90C606C694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E5BA783D-B016-4A40-8102-EE74B1F19654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alt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Улучшение инвестиционного климата, частного сектора, предпринимательства и привлечения инвестиций для создания новых рабочих мест и экономического развития</a:t>
          </a:r>
        </a:p>
      </dgm:t>
    </dgm:pt>
    <dgm:pt modelId="{7D976C0E-13DF-4091-AEDB-506D7D3AB521}" type="parTrans" cxnId="{C631C70B-FB6B-4B3F-80EA-9DC8195DC23D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E4C1AA3B-4004-412F-81FB-1ADAB82A1BEB}" type="sibTrans" cxnId="{C631C70B-FB6B-4B3F-80EA-9DC8195DC23D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C6ADBA73-8DEC-4506-98CE-7164A36BE47B}">
      <dgm:prSet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alt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Развитие человеческих ресурсов</a:t>
          </a:r>
        </a:p>
      </dgm:t>
    </dgm:pt>
    <dgm:pt modelId="{CE566F6D-80AD-4C59-91C8-0214D256AF34}" type="parTrans" cxnId="{F03BE80F-C1DE-4E64-8197-FD636C59EB84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F421BC14-A9AB-4E4E-BDC6-755378B5CB9D}" type="sibTrans" cxnId="{F03BE80F-C1DE-4E64-8197-FD636C59EB84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A60ADABA-D467-4FBC-8A86-70829016CFA5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alt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Социальная политика и развитие регионов</a:t>
          </a:r>
        </a:p>
      </dgm:t>
    </dgm:pt>
    <dgm:pt modelId="{EC9C8EC6-7131-4A5A-947C-BB1809B999BD}" type="sibTrans" cxnId="{AF7DCDC5-5F42-4761-BF51-EBC19D5E6679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F05D1A7D-2A56-475E-9E42-2E66E393D2AD}" type="parTrans" cxnId="{AF7DCDC5-5F42-4761-BF51-EBC19D5E6679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5A1CB1D3-E693-4FB7-9D8E-F5C8D0DF8DD0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altLang="ru-RU" sz="20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Региональное сотрудничество и интеграция в мировую экономику</a:t>
          </a:r>
        </a:p>
      </dgm:t>
    </dgm:pt>
    <dgm:pt modelId="{D8FE4678-87A4-4565-8448-9D867BEF19A2}" type="sibTrans" cxnId="{62153691-DF56-4460-ABBD-1DDA417C834B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19B738D3-F324-44A4-BC55-D5EA9686E074}" type="parTrans" cxnId="{62153691-DF56-4460-ABBD-1DDA417C834B}">
      <dgm:prSet/>
      <dgm:spPr/>
      <dgm:t>
        <a:bodyPr/>
        <a:lstStyle/>
        <a:p>
          <a:endParaRPr lang="en-US" sz="2000" b="1">
            <a:latin typeface="+mn-lt"/>
          </a:endParaRPr>
        </a:p>
      </dgm:t>
    </dgm:pt>
    <dgm:pt modelId="{B409BF26-68BC-49C5-96AF-6EC40BAD83CA}" type="pres">
      <dgm:prSet presAssocID="{15AB9BD9-C480-4385-9B42-5BA6B1E7E6AB}" presName="linear" presStyleCnt="0">
        <dgm:presLayoutVars>
          <dgm:animLvl val="lvl"/>
          <dgm:resizeHandles val="exact"/>
        </dgm:presLayoutVars>
      </dgm:prSet>
      <dgm:spPr/>
    </dgm:pt>
    <dgm:pt modelId="{09B96C93-249A-4EEC-A861-87270D25BE70}" type="pres">
      <dgm:prSet presAssocID="{F3917B44-5CC9-456A-B06D-FD5AFBE34640}" presName="parentText" presStyleLbl="node1" presStyleIdx="0" presStyleCnt="5" custLinFactNeighborY="-24822">
        <dgm:presLayoutVars>
          <dgm:chMax val="0"/>
          <dgm:bulletEnabled val="1"/>
        </dgm:presLayoutVars>
      </dgm:prSet>
      <dgm:spPr/>
    </dgm:pt>
    <dgm:pt modelId="{AAE18A8C-8B82-4F1A-B40A-E50A5D169246}" type="pres">
      <dgm:prSet presAssocID="{9698A31B-E131-4967-B935-5D570CFAABB1}" presName="spacer" presStyleCnt="0"/>
      <dgm:spPr/>
    </dgm:pt>
    <dgm:pt modelId="{00E3311B-CDBA-4028-A798-4609C4D49A93}" type="pres">
      <dgm:prSet presAssocID="{E5BA783D-B016-4A40-8102-EE74B1F1965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6E90A87-2566-4A65-A382-63F5FD5A92D9}" type="pres">
      <dgm:prSet presAssocID="{E4C1AA3B-4004-412F-81FB-1ADAB82A1BEB}" presName="spacer" presStyleCnt="0"/>
      <dgm:spPr/>
    </dgm:pt>
    <dgm:pt modelId="{6E097A6B-BFBC-4057-BEAE-73314D324075}" type="pres">
      <dgm:prSet presAssocID="{C6ADBA73-8DEC-4506-98CE-7164A36BE47B}" presName="parentText" presStyleLbl="node1" presStyleIdx="2" presStyleCnt="5" custLinFactNeighborX="893" custLinFactNeighborY="3885">
        <dgm:presLayoutVars>
          <dgm:chMax val="0"/>
          <dgm:bulletEnabled val="1"/>
        </dgm:presLayoutVars>
      </dgm:prSet>
      <dgm:spPr/>
    </dgm:pt>
    <dgm:pt modelId="{B36DA634-D5CB-49C8-8B4C-24CD33DF1E31}" type="pres">
      <dgm:prSet presAssocID="{F421BC14-A9AB-4E4E-BDC6-755378B5CB9D}" presName="spacer" presStyleCnt="0"/>
      <dgm:spPr/>
    </dgm:pt>
    <dgm:pt modelId="{E2BF6728-D2F2-4EE1-84CE-E45CCFE17004}" type="pres">
      <dgm:prSet presAssocID="{5A1CB1D3-E693-4FB7-9D8E-F5C8D0DF8DD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331E8FF-4A8E-43A2-B39A-0B4BD90F84D0}" type="pres">
      <dgm:prSet presAssocID="{D8FE4678-87A4-4565-8448-9D867BEF19A2}" presName="spacer" presStyleCnt="0"/>
      <dgm:spPr/>
    </dgm:pt>
    <dgm:pt modelId="{B30C2B0C-1062-4DE2-859B-99486A506397}" type="pres">
      <dgm:prSet presAssocID="{A60ADABA-D467-4FBC-8A86-70829016CFA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631C70B-FB6B-4B3F-80EA-9DC8195DC23D}" srcId="{15AB9BD9-C480-4385-9B42-5BA6B1E7E6AB}" destId="{E5BA783D-B016-4A40-8102-EE74B1F19654}" srcOrd="1" destOrd="0" parTransId="{7D976C0E-13DF-4091-AEDB-506D7D3AB521}" sibTransId="{E4C1AA3B-4004-412F-81FB-1ADAB82A1BEB}"/>
    <dgm:cxn modelId="{F03BE80F-C1DE-4E64-8197-FD636C59EB84}" srcId="{15AB9BD9-C480-4385-9B42-5BA6B1E7E6AB}" destId="{C6ADBA73-8DEC-4506-98CE-7164A36BE47B}" srcOrd="2" destOrd="0" parTransId="{CE566F6D-80AD-4C59-91C8-0214D256AF34}" sibTransId="{F421BC14-A9AB-4E4E-BDC6-755378B5CB9D}"/>
    <dgm:cxn modelId="{4C9D045D-D216-44E9-AC7A-E0B45B4F60C7}" type="presOf" srcId="{F3917B44-5CC9-456A-B06D-FD5AFBE34640}" destId="{09B96C93-249A-4EEC-A861-87270D25BE70}" srcOrd="0" destOrd="0" presId="urn:microsoft.com/office/officeart/2005/8/layout/vList2"/>
    <dgm:cxn modelId="{62153691-DF56-4460-ABBD-1DDA417C834B}" srcId="{15AB9BD9-C480-4385-9B42-5BA6B1E7E6AB}" destId="{5A1CB1D3-E693-4FB7-9D8E-F5C8D0DF8DD0}" srcOrd="3" destOrd="0" parTransId="{19B738D3-F324-44A4-BC55-D5EA9686E074}" sibTransId="{D8FE4678-87A4-4565-8448-9D867BEF19A2}"/>
    <dgm:cxn modelId="{1572D0A7-09CD-4DA3-8D02-8B90C606C694}" srcId="{15AB9BD9-C480-4385-9B42-5BA6B1E7E6AB}" destId="{F3917B44-5CC9-456A-B06D-FD5AFBE34640}" srcOrd="0" destOrd="0" parTransId="{A7D9420D-DF27-4560-817A-E24C13E4921C}" sibTransId="{9698A31B-E131-4967-B935-5D570CFAABB1}"/>
    <dgm:cxn modelId="{18D9B0AB-3DEA-4482-9B05-C4593C78A273}" type="presOf" srcId="{5A1CB1D3-E693-4FB7-9D8E-F5C8D0DF8DD0}" destId="{E2BF6728-D2F2-4EE1-84CE-E45CCFE17004}" srcOrd="0" destOrd="0" presId="urn:microsoft.com/office/officeart/2005/8/layout/vList2"/>
    <dgm:cxn modelId="{2755D7B8-1B63-4841-ACEB-45555369EDB3}" type="presOf" srcId="{A60ADABA-D467-4FBC-8A86-70829016CFA5}" destId="{B30C2B0C-1062-4DE2-859B-99486A506397}" srcOrd="0" destOrd="0" presId="urn:microsoft.com/office/officeart/2005/8/layout/vList2"/>
    <dgm:cxn modelId="{AF7DCDC5-5F42-4761-BF51-EBC19D5E6679}" srcId="{15AB9BD9-C480-4385-9B42-5BA6B1E7E6AB}" destId="{A60ADABA-D467-4FBC-8A86-70829016CFA5}" srcOrd="4" destOrd="0" parTransId="{F05D1A7D-2A56-475E-9E42-2E66E393D2AD}" sibTransId="{EC9C8EC6-7131-4A5A-947C-BB1809B999BD}"/>
    <dgm:cxn modelId="{2DBDE9E5-4099-48B0-91A9-C6B18C7DB704}" type="presOf" srcId="{15AB9BD9-C480-4385-9B42-5BA6B1E7E6AB}" destId="{B409BF26-68BC-49C5-96AF-6EC40BAD83CA}" srcOrd="0" destOrd="0" presId="urn:microsoft.com/office/officeart/2005/8/layout/vList2"/>
    <dgm:cxn modelId="{54EA87F7-0DA4-46B3-8360-F5752DBA0955}" type="presOf" srcId="{E5BA783D-B016-4A40-8102-EE74B1F19654}" destId="{00E3311B-CDBA-4028-A798-4609C4D49A93}" srcOrd="0" destOrd="0" presId="urn:microsoft.com/office/officeart/2005/8/layout/vList2"/>
    <dgm:cxn modelId="{F6B7F1F7-35A6-46F6-848B-67C41A76AC85}" type="presOf" srcId="{C6ADBA73-8DEC-4506-98CE-7164A36BE47B}" destId="{6E097A6B-BFBC-4057-BEAE-73314D324075}" srcOrd="0" destOrd="0" presId="urn:microsoft.com/office/officeart/2005/8/layout/vList2"/>
    <dgm:cxn modelId="{AC3641A5-1305-43B5-ACF7-BF9358F772A5}" type="presParOf" srcId="{B409BF26-68BC-49C5-96AF-6EC40BAD83CA}" destId="{09B96C93-249A-4EEC-A861-87270D25BE70}" srcOrd="0" destOrd="0" presId="urn:microsoft.com/office/officeart/2005/8/layout/vList2"/>
    <dgm:cxn modelId="{C6995B2E-4994-4221-8689-ECB8CBFD01D4}" type="presParOf" srcId="{B409BF26-68BC-49C5-96AF-6EC40BAD83CA}" destId="{AAE18A8C-8B82-4F1A-B40A-E50A5D169246}" srcOrd="1" destOrd="0" presId="urn:microsoft.com/office/officeart/2005/8/layout/vList2"/>
    <dgm:cxn modelId="{1892B54B-D6B2-4CEB-8B99-B4971B8A972B}" type="presParOf" srcId="{B409BF26-68BC-49C5-96AF-6EC40BAD83CA}" destId="{00E3311B-CDBA-4028-A798-4609C4D49A93}" srcOrd="2" destOrd="0" presId="urn:microsoft.com/office/officeart/2005/8/layout/vList2"/>
    <dgm:cxn modelId="{65A311C8-96D3-41C6-B044-B7AA37767BA8}" type="presParOf" srcId="{B409BF26-68BC-49C5-96AF-6EC40BAD83CA}" destId="{96E90A87-2566-4A65-A382-63F5FD5A92D9}" srcOrd="3" destOrd="0" presId="urn:microsoft.com/office/officeart/2005/8/layout/vList2"/>
    <dgm:cxn modelId="{324E8AA4-3F19-4BCF-AF50-04C686A95F6B}" type="presParOf" srcId="{B409BF26-68BC-49C5-96AF-6EC40BAD83CA}" destId="{6E097A6B-BFBC-4057-BEAE-73314D324075}" srcOrd="4" destOrd="0" presId="urn:microsoft.com/office/officeart/2005/8/layout/vList2"/>
    <dgm:cxn modelId="{781B176F-14AE-467E-A819-F00A05A81995}" type="presParOf" srcId="{B409BF26-68BC-49C5-96AF-6EC40BAD83CA}" destId="{B36DA634-D5CB-49C8-8B4C-24CD33DF1E31}" srcOrd="5" destOrd="0" presId="urn:microsoft.com/office/officeart/2005/8/layout/vList2"/>
    <dgm:cxn modelId="{27AB6D36-C3F5-4271-82EB-A928B5A5DF52}" type="presParOf" srcId="{B409BF26-68BC-49C5-96AF-6EC40BAD83CA}" destId="{E2BF6728-D2F2-4EE1-84CE-E45CCFE17004}" srcOrd="6" destOrd="0" presId="urn:microsoft.com/office/officeart/2005/8/layout/vList2"/>
    <dgm:cxn modelId="{05995E98-9D69-48C0-A98B-009F2FA1FF22}" type="presParOf" srcId="{B409BF26-68BC-49C5-96AF-6EC40BAD83CA}" destId="{4331E8FF-4A8E-43A2-B39A-0B4BD90F84D0}" srcOrd="7" destOrd="0" presId="urn:microsoft.com/office/officeart/2005/8/layout/vList2"/>
    <dgm:cxn modelId="{ED1C431C-D71C-4F70-A703-2C2AD86E9F2D}" type="presParOf" srcId="{B409BF26-68BC-49C5-96AF-6EC40BAD83CA}" destId="{B30C2B0C-1062-4DE2-859B-99486A50639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F54E7C-CD76-43CA-9226-B2D9B4634880}" type="doc">
      <dgm:prSet loTypeId="urn:microsoft.com/office/officeart/2005/8/layout/vList6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DF41BF-1209-4641-9A3F-2BA7DB920F35}">
      <dgm:prSet phldrT="[Текст]" custT="1"/>
      <dgm:spPr/>
      <dgm:t>
        <a:bodyPr/>
        <a:lstStyle/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2016-2020</a:t>
          </a:r>
        </a:p>
      </dgm:t>
    </dgm:pt>
    <dgm:pt modelId="{617F7F94-FD8A-4074-BBB1-587B583B27B3}" type="parTrans" cxnId="{B6FFA46C-C100-4A2A-96B0-0B91034D16C8}">
      <dgm:prSet/>
      <dgm:spPr/>
      <dgm:t>
        <a:bodyPr/>
        <a:lstStyle/>
        <a:p>
          <a:endParaRPr lang="ru-RU"/>
        </a:p>
      </dgm:t>
    </dgm:pt>
    <dgm:pt modelId="{CA064BEF-A4AE-4E8E-B28D-A93EB006374D}" type="sibTrans" cxnId="{B6FFA46C-C100-4A2A-96B0-0B91034D16C8}">
      <dgm:prSet/>
      <dgm:spPr/>
      <dgm:t>
        <a:bodyPr/>
        <a:lstStyle/>
        <a:p>
          <a:endParaRPr lang="ru-RU"/>
        </a:p>
      </dgm:t>
    </dgm:pt>
    <dgm:pt modelId="{A91889D7-7210-4F8E-A7A3-60F38DE6930B}">
      <dgm:prSet phldrT="[Текст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Переход к новой модели экономического роста, основанная на инвестициях и развитии производств, ориентированных на экспорт и </a:t>
          </a:r>
          <a:r>
            <a:rPr lang="ru-RU" sz="2000" dirty="0" err="1">
              <a:latin typeface="Times New Roman" pitchFamily="18" charset="0"/>
              <a:cs typeface="Times New Roman" pitchFamily="18" charset="0"/>
            </a:rPr>
            <a:t>импортозамещение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D348903-630D-4D5A-9A4A-256EBEE32575}" type="parTrans" cxnId="{B97E56C1-C85D-4E01-9BC7-05AC0A7C6819}">
      <dgm:prSet/>
      <dgm:spPr/>
      <dgm:t>
        <a:bodyPr/>
        <a:lstStyle/>
        <a:p>
          <a:endParaRPr lang="ru-RU"/>
        </a:p>
      </dgm:t>
    </dgm:pt>
    <dgm:pt modelId="{C1F0C85E-4116-4795-8BFD-931D799DC7A4}" type="sibTrans" cxnId="{B97E56C1-C85D-4E01-9BC7-05AC0A7C6819}">
      <dgm:prSet/>
      <dgm:spPr/>
      <dgm:t>
        <a:bodyPr/>
        <a:lstStyle/>
        <a:p>
          <a:endParaRPr lang="ru-RU"/>
        </a:p>
      </dgm:t>
    </dgm:pt>
    <dgm:pt modelId="{879BF1E5-C3EA-4A86-86D9-38C088581ABA}">
      <dgm:prSet phldrT="[Текст]" custT="1"/>
      <dgm:spPr/>
      <dgm:t>
        <a:bodyPr/>
        <a:lstStyle/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2021-2025</a:t>
          </a:r>
        </a:p>
      </dgm:t>
    </dgm:pt>
    <dgm:pt modelId="{069181C7-7CE6-459F-AFB6-510785B1E460}" type="parTrans" cxnId="{B842EEA1-1162-49B6-B438-1E91D0832E76}">
      <dgm:prSet/>
      <dgm:spPr/>
      <dgm:t>
        <a:bodyPr/>
        <a:lstStyle/>
        <a:p>
          <a:endParaRPr lang="ru-RU"/>
        </a:p>
      </dgm:t>
    </dgm:pt>
    <dgm:pt modelId="{9C0A287E-E28D-42F6-9561-31FA9D989827}" type="sibTrans" cxnId="{B842EEA1-1162-49B6-B438-1E91D0832E76}">
      <dgm:prSet/>
      <dgm:spPr/>
      <dgm:t>
        <a:bodyPr/>
        <a:lstStyle/>
        <a:p>
          <a:endParaRPr lang="ru-RU"/>
        </a:p>
      </dgm:t>
    </dgm:pt>
    <dgm:pt modelId="{894B6B93-79CC-4897-B6CE-5B4C9E1BDBA9}">
      <dgm:prSet phldrT="[Текст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Ускоренное развитие, основанное на инвестициях, путем привлечения ПИИ, так и внутренние средства за счет повышения конкурентоспособности и инвестиционной привлекательности экономики </a:t>
          </a:r>
        </a:p>
      </dgm:t>
    </dgm:pt>
    <dgm:pt modelId="{0678CA50-56F1-4EAC-B0FD-6429227E923B}" type="parTrans" cxnId="{D663CDA4-1B7A-4252-8678-C3813716C9D3}">
      <dgm:prSet/>
      <dgm:spPr/>
      <dgm:t>
        <a:bodyPr/>
        <a:lstStyle/>
        <a:p>
          <a:endParaRPr lang="ru-RU"/>
        </a:p>
      </dgm:t>
    </dgm:pt>
    <dgm:pt modelId="{FF8D1204-8526-4A3B-ACCD-D19D02541CA8}" type="sibTrans" cxnId="{D663CDA4-1B7A-4252-8678-C3813716C9D3}">
      <dgm:prSet/>
      <dgm:spPr/>
      <dgm:t>
        <a:bodyPr/>
        <a:lstStyle/>
        <a:p>
          <a:endParaRPr lang="ru-RU"/>
        </a:p>
      </dgm:t>
    </dgm:pt>
    <dgm:pt modelId="{40510A60-26B0-47A9-A1A3-9468D901F7F4}">
      <dgm:prSet custT="1"/>
      <dgm:spPr/>
      <dgm:t>
        <a:bodyPr/>
        <a:lstStyle/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r>
            <a:rPr lang="ru-RU" sz="2800" dirty="0">
              <a:latin typeface="Times New Roman" pitchFamily="18" charset="0"/>
              <a:cs typeface="Times New Roman" pitchFamily="18" charset="0"/>
            </a:rPr>
            <a:t>2026-2030</a:t>
          </a:r>
        </a:p>
      </dgm:t>
    </dgm:pt>
    <dgm:pt modelId="{330D2D41-D21C-4BF4-9B93-18A78B0327CF}" type="parTrans" cxnId="{5CF2826F-6396-4CAD-9633-6825707E6424}">
      <dgm:prSet/>
      <dgm:spPr/>
      <dgm:t>
        <a:bodyPr/>
        <a:lstStyle/>
        <a:p>
          <a:endParaRPr lang="ru-RU"/>
        </a:p>
      </dgm:t>
    </dgm:pt>
    <dgm:pt modelId="{F1AE9A37-B3AD-45E8-AB86-824DA2463691}" type="sibTrans" cxnId="{5CF2826F-6396-4CAD-9633-6825707E6424}">
      <dgm:prSet/>
      <dgm:spPr/>
      <dgm:t>
        <a:bodyPr/>
        <a:lstStyle/>
        <a:p>
          <a:endParaRPr lang="ru-RU"/>
        </a:p>
      </dgm:t>
    </dgm:pt>
    <dgm:pt modelId="{CC4B47EB-0605-4530-A45F-4AC76350A505}">
      <dgm:prSet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Завершения ускоренной индустриализации и создания потенциала для развития на основе знаний и инноваций</a:t>
          </a:r>
        </a:p>
      </dgm:t>
    </dgm:pt>
    <dgm:pt modelId="{DE3F476C-E579-42B9-8278-D7DD89CB805D}" type="parTrans" cxnId="{87B2582B-1049-4EC3-AE11-8720D3F1394C}">
      <dgm:prSet/>
      <dgm:spPr/>
      <dgm:t>
        <a:bodyPr/>
        <a:lstStyle/>
        <a:p>
          <a:endParaRPr lang="ru-RU"/>
        </a:p>
      </dgm:t>
    </dgm:pt>
    <dgm:pt modelId="{6FFD7C32-79C4-4033-A5F3-1A1551C3699C}" type="sibTrans" cxnId="{87B2582B-1049-4EC3-AE11-8720D3F1394C}">
      <dgm:prSet/>
      <dgm:spPr/>
      <dgm:t>
        <a:bodyPr/>
        <a:lstStyle/>
        <a:p>
          <a:endParaRPr lang="ru-RU"/>
        </a:p>
      </dgm:t>
    </dgm:pt>
    <dgm:pt modelId="{DDB17EBB-2E1B-493D-B784-4ECEBA68D7E9}" type="pres">
      <dgm:prSet presAssocID="{C3F54E7C-CD76-43CA-9226-B2D9B4634880}" presName="Name0" presStyleCnt="0">
        <dgm:presLayoutVars>
          <dgm:dir/>
          <dgm:animLvl val="lvl"/>
          <dgm:resizeHandles/>
        </dgm:presLayoutVars>
      </dgm:prSet>
      <dgm:spPr/>
    </dgm:pt>
    <dgm:pt modelId="{26259020-CF35-4400-A195-F923E1CB0108}" type="pres">
      <dgm:prSet presAssocID="{1CDF41BF-1209-4641-9A3F-2BA7DB920F35}" presName="linNode" presStyleCnt="0"/>
      <dgm:spPr/>
    </dgm:pt>
    <dgm:pt modelId="{E3830BA8-53AB-47C1-91FC-65AE834290F0}" type="pres">
      <dgm:prSet presAssocID="{1CDF41BF-1209-4641-9A3F-2BA7DB920F35}" presName="parentShp" presStyleLbl="node1" presStyleIdx="0" presStyleCnt="3" custScaleX="66665" custScaleY="127114" custLinFactNeighborX="-1449" custLinFactNeighborY="3527">
        <dgm:presLayoutVars>
          <dgm:bulletEnabled val="1"/>
        </dgm:presLayoutVars>
      </dgm:prSet>
      <dgm:spPr/>
    </dgm:pt>
    <dgm:pt modelId="{ACE8FDC6-C99D-4D84-917B-B6028FE80E06}" type="pres">
      <dgm:prSet presAssocID="{1CDF41BF-1209-4641-9A3F-2BA7DB920F35}" presName="childShp" presStyleLbl="bgAccFollowNode1" presStyleIdx="0" presStyleCnt="3" custScaleX="119488" custScaleY="156748" custLinFactNeighborX="-2335" custLinFactNeighborY="4908">
        <dgm:presLayoutVars>
          <dgm:bulletEnabled val="1"/>
        </dgm:presLayoutVars>
      </dgm:prSet>
      <dgm:spPr/>
    </dgm:pt>
    <dgm:pt modelId="{BB0AB553-76A7-4629-ADC9-E03045A0AC9C}" type="pres">
      <dgm:prSet presAssocID="{CA064BEF-A4AE-4E8E-B28D-A93EB006374D}" presName="spacing" presStyleCnt="0"/>
      <dgm:spPr/>
    </dgm:pt>
    <dgm:pt modelId="{2E2EF94F-5865-47CD-BE72-A7408A252601}" type="pres">
      <dgm:prSet presAssocID="{879BF1E5-C3EA-4A86-86D9-38C088581ABA}" presName="linNode" presStyleCnt="0"/>
      <dgm:spPr/>
    </dgm:pt>
    <dgm:pt modelId="{39E20D39-74EA-49E8-9B2C-BB1BF4445858}" type="pres">
      <dgm:prSet presAssocID="{879BF1E5-C3EA-4A86-86D9-38C088581ABA}" presName="parentShp" presStyleLbl="node1" presStyleIdx="1" presStyleCnt="3" custScaleX="68468" custScaleY="127750" custLinFactNeighborX="-1469" custLinFactNeighborY="-6206">
        <dgm:presLayoutVars>
          <dgm:bulletEnabled val="1"/>
        </dgm:presLayoutVars>
      </dgm:prSet>
      <dgm:spPr/>
    </dgm:pt>
    <dgm:pt modelId="{CFD89BAA-A7FC-473A-9964-78555E7C4F61}" type="pres">
      <dgm:prSet presAssocID="{879BF1E5-C3EA-4A86-86D9-38C088581ABA}" presName="childShp" presStyleLbl="bgAccFollowNode1" presStyleIdx="1" presStyleCnt="3" custScaleX="118247" custScaleY="152412" custLinFactNeighborX="-3037" custLinFactNeighborY="86">
        <dgm:presLayoutVars>
          <dgm:bulletEnabled val="1"/>
        </dgm:presLayoutVars>
      </dgm:prSet>
      <dgm:spPr/>
    </dgm:pt>
    <dgm:pt modelId="{77A75EEF-A465-40AD-A00F-EE8D4ADFB749}" type="pres">
      <dgm:prSet presAssocID="{9C0A287E-E28D-42F6-9561-31FA9D989827}" presName="spacing" presStyleCnt="0"/>
      <dgm:spPr/>
    </dgm:pt>
    <dgm:pt modelId="{B9E4AD32-57EA-4700-BEE7-A136ECD07103}" type="pres">
      <dgm:prSet presAssocID="{40510A60-26B0-47A9-A1A3-9468D901F7F4}" presName="linNode" presStyleCnt="0"/>
      <dgm:spPr/>
    </dgm:pt>
    <dgm:pt modelId="{353FDC5A-5526-495E-934E-30D062AE6F2D}" type="pres">
      <dgm:prSet presAssocID="{40510A60-26B0-47A9-A1A3-9468D901F7F4}" presName="parentShp" presStyleLbl="node1" presStyleIdx="2" presStyleCnt="3" custScaleX="68468" custScaleY="135031" custLinFactNeighborX="-1583" custLinFactNeighborY="-5511">
        <dgm:presLayoutVars>
          <dgm:bulletEnabled val="1"/>
        </dgm:presLayoutVars>
      </dgm:prSet>
      <dgm:spPr/>
    </dgm:pt>
    <dgm:pt modelId="{3AF4F98B-D6A1-4790-8E67-2CD849B24AA4}" type="pres">
      <dgm:prSet presAssocID="{40510A60-26B0-47A9-A1A3-9468D901F7F4}" presName="childShp" presStyleLbl="bgAccFollowNode1" presStyleIdx="2" presStyleCnt="3" custScaleX="118018" custScaleY="147373" custLinFactNeighborX="-3209" custLinFactNeighborY="-7910">
        <dgm:presLayoutVars>
          <dgm:bulletEnabled val="1"/>
        </dgm:presLayoutVars>
      </dgm:prSet>
      <dgm:spPr/>
    </dgm:pt>
  </dgm:ptLst>
  <dgm:cxnLst>
    <dgm:cxn modelId="{E437AE07-955E-4E9E-B3EF-B4382AD3C206}" type="presOf" srcId="{C3F54E7C-CD76-43CA-9226-B2D9B4634880}" destId="{DDB17EBB-2E1B-493D-B784-4ECEBA68D7E9}" srcOrd="0" destOrd="0" presId="urn:microsoft.com/office/officeart/2005/8/layout/vList6"/>
    <dgm:cxn modelId="{B1C7160A-7A47-446D-B3A3-EEEE851EEFC4}" type="presOf" srcId="{40510A60-26B0-47A9-A1A3-9468D901F7F4}" destId="{353FDC5A-5526-495E-934E-30D062AE6F2D}" srcOrd="0" destOrd="0" presId="urn:microsoft.com/office/officeart/2005/8/layout/vList6"/>
    <dgm:cxn modelId="{150FCB1B-5F6F-41CE-A369-EC38B6D2463C}" type="presOf" srcId="{CC4B47EB-0605-4530-A45F-4AC76350A505}" destId="{3AF4F98B-D6A1-4790-8E67-2CD849B24AA4}" srcOrd="0" destOrd="0" presId="urn:microsoft.com/office/officeart/2005/8/layout/vList6"/>
    <dgm:cxn modelId="{0C26BA27-1830-4329-A00D-6E2D1CF79CF2}" type="presOf" srcId="{894B6B93-79CC-4897-B6CE-5B4C9E1BDBA9}" destId="{CFD89BAA-A7FC-473A-9964-78555E7C4F61}" srcOrd="0" destOrd="0" presId="urn:microsoft.com/office/officeart/2005/8/layout/vList6"/>
    <dgm:cxn modelId="{87B2582B-1049-4EC3-AE11-8720D3F1394C}" srcId="{40510A60-26B0-47A9-A1A3-9468D901F7F4}" destId="{CC4B47EB-0605-4530-A45F-4AC76350A505}" srcOrd="0" destOrd="0" parTransId="{DE3F476C-E579-42B9-8278-D7DD89CB805D}" sibTransId="{6FFD7C32-79C4-4033-A5F3-1A1551C3699C}"/>
    <dgm:cxn modelId="{B6FFA46C-C100-4A2A-96B0-0B91034D16C8}" srcId="{C3F54E7C-CD76-43CA-9226-B2D9B4634880}" destId="{1CDF41BF-1209-4641-9A3F-2BA7DB920F35}" srcOrd="0" destOrd="0" parTransId="{617F7F94-FD8A-4074-BBB1-587B583B27B3}" sibTransId="{CA064BEF-A4AE-4E8E-B28D-A93EB006374D}"/>
    <dgm:cxn modelId="{5CF2826F-6396-4CAD-9633-6825707E6424}" srcId="{C3F54E7C-CD76-43CA-9226-B2D9B4634880}" destId="{40510A60-26B0-47A9-A1A3-9468D901F7F4}" srcOrd="2" destOrd="0" parTransId="{330D2D41-D21C-4BF4-9B93-18A78B0327CF}" sibTransId="{F1AE9A37-B3AD-45E8-AB86-824DA2463691}"/>
    <dgm:cxn modelId="{D621AA9B-0FE3-484F-9994-738B29A25B6C}" type="presOf" srcId="{A91889D7-7210-4F8E-A7A3-60F38DE6930B}" destId="{ACE8FDC6-C99D-4D84-917B-B6028FE80E06}" srcOrd="0" destOrd="0" presId="urn:microsoft.com/office/officeart/2005/8/layout/vList6"/>
    <dgm:cxn modelId="{B842EEA1-1162-49B6-B438-1E91D0832E76}" srcId="{C3F54E7C-CD76-43CA-9226-B2D9B4634880}" destId="{879BF1E5-C3EA-4A86-86D9-38C088581ABA}" srcOrd="1" destOrd="0" parTransId="{069181C7-7CE6-459F-AFB6-510785B1E460}" sibTransId="{9C0A287E-E28D-42F6-9561-31FA9D989827}"/>
    <dgm:cxn modelId="{D663CDA4-1B7A-4252-8678-C3813716C9D3}" srcId="{879BF1E5-C3EA-4A86-86D9-38C088581ABA}" destId="{894B6B93-79CC-4897-B6CE-5B4C9E1BDBA9}" srcOrd="0" destOrd="0" parTransId="{0678CA50-56F1-4EAC-B0FD-6429227E923B}" sibTransId="{FF8D1204-8526-4A3B-ACCD-D19D02541CA8}"/>
    <dgm:cxn modelId="{B97E56C1-C85D-4E01-9BC7-05AC0A7C6819}" srcId="{1CDF41BF-1209-4641-9A3F-2BA7DB920F35}" destId="{A91889D7-7210-4F8E-A7A3-60F38DE6930B}" srcOrd="0" destOrd="0" parTransId="{9D348903-630D-4D5A-9A4A-256EBEE32575}" sibTransId="{C1F0C85E-4116-4795-8BFD-931D799DC7A4}"/>
    <dgm:cxn modelId="{4811BBC8-0F7D-4395-9495-C6FD8635C4B8}" type="presOf" srcId="{879BF1E5-C3EA-4A86-86D9-38C088581ABA}" destId="{39E20D39-74EA-49E8-9B2C-BB1BF4445858}" srcOrd="0" destOrd="0" presId="urn:microsoft.com/office/officeart/2005/8/layout/vList6"/>
    <dgm:cxn modelId="{045DA4DF-CD1A-422E-A914-9087AA6BA10A}" type="presOf" srcId="{1CDF41BF-1209-4641-9A3F-2BA7DB920F35}" destId="{E3830BA8-53AB-47C1-91FC-65AE834290F0}" srcOrd="0" destOrd="0" presId="urn:microsoft.com/office/officeart/2005/8/layout/vList6"/>
    <dgm:cxn modelId="{41C0A8C3-F544-4364-82D3-8E60E466386A}" type="presParOf" srcId="{DDB17EBB-2E1B-493D-B784-4ECEBA68D7E9}" destId="{26259020-CF35-4400-A195-F923E1CB0108}" srcOrd="0" destOrd="0" presId="urn:microsoft.com/office/officeart/2005/8/layout/vList6"/>
    <dgm:cxn modelId="{19EEBD4B-94FE-4090-A732-46A0E375DA9A}" type="presParOf" srcId="{26259020-CF35-4400-A195-F923E1CB0108}" destId="{E3830BA8-53AB-47C1-91FC-65AE834290F0}" srcOrd="0" destOrd="0" presId="urn:microsoft.com/office/officeart/2005/8/layout/vList6"/>
    <dgm:cxn modelId="{65CF35B2-E349-4EFB-B16D-6703EE62F2EC}" type="presParOf" srcId="{26259020-CF35-4400-A195-F923E1CB0108}" destId="{ACE8FDC6-C99D-4D84-917B-B6028FE80E06}" srcOrd="1" destOrd="0" presId="urn:microsoft.com/office/officeart/2005/8/layout/vList6"/>
    <dgm:cxn modelId="{08FD0619-66B4-40C5-A82E-911E7E1FB4FE}" type="presParOf" srcId="{DDB17EBB-2E1B-493D-B784-4ECEBA68D7E9}" destId="{BB0AB553-76A7-4629-ADC9-E03045A0AC9C}" srcOrd="1" destOrd="0" presId="urn:microsoft.com/office/officeart/2005/8/layout/vList6"/>
    <dgm:cxn modelId="{2714E310-AB23-469C-AE58-94D18444004A}" type="presParOf" srcId="{DDB17EBB-2E1B-493D-B784-4ECEBA68D7E9}" destId="{2E2EF94F-5865-47CD-BE72-A7408A252601}" srcOrd="2" destOrd="0" presId="urn:microsoft.com/office/officeart/2005/8/layout/vList6"/>
    <dgm:cxn modelId="{A5AA9E10-2EF2-422F-9396-5A020A862EC9}" type="presParOf" srcId="{2E2EF94F-5865-47CD-BE72-A7408A252601}" destId="{39E20D39-74EA-49E8-9B2C-BB1BF4445858}" srcOrd="0" destOrd="0" presId="urn:microsoft.com/office/officeart/2005/8/layout/vList6"/>
    <dgm:cxn modelId="{57879E76-917A-4400-9D78-41B41A5CF5A2}" type="presParOf" srcId="{2E2EF94F-5865-47CD-BE72-A7408A252601}" destId="{CFD89BAA-A7FC-473A-9964-78555E7C4F61}" srcOrd="1" destOrd="0" presId="urn:microsoft.com/office/officeart/2005/8/layout/vList6"/>
    <dgm:cxn modelId="{C7CADBD5-7654-4699-841D-1A1F60519F95}" type="presParOf" srcId="{DDB17EBB-2E1B-493D-B784-4ECEBA68D7E9}" destId="{77A75EEF-A465-40AD-A00F-EE8D4ADFB749}" srcOrd="3" destOrd="0" presId="urn:microsoft.com/office/officeart/2005/8/layout/vList6"/>
    <dgm:cxn modelId="{2E346E15-5B91-4E6C-8AEE-58A3E23215CA}" type="presParOf" srcId="{DDB17EBB-2E1B-493D-B784-4ECEBA68D7E9}" destId="{B9E4AD32-57EA-4700-BEE7-A136ECD07103}" srcOrd="4" destOrd="0" presId="urn:microsoft.com/office/officeart/2005/8/layout/vList6"/>
    <dgm:cxn modelId="{75667D8C-63AF-4423-8ED7-A5E0D7602CF6}" type="presParOf" srcId="{B9E4AD32-57EA-4700-BEE7-A136ECD07103}" destId="{353FDC5A-5526-495E-934E-30D062AE6F2D}" srcOrd="0" destOrd="0" presId="urn:microsoft.com/office/officeart/2005/8/layout/vList6"/>
    <dgm:cxn modelId="{DB13BBDC-F5AA-49FD-AFF7-00B75F6AB360}" type="presParOf" srcId="{B9E4AD32-57EA-4700-BEE7-A136ECD07103}" destId="{3AF4F98B-D6A1-4790-8E67-2CD849B24AA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15E0EA-2F6D-42F9-B478-7FB503D16E87}" type="doc">
      <dgm:prSet loTypeId="urn:microsoft.com/office/officeart/2005/8/layout/lProcess3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DC276628-5FF9-4AB8-BE97-C0BAC5ACCB10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ru-RU" sz="2000" dirty="0">
              <a:solidFill>
                <a:schemeClr val="tx1"/>
              </a:solidFill>
            </a:rPr>
            <a:t> </a:t>
          </a:r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Обеспечение прав человека и верховенства закона</a:t>
          </a:r>
        </a:p>
      </dgm:t>
    </dgm:pt>
    <dgm:pt modelId="{FEB3C279-FE6B-4111-943E-6F12EC98D5A2}" type="parTrans" cxnId="{8C53A392-7818-455E-BC1A-BE0FD8F74742}">
      <dgm:prSet/>
      <dgm:spPr/>
      <dgm:t>
        <a:bodyPr/>
        <a:lstStyle/>
        <a:p>
          <a:endParaRPr lang="ru-RU"/>
        </a:p>
      </dgm:t>
    </dgm:pt>
    <dgm:pt modelId="{ADAA1F8C-370D-46F7-ACA7-C69D6067822C}" type="sibTrans" cxnId="{8C53A392-7818-455E-BC1A-BE0FD8F74742}">
      <dgm:prSet/>
      <dgm:spPr/>
      <dgm:t>
        <a:bodyPr/>
        <a:lstStyle/>
        <a:p>
          <a:endParaRPr lang="ru-RU"/>
        </a:p>
      </dgm:t>
    </dgm:pt>
    <dgm:pt modelId="{E562316E-CCB0-472C-8D0A-865D286502C2}">
      <dgm:prSet phldrT="[Текст]" custT="1"/>
      <dgm:spPr>
        <a:solidFill>
          <a:schemeClr val="accent6">
            <a:alpha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гендерного неравенства</a:t>
          </a:r>
        </a:p>
      </dgm:t>
    </dgm:pt>
    <dgm:pt modelId="{5EF7777A-A90C-48AF-9792-1417E9A57E16}" type="parTrans" cxnId="{FAD74045-D5C1-4042-8776-8D17A092FBFB}">
      <dgm:prSet/>
      <dgm:spPr/>
      <dgm:t>
        <a:bodyPr/>
        <a:lstStyle/>
        <a:p>
          <a:endParaRPr lang="ru-RU"/>
        </a:p>
      </dgm:t>
    </dgm:pt>
    <dgm:pt modelId="{D7520B91-1137-4CF8-808C-F5CE13CAD72E}" type="sibTrans" cxnId="{FAD74045-D5C1-4042-8776-8D17A092FBFB}">
      <dgm:prSet/>
      <dgm:spPr/>
      <dgm:t>
        <a:bodyPr/>
        <a:lstStyle/>
        <a:p>
          <a:endParaRPr lang="ru-RU"/>
        </a:p>
      </dgm:t>
    </dgm:pt>
    <dgm:pt modelId="{372D7079-59C4-4A6D-8E64-B2096212815E}">
      <dgm:prSet phldrT="[Текст]" custT="1"/>
      <dgm:spPr>
        <a:solidFill>
          <a:schemeClr val="accent6">
            <a:lumMod val="60000"/>
            <a:lumOff val="40000"/>
            <a:alpha val="7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Расширение социальной вовлеченности уязвимых групп населения</a:t>
          </a:r>
        </a:p>
      </dgm:t>
    </dgm:pt>
    <dgm:pt modelId="{74A29461-4AB3-4194-AA6F-6D66E644A757}" type="parTrans" cxnId="{4D8318DC-69F1-4353-BE6C-60A1DBB5B881}">
      <dgm:prSet/>
      <dgm:spPr/>
      <dgm:t>
        <a:bodyPr/>
        <a:lstStyle/>
        <a:p>
          <a:endParaRPr lang="ru-RU"/>
        </a:p>
      </dgm:t>
    </dgm:pt>
    <dgm:pt modelId="{C9C2BFF8-DF66-413A-8066-026C27721FB7}" type="sibTrans" cxnId="{4D8318DC-69F1-4353-BE6C-60A1DBB5B881}">
      <dgm:prSet/>
      <dgm:spPr/>
      <dgm:t>
        <a:bodyPr/>
        <a:lstStyle/>
        <a:p>
          <a:endParaRPr lang="ru-RU"/>
        </a:p>
      </dgm:t>
    </dgm:pt>
    <dgm:pt modelId="{0AD37128-56E7-4050-A334-0F6B0CEF70F6}">
      <dgm:prSet phldrT="[Текст]" custT="1"/>
      <dgm:spPr>
        <a:solidFill>
          <a:schemeClr val="accent6">
            <a:lumMod val="40000"/>
            <a:lumOff val="60000"/>
            <a:alpha val="6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ru-RU" sz="1600" dirty="0">
              <a:solidFill>
                <a:schemeClr val="tx1"/>
              </a:solidFill>
            </a:rPr>
            <a:t> </a:t>
          </a:r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Защита окружающей среды, управление рисками стихийных бедствий </a:t>
          </a:r>
        </a:p>
      </dgm:t>
    </dgm:pt>
    <dgm:pt modelId="{1708A740-D5AA-440C-8254-F778C40BBB28}" type="parTrans" cxnId="{FC09AA44-C469-4DD5-95E2-5D6BA6C1E4DA}">
      <dgm:prSet/>
      <dgm:spPr/>
      <dgm:t>
        <a:bodyPr/>
        <a:lstStyle/>
        <a:p>
          <a:endParaRPr lang="ru-RU"/>
        </a:p>
      </dgm:t>
    </dgm:pt>
    <dgm:pt modelId="{7AA58EA0-2538-4F09-B7A8-CE12FC82EA81}" type="sibTrans" cxnId="{FC09AA44-C469-4DD5-95E2-5D6BA6C1E4DA}">
      <dgm:prSet/>
      <dgm:spPr/>
      <dgm:t>
        <a:bodyPr/>
        <a:lstStyle/>
        <a:p>
          <a:endParaRPr lang="ru-RU"/>
        </a:p>
      </dgm:t>
    </dgm:pt>
    <dgm:pt modelId="{AD63A350-D8CF-4BDF-9314-D68266219E9A}">
      <dgm:prSet phldrT="[Текст]" custT="1"/>
      <dgm:spPr>
        <a:solidFill>
          <a:schemeClr val="accent6">
            <a:lumMod val="20000"/>
            <a:lumOff val="80000"/>
            <a:alpha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l"/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Активизация международного экономического сотрудничества</a:t>
          </a:r>
        </a:p>
      </dgm:t>
    </dgm:pt>
    <dgm:pt modelId="{0EEFA225-E714-4DBD-838F-9026DD62A24E}" type="parTrans" cxnId="{3F168E26-B97D-4B42-9A0B-815CE5861E39}">
      <dgm:prSet/>
      <dgm:spPr/>
      <dgm:t>
        <a:bodyPr/>
        <a:lstStyle/>
        <a:p>
          <a:endParaRPr lang="ru-RU"/>
        </a:p>
      </dgm:t>
    </dgm:pt>
    <dgm:pt modelId="{F86FE099-9BA3-47CE-AB56-477CC285E8E8}" type="sibTrans" cxnId="{3F168E26-B97D-4B42-9A0B-815CE5861E39}">
      <dgm:prSet/>
      <dgm:spPr/>
      <dgm:t>
        <a:bodyPr/>
        <a:lstStyle/>
        <a:p>
          <a:endParaRPr lang="ru-RU"/>
        </a:p>
      </dgm:t>
    </dgm:pt>
    <dgm:pt modelId="{9977CF0B-D0DD-465C-BC26-9597FE743A24}" type="pres">
      <dgm:prSet presAssocID="{9B15E0EA-2F6D-42F9-B478-7FB503D16E8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5F0228A2-B349-4715-943B-665CA850BD06}" type="pres">
      <dgm:prSet presAssocID="{DC276628-5FF9-4AB8-BE97-C0BAC5ACCB10}" presName="horFlow" presStyleCnt="0"/>
      <dgm:spPr/>
    </dgm:pt>
    <dgm:pt modelId="{6127F746-D05F-4DF4-83ED-EB9F64AD0168}" type="pres">
      <dgm:prSet presAssocID="{DC276628-5FF9-4AB8-BE97-C0BAC5ACCB10}" presName="bigChev" presStyleLbl="node1" presStyleIdx="0" presStyleCnt="5" custScaleX="334095" custLinFactNeighborX="38161" custLinFactNeighborY="1749"/>
      <dgm:spPr/>
    </dgm:pt>
    <dgm:pt modelId="{4452893F-644B-410F-AC50-948F3114073D}" type="pres">
      <dgm:prSet presAssocID="{DC276628-5FF9-4AB8-BE97-C0BAC5ACCB10}" presName="vSp" presStyleCnt="0"/>
      <dgm:spPr/>
    </dgm:pt>
    <dgm:pt modelId="{7500CE1F-4CDF-442E-9648-C14F677DFD40}" type="pres">
      <dgm:prSet presAssocID="{E562316E-CCB0-472C-8D0A-865D286502C2}" presName="horFlow" presStyleCnt="0"/>
      <dgm:spPr/>
    </dgm:pt>
    <dgm:pt modelId="{7F62F7C5-A344-460F-BAE0-E9B29C5E2DD2}" type="pres">
      <dgm:prSet presAssocID="{E562316E-CCB0-472C-8D0A-865D286502C2}" presName="bigChev" presStyleLbl="node1" presStyleIdx="1" presStyleCnt="5" custScaleX="334641"/>
      <dgm:spPr/>
    </dgm:pt>
    <dgm:pt modelId="{CAE0FD27-FD6B-407E-A290-C86E842F5C72}" type="pres">
      <dgm:prSet presAssocID="{E562316E-CCB0-472C-8D0A-865D286502C2}" presName="vSp" presStyleCnt="0"/>
      <dgm:spPr/>
    </dgm:pt>
    <dgm:pt modelId="{4B65DF41-D09B-426A-B3D2-3F9C197FF1C6}" type="pres">
      <dgm:prSet presAssocID="{372D7079-59C4-4A6D-8E64-B2096212815E}" presName="horFlow" presStyleCnt="0"/>
      <dgm:spPr/>
    </dgm:pt>
    <dgm:pt modelId="{06E30707-54EB-4AE4-BC85-6908DF76BD80}" type="pres">
      <dgm:prSet presAssocID="{372D7079-59C4-4A6D-8E64-B2096212815E}" presName="bigChev" presStyleLbl="node1" presStyleIdx="2" presStyleCnt="5" custScaleX="335188"/>
      <dgm:spPr/>
    </dgm:pt>
    <dgm:pt modelId="{E25AD87D-1F32-4FC4-AA94-67C50D3EA773}" type="pres">
      <dgm:prSet presAssocID="{372D7079-59C4-4A6D-8E64-B2096212815E}" presName="vSp" presStyleCnt="0"/>
      <dgm:spPr/>
    </dgm:pt>
    <dgm:pt modelId="{8E8CFE80-124D-463F-8152-AE93C095583A}" type="pres">
      <dgm:prSet presAssocID="{0AD37128-56E7-4050-A334-0F6B0CEF70F6}" presName="horFlow" presStyleCnt="0"/>
      <dgm:spPr/>
    </dgm:pt>
    <dgm:pt modelId="{D599E2E4-34D2-429C-82A5-2AFB2E096519}" type="pres">
      <dgm:prSet presAssocID="{0AD37128-56E7-4050-A334-0F6B0CEF70F6}" presName="bigChev" presStyleLbl="node1" presStyleIdx="3" presStyleCnt="5" custScaleX="335188"/>
      <dgm:spPr/>
    </dgm:pt>
    <dgm:pt modelId="{D6502F81-760B-479E-8063-2BDB5A515ECE}" type="pres">
      <dgm:prSet presAssocID="{0AD37128-56E7-4050-A334-0F6B0CEF70F6}" presName="vSp" presStyleCnt="0"/>
      <dgm:spPr/>
    </dgm:pt>
    <dgm:pt modelId="{1A78242A-FDE0-44DE-A10A-D6DD80982ECA}" type="pres">
      <dgm:prSet presAssocID="{AD63A350-D8CF-4BDF-9314-D68266219E9A}" presName="horFlow" presStyleCnt="0"/>
      <dgm:spPr/>
    </dgm:pt>
    <dgm:pt modelId="{F0FE1690-BBA1-4F06-A08F-02A98A0FA218}" type="pres">
      <dgm:prSet presAssocID="{AD63A350-D8CF-4BDF-9314-D68266219E9A}" presName="bigChev" presStyleLbl="node1" presStyleIdx="4" presStyleCnt="5" custScaleX="335188" custLinFactNeighborX="-2658" custLinFactNeighborY="171"/>
      <dgm:spPr/>
    </dgm:pt>
  </dgm:ptLst>
  <dgm:cxnLst>
    <dgm:cxn modelId="{3F168E26-B97D-4B42-9A0B-815CE5861E39}" srcId="{9B15E0EA-2F6D-42F9-B478-7FB503D16E87}" destId="{AD63A350-D8CF-4BDF-9314-D68266219E9A}" srcOrd="4" destOrd="0" parTransId="{0EEFA225-E714-4DBD-838F-9026DD62A24E}" sibTransId="{F86FE099-9BA3-47CE-AB56-477CC285E8E8}"/>
    <dgm:cxn modelId="{E075352F-0F68-40CA-84E0-EC000ED6E1FF}" type="presOf" srcId="{0AD37128-56E7-4050-A334-0F6B0CEF70F6}" destId="{D599E2E4-34D2-429C-82A5-2AFB2E096519}" srcOrd="0" destOrd="0" presId="urn:microsoft.com/office/officeart/2005/8/layout/lProcess3"/>
    <dgm:cxn modelId="{FC09AA44-C469-4DD5-95E2-5D6BA6C1E4DA}" srcId="{9B15E0EA-2F6D-42F9-B478-7FB503D16E87}" destId="{0AD37128-56E7-4050-A334-0F6B0CEF70F6}" srcOrd="3" destOrd="0" parTransId="{1708A740-D5AA-440C-8254-F778C40BBB28}" sibTransId="{7AA58EA0-2538-4F09-B7A8-CE12FC82EA81}"/>
    <dgm:cxn modelId="{FAD74045-D5C1-4042-8776-8D17A092FBFB}" srcId="{9B15E0EA-2F6D-42F9-B478-7FB503D16E87}" destId="{E562316E-CCB0-472C-8D0A-865D286502C2}" srcOrd="1" destOrd="0" parTransId="{5EF7777A-A90C-48AF-9792-1417E9A57E16}" sibTransId="{D7520B91-1137-4CF8-808C-F5CE13CAD72E}"/>
    <dgm:cxn modelId="{1E863674-21F7-49A7-80EB-BE87795595D2}" type="presOf" srcId="{372D7079-59C4-4A6D-8E64-B2096212815E}" destId="{06E30707-54EB-4AE4-BC85-6908DF76BD80}" srcOrd="0" destOrd="0" presId="urn:microsoft.com/office/officeart/2005/8/layout/lProcess3"/>
    <dgm:cxn modelId="{8C53A392-7818-455E-BC1A-BE0FD8F74742}" srcId="{9B15E0EA-2F6D-42F9-B478-7FB503D16E87}" destId="{DC276628-5FF9-4AB8-BE97-C0BAC5ACCB10}" srcOrd="0" destOrd="0" parTransId="{FEB3C279-FE6B-4111-943E-6F12EC98D5A2}" sibTransId="{ADAA1F8C-370D-46F7-ACA7-C69D6067822C}"/>
    <dgm:cxn modelId="{78CD77A4-1DED-49FA-B39B-E5EC58C099EC}" type="presOf" srcId="{DC276628-5FF9-4AB8-BE97-C0BAC5ACCB10}" destId="{6127F746-D05F-4DF4-83ED-EB9F64AD0168}" srcOrd="0" destOrd="0" presId="urn:microsoft.com/office/officeart/2005/8/layout/lProcess3"/>
    <dgm:cxn modelId="{6008FED9-84F8-41F8-A62D-A14CD736DE7F}" type="presOf" srcId="{E562316E-CCB0-472C-8D0A-865D286502C2}" destId="{7F62F7C5-A344-460F-BAE0-E9B29C5E2DD2}" srcOrd="0" destOrd="0" presId="urn:microsoft.com/office/officeart/2005/8/layout/lProcess3"/>
    <dgm:cxn modelId="{4D8318DC-69F1-4353-BE6C-60A1DBB5B881}" srcId="{9B15E0EA-2F6D-42F9-B478-7FB503D16E87}" destId="{372D7079-59C4-4A6D-8E64-B2096212815E}" srcOrd="2" destOrd="0" parTransId="{74A29461-4AB3-4194-AA6F-6D66E644A757}" sibTransId="{C9C2BFF8-DF66-413A-8066-026C27721FB7}"/>
    <dgm:cxn modelId="{900975E3-62A5-4EF4-BEAC-1B6703A4DBF7}" type="presOf" srcId="{9B15E0EA-2F6D-42F9-B478-7FB503D16E87}" destId="{9977CF0B-D0DD-465C-BC26-9597FE743A24}" srcOrd="0" destOrd="0" presId="urn:microsoft.com/office/officeart/2005/8/layout/lProcess3"/>
    <dgm:cxn modelId="{217E4EEC-3D8B-4914-BB60-5F596F514FDE}" type="presOf" srcId="{AD63A350-D8CF-4BDF-9314-D68266219E9A}" destId="{F0FE1690-BBA1-4F06-A08F-02A98A0FA218}" srcOrd="0" destOrd="0" presId="urn:microsoft.com/office/officeart/2005/8/layout/lProcess3"/>
    <dgm:cxn modelId="{C6BCF0D1-656C-4D8A-8094-A80300D221F1}" type="presParOf" srcId="{9977CF0B-D0DD-465C-BC26-9597FE743A24}" destId="{5F0228A2-B349-4715-943B-665CA850BD06}" srcOrd="0" destOrd="0" presId="urn:microsoft.com/office/officeart/2005/8/layout/lProcess3"/>
    <dgm:cxn modelId="{B5CBFD51-023E-4365-89A9-91B19C8BB6F0}" type="presParOf" srcId="{5F0228A2-B349-4715-943B-665CA850BD06}" destId="{6127F746-D05F-4DF4-83ED-EB9F64AD0168}" srcOrd="0" destOrd="0" presId="urn:microsoft.com/office/officeart/2005/8/layout/lProcess3"/>
    <dgm:cxn modelId="{DA6C6EBF-F54C-4CEB-B0D0-9BE03E71EB8C}" type="presParOf" srcId="{9977CF0B-D0DD-465C-BC26-9597FE743A24}" destId="{4452893F-644B-410F-AC50-948F3114073D}" srcOrd="1" destOrd="0" presId="urn:microsoft.com/office/officeart/2005/8/layout/lProcess3"/>
    <dgm:cxn modelId="{A66AD04C-5E81-496E-8CF6-28D41C898F51}" type="presParOf" srcId="{9977CF0B-D0DD-465C-BC26-9597FE743A24}" destId="{7500CE1F-4CDF-442E-9648-C14F677DFD40}" srcOrd="2" destOrd="0" presId="urn:microsoft.com/office/officeart/2005/8/layout/lProcess3"/>
    <dgm:cxn modelId="{E01CB8F6-BB04-4078-884C-A1DE894725FF}" type="presParOf" srcId="{7500CE1F-4CDF-442E-9648-C14F677DFD40}" destId="{7F62F7C5-A344-460F-BAE0-E9B29C5E2DD2}" srcOrd="0" destOrd="0" presId="urn:microsoft.com/office/officeart/2005/8/layout/lProcess3"/>
    <dgm:cxn modelId="{89763A68-9257-447B-8B4D-6F0471C8F8B3}" type="presParOf" srcId="{9977CF0B-D0DD-465C-BC26-9597FE743A24}" destId="{CAE0FD27-FD6B-407E-A290-C86E842F5C72}" srcOrd="3" destOrd="0" presId="urn:microsoft.com/office/officeart/2005/8/layout/lProcess3"/>
    <dgm:cxn modelId="{9354D021-A3EC-4892-8CEF-53AF262ADDAC}" type="presParOf" srcId="{9977CF0B-D0DD-465C-BC26-9597FE743A24}" destId="{4B65DF41-D09B-426A-B3D2-3F9C197FF1C6}" srcOrd="4" destOrd="0" presId="urn:microsoft.com/office/officeart/2005/8/layout/lProcess3"/>
    <dgm:cxn modelId="{E6001B1D-239B-43A7-A4B9-0EED7A0A021B}" type="presParOf" srcId="{4B65DF41-D09B-426A-B3D2-3F9C197FF1C6}" destId="{06E30707-54EB-4AE4-BC85-6908DF76BD80}" srcOrd="0" destOrd="0" presId="urn:microsoft.com/office/officeart/2005/8/layout/lProcess3"/>
    <dgm:cxn modelId="{289EDD66-A1FB-4380-A937-10990740F904}" type="presParOf" srcId="{9977CF0B-D0DD-465C-BC26-9597FE743A24}" destId="{E25AD87D-1F32-4FC4-AA94-67C50D3EA773}" srcOrd="5" destOrd="0" presId="urn:microsoft.com/office/officeart/2005/8/layout/lProcess3"/>
    <dgm:cxn modelId="{75C382F7-AC6D-4E0E-B6BD-DE313A6820C2}" type="presParOf" srcId="{9977CF0B-D0DD-465C-BC26-9597FE743A24}" destId="{8E8CFE80-124D-463F-8152-AE93C095583A}" srcOrd="6" destOrd="0" presId="urn:microsoft.com/office/officeart/2005/8/layout/lProcess3"/>
    <dgm:cxn modelId="{DA6D3EE2-70CA-49FB-AFCB-AE885AAAC10A}" type="presParOf" srcId="{8E8CFE80-124D-463F-8152-AE93C095583A}" destId="{D599E2E4-34D2-429C-82A5-2AFB2E096519}" srcOrd="0" destOrd="0" presId="urn:microsoft.com/office/officeart/2005/8/layout/lProcess3"/>
    <dgm:cxn modelId="{2BF0541D-A459-4AD0-BCB6-248D77601C26}" type="presParOf" srcId="{9977CF0B-D0DD-465C-BC26-9597FE743A24}" destId="{D6502F81-760B-479E-8063-2BDB5A515ECE}" srcOrd="7" destOrd="0" presId="urn:microsoft.com/office/officeart/2005/8/layout/lProcess3"/>
    <dgm:cxn modelId="{DA373AF0-4A95-4772-B18D-FB7AADB1C05E}" type="presParOf" srcId="{9977CF0B-D0DD-465C-BC26-9597FE743A24}" destId="{1A78242A-FDE0-44DE-A10A-D6DD80982ECA}" srcOrd="8" destOrd="0" presId="urn:microsoft.com/office/officeart/2005/8/layout/lProcess3"/>
    <dgm:cxn modelId="{C03FF462-FCBD-4FCF-BE13-C5EDCC9AFFFD}" type="presParOf" srcId="{1A78242A-FDE0-44DE-A10A-D6DD80982ECA}" destId="{F0FE1690-BBA1-4F06-A08F-02A98A0FA21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DE4BC-274C-4E0E-BE1B-F603DD89AEC1}">
      <dsp:nvSpPr>
        <dsp:cNvPr id="0" name=""/>
        <dsp:cNvSpPr/>
      </dsp:nvSpPr>
      <dsp:spPr>
        <a:xfrm>
          <a:off x="2734167" y="302572"/>
          <a:ext cx="1940555" cy="596399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ЦУР</a:t>
          </a:r>
        </a:p>
      </dsp:txBody>
      <dsp:txXfrm>
        <a:off x="2734167" y="302572"/>
        <a:ext cx="1940555" cy="596399"/>
      </dsp:txXfrm>
    </dsp:sp>
    <dsp:sp modelId="{A79A210C-182C-48E9-89DF-5920758C0D40}">
      <dsp:nvSpPr>
        <dsp:cNvPr id="0" name=""/>
        <dsp:cNvSpPr/>
      </dsp:nvSpPr>
      <dsp:spPr>
        <a:xfrm>
          <a:off x="5398718" y="2571257"/>
          <a:ext cx="1569240" cy="873970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ПСР 2026-2030</a:t>
          </a:r>
        </a:p>
      </dsp:txBody>
      <dsp:txXfrm>
        <a:off x="5398718" y="2571257"/>
        <a:ext cx="1569240" cy="873970"/>
      </dsp:txXfrm>
    </dsp:sp>
    <dsp:sp modelId="{5E5EB9E7-BAC7-4B94-8672-42D172AE115D}">
      <dsp:nvSpPr>
        <dsp:cNvPr id="0" name=""/>
        <dsp:cNvSpPr/>
      </dsp:nvSpPr>
      <dsp:spPr>
        <a:xfrm>
          <a:off x="157257" y="4057641"/>
          <a:ext cx="2435072" cy="1235959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Отраслевые программы развития</a:t>
          </a:r>
        </a:p>
      </dsp:txBody>
      <dsp:txXfrm>
        <a:off x="157257" y="4057641"/>
        <a:ext cx="2435072" cy="1235959"/>
      </dsp:txXfrm>
    </dsp:sp>
    <dsp:sp modelId="{8A09D936-FE60-4106-BF4E-700826F401C2}">
      <dsp:nvSpPr>
        <dsp:cNvPr id="0" name=""/>
        <dsp:cNvSpPr/>
      </dsp:nvSpPr>
      <dsp:spPr>
        <a:xfrm>
          <a:off x="4959333" y="4104106"/>
          <a:ext cx="2531909" cy="1212523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Программы местного развития</a:t>
          </a:r>
        </a:p>
      </dsp:txBody>
      <dsp:txXfrm>
        <a:off x="4959333" y="4104106"/>
        <a:ext cx="2531909" cy="1212523"/>
      </dsp:txXfrm>
    </dsp:sp>
    <dsp:sp modelId="{0C2B7197-496D-4760-8332-2A72E9C1577E}">
      <dsp:nvSpPr>
        <dsp:cNvPr id="0" name=""/>
        <dsp:cNvSpPr/>
      </dsp:nvSpPr>
      <dsp:spPr>
        <a:xfrm>
          <a:off x="2777174" y="1361866"/>
          <a:ext cx="1797823" cy="679401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НСР-2030</a:t>
          </a:r>
        </a:p>
      </dsp:txBody>
      <dsp:txXfrm>
        <a:off x="2777174" y="1361866"/>
        <a:ext cx="1797823" cy="679401"/>
      </dsp:txXfrm>
    </dsp:sp>
    <dsp:sp modelId="{A55F0BB1-42F9-4235-A7A3-642F63EC7291}">
      <dsp:nvSpPr>
        <dsp:cNvPr id="0" name=""/>
        <dsp:cNvSpPr/>
      </dsp:nvSpPr>
      <dsp:spPr>
        <a:xfrm>
          <a:off x="2817048" y="2493047"/>
          <a:ext cx="1849578" cy="914934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Times New Roman" pitchFamily="18" charset="0"/>
              <a:cs typeface="Times New Roman" pitchFamily="18" charset="0"/>
            </a:rPr>
            <a:t>ПСР 2021-2025</a:t>
          </a:r>
        </a:p>
      </dsp:txBody>
      <dsp:txXfrm>
        <a:off x="2817048" y="2493047"/>
        <a:ext cx="1849578" cy="914934"/>
      </dsp:txXfrm>
    </dsp:sp>
    <dsp:sp modelId="{41A01A85-5251-4CFF-8067-B0ABFDAB2414}">
      <dsp:nvSpPr>
        <dsp:cNvPr id="0" name=""/>
        <dsp:cNvSpPr/>
      </dsp:nvSpPr>
      <dsp:spPr>
        <a:xfrm>
          <a:off x="391903" y="2571273"/>
          <a:ext cx="1735571" cy="836765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ПСР 2016-2020</a:t>
          </a:r>
        </a:p>
      </dsp:txBody>
      <dsp:txXfrm>
        <a:off x="391903" y="2571273"/>
        <a:ext cx="1735571" cy="836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3B9F2A-E7DE-43F9-9FFB-6BEE0ABBC6F8}">
      <dsp:nvSpPr>
        <dsp:cNvPr id="0" name=""/>
        <dsp:cNvSpPr/>
      </dsp:nvSpPr>
      <dsp:spPr>
        <a:xfrm>
          <a:off x="0" y="0"/>
          <a:ext cx="8136904" cy="117153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Обеспечение энергетической безопасности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эффективное использование электроэнергии</a:t>
          </a:r>
          <a:endParaRPr lang="en-US" sz="2000" b="0" i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4534" y="0"/>
        <a:ext cx="6392369" cy="1171536"/>
      </dsp:txXfrm>
    </dsp:sp>
    <dsp:sp modelId="{516D6220-0C1D-4F4C-9C81-280E6DBB8BFF}">
      <dsp:nvSpPr>
        <dsp:cNvPr id="0" name=""/>
        <dsp:cNvSpPr/>
      </dsp:nvSpPr>
      <dsp:spPr>
        <a:xfrm>
          <a:off x="117153" y="117153"/>
          <a:ext cx="1627380" cy="9372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A0BBCC-EC26-4923-8AD1-9D9A609DCCDE}">
      <dsp:nvSpPr>
        <dsp:cNvPr id="0" name=""/>
        <dsp:cNvSpPr/>
      </dsp:nvSpPr>
      <dsp:spPr>
        <a:xfrm>
          <a:off x="0" y="1288690"/>
          <a:ext cx="8136904" cy="117153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Выход из коммуникационного тупика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превращение страны в транзитную страну</a:t>
          </a:r>
          <a:endParaRPr lang="ru-RU" altLang="ru-RU" sz="2000" b="0" i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4534" y="1288690"/>
        <a:ext cx="6392369" cy="1171536"/>
      </dsp:txXfrm>
    </dsp:sp>
    <dsp:sp modelId="{919ECC25-B220-403B-81BB-A508C3CE6AB1}">
      <dsp:nvSpPr>
        <dsp:cNvPr id="0" name=""/>
        <dsp:cNvSpPr/>
      </dsp:nvSpPr>
      <dsp:spPr>
        <a:xfrm>
          <a:off x="117153" y="1405843"/>
          <a:ext cx="1627380" cy="9372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E1EDD-F88B-4BFD-BBF2-9A6C026D4E18}">
      <dsp:nvSpPr>
        <dsp:cNvPr id="0" name=""/>
        <dsp:cNvSpPr/>
      </dsp:nvSpPr>
      <dsp:spPr>
        <a:xfrm>
          <a:off x="0" y="2577380"/>
          <a:ext cx="8136904" cy="117153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Обеспечение продовольственной безопасности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и доступа населения к качественному питанию</a:t>
          </a:r>
          <a:endParaRPr lang="ru-RU" altLang="ru-RU" sz="2000" b="0" i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4534" y="2577380"/>
        <a:ext cx="6392369" cy="1171536"/>
      </dsp:txXfrm>
    </dsp:sp>
    <dsp:sp modelId="{F9421B6D-0F6F-4DA0-A0F8-4811A4DA36F8}">
      <dsp:nvSpPr>
        <dsp:cNvPr id="0" name=""/>
        <dsp:cNvSpPr/>
      </dsp:nvSpPr>
      <dsp:spPr>
        <a:xfrm>
          <a:off x="117153" y="2694533"/>
          <a:ext cx="1627380" cy="9372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F7846D-D9E0-459E-B0F4-DE99BF6E51E0}">
      <dsp:nvSpPr>
        <dsp:cNvPr id="0" name=""/>
        <dsp:cNvSpPr/>
      </dsp:nvSpPr>
      <dsp:spPr>
        <a:xfrm>
          <a:off x="0" y="3866070"/>
          <a:ext cx="8136904" cy="117153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Расширение продуктивной занят</a:t>
          </a:r>
          <a:r>
            <a:rPr lang="ru-RU" sz="24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ости</a:t>
          </a:r>
          <a:endParaRPr lang="ru-RU" altLang="ru-RU" sz="2400" b="0" i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4534" y="3866070"/>
        <a:ext cx="6392369" cy="1171536"/>
      </dsp:txXfrm>
    </dsp:sp>
    <dsp:sp modelId="{8E07777B-3CF3-41AB-97DE-1BE8767AC99B}">
      <dsp:nvSpPr>
        <dsp:cNvPr id="0" name=""/>
        <dsp:cNvSpPr/>
      </dsp:nvSpPr>
      <dsp:spPr>
        <a:xfrm>
          <a:off x="82376" y="4031134"/>
          <a:ext cx="1627380" cy="9372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96C93-249A-4EEC-A861-87270D25BE70}">
      <dsp:nvSpPr>
        <dsp:cNvPr id="0" name=""/>
        <dsp:cNvSpPr/>
      </dsp:nvSpPr>
      <dsp:spPr>
        <a:xfrm>
          <a:off x="0" y="0"/>
          <a:ext cx="8064500" cy="1044225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Реформа государственного управления</a:t>
          </a:r>
          <a:endParaRPr lang="en-US" sz="2000" b="0" i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975" y="50975"/>
        <a:ext cx="7962550" cy="942275"/>
      </dsp:txXfrm>
    </dsp:sp>
    <dsp:sp modelId="{00E3311B-CDBA-4028-A798-4609C4D49A93}">
      <dsp:nvSpPr>
        <dsp:cNvPr id="0" name=""/>
        <dsp:cNvSpPr/>
      </dsp:nvSpPr>
      <dsp:spPr>
        <a:xfrm>
          <a:off x="0" y="1167352"/>
          <a:ext cx="8064500" cy="1044225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Улучшение инвестиционного климата, частного сектора, предпринимательства и привлечения инвестиций для создания новых рабочих мест и экономического развития</a:t>
          </a:r>
        </a:p>
      </dsp:txBody>
      <dsp:txXfrm>
        <a:off x="50975" y="1218327"/>
        <a:ext cx="7962550" cy="942275"/>
      </dsp:txXfrm>
    </dsp:sp>
    <dsp:sp modelId="{6E097A6B-BFBC-4057-BEAE-73314D324075}">
      <dsp:nvSpPr>
        <dsp:cNvPr id="0" name=""/>
        <dsp:cNvSpPr/>
      </dsp:nvSpPr>
      <dsp:spPr>
        <a:xfrm>
          <a:off x="0" y="2316293"/>
          <a:ext cx="8064500" cy="1044225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Развитие человеческих ресурсов</a:t>
          </a:r>
        </a:p>
      </dsp:txBody>
      <dsp:txXfrm>
        <a:off x="50975" y="2367268"/>
        <a:ext cx="7962550" cy="942275"/>
      </dsp:txXfrm>
    </dsp:sp>
    <dsp:sp modelId="{E2BF6728-D2F2-4EE1-84CE-E45CCFE17004}">
      <dsp:nvSpPr>
        <dsp:cNvPr id="0" name=""/>
        <dsp:cNvSpPr/>
      </dsp:nvSpPr>
      <dsp:spPr>
        <a:xfrm>
          <a:off x="0" y="3457402"/>
          <a:ext cx="8064500" cy="1044225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Региональное сотрудничество и интеграция в мировую экономику</a:t>
          </a:r>
        </a:p>
      </dsp:txBody>
      <dsp:txXfrm>
        <a:off x="50975" y="3508377"/>
        <a:ext cx="7962550" cy="942275"/>
      </dsp:txXfrm>
    </dsp:sp>
    <dsp:sp modelId="{B30C2B0C-1062-4DE2-859B-99486A506397}">
      <dsp:nvSpPr>
        <dsp:cNvPr id="0" name=""/>
        <dsp:cNvSpPr/>
      </dsp:nvSpPr>
      <dsp:spPr>
        <a:xfrm>
          <a:off x="0" y="4602427"/>
          <a:ext cx="8064500" cy="1044225"/>
        </a:xfrm>
        <a:prstGeom prst="round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2000" b="0" i="1" kern="1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Социальная политика и развитие регионов</a:t>
          </a:r>
        </a:p>
      </dsp:txBody>
      <dsp:txXfrm>
        <a:off x="50975" y="4653402"/>
        <a:ext cx="7962550" cy="9422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8FDC6-C99D-4D84-917B-B6028FE80E06}">
      <dsp:nvSpPr>
        <dsp:cNvPr id="0" name=""/>
        <dsp:cNvSpPr/>
      </dsp:nvSpPr>
      <dsp:spPr>
        <a:xfrm>
          <a:off x="2171869" y="61096"/>
          <a:ext cx="5853336" cy="18932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Переход к новой модели экономического роста, основанная на инвестициях и развитии производств, ориентированных на экспорт и </a:t>
          </a:r>
          <a:r>
            <a:rPr lang="ru-RU" sz="2000" kern="1200" dirty="0" err="1">
              <a:latin typeface="Times New Roman" pitchFamily="18" charset="0"/>
              <a:cs typeface="Times New Roman" pitchFamily="18" charset="0"/>
            </a:rPr>
            <a:t>импортозамещение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1869" y="297757"/>
        <a:ext cx="5143354" cy="1419964"/>
      </dsp:txXfrm>
    </dsp:sp>
    <dsp:sp modelId="{E3830BA8-53AB-47C1-91FC-65AE834290F0}">
      <dsp:nvSpPr>
        <dsp:cNvPr id="0" name=""/>
        <dsp:cNvSpPr/>
      </dsp:nvSpPr>
      <dsp:spPr>
        <a:xfrm>
          <a:off x="6" y="223383"/>
          <a:ext cx="2177137" cy="1535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2016-2020</a:t>
          </a:r>
        </a:p>
      </dsp:txBody>
      <dsp:txXfrm>
        <a:off x="74956" y="298333"/>
        <a:ext cx="2027237" cy="1385450"/>
      </dsp:txXfrm>
    </dsp:sp>
    <dsp:sp modelId="{CFD89BAA-A7FC-473A-9964-78555E7C4F61}">
      <dsp:nvSpPr>
        <dsp:cNvPr id="0" name=""/>
        <dsp:cNvSpPr/>
      </dsp:nvSpPr>
      <dsp:spPr>
        <a:xfrm>
          <a:off x="2208780" y="2016925"/>
          <a:ext cx="5792543" cy="1840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Ускоренное развитие, основанное на инвестициях, путем привлечения ПИИ, так и внутренние средства за счет повышения конкурентоспособности и инвестиционной привлекательности экономики </a:t>
          </a:r>
        </a:p>
      </dsp:txBody>
      <dsp:txXfrm>
        <a:off x="2208780" y="2247039"/>
        <a:ext cx="5102201" cy="1380685"/>
      </dsp:txXfrm>
    </dsp:sp>
    <dsp:sp modelId="{39E20D39-74EA-49E8-9B2C-BB1BF4445858}">
      <dsp:nvSpPr>
        <dsp:cNvPr id="0" name=""/>
        <dsp:cNvSpPr/>
      </dsp:nvSpPr>
      <dsp:spPr>
        <a:xfrm>
          <a:off x="0" y="2089867"/>
          <a:ext cx="2236019" cy="154303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2021-2025</a:t>
          </a:r>
        </a:p>
      </dsp:txBody>
      <dsp:txXfrm>
        <a:off x="75325" y="2165192"/>
        <a:ext cx="2085369" cy="1392382"/>
      </dsp:txXfrm>
    </dsp:sp>
    <dsp:sp modelId="{3AF4F98B-D6A1-4790-8E67-2CD849B24AA4}">
      <dsp:nvSpPr>
        <dsp:cNvPr id="0" name=""/>
        <dsp:cNvSpPr/>
      </dsp:nvSpPr>
      <dsp:spPr>
        <a:xfrm>
          <a:off x="2208772" y="3882044"/>
          <a:ext cx="5781325" cy="17800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Завершения ускоренной индустриализации и создания потенциала для развития на основе знаний и инноваций</a:t>
          </a:r>
        </a:p>
      </dsp:txBody>
      <dsp:txXfrm>
        <a:off x="2208772" y="4104550"/>
        <a:ext cx="5113807" cy="1335037"/>
      </dsp:txXfrm>
    </dsp:sp>
    <dsp:sp modelId="{353FDC5A-5526-495E-934E-30D062AE6F2D}">
      <dsp:nvSpPr>
        <dsp:cNvPr id="0" name=""/>
        <dsp:cNvSpPr/>
      </dsp:nvSpPr>
      <dsp:spPr>
        <a:xfrm>
          <a:off x="6" y="3985557"/>
          <a:ext cx="2236019" cy="16309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ПСР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itchFamily="18" charset="0"/>
              <a:cs typeface="Times New Roman" pitchFamily="18" charset="0"/>
            </a:rPr>
            <a:t>2026-2030</a:t>
          </a:r>
        </a:p>
      </dsp:txBody>
      <dsp:txXfrm>
        <a:off x="79624" y="4065175"/>
        <a:ext cx="2076783" cy="14717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7F746-D05F-4DF4-83ED-EB9F64AD0168}">
      <dsp:nvSpPr>
        <dsp:cNvPr id="0" name=""/>
        <dsp:cNvSpPr/>
      </dsp:nvSpPr>
      <dsp:spPr>
        <a:xfrm>
          <a:off x="26302" y="113177"/>
          <a:ext cx="8038197" cy="962384"/>
        </a:xfrm>
        <a:prstGeom prst="chevron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</a:rPr>
            <a:t> </a:t>
          </a:r>
          <a:r>
            <a:rPr lang="ru-RU" sz="20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Обеспечение прав человека и верховенства закона</a:t>
          </a:r>
        </a:p>
      </dsp:txBody>
      <dsp:txXfrm>
        <a:off x="507494" y="113177"/>
        <a:ext cx="7075813" cy="962384"/>
      </dsp:txXfrm>
    </dsp:sp>
    <dsp:sp modelId="{7F62F7C5-A344-460F-BAE0-E9B29C5E2DD2}">
      <dsp:nvSpPr>
        <dsp:cNvPr id="0" name=""/>
        <dsp:cNvSpPr/>
      </dsp:nvSpPr>
      <dsp:spPr>
        <a:xfrm>
          <a:off x="2" y="1193464"/>
          <a:ext cx="8051334" cy="962384"/>
        </a:xfrm>
        <a:prstGeom prst="chevron">
          <a:avLst/>
        </a:prstGeom>
        <a:solidFill>
          <a:schemeClr val="accent6">
            <a:alpha val="8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гендерного неравенства</a:t>
          </a:r>
        </a:p>
      </dsp:txBody>
      <dsp:txXfrm>
        <a:off x="481194" y="1193464"/>
        <a:ext cx="7088950" cy="962384"/>
      </dsp:txXfrm>
    </dsp:sp>
    <dsp:sp modelId="{06E30707-54EB-4AE4-BC85-6908DF76BD80}">
      <dsp:nvSpPr>
        <dsp:cNvPr id="0" name=""/>
        <dsp:cNvSpPr/>
      </dsp:nvSpPr>
      <dsp:spPr>
        <a:xfrm>
          <a:off x="2" y="2290582"/>
          <a:ext cx="8064494" cy="962384"/>
        </a:xfrm>
        <a:prstGeom prst="chevron">
          <a:avLst/>
        </a:prstGeom>
        <a:solidFill>
          <a:schemeClr val="accent6">
            <a:lumMod val="60000"/>
            <a:lumOff val="40000"/>
            <a:alpha val="7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Расширение социальной вовлеченности уязвимых групп населения</a:t>
          </a:r>
        </a:p>
      </dsp:txBody>
      <dsp:txXfrm>
        <a:off x="481194" y="2290582"/>
        <a:ext cx="7102110" cy="962384"/>
      </dsp:txXfrm>
    </dsp:sp>
    <dsp:sp modelId="{D599E2E4-34D2-429C-82A5-2AFB2E096519}">
      <dsp:nvSpPr>
        <dsp:cNvPr id="0" name=""/>
        <dsp:cNvSpPr/>
      </dsp:nvSpPr>
      <dsp:spPr>
        <a:xfrm>
          <a:off x="2" y="3387701"/>
          <a:ext cx="8064494" cy="962384"/>
        </a:xfrm>
        <a:prstGeom prst="chevron">
          <a:avLst/>
        </a:prstGeom>
        <a:solidFill>
          <a:schemeClr val="accent6">
            <a:lumMod val="40000"/>
            <a:lumOff val="60000"/>
            <a:alpha val="6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 </a:t>
          </a: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Защита окружающей среды, управление рисками стихийных бедствий </a:t>
          </a:r>
        </a:p>
      </dsp:txBody>
      <dsp:txXfrm>
        <a:off x="481194" y="3387701"/>
        <a:ext cx="7102110" cy="962384"/>
      </dsp:txXfrm>
    </dsp:sp>
    <dsp:sp modelId="{F0FE1690-BBA1-4F06-A08F-02A98A0FA218}">
      <dsp:nvSpPr>
        <dsp:cNvPr id="0" name=""/>
        <dsp:cNvSpPr/>
      </dsp:nvSpPr>
      <dsp:spPr>
        <a:xfrm>
          <a:off x="0" y="4486465"/>
          <a:ext cx="8064494" cy="962384"/>
        </a:xfrm>
        <a:prstGeom prst="chevron">
          <a:avLst/>
        </a:prstGeom>
        <a:solidFill>
          <a:schemeClr val="accent6">
            <a:lumMod val="20000"/>
            <a:lumOff val="80000"/>
            <a:alpha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Активизация международного экономического сотрудничества</a:t>
          </a:r>
        </a:p>
      </dsp:txBody>
      <dsp:txXfrm>
        <a:off x="481192" y="4486465"/>
        <a:ext cx="7102110" cy="962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EBE2A-7D09-46A5-9437-18D853E9E241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69DD-871E-456B-9366-8E982414F1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9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g-Cyrl-TJ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40840-6124-439C-9DC2-9359FF1189E5}" type="slidenum">
              <a:rPr lang="tg-Cyrl-TJ" smtClean="0"/>
              <a:pPr/>
              <a:t>25</a:t>
            </a:fld>
            <a:endParaRPr lang="tg-Cyrl-TJ"/>
          </a:p>
        </p:txBody>
      </p:sp>
    </p:spTree>
    <p:extLst>
      <p:ext uri="{BB962C8B-B14F-4D97-AF65-F5344CB8AC3E}">
        <p14:creationId xmlns:p14="http://schemas.microsoft.com/office/powerpoint/2010/main" val="946145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7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9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295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5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7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1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1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67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3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48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40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57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5728"/>
            <a:ext cx="8712968" cy="1666444"/>
          </a:xfrm>
        </p:spPr>
        <p:txBody>
          <a:bodyPr>
            <a:normAutofit/>
          </a:bodyPr>
          <a:lstStyle/>
          <a:p>
            <a:pPr algn="r"/>
            <a:r>
              <a:rPr lang="ru-RU" sz="2800" dirty="0"/>
              <a:t>	</a:t>
            </a:r>
            <a:r>
              <a:rPr lang="ru-RU" sz="2800" b="1" dirty="0">
                <a:solidFill>
                  <a:srgbClr val="00B050"/>
                </a:solidFill>
              </a:rPr>
              <a:t>Использование </a:t>
            </a:r>
            <a:r>
              <a:rPr lang="ru-RU" sz="2800" b="1" dirty="0" err="1">
                <a:solidFill>
                  <a:srgbClr val="00B050"/>
                </a:solidFill>
              </a:rPr>
              <a:t>геопространственной</a:t>
            </a:r>
            <a:r>
              <a:rPr lang="ru-RU" sz="2800" b="1" dirty="0">
                <a:solidFill>
                  <a:srgbClr val="00B050"/>
                </a:solidFill>
              </a:rPr>
              <a:t> информации для переписей и статистики по целям устойчивого развития в Республике Таджикистан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143380"/>
            <a:ext cx="3581706" cy="2530822"/>
          </a:xfrm>
          <a:prstGeom prst="rect">
            <a:avLst/>
          </a:prstGeom>
        </p:spPr>
      </p:pic>
      <p:grpSp>
        <p:nvGrpSpPr>
          <p:cNvPr id="6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9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10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sp>
        <p:nvSpPr>
          <p:cNvPr id="11" name="Прямоугольник 10"/>
          <p:cNvSpPr/>
          <p:nvPr/>
        </p:nvSpPr>
        <p:spPr>
          <a:xfrm>
            <a:off x="5715008" y="1785927"/>
            <a:ext cx="1571636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GIS</a:t>
            </a:r>
          </a:p>
          <a:p>
            <a:pPr algn="ctr"/>
            <a:r>
              <a:rPr lang="en-US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&amp; SDG</a:t>
            </a:r>
            <a:endParaRPr lang="ru-RU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928802"/>
            <a:ext cx="393434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214414" y="4429132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Агентство по статистике при Президенте Республики Таджикистан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СТЕПЕНЬ ВЗАИМОСВЯЗИ ЦУР с другими ЦУР 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639956"/>
              </p:ext>
            </p:extLst>
          </p:nvPr>
        </p:nvGraphicFramePr>
        <p:xfrm>
          <a:off x="899592" y="738632"/>
          <a:ext cx="8028378" cy="5662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373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7211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178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2254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1,69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2,62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1,88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0,80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1,90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1,63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1,95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1,60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1,73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-0,30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-0,30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1,62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1,46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-1,42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-1,42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1,85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1,85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1,88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1,87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1,36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2,09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1,43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1,91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17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1,83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1,48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1,52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1,66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Calibri"/>
                          <a:cs typeface="Times New Roman"/>
                        </a:rPr>
                        <a:t>ЦУР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1,55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1,21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6207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СВОДНАЯ ТАБЛИЦА ИНДЕКСОВ ВЗАИМОСВЯЗЕЙ 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921667"/>
              </p:ext>
            </p:extLst>
          </p:nvPr>
        </p:nvGraphicFramePr>
        <p:xfrm>
          <a:off x="827585" y="764704"/>
          <a:ext cx="8136904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363" y="260648"/>
            <a:ext cx="8003232" cy="6926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СВОДНАЯ ТАБЛИЦА ИНДЕКСОВ ВЗАИМОСВЯЗЕЙ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28800"/>
            <a:ext cx="7605488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Согласно «Шкале степени взаимосвязей между ЦУР в Таджикистане», чем ближе индекс ЦУР к +2, тем выше он воздействует на достижение другой цели (положительный эффект).</a:t>
            </a:r>
            <a:endParaRPr lang="ru-RU" sz="2800" dirty="0"/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6470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ПРИОРИТЕТНЫЕ ЗАДАЧИ ЦУР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836712"/>
            <a:ext cx="7848872" cy="532859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ЦУРы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включают множество задач. Анализ взаимосвязи ЦУР на уровне задач выявил следующие приоритетные из них: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7.1.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 2030 году обеспечить всеобщий доступ к недорогому, надежному и современному энергоснабжению (47);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9.1.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Развивать качественную, надежную, устойчивую и стойкую инфраструктуру... (47);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17.17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Совершенствовать ГЧП (46);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1.4.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Обеспечить, чтобы все мужчины и женщины, особенно малоимущие и уязвимые, имели равные права на экономические ресурсы, а также доступ к базовым услугам, владению и распоряжению землей и другими формами собственности, наследуемому имуществу, природным ресурсам, соответствующим новым технологиям и финансовым услугам, включая микрофинансирование (44);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16.6. Создать эффективные, подотчетные и прозрачные учреждения на всех уровнях (43).</a:t>
            </a: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011222"/>
          </a:xfrm>
        </p:spPr>
        <p:txBody>
          <a:bodyPr>
            <a:normAutofit fontScale="90000"/>
          </a:bodyPr>
          <a:lstStyle/>
          <a:p>
            <a:r>
              <a:rPr lang="ru-RU" sz="3000" b="1" dirty="0">
                <a:solidFill>
                  <a:srgbClr val="00B050"/>
                </a:solidFill>
              </a:rPr>
              <a:t>Использование ГИС при </a:t>
            </a:r>
            <a:br>
              <a:rPr lang="ru-RU" sz="3000" b="1" dirty="0">
                <a:solidFill>
                  <a:srgbClr val="00B050"/>
                </a:solidFill>
              </a:rPr>
            </a:br>
            <a:r>
              <a:rPr lang="ru-RU" sz="3000" b="1" dirty="0">
                <a:solidFill>
                  <a:srgbClr val="00B050"/>
                </a:solidFill>
              </a:rPr>
              <a:t>Переписи населения и жилищного фонда -2020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28736"/>
            <a:ext cx="7901014" cy="469742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Указ Президента Республики Таджикистан №572 от 2015 г. «О проведении очередного раунда Переписи населения и жилищного фонда РТ в 2020 году»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Постановление Правительства Республики Таджикистан «О проведении подготовительных работ для проведения Переписи населения и жилищного фонда РТ в 2020 году»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Постановление Правительства Республики Таджикистан «О проведении пробной Переписи населения и жилищного фонда РТ в 2018 году». </a:t>
            </a:r>
          </a:p>
          <a:p>
            <a:pPr>
              <a:buNone/>
            </a:pPr>
            <a:r>
              <a:rPr lang="ru-RU" dirty="0"/>
              <a:t>		</a:t>
            </a:r>
            <a:r>
              <a:rPr lang="ru-RU" i="1" dirty="0"/>
              <a:t>С 10 по 24 октября 2018 года в 64,91-ом микрорайонах г.Душанбе и в г.Нуреке будет проведена пробная Перепись населения и жилищного фонда.</a:t>
            </a:r>
          </a:p>
          <a:p>
            <a:endParaRPr lang="ru-RU" dirty="0"/>
          </a:p>
          <a:p>
            <a:endParaRPr lang="ru-RU" dirty="0"/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868346"/>
          </a:xfrm>
        </p:spPr>
        <p:txBody>
          <a:bodyPr>
            <a:noAutofit/>
          </a:bodyPr>
          <a:lstStyle/>
          <a:p>
            <a:r>
              <a:rPr lang="ru-RU" sz="2500" b="1" dirty="0">
                <a:solidFill>
                  <a:srgbClr val="00B050"/>
                </a:solidFill>
              </a:rPr>
              <a:t>Новые технологии при пробной переписи населения 2018 года в Республике Таджикистан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		Опыт Агентства по статистике по применению новых технологий: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 2015 год - Агентство провело обследование ОРС, где был использован планшетный сбор данных;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 Внедрение электронного сбора статистической отчетности в Агентстве по статистике.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714884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939784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srgbClr val="00B050"/>
                </a:solidFill>
              </a:rPr>
              <a:t>Новые технологии при пробной переписи населения 2018 года в Республике Таджикистан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1"/>
            <a:ext cx="7901014" cy="2828932"/>
          </a:xfrm>
        </p:spPr>
        <p:txBody>
          <a:bodyPr/>
          <a:lstStyle/>
          <a:p>
            <a:pPr>
              <a:buNone/>
            </a:pPr>
            <a:r>
              <a:rPr lang="ru-RU" dirty="0"/>
              <a:t>		Использование новых технологий в переписи населения: 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Интернет – опрос;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Использование планшетов;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ГИС-технологии.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500570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29576" cy="1143000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srgbClr val="00B050"/>
                </a:solidFill>
              </a:rPr>
              <a:t>Новые технологии при пробной переписи населения 2018 года в Республике Таджикистан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786742" cy="375762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/>
              <a:t>Интернет </a:t>
            </a:r>
          </a:p>
          <a:p>
            <a:pPr marL="514350" indent="-514350">
              <a:buNone/>
            </a:pPr>
            <a:r>
              <a:rPr lang="ru-RU" sz="2400" dirty="0"/>
              <a:t>		- Планируется использовать Интернет - опрос в городских поселениях, где существуют адреса домов;</a:t>
            </a:r>
          </a:p>
          <a:p>
            <a:pPr marL="514350" indent="-514350">
              <a:buNone/>
            </a:pPr>
            <a:r>
              <a:rPr lang="ru-RU" sz="2400" dirty="0"/>
              <a:t>		- Составлены предварительные данные о населении, которое имеет подключение к Интернету;</a:t>
            </a:r>
          </a:p>
          <a:p>
            <a:pPr marL="514350" indent="-514350">
              <a:buNone/>
            </a:pPr>
            <a:r>
              <a:rPr lang="ru-RU" sz="2400" dirty="0"/>
              <a:t>		- Разработано Программное обеспечение для Интернет – опроса;</a:t>
            </a:r>
          </a:p>
          <a:p>
            <a:pPr marL="514350" indent="-514350">
              <a:buNone/>
            </a:pPr>
            <a:r>
              <a:rPr lang="ru-RU" sz="2400" dirty="0"/>
              <a:t>		- Разрабатывается макет и дизайн электронных форм по переписи населения.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5129236"/>
            <a:ext cx="2762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14"/>
            <a:ext cx="7901014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Новые технологии при пробной переписи населения 2018 года в Республике Таджикистан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8001056" cy="4400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/>
              <a:t>2. Использование планшетов;</a:t>
            </a:r>
          </a:p>
          <a:p>
            <a:pPr>
              <a:buNone/>
            </a:pPr>
            <a:r>
              <a:rPr lang="ru-RU" sz="2400" dirty="0"/>
              <a:t>		Планшеты были использованы для: </a:t>
            </a:r>
          </a:p>
          <a:p>
            <a:pPr>
              <a:buNone/>
            </a:pPr>
            <a:r>
              <a:rPr lang="ru-RU" sz="2400" dirty="0"/>
              <a:t>	- составления списков домов в городских поселениях;</a:t>
            </a:r>
          </a:p>
          <a:p>
            <a:pPr>
              <a:buNone/>
            </a:pPr>
            <a:r>
              <a:rPr lang="ru-RU" sz="2400" dirty="0"/>
              <a:t> 	- во время пробной переписи населения в городских поселениях .</a:t>
            </a:r>
          </a:p>
          <a:p>
            <a:pPr>
              <a:buNone/>
            </a:pPr>
            <a:r>
              <a:rPr lang="ru-RU" sz="2400" dirty="0"/>
              <a:t>		Планируется переписать около 40% населения в пробной переписи населения ;</a:t>
            </a:r>
          </a:p>
          <a:p>
            <a:pPr>
              <a:buNone/>
            </a:pPr>
            <a:r>
              <a:rPr lang="ru-RU" sz="2400" dirty="0"/>
              <a:t>		Разработано программное обеспечение для планшета;</a:t>
            </a:r>
          </a:p>
          <a:p>
            <a:pPr>
              <a:buNone/>
            </a:pPr>
            <a:r>
              <a:rPr lang="ru-RU" sz="2400" dirty="0"/>
              <a:t>		Разработан макет и дизайн электронных форм по переписи населения.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495202"/>
            <a:ext cx="2214546" cy="136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31929"/>
            <a:ext cx="782957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i="1" dirty="0"/>
              <a:t>	3. ГИС - технология при пробной переписи населения:</a:t>
            </a:r>
          </a:p>
          <a:p>
            <a:pPr>
              <a:buNone/>
            </a:pPr>
            <a:r>
              <a:rPr lang="ru-RU" dirty="0"/>
              <a:t> 	- Планируется на начальном этапе внедрить в пробную перепись населения 2018 года;</a:t>
            </a:r>
          </a:p>
          <a:p>
            <a:pPr>
              <a:buNone/>
            </a:pPr>
            <a:r>
              <a:rPr lang="ru-RU" dirty="0"/>
              <a:t>	- Планируется использовать в городских поселениях при пробной переписи населения;</a:t>
            </a:r>
          </a:p>
          <a:p>
            <a:pPr>
              <a:buNone/>
            </a:pPr>
            <a:r>
              <a:rPr lang="ru-RU" dirty="0"/>
              <a:t>	- Проведены переговоры с Комитетом по землеустройству и геодезии Республики Таджикистан о передаче электронных карт и обучению специалистов по использованию программного обеспечения.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71414"/>
            <a:ext cx="7758138" cy="1011222"/>
          </a:xfrm>
        </p:spPr>
        <p:txBody>
          <a:bodyPr>
            <a:normAutofit fontScale="90000"/>
          </a:bodyPr>
          <a:lstStyle/>
          <a:p>
            <a:r>
              <a:rPr lang="ru-RU" sz="3000" b="1" dirty="0">
                <a:solidFill>
                  <a:srgbClr val="00B050"/>
                </a:solidFill>
              </a:rPr>
              <a:t>Новые технологии при пробной переписи населения 2018 года в Республике Таджикистан</a:t>
            </a:r>
          </a:p>
        </p:txBody>
      </p:sp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5768" y="5000636"/>
            <a:ext cx="16401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Интеграция </a:t>
            </a:r>
            <a:r>
              <a:rPr lang="ru-RU" sz="2800" b="1" dirty="0" err="1">
                <a:solidFill>
                  <a:srgbClr val="00B050"/>
                </a:solidFill>
              </a:rPr>
              <a:t>геопространственной</a:t>
            </a:r>
            <a:r>
              <a:rPr lang="ru-RU" sz="2800" b="1">
                <a:solidFill>
                  <a:srgbClr val="00B050"/>
                </a:solidFill>
              </a:rPr>
              <a:t> </a:t>
            </a:r>
            <a:br>
              <a:rPr lang="ru-RU" sz="2800" b="1">
                <a:solidFill>
                  <a:srgbClr val="00B050"/>
                </a:solidFill>
              </a:rPr>
            </a:br>
            <a:r>
              <a:rPr lang="ru-RU" sz="2800" b="1">
                <a:solidFill>
                  <a:srgbClr val="00B050"/>
                </a:solidFill>
              </a:rPr>
              <a:t>информационной </a:t>
            </a:r>
            <a:r>
              <a:rPr lang="ru-RU" sz="2800" b="1" dirty="0">
                <a:solidFill>
                  <a:srgbClr val="00B050"/>
                </a:solidFill>
              </a:rPr>
              <a:t>структуры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15370" cy="3786214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endParaRPr lang="ru-RU" sz="2000" b="1" dirty="0"/>
          </a:p>
          <a:p>
            <a:pPr algn="ctr" fontAlgn="base">
              <a:buNone/>
            </a:pPr>
            <a:r>
              <a:rPr lang="ru-RU" sz="2000" b="1" i="1" dirty="0"/>
              <a:t>Все мы знаем, что каждую минуту и секунду где-то , что-то происходит, но мы не знаем  где, когда и почему?</a:t>
            </a:r>
            <a:r>
              <a:rPr lang="ru-RU" sz="1400" dirty="0"/>
              <a:t>		</a:t>
            </a:r>
          </a:p>
          <a:p>
            <a:pPr algn="just" fontAlgn="base">
              <a:buNone/>
            </a:pPr>
            <a:endParaRPr lang="ru-RU" sz="1400" dirty="0"/>
          </a:p>
          <a:p>
            <a:pPr algn="just" fontAlgn="base">
              <a:buNone/>
            </a:pPr>
            <a:endParaRPr lang="ru-RU" sz="1400" dirty="0"/>
          </a:p>
          <a:p>
            <a:pPr algn="just" fontAlgn="base">
              <a:buNone/>
            </a:pPr>
            <a:r>
              <a:rPr lang="ru-RU" sz="1400" dirty="0"/>
              <a:t>		</a:t>
            </a:r>
            <a:r>
              <a:rPr lang="ru-RU" sz="2000" dirty="0"/>
              <a:t>Ответы лежат в </a:t>
            </a:r>
            <a:r>
              <a:rPr lang="ru-RU" sz="2000" dirty="0" err="1"/>
              <a:t>геопространственной</a:t>
            </a:r>
            <a:r>
              <a:rPr lang="ru-RU" sz="2000" dirty="0"/>
              <a:t> информации. </a:t>
            </a:r>
          </a:p>
          <a:p>
            <a:pPr algn="just" fontAlgn="base">
              <a:buNone/>
            </a:pPr>
            <a:r>
              <a:rPr lang="ru-RU" sz="2000" dirty="0"/>
              <a:t>		Это информация, которая указывает местоположение географических объектов на Земле, таких как поселения, горы или озера, и описывает их отношение к другим признакам. Это позволяет создавать цифровой образ нашего мира, в котором происходит вся социальная, экономическая и экологическая деятельность.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5072074"/>
            <a:ext cx="2135131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 fontScale="90000"/>
          </a:bodyPr>
          <a:lstStyle/>
          <a:p>
            <a:r>
              <a:rPr lang="ru-RU" sz="2500" b="1" dirty="0">
                <a:solidFill>
                  <a:srgbClr val="00B050"/>
                </a:solidFill>
              </a:rPr>
              <a:t>Внедрение ГИС для проведения пробной переписи населения 2018 года в Республике Таджикистан </a:t>
            </a:r>
            <a:br>
              <a:rPr lang="ru-RU" sz="2500" b="1" dirty="0">
                <a:solidFill>
                  <a:srgbClr val="00B050"/>
                </a:solidFill>
              </a:rPr>
            </a:br>
            <a:r>
              <a:rPr lang="ru-RU" sz="2500" b="1" i="1" dirty="0">
                <a:solidFill>
                  <a:srgbClr val="00B050"/>
                </a:solidFill>
              </a:rPr>
              <a:t>(на примере 64 микрорайона г.Душанбе) 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4929222" cy="39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9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10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sp>
        <p:nvSpPr>
          <p:cNvPr id="11" name="TextBox 10"/>
          <p:cNvSpPr txBox="1"/>
          <p:nvPr/>
        </p:nvSpPr>
        <p:spPr>
          <a:xfrm>
            <a:off x="5786446" y="300037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Собраны </a:t>
            </a:r>
            <a:r>
              <a:rPr lang="ru-RU" b="1" dirty="0" err="1"/>
              <a:t>ОРТО-фотоснимки</a:t>
            </a:r>
            <a:r>
              <a:rPr lang="ru-RU" b="1" dirty="0"/>
              <a:t> по системе </a:t>
            </a:r>
            <a:r>
              <a:rPr lang="en-US" b="1" dirty="0"/>
              <a:t>WGS</a:t>
            </a:r>
            <a:r>
              <a:rPr lang="ru-RU" b="1" dirty="0"/>
              <a:t> (около 60%)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072494" cy="1011222"/>
          </a:xfrm>
        </p:spPr>
        <p:txBody>
          <a:bodyPr>
            <a:noAutofit/>
          </a:bodyPr>
          <a:lstStyle/>
          <a:p>
            <a:r>
              <a:rPr lang="ru-RU" sz="2500" b="1" dirty="0">
                <a:solidFill>
                  <a:srgbClr val="00B050"/>
                </a:solidFill>
              </a:rPr>
              <a:t>Схемы нахождения местности</a:t>
            </a:r>
            <a:br>
              <a:rPr lang="ru-RU" sz="2500" b="1" dirty="0">
                <a:solidFill>
                  <a:srgbClr val="00B050"/>
                </a:solidFill>
              </a:rPr>
            </a:br>
            <a:r>
              <a:rPr lang="ru-RU" sz="1800" b="1" dirty="0">
                <a:solidFill>
                  <a:srgbClr val="00B050"/>
                </a:solidFill>
              </a:rPr>
              <a:t>(предоставленные Государственным комитетом по землеустройству и геодезии РТ)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215106" cy="477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/>
              <a:t>Осуществление оцифровки векторизованной карты</a:t>
            </a:r>
            <a:br>
              <a:rPr lang="ru-RU" sz="2500" b="1" dirty="0"/>
            </a:br>
            <a:r>
              <a:rPr lang="ru-RU" sz="2500" b="1" i="1" dirty="0"/>
              <a:t> (на примере 64 микрорайона г.Душанбе) </a:t>
            </a:r>
            <a:endParaRPr lang="ru-RU" sz="25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477" y="1500174"/>
            <a:ext cx="6862658" cy="462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3" y="714356"/>
            <a:ext cx="789558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9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661511"/>
            <a:ext cx="7786742" cy="541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55674" y="1916832"/>
            <a:ext cx="7936806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 !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9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10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4926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00B050"/>
                </a:solidFill>
              </a:rPr>
              <a:t>ГИС и ЦУР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8072494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/>
              <a:t>		Как отметил Тим </a:t>
            </a:r>
            <a:r>
              <a:rPr lang="ru-RU" sz="1700" dirty="0" err="1"/>
              <a:t>Трейнор</a:t>
            </a:r>
            <a:r>
              <a:rPr lang="ru-RU" sz="1700" dirty="0"/>
              <a:t>, один из руководителей Комитета экспертов по глобальному управлению </a:t>
            </a:r>
            <a:r>
              <a:rPr lang="ru-RU" sz="1700" dirty="0" err="1"/>
              <a:t>геопространственной</a:t>
            </a:r>
            <a:r>
              <a:rPr lang="ru-RU" sz="1700" dirty="0"/>
              <a:t> информацией:</a:t>
            </a:r>
          </a:p>
          <a:p>
            <a:pPr algn="just">
              <a:buNone/>
            </a:pPr>
            <a:r>
              <a:rPr lang="ru-RU" sz="1700" dirty="0"/>
              <a:t>	</a:t>
            </a:r>
            <a:r>
              <a:rPr lang="ru-RU" sz="1700" i="1" dirty="0"/>
              <a:t>-  </a:t>
            </a:r>
            <a:r>
              <a:rPr lang="ru-RU" sz="1700" i="1" dirty="0">
                <a:solidFill>
                  <a:srgbClr val="00B050"/>
                </a:solidFill>
              </a:rPr>
              <a:t>«Географическая информация о людях и планете имеет критическую значимость для принятия решений и использования ресурсов. Если вы взглянете на Цели устойчивого развития, увидите, что все они связаны с информацией, а она в свою очередь включает сведения о месте, в котором происходит событие или действие. Чтобы придать Целям истинный смысл, нужно знать, где происходят события».</a:t>
            </a:r>
          </a:p>
          <a:p>
            <a:pPr algn="just">
              <a:buNone/>
            </a:pPr>
            <a:r>
              <a:rPr lang="ru-RU" sz="1700" dirty="0"/>
              <a:t> 		</a:t>
            </a:r>
            <a:r>
              <a:rPr lang="ru-RU" sz="1700" dirty="0" err="1"/>
              <a:t>Геопространственная</a:t>
            </a:r>
            <a:r>
              <a:rPr lang="ru-RU" sz="1700" dirty="0"/>
              <a:t> информация важна для таких задач, как оценка риска повышения уровня моря, распространения болезней, расчета сохранившихся лесов и управления ими. </a:t>
            </a:r>
            <a:r>
              <a:rPr lang="ru-RU" sz="1700" dirty="0" err="1"/>
              <a:t>Геоданные</a:t>
            </a:r>
            <a:r>
              <a:rPr lang="ru-RU" sz="1700" dirty="0"/>
              <a:t> незаменимы при составлении глобальной программы развития, особенно при проработке 17 Целей устойчивого развития до 2030 года.  </a:t>
            </a:r>
          </a:p>
          <a:p>
            <a:pPr algn="just">
              <a:buNone/>
            </a:pPr>
            <a:r>
              <a:rPr lang="ru-RU" sz="1700" dirty="0"/>
              <a:t>		Надежная и авторитетная географическая информация может помочь нам измерить, контролировать и управлять Целями устойчивого развития (ЦУР), тем самым улучшая жизнь людей и защищая планету.</a:t>
            </a:r>
          </a:p>
          <a:p>
            <a:pPr algn="just">
              <a:buNone/>
            </a:pPr>
            <a:r>
              <a:rPr lang="ru-RU" sz="1700" dirty="0"/>
              <a:t>		</a:t>
            </a:r>
            <a:r>
              <a:rPr lang="ru-RU" sz="1700" i="1" dirty="0">
                <a:solidFill>
                  <a:srgbClr val="00B050"/>
                </a:solidFill>
              </a:rPr>
              <a:t>Без соответствующих данных по социальным, экономическим и экологическим вопросам правительства не могут сделать эффективную и основанную на фактических данных политику, более точно направить ресурсы и обеспечить, чтобы никто не остался без внимания.</a:t>
            </a: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16832"/>
            <a:ext cx="8064896" cy="4209331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СТРАТЕГИЧЕСКИЕ ДОКУМЕНТЫ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 РЕСПУБЛИКИ ТАДЖИКИСТАН: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МЕХАНИЗМ РЕАЛИЗАЦИИ 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ЦЕЛЕЙ УСТОЙЧИВОГО РАЗВИТИЯ</a:t>
            </a:r>
            <a:endParaRPr lang="ru-RU" sz="2400" dirty="0"/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95936" y="729815"/>
            <a:ext cx="1512168" cy="1512168"/>
          </a:xfrm>
          <a:prstGeom prst="rect">
            <a:avLst/>
          </a:prstGeom>
        </p:spPr>
      </p:pic>
      <p:grpSp>
        <p:nvGrpSpPr>
          <p:cNvPr id="5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8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4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64536"/>
            <a:ext cx="8064896" cy="69269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СХЕМА РАЗРАБОТКИ СТРАТЕГИЧЕСКИХ ДОКУМЕНТОВ РАЗВИТИЯ В ТАДЖИКИСТАНЕ</a:t>
            </a:r>
            <a:endParaRPr lang="ru-RU" sz="27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graphicFrame>
        <p:nvGraphicFramePr>
          <p:cNvPr id="8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806418"/>
              </p:ext>
            </p:extLst>
          </p:nvPr>
        </p:nvGraphicFramePr>
        <p:xfrm>
          <a:off x="827088" y="981075"/>
          <a:ext cx="8137525" cy="5616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4283968" y="1988840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283968" y="3068960"/>
            <a:ext cx="43204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987824" y="378904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580112" y="3717032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1889370" y="4537144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6747154" y="4537144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"/>
            <a:ext cx="8208912" cy="116631"/>
          </a:xfrm>
        </p:spPr>
        <p:txBody>
          <a:bodyPr>
            <a:normAutofit fontScale="90000"/>
          </a:bodyPr>
          <a:lstStyle/>
          <a:p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/>
            </a:br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СТРАТЕГИЧЕСКИЕ ЦЕЛИ НСР-2030</a:t>
            </a:r>
            <a:br>
              <a:rPr lang="ru-RU" b="1" dirty="0"/>
            </a:br>
            <a:endParaRPr lang="ru-RU" sz="2700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979984" y="269032"/>
            <a:ext cx="8208912" cy="64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1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b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7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27088" y="620713"/>
            <a:ext cx="8137525" cy="10080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ru-RU" sz="20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Высшая цель </a:t>
            </a:r>
            <a:r>
              <a:rPr lang="ru-RU" sz="20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долгосрочного развития Таджикистана - повышение уровня жизни населения страны на основе обеспечения устойчивого экономического развития</a:t>
            </a:r>
          </a:p>
        </p:txBody>
      </p:sp>
      <p:graphicFrame>
        <p:nvGraphicFramePr>
          <p:cNvPr id="10" name="Diagram 1"/>
          <p:cNvGraphicFramePr/>
          <p:nvPr>
            <p:extLst>
              <p:ext uri="{D42A27DB-BD31-4B8C-83A1-F6EECF244321}">
                <p14:modId xmlns:p14="http://schemas.microsoft.com/office/powerpoint/2010/main" val="2175752903"/>
              </p:ext>
            </p:extLst>
          </p:nvPr>
        </p:nvGraphicFramePr>
        <p:xfrm>
          <a:off x="827584" y="1700808"/>
          <a:ext cx="813690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136904" cy="648072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ПРИОРИТЕТЫ НСР-2030</a:t>
            </a:r>
            <a:endParaRPr lang="ru-RU" sz="2700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graphicFrame>
        <p:nvGraphicFramePr>
          <p:cNvPr id="8" name="Diagram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711425"/>
              </p:ext>
            </p:extLst>
          </p:nvPr>
        </p:nvGraphicFramePr>
        <p:xfrm>
          <a:off x="900113" y="928670"/>
          <a:ext cx="8064500" cy="5668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"/>
            <a:ext cx="8136904" cy="692696"/>
          </a:xfrm>
        </p:spPr>
        <p:txBody>
          <a:bodyPr>
            <a:normAutofit fontScale="90000"/>
          </a:bodyPr>
          <a:lstStyle/>
          <a:p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 РЕАЛИЗАЦИИ  НСР-2030</a:t>
            </a:r>
            <a:br>
              <a:rPr lang="ru-RU" b="1" dirty="0"/>
            </a:br>
            <a:endParaRPr lang="ru-RU" sz="2700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067137"/>
              </p:ext>
            </p:extLst>
          </p:nvPr>
        </p:nvGraphicFramePr>
        <p:xfrm>
          <a:off x="827088" y="765175"/>
          <a:ext cx="8172450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136904" cy="64807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МЕЖСЕКТОРАЛЬНЫЕ ПРИОРИТЕТЫ    </a:t>
            </a:r>
            <a:b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ПСР 2016-2020</a:t>
            </a:r>
            <a:endParaRPr lang="ru-RU" sz="2400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0" y="0"/>
            <a:ext cx="755576" cy="6858000"/>
            <a:chOff x="0" y="0"/>
            <a:chExt cx="1149930" cy="6858000"/>
          </a:xfrm>
        </p:grpSpPr>
        <p:pic>
          <p:nvPicPr>
            <p:cNvPr id="5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9109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6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2" cstate="print"/>
            <a:srcRect t="56541" b="4682"/>
            <a:stretch>
              <a:fillRect/>
            </a:stretch>
          </p:blipFill>
          <p:spPr bwMode="auto">
            <a:xfrm rot="16200000">
              <a:off x="-910935" y="3882735"/>
              <a:ext cx="2971800" cy="1149930"/>
            </a:xfrm>
            <a:prstGeom prst="rect">
              <a:avLst/>
            </a:prstGeom>
            <a:noFill/>
          </p:spPr>
        </p:pic>
        <p:pic>
          <p:nvPicPr>
            <p:cNvPr id="7" name="Picture 3" descr="C:\Users\Shahzod\Pictures\азиатский-орнамент-безшовный-44308676.jpg"/>
            <p:cNvPicPr>
              <a:picLocks noChangeAspect="1" noChangeArrowheads="1"/>
            </p:cNvPicPr>
            <p:nvPr/>
          </p:nvPicPr>
          <p:blipFill>
            <a:blip r:embed="rId3" cstate="print"/>
            <a:srcRect l="69231" t="56541" b="4682"/>
            <a:stretch>
              <a:fillRect/>
            </a:stretch>
          </p:blipFill>
          <p:spPr bwMode="auto">
            <a:xfrm rot="16200000">
              <a:off x="117765" y="5825835"/>
              <a:ext cx="914400" cy="1149930"/>
            </a:xfrm>
            <a:prstGeom prst="rect">
              <a:avLst/>
            </a:prstGeom>
            <a:noFill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755576" y="332656"/>
            <a:ext cx="8136904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31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b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7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625872"/>
              </p:ext>
            </p:extLst>
          </p:nvPr>
        </p:nvGraphicFramePr>
        <p:xfrm>
          <a:off x="900113" y="981075"/>
          <a:ext cx="8064500" cy="5543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821</Words>
  <Application>Microsoft Office PowerPoint</Application>
  <PresentationFormat>On-screen Show (4:3)</PresentationFormat>
  <Paragraphs>364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Office Theme</vt:lpstr>
      <vt:lpstr>PowerPoint Presentation</vt:lpstr>
      <vt:lpstr>Интеграция геопространственной  информационной структуры</vt:lpstr>
      <vt:lpstr>ГИС и ЦУР</vt:lpstr>
      <vt:lpstr>PowerPoint Presentation</vt:lpstr>
      <vt:lpstr>СХЕМА РАЗРАБОТКИ СТРАТЕГИЧЕСКИХ ДОКУМЕНТОВ РАЗВИТИЯ В ТАДЖИКИСТАНЕ</vt:lpstr>
      <vt:lpstr>  СТРАТЕГИЧЕСКИЕ ЦЕЛИ НСР-2030 </vt:lpstr>
      <vt:lpstr>ОСНОВНЫЕ ПРИОРИТЕТЫ НСР-2030</vt:lpstr>
      <vt:lpstr> ЭТАПЫ  РЕАЛИЗАЦИИ  НСР-2030 </vt:lpstr>
      <vt:lpstr>МЕЖСЕКТОРАЛЬНЫЕ ПРИОРИТЕТЫ     ПСР 2016-2020</vt:lpstr>
      <vt:lpstr>СТЕПЕНЬ ВЗАИМОСВЯЗИ ЦУР с другими ЦУР </vt:lpstr>
      <vt:lpstr>СВОДНАЯ ТАБЛИЦА ИНДЕКСОВ ВЗАИМОСВЯЗЕЙ </vt:lpstr>
      <vt:lpstr>СВОДНАЯ ТАБЛИЦА ИНДЕКСОВ ВЗАИМОСВЯЗЕЙ </vt:lpstr>
      <vt:lpstr>ПРИОРИТЕТНЫЕ ЗАДАЧИ ЦУР</vt:lpstr>
      <vt:lpstr>Использование ГИС при  Переписи населения и жилищного фонда -2020</vt:lpstr>
      <vt:lpstr>Новые технологии при пробной переписи населения 2018 года в Республике Таджикистан</vt:lpstr>
      <vt:lpstr>Новые технологии при пробной переписи населения 2018 года в Республике Таджикистан</vt:lpstr>
      <vt:lpstr>Новые технологии при пробной переписи населения 2018 года в Республике Таджикистан</vt:lpstr>
      <vt:lpstr>Новые технологии при пробной переписи населения 2018 года в Республике Таджикистан</vt:lpstr>
      <vt:lpstr>Новые технологии при пробной переписи населения 2018 года в Республике Таджикистан</vt:lpstr>
      <vt:lpstr>Внедрение ГИС для проведения пробной переписи населения 2018 года в Республике Таджикистан  (на примере 64 микрорайона г.Душанбе) </vt:lpstr>
      <vt:lpstr>Схемы нахождения местности (предоставленные Государственным комитетом по землеустройству и геодезии РТ)</vt:lpstr>
      <vt:lpstr>Осуществление оцифровки векторизованной карты  (на примере 64 микрорайона г.Душанбе)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ДОКЛАД О ХОДЕ РЕАЛИЗАЦИИ  СТРАТЕГИЧЕСКИХ ЦЕЛЕЙ НСР-2030 И ПСР 2016-2020  В КОНТЕКСТЕ  ЦЕЛЕЙ УСТОЙЧИВОГО РАЗВИТИЯ</dc:title>
  <dc:creator>Администратор</dc:creator>
  <cp:lastModifiedBy>Kathryn Maissen</cp:lastModifiedBy>
  <cp:revision>120</cp:revision>
  <dcterms:created xsi:type="dcterms:W3CDTF">2018-07-31T23:11:10Z</dcterms:created>
  <dcterms:modified xsi:type="dcterms:W3CDTF">2018-10-01T04:14:05Z</dcterms:modified>
</cp:coreProperties>
</file>