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6"/>
  </p:notesMasterIdLst>
  <p:handoutMasterIdLst>
    <p:handoutMasterId r:id="rId17"/>
  </p:handoutMasterIdLst>
  <p:sldIdLst>
    <p:sldId id="256" r:id="rId3"/>
    <p:sldId id="279" r:id="rId4"/>
    <p:sldId id="284" r:id="rId5"/>
    <p:sldId id="285" r:id="rId6"/>
    <p:sldId id="281" r:id="rId7"/>
    <p:sldId id="292" r:id="rId8"/>
    <p:sldId id="263" r:id="rId9"/>
    <p:sldId id="269" r:id="rId10"/>
    <p:sldId id="266" r:id="rId11"/>
    <p:sldId id="288" r:id="rId12"/>
    <p:sldId id="275" r:id="rId13"/>
    <p:sldId id="268" r:id="rId14"/>
    <p:sldId id="267" r:id="rId1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87" autoAdjust="0"/>
    <p:restoredTop sz="94660"/>
  </p:normalViewPr>
  <p:slideViewPr>
    <p:cSldViewPr>
      <p:cViewPr>
        <p:scale>
          <a:sx n="60" d="100"/>
          <a:sy n="60" d="100"/>
        </p:scale>
        <p:origin x="-1062" y="-276"/>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5"/>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6757459849399E-3"/>
          <c:y val="0"/>
          <c:w val="0.95740124735595822"/>
          <c:h val="0.71748439840975853"/>
        </c:manualLayout>
      </c:layout>
      <c:lineChart>
        <c:grouping val="standard"/>
        <c:ser>
          <c:idx val="0"/>
          <c:order val="0"/>
          <c:tx>
            <c:strRef>
              <c:f>Лист1!$A$5</c:f>
              <c:strCache>
                <c:ptCount val="1"/>
                <c:pt idx="0">
                  <c:v>Все население</c:v>
                </c:pt>
              </c:strCache>
            </c:strRef>
          </c:tx>
          <c:spPr>
            <a:ln w="23704">
              <a:solidFill>
                <a:srgbClr val="C00000"/>
              </a:solidFill>
            </a:ln>
          </c:spPr>
          <c:marker>
            <c:symbol val="circle"/>
            <c:size val="2"/>
            <c:spPr>
              <a:solidFill>
                <a:srgbClr val="FF0000"/>
              </a:solidFill>
              <a:ln>
                <a:solidFill>
                  <a:srgbClr val="C00000"/>
                </a:solidFill>
              </a:ln>
            </c:spPr>
          </c:marker>
          <c:dLbls>
            <c:dLbl>
              <c:idx val="9"/>
              <c:layout>
                <c:manualLayout>
                  <c:x val="-3.1886910102712905E-2"/>
                  <c:y val="-8.5559898178027519E-2"/>
                </c:manualLayout>
              </c:layout>
              <c:dLblPos val="r"/>
              <c:showVal val="1"/>
              <c:extLst xmlns:c16r2="http://schemas.microsoft.com/office/drawing/2015/06/chart">
                <c:ext xmlns:c16="http://schemas.microsoft.com/office/drawing/2014/chart" uri="{C3380CC4-5D6E-409C-BE32-E72D297353CC}">
                  <c16:uniqueId val="{00000000-E462-44E6-B78B-B2FCFAC78085}"/>
                </c:ext>
                <c:ext xmlns:c15="http://schemas.microsoft.com/office/drawing/2012/chart" uri="{CE6537A1-D6FC-4f65-9D91-7224C49458BB}">
                  <c15:layout/>
                </c:ext>
              </c:extLst>
            </c:dLbl>
            <c:numFmt formatCode="#,##0.0" sourceLinked="0"/>
            <c:spPr>
              <a:noFill/>
              <a:ln>
                <a:noFill/>
              </a:ln>
              <a:effectLst/>
            </c:spPr>
            <c:txPr>
              <a:bodyPr/>
              <a:lstStyle/>
              <a:p>
                <a:pPr>
                  <a:defRPr lang="en-AU" sz="1196" b="1"/>
                </a:pPr>
                <a:endParaRPr lang="ru-RU"/>
              </a:p>
            </c:txPr>
            <c:dLblPos val="t"/>
            <c:showVal val="1"/>
            <c:extLst xmlns:c16r2="http://schemas.microsoft.com/office/drawing/2015/06/chart">
              <c:ext xmlns:c15="http://schemas.microsoft.com/office/drawing/2012/chart" uri="{CE6537A1-D6FC-4f65-9D91-7224C49458BB}">
                <c15:layout/>
                <c15:showLeaderLines val="0"/>
              </c:ext>
            </c:extLst>
          </c:dLbls>
          <c:cat>
            <c:numRef>
              <c:f>Лист1!$B$4:$K$4</c:f>
              <c:numCache>
                <c:formatCode>0</c:formatCode>
                <c:ptCount val="10"/>
                <c:pt idx="0">
                  <c:v>1897</c:v>
                </c:pt>
                <c:pt idx="1">
                  <c:v>1926</c:v>
                </c:pt>
                <c:pt idx="2">
                  <c:v>1939</c:v>
                </c:pt>
                <c:pt idx="3" formatCode="General">
                  <c:v>1959</c:v>
                </c:pt>
                <c:pt idx="4" formatCode="General">
                  <c:v>1970</c:v>
                </c:pt>
                <c:pt idx="5" formatCode="General">
                  <c:v>1979</c:v>
                </c:pt>
                <c:pt idx="6" formatCode="General">
                  <c:v>1989</c:v>
                </c:pt>
                <c:pt idx="7" formatCode="General">
                  <c:v>1999</c:v>
                </c:pt>
                <c:pt idx="8" formatCode="General">
                  <c:v>2009</c:v>
                </c:pt>
                <c:pt idx="9" formatCode="General">
                  <c:v>2018</c:v>
                </c:pt>
              </c:numCache>
            </c:numRef>
          </c:cat>
          <c:val>
            <c:numRef>
              <c:f>Лист1!$B$5:$K$5</c:f>
              <c:numCache>
                <c:formatCode>0.0</c:formatCode>
                <c:ptCount val="10"/>
                <c:pt idx="0">
                  <c:v>663</c:v>
                </c:pt>
                <c:pt idx="1">
                  <c:v>1001.7</c:v>
                </c:pt>
                <c:pt idx="2" formatCode="General">
                  <c:v>1458.5</c:v>
                </c:pt>
                <c:pt idx="3">
                  <c:v>2066.1</c:v>
                </c:pt>
                <c:pt idx="4">
                  <c:v>2934.1</c:v>
                </c:pt>
                <c:pt idx="5">
                  <c:v>3522.8</c:v>
                </c:pt>
                <c:pt idx="6">
                  <c:v>4257.7</c:v>
                </c:pt>
                <c:pt idx="7">
                  <c:v>4822.9000000000005</c:v>
                </c:pt>
                <c:pt idx="8">
                  <c:v>5362.8</c:v>
                </c:pt>
                <c:pt idx="9" formatCode="General">
                  <c:v>6256.7</c:v>
                </c:pt>
              </c:numCache>
            </c:numRef>
          </c:val>
          <c:extLst xmlns:c16r2="http://schemas.microsoft.com/office/drawing/2015/06/chart">
            <c:ext xmlns:c16="http://schemas.microsoft.com/office/drawing/2014/chart" uri="{C3380CC4-5D6E-409C-BE32-E72D297353CC}">
              <c16:uniqueId val="{00000001-E462-44E6-B78B-B2FCFAC78085}"/>
            </c:ext>
          </c:extLst>
        </c:ser>
        <c:marker val="1"/>
        <c:axId val="68322048"/>
        <c:axId val="68323584"/>
      </c:lineChart>
      <c:catAx>
        <c:axId val="68322048"/>
        <c:scaling>
          <c:orientation val="minMax"/>
        </c:scaling>
        <c:axPos val="b"/>
        <c:numFmt formatCode="0" sourceLinked="1"/>
        <c:tickLblPos val="nextTo"/>
        <c:txPr>
          <a:bodyPr/>
          <a:lstStyle/>
          <a:p>
            <a:pPr>
              <a:defRPr lang="en-AU" sz="1194"/>
            </a:pPr>
            <a:endParaRPr lang="ru-RU"/>
          </a:p>
        </c:txPr>
        <c:crossAx val="68323584"/>
        <c:crosses val="autoZero"/>
        <c:auto val="1"/>
        <c:lblAlgn val="ctr"/>
        <c:lblOffset val="100"/>
      </c:catAx>
      <c:valAx>
        <c:axId val="68323584"/>
        <c:scaling>
          <c:orientation val="minMax"/>
          <c:max val="6500"/>
          <c:min val="0"/>
        </c:scaling>
        <c:delete val="1"/>
        <c:axPos val="l"/>
        <c:numFmt formatCode="#,##0" sourceLinked="0"/>
        <c:tickLblPos val="nextTo"/>
        <c:crossAx val="68322048"/>
        <c:crosses val="autoZero"/>
        <c:crossBetween val="between"/>
        <c:majorUnit val="500"/>
        <c:minorUnit val="100"/>
      </c:valAx>
      <c:spPr>
        <a:noFill/>
        <a:ln w="18984">
          <a:noFill/>
        </a:ln>
      </c:spPr>
    </c:plotArea>
    <c:plotVisOnly val="1"/>
    <c:dispBlanksAs val="gap"/>
  </c:chart>
  <c:spPr>
    <a:ln>
      <a:noFill/>
    </a:ln>
  </c:spPr>
  <c:txPr>
    <a:bodyPr/>
    <a:lstStyle/>
    <a:p>
      <a:pPr>
        <a:defRPr sz="672">
          <a:latin typeface="Times New Roman UniToktom" pitchFamily="18" charset="0"/>
          <a:ea typeface="Times New Roman UniToktom" pitchFamily="18" charset="0"/>
          <a:cs typeface="Times New Roman UniToktom" pitchFamily="18" charset="0"/>
        </a:defRPr>
      </a:pPr>
      <a:endParaRPr lang="ru-RU"/>
    </a:p>
  </c:txPr>
  <c:externalData r:id="rId2"/>
  <c:userShapes r:id="rId3"/>
</c:chartSpace>
</file>

<file path=ppt/drawings/_rels/drawing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image" Target="../media/image4.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drawings/drawing1.xml><?xml version="1.0" encoding="utf-8"?>
<c:userShapes xmlns:c="http://schemas.openxmlformats.org/drawingml/2006/chart">
  <cdr:relSizeAnchor xmlns:cdr="http://schemas.openxmlformats.org/drawingml/2006/chartDrawing">
    <cdr:from>
      <cdr:x>0.21429</cdr:x>
      <cdr:y>0.8301</cdr:y>
    </cdr:from>
    <cdr:to>
      <cdr:x>0.28983</cdr:x>
      <cdr:y>0.97072</cdr:y>
    </cdr:to>
    <cdr:pic>
      <cdr:nvPicPr>
        <cdr:cNvPr id="2" name="Picture 14" descr="E:\диск D\Римма\презентация+графики\2016\27.04.16\imgpreview.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2376264" y="3166443"/>
          <a:ext cx="837680" cy="536397"/>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0.31818</cdr:x>
      <cdr:y>0.81123</cdr:y>
    </cdr:from>
    <cdr:to>
      <cdr:x>0.38533</cdr:x>
      <cdr:y>0.96429</cdr:y>
    </cdr:to>
    <cdr:pic>
      <cdr:nvPicPr>
        <cdr:cNvPr id="3" name="Picture 11" descr="E:\диск D\Римма\презентация+графики\2016\27.04.16\1538940667.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2">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3528392" y="3094435"/>
          <a:ext cx="744642" cy="583850"/>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0.41558</cdr:x>
      <cdr:y>0.81123</cdr:y>
    </cdr:from>
    <cdr:to>
      <cdr:x>0.48623</cdr:x>
      <cdr:y>0.95707</cdr:y>
    </cdr:to>
    <cdr:pic>
      <cdr:nvPicPr>
        <cdr:cNvPr id="4" name="Picture 12" descr="E:\диск D\Римма\презентация+графики\2016\27.04.16\200px-Perepis-1970.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3" cstate="print">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4608512" y="3094435"/>
          <a:ext cx="783454" cy="55630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0.51275</cdr:x>
      <cdr:y>0.79235</cdr:y>
    </cdr:from>
    <cdr:to>
      <cdr:x>0.57461</cdr:x>
      <cdr:y>0.94299</cdr:y>
    </cdr:to>
    <cdr:pic>
      <cdr:nvPicPr>
        <cdr:cNvPr id="5" name="Picture 10" descr="E:\диск D\Римма\презентация+графики\2016\27.04.16\739859339.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4" cstate="print">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5685963" y="3022427"/>
          <a:ext cx="685980" cy="57461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0.61039</cdr:x>
      <cdr:y>0.79235</cdr:y>
    </cdr:from>
    <cdr:to>
      <cdr:x>0.66915</cdr:x>
      <cdr:y>0.93934</cdr:y>
    </cdr:to>
    <cdr:pic>
      <cdr:nvPicPr>
        <cdr:cNvPr id="6" name="Picture 15" descr="E:\диск D\Римма\презентация+графики\2016\27.04.16\Перепись сч 1989 А.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5" cstate="print">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6768752" y="3022427"/>
          <a:ext cx="651603" cy="560696"/>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0.70779</cdr:x>
      <cdr:y>0.81123</cdr:y>
    </cdr:from>
    <cdr:to>
      <cdr:x>0.76858</cdr:x>
      <cdr:y>0.95707</cdr:y>
    </cdr:to>
    <cdr:pic>
      <cdr:nvPicPr>
        <cdr:cNvPr id="7" name="Picture 16" descr="E:\диск D\Римма\презентация+графики\2016\27.04.16\1999.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6" cstate="print">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7848872" y="3094435"/>
          <a:ext cx="674114" cy="55630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dr:relSizeAnchor xmlns:cdr="http://schemas.openxmlformats.org/drawingml/2006/chartDrawing">
    <cdr:from>
      <cdr:x>0.80401</cdr:x>
      <cdr:y>0.81123</cdr:y>
    </cdr:from>
    <cdr:to>
      <cdr:x>0.86643</cdr:x>
      <cdr:y>0.95707</cdr:y>
    </cdr:to>
    <cdr:pic>
      <cdr:nvPicPr>
        <cdr:cNvPr id="8" name="Picture 16" descr="E:\диск D\Римма\презентация+графики\2016\27.04.16\13949-1_1.jpg"/>
        <cdr:cNvPicPr>
          <a:picLocks xmlns:a="http://schemas.openxmlformats.org/drawingml/2006/main" noChangeAspect="1" noChangeArrowheads="1"/>
        </cdr:cNvPicPr>
      </cdr:nvPicPr>
      <cdr:blipFill>
        <a:blip xmlns:a="http://schemas.openxmlformats.org/drawingml/2006/main" xmlns:r="http://schemas.openxmlformats.org/officeDocument/2006/relationships" r:embed="rId7">
          <a:extLst>
            <a:ext uri="{28A0092B-C50C-407E-A947-70E740481C1C}">
              <a14:useLocalDpi xmlns:a14="http://schemas.microsoft.com/office/drawing/2010/main" xmlns="" val="0"/>
            </a:ext>
          </a:extLst>
        </a:blip>
        <a:srcRect xmlns:a="http://schemas.openxmlformats.org/drawingml/2006/main"/>
        <a:stretch xmlns:a="http://schemas.openxmlformats.org/drawingml/2006/main">
          <a:fillRect/>
        </a:stretch>
      </cdr:blipFill>
      <cdr:spPr bwMode="auto">
        <a:xfrm xmlns:a="http://schemas.openxmlformats.org/drawingml/2006/main">
          <a:off x="8915856" y="3094435"/>
          <a:ext cx="692190" cy="556309"/>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ru-RU"/>
              <a:pPr/>
              <a:t>29.09.2018</a:t>
            </a:fld>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pPr/>
              <a:t>‹#›</a:t>
            </a:fld>
            <a:endParaRPr/>
          </a:p>
        </p:txBody>
      </p:sp>
    </p:spTree>
    <p:extLst>
      <p:ext uri="{BB962C8B-B14F-4D97-AF65-F5344CB8AC3E}">
        <p14:creationId xmlns:p14="http://schemas.microsoft.com/office/powerpoint/2010/main" xmlns="" val="29198055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ru-RU"/>
              <a:pPr/>
              <a:t>29.09.2018</a:t>
            </a:fld>
            <a:endParaRPr/>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pPr/>
              <a:t>‹#›</a:t>
            </a:fld>
            <a:endParaRPr/>
          </a:p>
        </p:txBody>
      </p:sp>
    </p:spTree>
    <p:extLst>
      <p:ext uri="{BB962C8B-B14F-4D97-AF65-F5344CB8AC3E}">
        <p14:creationId xmlns:p14="http://schemas.microsoft.com/office/powerpoint/2010/main" xmlns="" val="139899509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AU"/>
          </a:p>
        </p:txBody>
      </p:sp>
    </p:spTree>
    <p:extLst>
      <p:ext uri="{BB962C8B-B14F-4D97-AF65-F5344CB8AC3E}">
        <p14:creationId xmlns:p14="http://schemas.microsoft.com/office/powerpoint/2010/main" xmlns="" val="1808837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0549107-AD78-4F8D-AAAF-72E198485925}" type="slidenum">
              <a:rPr lang="ru-RU" smtClean="0"/>
              <a:pPr/>
              <a:t>6</a:t>
            </a:fld>
            <a:endParaRPr lang="ru-RU"/>
          </a:p>
        </p:txBody>
      </p:sp>
    </p:spTree>
    <p:extLst>
      <p:ext uri="{BB962C8B-B14F-4D97-AF65-F5344CB8AC3E}">
        <p14:creationId xmlns:p14="http://schemas.microsoft.com/office/powerpoint/2010/main" xmlns="" val="652489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1603561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4046770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6" name="Полилиния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lang="ru-RU" noProof="0" dirty="0">
              <a:solidFill>
                <a:schemeClr val="lt1"/>
              </a:solidFill>
            </a:endParaRPr>
          </a:p>
        </p:txBody>
      </p:sp>
      <p:sp>
        <p:nvSpPr>
          <p:cNvPr id="2" name="Заголовок 1"/>
          <p:cNvSpPr>
            <a:spLocks noGrp="1"/>
          </p:cNvSpPr>
          <p:nvPr>
            <p:ph type="ctrTitle"/>
          </p:nvPr>
        </p:nvSpPr>
        <p:spPr>
          <a:xfrm>
            <a:off x="1217613" y="1828799"/>
            <a:ext cx="9753600" cy="3048001"/>
          </a:xfrm>
        </p:spPr>
        <p:txBody>
          <a:bodyPr>
            <a:normAutofit/>
          </a:bodyPr>
          <a:lstStyle>
            <a:lvl1pPr>
              <a:defRPr sz="440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0" smtClean="0"/>
              <a:t>Образец подзаголовка</a:t>
            </a:r>
            <a:endParaRPr lang="ru-RU" noProof="0" dirty="0"/>
          </a:p>
        </p:txBody>
      </p:sp>
    </p:spTree>
    <p:extLst>
      <p:ext uri="{BB962C8B-B14F-4D97-AF65-F5344CB8AC3E}">
        <p14:creationId xmlns:p14="http://schemas.microsoft.com/office/powerpoint/2010/main" xmlns="" val="9252458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29448548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6898" y="685800"/>
            <a:ext cx="2134315" cy="5486400"/>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28294243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7946422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614" y="3429000"/>
            <a:ext cx="9753600" cy="2362199"/>
          </a:xfrm>
        </p:spPr>
        <p:txBody>
          <a:bodyPr anchor="b">
            <a:normAutofit/>
          </a:bodyPr>
          <a:lstStyle>
            <a:lvl1pPr algn="l">
              <a:defRPr sz="4400" b="0" cap="all"/>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0" smtClean="0"/>
              <a:t>Образец текста</a:t>
            </a:r>
          </a:p>
        </p:txBody>
      </p:sp>
      <p:sp>
        <p:nvSpPr>
          <p:cNvPr id="4" name="Дата 3"/>
          <p:cNvSpPr>
            <a:spLocks noGrp="1"/>
          </p:cNvSpPr>
          <p:nvPr>
            <p:ph type="dt" sz="half" idx="10"/>
          </p:nvPr>
        </p:nvSpPr>
        <p:spPr/>
        <p:txBody>
          <a:bodyPr/>
          <a:lstStyle/>
          <a:p>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9456923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7977842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614" y="274638"/>
            <a:ext cx="9753600" cy="1325562"/>
          </a:xfrm>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4" name="Объект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0" smtClean="0"/>
              <a:t>Образец текста</a:t>
            </a:r>
          </a:p>
        </p:txBody>
      </p:sp>
      <p:sp>
        <p:nvSpPr>
          <p:cNvPr id="6" name="Объект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endParaRPr lang="ru-RU" noProof="0" dirty="0"/>
          </a:p>
        </p:txBody>
      </p:sp>
      <p:sp>
        <p:nvSpPr>
          <p:cNvPr id="8" name="Нижний колонтитул 7"/>
          <p:cNvSpPr>
            <a:spLocks noGrp="1"/>
          </p:cNvSpPr>
          <p:nvPr>
            <p:ph type="ftr" sz="quarter" idx="11"/>
          </p:nvPr>
        </p:nvSpPr>
        <p:spPr/>
        <p:txBody>
          <a:bodyPr/>
          <a:lstStyle/>
          <a:p>
            <a:endParaRPr lang="ru-RU" noProof="0" dirty="0"/>
          </a:p>
        </p:txBody>
      </p:sp>
      <p:sp>
        <p:nvSpPr>
          <p:cNvPr id="9" name="Номер слайда 8"/>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8624473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endParaRPr lang="ru-RU" noProof="0" dirty="0"/>
          </a:p>
        </p:txBody>
      </p:sp>
      <p:sp>
        <p:nvSpPr>
          <p:cNvPr id="4" name="Нижний колонтитул 3"/>
          <p:cNvSpPr>
            <a:spLocks noGrp="1"/>
          </p:cNvSpPr>
          <p:nvPr>
            <p:ph type="ftr" sz="quarter" idx="11"/>
          </p:nvPr>
        </p:nvSpPr>
        <p:spPr/>
        <p:txBody>
          <a:bodyPr/>
          <a:lstStyle/>
          <a:p>
            <a:endParaRPr lang="ru-RU" noProof="0" dirty="0"/>
          </a:p>
        </p:txBody>
      </p:sp>
      <p:sp>
        <p:nvSpPr>
          <p:cNvPr id="5" name="Номер слайда 4"/>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13362238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noProof="0" dirty="0"/>
          </a:p>
        </p:txBody>
      </p:sp>
      <p:sp>
        <p:nvSpPr>
          <p:cNvPr id="3" name="Нижний колонтитул 2"/>
          <p:cNvSpPr>
            <a:spLocks noGrp="1"/>
          </p:cNvSpPr>
          <p:nvPr>
            <p:ph type="ftr" sz="quarter" idx="11"/>
          </p:nvPr>
        </p:nvSpPr>
        <p:spPr/>
        <p:txBody>
          <a:bodyPr/>
          <a:lstStyle/>
          <a:p>
            <a:endParaRPr lang="ru-RU" noProof="0" dirty="0"/>
          </a:p>
        </p:txBody>
      </p:sp>
      <p:sp>
        <p:nvSpPr>
          <p:cNvPr id="4" name="Номер слайда 3"/>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25534117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sp>
        <p:nvSpPr>
          <p:cNvPr id="2" name="Заголовок 1"/>
          <p:cNvSpPr>
            <a:spLocks noGrp="1"/>
          </p:cNvSpPr>
          <p:nvPr>
            <p:ph type="title"/>
          </p:nvPr>
        </p:nvSpPr>
        <p:spPr>
          <a:xfrm>
            <a:off x="684213" y="685800"/>
            <a:ext cx="3886200" cy="4038600"/>
          </a:xfrm>
        </p:spPr>
        <p:txBody>
          <a:bodyPr anchor="b">
            <a:noAutofit/>
          </a:bodyPr>
          <a:lstStyle>
            <a:lvl1pPr algn="l">
              <a:defRPr sz="4000" b="0"/>
            </a:lvl1pPr>
          </a:lstStyle>
          <a:p>
            <a:r>
              <a:rPr lang="ru-RU" noProof="0" smtClean="0"/>
              <a:t>Образец заголовка</a:t>
            </a:r>
            <a:endParaRPr lang="ru-RU" noProof="0" dirty="0"/>
          </a:p>
        </p:txBody>
      </p:sp>
      <p:sp>
        <p:nvSpPr>
          <p:cNvPr id="3" name="Объект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26584830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sp>
        <p:nvSpPr>
          <p:cNvPr id="2" name="Заголовок 1"/>
          <p:cNvSpPr>
            <a:spLocks noGrp="1"/>
          </p:cNvSpPr>
          <p:nvPr>
            <p:ph type="title"/>
          </p:nvPr>
        </p:nvSpPr>
        <p:spPr>
          <a:xfrm>
            <a:off x="684213" y="685800"/>
            <a:ext cx="3886200" cy="4038600"/>
          </a:xfrm>
        </p:spPr>
        <p:txBody>
          <a:bodyPr anchor="b">
            <a:noAutofit/>
          </a:bodyPr>
          <a:lstStyle>
            <a:lvl1pPr algn="l">
              <a:defRPr sz="4000" b="0"/>
            </a:lvl1pPr>
          </a:lstStyle>
          <a:p>
            <a:r>
              <a:rPr lang="ru-RU" noProof="0" smtClean="0"/>
              <a:t>Образец заголовка</a:t>
            </a:r>
            <a:endParaRPr lang="ru-RU" noProof="0" dirty="0"/>
          </a:p>
        </p:txBody>
      </p:sp>
      <p:sp>
        <p:nvSpPr>
          <p:cNvPr id="3" name="Рисунок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0" smtClean="0"/>
              <a:t>Образец текста</a:t>
            </a:r>
          </a:p>
        </p:txBody>
      </p:sp>
      <p:sp>
        <p:nvSpPr>
          <p:cNvPr id="5" name="Дата 4"/>
          <p:cNvSpPr>
            <a:spLocks noGrp="1"/>
          </p:cNvSpPr>
          <p:nvPr>
            <p:ph type="dt" sz="half" idx="10"/>
          </p:nvPr>
        </p:nvSpPr>
        <p:spPr/>
        <p:txBody>
          <a:bodyPr/>
          <a:lstStyle/>
          <a:p>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31924382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endParaRPr lang="ru-RU" noProof="0" dirty="0"/>
          </a:p>
        </p:txBody>
      </p:sp>
      <p:sp>
        <p:nvSpPr>
          <p:cNvPr id="5" name="Нижний колонтитул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lang="ru-RU" noProof="0" dirty="0"/>
          </a:p>
        </p:txBody>
      </p:sp>
      <p:sp>
        <p:nvSpPr>
          <p:cNvPr id="6" name="Номер слайда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lang="ru-RU" noProof="0" smtClean="0"/>
              <a:pPr/>
              <a:t>‹#›</a:t>
            </a:fld>
            <a:endParaRPr lang="ru-RU" noProof="0" dirty="0"/>
          </a:p>
        </p:txBody>
      </p:sp>
    </p:spTree>
    <p:extLst>
      <p:ext uri="{BB962C8B-B14F-4D97-AF65-F5344CB8AC3E}">
        <p14:creationId xmlns:p14="http://schemas.microsoft.com/office/powerpoint/2010/main" xmlns=""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hyperlink" Target="http://www.darek.kg/" TargetMode="External"/><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1.xml"/><Relationship Id="rId6" Type="http://schemas.openxmlformats.org/officeDocument/2006/relationships/hyperlink" Target="http://www.darek.kg/" TargetMode="External"/><Relationship Id="rId5" Type="http://schemas.openxmlformats.org/officeDocument/2006/relationships/image" Target="../media/image3.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jpe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hyperlink" Target="http://www.darek.k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7296" y="1919182"/>
            <a:ext cx="9753600" cy="3456384"/>
          </a:xfrm>
        </p:spPr>
        <p:txBody>
          <a:bodyPr>
            <a:normAutofit/>
          </a:bodyPr>
          <a:lstStyle/>
          <a:p>
            <a:pPr algn="ctr">
              <a:spcBef>
                <a:spcPts val="0"/>
              </a:spcBef>
            </a:pPr>
            <a:r>
              <a:rPr lang="ru-RU" sz="3200" b="1" dirty="0" smtClean="0">
                <a:latin typeface="Times New Roman" panose="02020603050405020304" pitchFamily="18" charset="0"/>
                <a:cs typeface="Times New Roman" panose="02020603050405020304" pitchFamily="18" charset="0"/>
              </a:rPr>
              <a:t>Перепись населения и жилищного фонда Кыргызской Республики </a:t>
            </a:r>
            <a:br>
              <a:rPr lang="ru-RU" sz="3200" b="1" dirty="0" smtClean="0">
                <a:latin typeface="Times New Roman" panose="02020603050405020304" pitchFamily="18" charset="0"/>
                <a:cs typeface="Times New Roman" panose="02020603050405020304" pitchFamily="18" charset="0"/>
              </a:rPr>
            </a:br>
            <a:r>
              <a:rPr lang="ru-RU" sz="3200" b="1" dirty="0" smtClean="0">
                <a:latin typeface="Times New Roman" panose="02020603050405020304" pitchFamily="18" charset="0"/>
                <a:cs typeface="Times New Roman" panose="02020603050405020304" pitchFamily="18" charset="0"/>
              </a:rPr>
              <a:t>2020 года с использованием административных данных и </a:t>
            </a:r>
            <a:r>
              <a:rPr lang="ru-RU" sz="3200" b="1" dirty="0" err="1" smtClean="0">
                <a:latin typeface="Times New Roman" panose="02020603050405020304" pitchFamily="18" charset="0"/>
                <a:cs typeface="Times New Roman" panose="02020603050405020304" pitchFamily="18" charset="0"/>
              </a:rPr>
              <a:t>гИс</a:t>
            </a: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endParaRPr lang="ru-RU" sz="3200" b="0" i="0" baseline="0" dirty="0">
              <a:solidFill>
                <a:srgbClr val="545454">
                  <a:lumMod val="50000"/>
                </a:srgbClr>
              </a:solidFill>
              <a:latin typeface="Times New Roman" panose="02020603050405020304" pitchFamily="18" charset="0"/>
              <a:cs typeface="Times New Roman" panose="02020603050405020304" pitchFamily="18" charset="0"/>
            </a:endParaRPr>
          </a:p>
        </p:txBody>
      </p:sp>
      <p:pic>
        <p:nvPicPr>
          <p:cNvPr id="5" name="Picture 4" descr="logo NSC"/>
          <p:cNvPicPr>
            <a:picLocks noChangeAspect="1" noChangeArrowheads="1"/>
          </p:cNvPicPr>
          <p:nvPr/>
        </p:nvPicPr>
        <p:blipFill>
          <a:blip r:embed="rId3" cstate="print"/>
          <a:srcRect/>
          <a:stretch>
            <a:fillRect/>
          </a:stretch>
        </p:blipFill>
        <p:spPr bwMode="auto">
          <a:xfrm>
            <a:off x="0" y="6411"/>
            <a:ext cx="997034" cy="983677"/>
          </a:xfrm>
          <a:prstGeom prst="rect">
            <a:avLst/>
          </a:prstGeom>
          <a:noFill/>
          <a:ln w="9525">
            <a:noFill/>
            <a:miter lim="800000"/>
            <a:headEnd/>
            <a:tailEnd/>
          </a:ln>
        </p:spPr>
      </p:pic>
      <p:pic>
        <p:nvPicPr>
          <p:cNvPr id="6" name="Picture 2" descr="C:\Users\Stynchtykbekova\Desktop\Аза\logo.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Рисунок 6"/>
          <p:cNvPicPr>
            <a:picLocks noChangeAspect="1"/>
          </p:cNvPicPr>
          <p:nvPr/>
        </p:nvPicPr>
        <p:blipFill>
          <a:blip r:embed="rId5"/>
          <a:stretch>
            <a:fillRect/>
          </a:stretch>
        </p:blipFill>
        <p:spPr>
          <a:xfrm>
            <a:off x="10555685" y="628132"/>
            <a:ext cx="1633140" cy="564994"/>
          </a:xfrm>
          <a:prstGeom prst="rect">
            <a:avLst/>
          </a:prstGeom>
        </p:spPr>
      </p:pic>
      <p:sp>
        <p:nvSpPr>
          <p:cNvPr id="9" name="Заголовок 1"/>
          <p:cNvSpPr txBox="1">
            <a:spLocks/>
          </p:cNvSpPr>
          <p:nvPr/>
        </p:nvSpPr>
        <p:spPr>
          <a:xfrm>
            <a:off x="1341884" y="584102"/>
            <a:ext cx="9753600" cy="218390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cap="all" baseline="0">
                <a:solidFill>
                  <a:schemeClr val="tx1">
                    <a:lumMod val="50000"/>
                  </a:schemeClr>
                </a:solidFill>
                <a:latin typeface="+mj-lt"/>
                <a:ea typeface="+mj-ea"/>
                <a:cs typeface="+mj-cs"/>
              </a:defRPr>
            </a:lvl1pPr>
          </a:lstStyle>
          <a:p>
            <a:pPr algn="ctr">
              <a:spcBef>
                <a:spcPts val="0"/>
              </a:spcBef>
            </a:pP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endParaRPr lang="ru-RU" sz="3200" dirty="0">
              <a:solidFill>
                <a:srgbClr val="545454">
                  <a:lumMod val="50000"/>
                </a:srgbClr>
              </a:solidFill>
              <a:latin typeface="Times New Roman" panose="02020603050405020304" pitchFamily="18" charset="0"/>
              <a:cs typeface="Times New Roman" panose="02020603050405020304" pitchFamily="18" charset="0"/>
            </a:endParaRPr>
          </a:p>
        </p:txBody>
      </p:sp>
      <p:sp>
        <p:nvSpPr>
          <p:cNvPr id="11" name="Заголовок 1"/>
          <p:cNvSpPr txBox="1">
            <a:spLocks/>
          </p:cNvSpPr>
          <p:nvPr/>
        </p:nvSpPr>
        <p:spPr>
          <a:xfrm>
            <a:off x="1125860" y="274593"/>
            <a:ext cx="9429824" cy="715495"/>
          </a:xfrm>
          <a:prstGeom prst="rect">
            <a:avLst/>
          </a:prstGeom>
        </p:spPr>
        <p:txBody>
          <a:bodyPr vert="horz" lIns="91440" tIns="45720" rIns="91440" bIns="45720" rtlCol="0" anchor="b">
            <a:normAutofit fontScale="92500" lnSpcReduction="20000"/>
          </a:bodyPr>
          <a:lstStyle>
            <a:lvl1pPr algn="l" defTabSz="914400" rtl="0" eaLnBrk="1" latinLnBrk="0" hangingPunct="1">
              <a:lnSpc>
                <a:spcPct val="90000"/>
              </a:lnSpc>
              <a:spcBef>
                <a:spcPct val="0"/>
              </a:spcBef>
              <a:buNone/>
              <a:defRPr sz="4400" kern="1200" cap="all" baseline="0">
                <a:solidFill>
                  <a:schemeClr val="tx1">
                    <a:lumMod val="50000"/>
                  </a:schemeClr>
                </a:solidFill>
                <a:latin typeface="+mj-lt"/>
                <a:ea typeface="+mj-ea"/>
                <a:cs typeface="+mj-cs"/>
              </a:defRPr>
            </a:lvl1pPr>
          </a:lstStyle>
          <a:p>
            <a:pPr algn="ctr"/>
            <a:r>
              <a:rPr lang="ru-RU" sz="3000" b="1" dirty="0">
                <a:solidFill>
                  <a:schemeClr val="tx2"/>
                </a:solidFill>
                <a:latin typeface="Times New Roman" panose="02020603050405020304" pitchFamily="18" charset="0"/>
                <a:cs typeface="Times New Roman" panose="02020603050405020304" pitchFamily="18" charset="0"/>
              </a:rPr>
              <a:t>НАЦИОНАЛЬНЫЙ СТАТИСТИЧЕСКИЙ КОМИТЕТ </a:t>
            </a:r>
          </a:p>
          <a:p>
            <a:pPr algn="ctr"/>
            <a:r>
              <a:rPr lang="ru-RU" sz="3000" b="1" dirty="0">
                <a:solidFill>
                  <a:schemeClr val="tx2"/>
                </a:solidFill>
                <a:latin typeface="Times New Roman" panose="02020603050405020304" pitchFamily="18" charset="0"/>
                <a:cs typeface="Times New Roman" panose="02020603050405020304" pitchFamily="18" charset="0"/>
              </a:rPr>
              <a:t>КЫРГЫЗСКОЙ РЕСПУБЛИКИ</a:t>
            </a:r>
            <a:r>
              <a:rPr lang="ru-RU" sz="2000" b="1" dirty="0">
                <a:solidFill>
                  <a:schemeClr val="tx2"/>
                </a:solidFill>
                <a:latin typeface="Times New Roman" panose="02020603050405020304" pitchFamily="18" charset="0"/>
                <a:cs typeface="Times New Roman" panose="02020603050405020304" pitchFamily="18" charset="0"/>
              </a:rPr>
              <a:t>  </a:t>
            </a:r>
            <a:endParaRPr lang="ru-RU" sz="3200" dirty="0">
              <a:solidFill>
                <a:srgbClr val="545454">
                  <a:lumMod val="50000"/>
                </a:srgb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74481" y="6309320"/>
            <a:ext cx="648072" cy="286232"/>
          </a:xfrm>
          <a:prstGeom prst="rect">
            <a:avLst/>
          </a:prstGeom>
          <a:noFill/>
        </p:spPr>
        <p:txBody>
          <a:bodyPr wrap="square" rtlCol="0">
            <a:spAutoFit/>
          </a:bodyPr>
          <a:lstStyle/>
          <a:p>
            <a:pPr>
              <a:lnSpc>
                <a:spcPct val="90000"/>
              </a:lnSpc>
            </a:pPr>
            <a:r>
              <a:rPr lang="en-US" sz="1400" dirty="0" smtClean="0"/>
              <a:t>1</a:t>
            </a:r>
            <a:endParaRPr lang="ru-RU" sz="1400" dirty="0"/>
          </a:p>
        </p:txBody>
      </p:sp>
      <p:sp>
        <p:nvSpPr>
          <p:cNvPr id="10" name="Заголовок 1"/>
          <p:cNvSpPr txBox="1">
            <a:spLocks/>
          </p:cNvSpPr>
          <p:nvPr/>
        </p:nvSpPr>
        <p:spPr>
          <a:xfrm>
            <a:off x="1816355" y="5595331"/>
            <a:ext cx="9429824" cy="285740"/>
          </a:xfrm>
          <a:prstGeom prst="rect">
            <a:avLst/>
          </a:prstGeom>
        </p:spPr>
        <p:txBody>
          <a:bodyPr vert="horz" lIns="91440" tIns="45720" rIns="91440" bIns="45720" rtlCol="0" anchor="b">
            <a:normAutofit fontScale="55000" lnSpcReduction="20000"/>
          </a:bodyPr>
          <a:lstStyle>
            <a:lvl1pPr algn="l" defTabSz="914400" rtl="0" eaLnBrk="1" latinLnBrk="0" hangingPunct="1">
              <a:lnSpc>
                <a:spcPct val="90000"/>
              </a:lnSpc>
              <a:spcBef>
                <a:spcPct val="0"/>
              </a:spcBef>
              <a:buNone/>
              <a:defRPr sz="4400" kern="1200" cap="all" baseline="0">
                <a:solidFill>
                  <a:schemeClr val="tx1">
                    <a:lumMod val="50000"/>
                  </a:schemeClr>
                </a:solidFill>
                <a:latin typeface="+mj-lt"/>
                <a:ea typeface="+mj-ea"/>
                <a:cs typeface="+mj-cs"/>
              </a:defRPr>
            </a:lvl1pPr>
          </a:lstStyle>
          <a:p>
            <a:pPr algn="ctr"/>
            <a:r>
              <a:rPr lang="ru-RU" sz="3000" b="1" dirty="0" smtClean="0">
                <a:solidFill>
                  <a:schemeClr val="tx2"/>
                </a:solidFill>
                <a:latin typeface="Times New Roman" panose="02020603050405020304" pitchFamily="18" charset="0"/>
                <a:cs typeface="Times New Roman" panose="02020603050405020304" pitchFamily="18" charset="0"/>
              </a:rPr>
              <a:t>Шымкент, Казахстан, 1-3 октября 2018 года</a:t>
            </a:r>
            <a:endParaRPr lang="ru-RU" sz="3200" dirty="0">
              <a:solidFill>
                <a:srgbClr val="545454">
                  <a:lumMod val="50000"/>
                </a:srgbClr>
              </a:solidFill>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6094412" y="1161512"/>
            <a:ext cx="5755022" cy="1569660"/>
          </a:xfrm>
          <a:prstGeom prst="rect">
            <a:avLst/>
          </a:prstGeom>
        </p:spPr>
        <p:txBody>
          <a:bodyPr wrap="square">
            <a:spAutoFit/>
          </a:bodyPr>
          <a:lstStyle/>
          <a:p>
            <a:pPr fontAlgn="auto">
              <a:spcAft>
                <a:spcPts val="1200"/>
              </a:spcAft>
              <a:defRPr/>
            </a:pP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13-е совещание Рабочей группы по статистике в рамках Специальной программы ООН для экономик Центральной Азии (СПЕ</a:t>
            </a:r>
            <a:r>
              <a:rPr lang="en-US" sz="2400" b="1" dirty="0" smtClean="0">
                <a:solidFill>
                  <a:schemeClr val="accent5">
                    <a:lumMod val="50000"/>
                  </a:schemeClr>
                </a:solidFill>
                <a:latin typeface="Times New Roman" panose="02020603050405020304" pitchFamily="18" charset="0"/>
                <a:cs typeface="Times New Roman" panose="02020603050405020304" pitchFamily="18" charset="0"/>
              </a:rPr>
              <a:t>K</a:t>
            </a: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А)</a:t>
            </a:r>
            <a:endParaRPr lang="ky-KG" sz="2400" b="1"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0250135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62931" y="1268760"/>
            <a:ext cx="11148106" cy="5282158"/>
          </a:xfrm>
          <a:prstGeom prst="rect">
            <a:avLst/>
          </a:prstGeom>
        </p:spPr>
      </p:pic>
      <p:sp>
        <p:nvSpPr>
          <p:cNvPr id="3" name="TextBox 2"/>
          <p:cNvSpPr txBox="1"/>
          <p:nvPr/>
        </p:nvSpPr>
        <p:spPr>
          <a:xfrm>
            <a:off x="1629916" y="96771"/>
            <a:ext cx="8784976" cy="812530"/>
          </a:xfrm>
          <a:prstGeom prst="rect">
            <a:avLst/>
          </a:prstGeom>
          <a:noFill/>
        </p:spPr>
        <p:txBody>
          <a:bodyPr wrap="square" rtlCol="0">
            <a:spAutoFit/>
          </a:bodyPr>
          <a:lstStyle/>
          <a:p>
            <a:pPr algn="ctr">
              <a:lnSpc>
                <a:spcPct val="90000"/>
              </a:lnSpc>
            </a:pPr>
            <a:r>
              <a:rPr lang="ky-KG" sz="2400" b="1" dirty="0" smtClean="0">
                <a:solidFill>
                  <a:schemeClr val="accent1">
                    <a:lumMod val="50000"/>
                  </a:schemeClr>
                </a:solidFill>
                <a:latin typeface="Times New Roman" panose="02020603050405020304" pitchFamily="18" charset="0"/>
                <a:cs typeface="Times New Roman" panose="02020603050405020304" pitchFamily="18" charset="0"/>
              </a:rPr>
              <a:t>Форма-Регистрация </a:t>
            </a:r>
            <a:endParaRPr lang="ru-RU" sz="2400" b="1"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90000"/>
              </a:lnSpc>
            </a:pPr>
            <a:endParaRPr lang="ru-RU" sz="2800" dirty="0"/>
          </a:p>
        </p:txBody>
      </p:sp>
      <p:pic>
        <p:nvPicPr>
          <p:cNvPr id="5" name="Picture 4" descr="logo NSC"/>
          <p:cNvPicPr>
            <a:picLocks noChangeAspect="1" noChangeArrowheads="1"/>
          </p:cNvPicPr>
          <p:nvPr/>
        </p:nvPicPr>
        <p:blipFill>
          <a:blip r:embed="rId3" cstate="print"/>
          <a:srcRect/>
          <a:stretch>
            <a:fillRect/>
          </a:stretch>
        </p:blipFill>
        <p:spPr bwMode="auto">
          <a:xfrm>
            <a:off x="1" y="44626"/>
            <a:ext cx="1125859" cy="1110979"/>
          </a:xfrm>
          <a:prstGeom prst="rect">
            <a:avLst/>
          </a:prstGeom>
          <a:noFill/>
          <a:ln w="9525">
            <a:noFill/>
            <a:miter lim="800000"/>
            <a:headEnd/>
            <a:tailEnd/>
          </a:ln>
        </p:spPr>
      </p:pic>
      <p:pic>
        <p:nvPicPr>
          <p:cNvPr id="6" name="Picture 2" descr="C:\Users\Stynchtykbekova\Desktop\Аза\logo.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555684" y="54988"/>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Рисунок 6"/>
          <p:cNvPicPr>
            <a:picLocks noChangeAspect="1"/>
          </p:cNvPicPr>
          <p:nvPr/>
        </p:nvPicPr>
        <p:blipFill>
          <a:blip r:embed="rId5"/>
          <a:stretch>
            <a:fillRect/>
          </a:stretch>
        </p:blipFill>
        <p:spPr>
          <a:xfrm>
            <a:off x="10555685" y="666373"/>
            <a:ext cx="1633140" cy="564994"/>
          </a:xfrm>
          <a:prstGeom prst="rect">
            <a:avLst/>
          </a:prstGeom>
        </p:spPr>
      </p:pic>
      <p:sp>
        <p:nvSpPr>
          <p:cNvPr id="8" name="TextBox 7"/>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10</a:t>
            </a:r>
            <a:endParaRPr lang="ru-RU" sz="1400" dirty="0"/>
          </a:p>
        </p:txBody>
      </p:sp>
    </p:spTree>
    <p:extLst>
      <p:ext uri="{BB962C8B-B14F-4D97-AF65-F5344CB8AC3E}">
        <p14:creationId xmlns:p14="http://schemas.microsoft.com/office/powerpoint/2010/main" xmlns="" val="39759746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logo NSC"/>
          <p:cNvPicPr>
            <a:picLocks noChangeAspect="1" noChangeArrowheads="1"/>
          </p:cNvPicPr>
          <p:nvPr/>
        </p:nvPicPr>
        <p:blipFill>
          <a:blip r:embed="rId2" cstate="print"/>
          <a:srcRect/>
          <a:stretch>
            <a:fillRect/>
          </a:stretch>
        </p:blipFill>
        <p:spPr bwMode="auto">
          <a:xfrm>
            <a:off x="1" y="44626"/>
            <a:ext cx="1125859" cy="1110979"/>
          </a:xfrm>
          <a:prstGeom prst="rect">
            <a:avLst/>
          </a:prstGeom>
          <a:noFill/>
          <a:ln w="9525">
            <a:noFill/>
            <a:miter lim="800000"/>
            <a:headEnd/>
            <a:tailEnd/>
          </a:ln>
        </p:spPr>
      </p:pic>
      <p:sp>
        <p:nvSpPr>
          <p:cNvPr id="4" name="Прямоугольник 3"/>
          <p:cNvSpPr/>
          <p:nvPr/>
        </p:nvSpPr>
        <p:spPr>
          <a:xfrm>
            <a:off x="3734536" y="1063312"/>
            <a:ext cx="4192372" cy="461665"/>
          </a:xfrm>
          <a:prstGeom prst="rect">
            <a:avLst/>
          </a:prstGeom>
        </p:spPr>
        <p:txBody>
          <a:bodyPr wrap="square">
            <a:spAutoFit/>
          </a:bodyPr>
          <a:lstStyle/>
          <a:p>
            <a:pPr lvl="0" algn="ctr"/>
            <a:r>
              <a:rPr lang="ru-RU" sz="2000" b="1" dirty="0" smtClean="0">
                <a:latin typeface="+mj-lt"/>
              </a:rPr>
              <a:t>  </a:t>
            </a:r>
            <a:r>
              <a:rPr lang="ru-RU" sz="2400" b="1" i="1" dirty="0" smtClean="0">
                <a:solidFill>
                  <a:srgbClr val="C00000"/>
                </a:solidFill>
                <a:latin typeface="Times New Roman" panose="02020603050405020304" pitchFamily="18" charset="0"/>
                <a:cs typeface="Times New Roman" panose="02020603050405020304" pitchFamily="18" charset="0"/>
              </a:rPr>
              <a:t>Новые </a:t>
            </a:r>
            <a:r>
              <a:rPr lang="ru-RU" sz="2400" b="1" i="1" dirty="0">
                <a:solidFill>
                  <a:srgbClr val="C00000"/>
                </a:solidFill>
                <a:latin typeface="Times New Roman" panose="02020603050405020304" pitchFamily="18" charset="0"/>
                <a:cs typeface="Times New Roman" panose="02020603050405020304" pitchFamily="18" charset="0"/>
              </a:rPr>
              <a:t>объекты на карте</a:t>
            </a:r>
          </a:p>
        </p:txBody>
      </p:sp>
      <p:sp>
        <p:nvSpPr>
          <p:cNvPr id="5" name="Прямоугольник 4"/>
          <p:cNvSpPr/>
          <p:nvPr/>
        </p:nvSpPr>
        <p:spPr>
          <a:xfrm>
            <a:off x="211423" y="1702943"/>
            <a:ext cx="4640379" cy="400110"/>
          </a:xfrm>
          <a:prstGeom prst="rect">
            <a:avLst/>
          </a:prstGeom>
        </p:spPr>
        <p:txBody>
          <a:bodyPr wrap="square">
            <a:spAutoFit/>
          </a:bodyPr>
          <a:lstStyle/>
          <a:p>
            <a:r>
              <a:rPr lang="ru-RU" sz="1600" i="1" dirty="0" smtClean="0">
                <a:solidFill>
                  <a:schemeClr val="tx2"/>
                </a:solidFill>
                <a:latin typeface="Times New Roman" panose="02020603050405020304" pitchFamily="18" charset="0"/>
                <a:cs typeface="Times New Roman" panose="02020603050405020304" pitchFamily="18" charset="0"/>
              </a:rPr>
              <a:t> </a:t>
            </a:r>
            <a:r>
              <a:rPr lang="ru-RU" sz="2000" b="1" i="1" dirty="0">
                <a:solidFill>
                  <a:schemeClr val="tx2"/>
                </a:solidFill>
                <a:latin typeface="Times New Roman" panose="02020603050405020304" pitchFamily="18" charset="0"/>
                <a:cs typeface="Times New Roman" panose="02020603050405020304" pitchFamily="18" charset="0"/>
              </a:rPr>
              <a:t>«Инструменты редактирования</a:t>
            </a:r>
            <a:r>
              <a:rPr lang="ru-RU" sz="2000" b="1" i="1" dirty="0" smtClean="0">
                <a:solidFill>
                  <a:schemeClr val="tx2"/>
                </a:solidFill>
                <a:latin typeface="Times New Roman" panose="02020603050405020304" pitchFamily="18" charset="0"/>
                <a:cs typeface="Times New Roman" panose="02020603050405020304" pitchFamily="18" charset="0"/>
              </a:rPr>
              <a:t>»</a:t>
            </a:r>
            <a:endParaRPr lang="ru-RU" sz="2000" i="1" dirty="0">
              <a:solidFill>
                <a:schemeClr val="tx2"/>
              </a:solidFill>
              <a:latin typeface="Times New Roman" panose="02020603050405020304" pitchFamily="18" charset="0"/>
              <a:cs typeface="Times New Roman" panose="02020603050405020304" pitchFamily="18" charset="0"/>
            </a:endParaRPr>
          </a:p>
        </p:txBody>
      </p:sp>
      <p:pic>
        <p:nvPicPr>
          <p:cNvPr id="6" name="Picture 3"/>
          <p:cNvPicPr/>
          <p:nvPr/>
        </p:nvPicPr>
        <p:blipFill>
          <a:blip r:embed="rId3"/>
          <a:stretch>
            <a:fillRect/>
          </a:stretch>
        </p:blipFill>
        <p:spPr>
          <a:xfrm>
            <a:off x="333773" y="2296028"/>
            <a:ext cx="3888432" cy="3005180"/>
          </a:xfrm>
          <a:prstGeom prst="rect">
            <a:avLst/>
          </a:prstGeom>
        </p:spPr>
      </p:pic>
      <p:pic>
        <p:nvPicPr>
          <p:cNvPr id="9" name="Рисунок 8"/>
          <p:cNvPicPr>
            <a:picLocks noChangeAspect="1"/>
          </p:cNvPicPr>
          <p:nvPr/>
        </p:nvPicPr>
        <p:blipFill>
          <a:blip r:embed="rId4"/>
          <a:stretch>
            <a:fillRect/>
          </a:stretch>
        </p:blipFill>
        <p:spPr>
          <a:xfrm>
            <a:off x="10555685" y="666373"/>
            <a:ext cx="1633140" cy="564994"/>
          </a:xfrm>
          <a:prstGeom prst="rect">
            <a:avLst/>
          </a:prstGeom>
        </p:spPr>
      </p:pic>
      <p:pic>
        <p:nvPicPr>
          <p:cNvPr id="10" name="Picture 2" descr="C:\Users\Stynchtykbekova\Desktop\Аза\logo.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0555684" y="54988"/>
            <a:ext cx="1633141" cy="590511"/>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Прямоугольник 10"/>
          <p:cNvSpPr/>
          <p:nvPr/>
        </p:nvSpPr>
        <p:spPr>
          <a:xfrm>
            <a:off x="7710587" y="1676436"/>
            <a:ext cx="1401346" cy="400110"/>
          </a:xfrm>
          <a:prstGeom prst="rect">
            <a:avLst/>
          </a:prstGeom>
        </p:spPr>
        <p:txBody>
          <a:bodyPr wrap="none">
            <a:spAutoFit/>
          </a:bodyPr>
          <a:lstStyle/>
          <a:p>
            <a:r>
              <a:rPr lang="ru-RU" sz="2000" b="1" i="1" dirty="0" smtClean="0">
                <a:solidFill>
                  <a:schemeClr val="tx2"/>
                </a:solidFill>
                <a:latin typeface="Times New Roman" panose="02020603050405020304" pitchFamily="18" charset="0"/>
                <a:cs typeface="Times New Roman" panose="02020603050405020304" pitchFamily="18" charset="0"/>
              </a:rPr>
              <a:t>«</a:t>
            </a:r>
            <a:r>
              <a:rPr lang="ru-RU" sz="2000" b="1" i="1" dirty="0">
                <a:solidFill>
                  <a:schemeClr val="tx2"/>
                </a:solidFill>
                <a:latin typeface="Times New Roman" panose="02020603050405020304" pitchFamily="18" charset="0"/>
                <a:cs typeface="Times New Roman" panose="02020603050405020304" pitchFamily="18" charset="0"/>
              </a:rPr>
              <a:t>Полигон»</a:t>
            </a:r>
            <a:endParaRPr lang="ru-RU" sz="2000" i="1" dirty="0">
              <a:solidFill>
                <a:schemeClr val="tx2"/>
              </a:solidFill>
              <a:latin typeface="Times New Roman" panose="02020603050405020304" pitchFamily="18" charset="0"/>
              <a:cs typeface="Times New Roman" panose="02020603050405020304" pitchFamily="18" charset="0"/>
            </a:endParaRPr>
          </a:p>
        </p:txBody>
      </p:sp>
      <p:pic>
        <p:nvPicPr>
          <p:cNvPr id="12" name="Picture 4"/>
          <p:cNvPicPr/>
          <p:nvPr/>
        </p:nvPicPr>
        <p:blipFill>
          <a:blip r:embed="rId6"/>
          <a:stretch>
            <a:fillRect/>
          </a:stretch>
        </p:blipFill>
        <p:spPr>
          <a:xfrm>
            <a:off x="5830722" y="2076546"/>
            <a:ext cx="5800891" cy="916686"/>
          </a:xfrm>
          <a:prstGeom prst="rect">
            <a:avLst/>
          </a:prstGeom>
        </p:spPr>
      </p:pic>
      <p:pic>
        <p:nvPicPr>
          <p:cNvPr id="14" name="Picture 6"/>
          <p:cNvPicPr/>
          <p:nvPr/>
        </p:nvPicPr>
        <p:blipFill>
          <a:blip r:embed="rId7"/>
          <a:stretch>
            <a:fillRect/>
          </a:stretch>
        </p:blipFill>
        <p:spPr>
          <a:xfrm>
            <a:off x="4222204" y="3140968"/>
            <a:ext cx="7409409" cy="3454584"/>
          </a:xfrm>
          <a:prstGeom prst="rect">
            <a:avLst/>
          </a:prstGeom>
        </p:spPr>
      </p:pic>
      <p:sp>
        <p:nvSpPr>
          <p:cNvPr id="15" name="TextBox 14"/>
          <p:cNvSpPr txBox="1"/>
          <p:nvPr/>
        </p:nvSpPr>
        <p:spPr>
          <a:xfrm>
            <a:off x="1125861" y="149216"/>
            <a:ext cx="9429824" cy="1144929"/>
          </a:xfrm>
          <a:prstGeom prst="rect">
            <a:avLst/>
          </a:prstGeom>
          <a:noFill/>
        </p:spPr>
        <p:txBody>
          <a:bodyPr wrap="square" rtlCol="0">
            <a:spAutoFit/>
          </a:bodyPr>
          <a:lstStyle/>
          <a:p>
            <a:pPr algn="ctr">
              <a:lnSpc>
                <a:spcPct val="90000"/>
              </a:lnSpc>
            </a:pPr>
            <a:r>
              <a:rPr lang="ru-RU" sz="2400" b="1" dirty="0">
                <a:solidFill>
                  <a:schemeClr val="accent1">
                    <a:lumMod val="50000"/>
                  </a:schemeClr>
                </a:solidFill>
                <a:latin typeface="Times New Roman" panose="02020603050405020304" pitchFamily="18" charset="0"/>
                <a:cs typeface="Times New Roman" panose="02020603050405020304" pitchFamily="18" charset="0"/>
              </a:rPr>
              <a:t>Портал </a:t>
            </a:r>
            <a:r>
              <a:rPr lang="ru-RU" sz="2400" b="1" dirty="0" smtClean="0">
                <a:solidFill>
                  <a:schemeClr val="accent1">
                    <a:lumMod val="50000"/>
                  </a:schemeClr>
                </a:solidFill>
                <a:latin typeface="Times New Roman" panose="02020603050405020304" pitchFamily="18" charset="0"/>
                <a:cs typeface="Times New Roman" panose="02020603050405020304" pitchFamily="18" charset="0"/>
                <a:hlinkClick r:id="rId8"/>
              </a:rPr>
              <a:t>www.darek.kg</a:t>
            </a:r>
            <a:r>
              <a:rPr lang="ru-RU" sz="2400" b="1" dirty="0">
                <a:solidFill>
                  <a:schemeClr val="accent1">
                    <a:lumMod val="50000"/>
                  </a:schemeClr>
                </a:solidFill>
                <a:latin typeface="Times New Roman" panose="02020603050405020304" pitchFamily="18" charset="0"/>
                <a:cs typeface="Times New Roman" panose="02020603050405020304" pitchFamily="18" charset="0"/>
              </a:rPr>
              <a:t> Государственной Регистрационной Службы при Правительстве </a:t>
            </a:r>
            <a:r>
              <a:rPr lang="ru-RU" sz="2400" b="1" dirty="0" err="1">
                <a:solidFill>
                  <a:schemeClr val="accent1">
                    <a:lumMod val="50000"/>
                  </a:schemeClr>
                </a:solidFill>
                <a:latin typeface="Times New Roman" panose="02020603050405020304" pitchFamily="18" charset="0"/>
                <a:cs typeface="Times New Roman" panose="02020603050405020304" pitchFamily="18" charset="0"/>
              </a:rPr>
              <a:t>Кыргы</a:t>
            </a:r>
            <a:r>
              <a:rPr lang="ky-KG" sz="2400" b="1" dirty="0">
                <a:solidFill>
                  <a:schemeClr val="accent1">
                    <a:lumMod val="50000"/>
                  </a:schemeClr>
                </a:solidFill>
                <a:latin typeface="Times New Roman" panose="02020603050405020304" pitchFamily="18" charset="0"/>
                <a:cs typeface="Times New Roman" panose="02020603050405020304" pitchFamily="18" charset="0"/>
              </a:rPr>
              <a:t>зкой Республики</a:t>
            </a:r>
            <a:endParaRPr lang="ru-RU" sz="2400" b="1" dirty="0">
              <a:solidFill>
                <a:schemeClr val="accent1">
                  <a:lumMod val="50000"/>
                </a:schemeClr>
              </a:solidFill>
              <a:latin typeface="Times New Roman" panose="02020603050405020304" pitchFamily="18" charset="0"/>
              <a:cs typeface="Times New Roman" panose="02020603050405020304" pitchFamily="18" charset="0"/>
            </a:endParaRPr>
          </a:p>
          <a:p>
            <a:pPr algn="ctr">
              <a:lnSpc>
                <a:spcPct val="90000"/>
              </a:lnSpc>
            </a:pPr>
            <a:endParaRPr lang="ru-RU" sz="2800" dirty="0"/>
          </a:p>
        </p:txBody>
      </p:sp>
      <p:sp>
        <p:nvSpPr>
          <p:cNvPr id="16" name="TextBox 15"/>
          <p:cNvSpPr txBox="1"/>
          <p:nvPr/>
        </p:nvSpPr>
        <p:spPr>
          <a:xfrm>
            <a:off x="174481" y="6309320"/>
            <a:ext cx="648072" cy="286232"/>
          </a:xfrm>
          <a:prstGeom prst="rect">
            <a:avLst/>
          </a:prstGeom>
          <a:noFill/>
        </p:spPr>
        <p:txBody>
          <a:bodyPr wrap="square" rtlCol="0">
            <a:spAutoFit/>
          </a:bodyPr>
          <a:lstStyle/>
          <a:p>
            <a:pPr>
              <a:lnSpc>
                <a:spcPct val="90000"/>
              </a:lnSpc>
            </a:pPr>
            <a:r>
              <a:rPr lang="en-US" sz="1400" dirty="0" smtClean="0"/>
              <a:t>1</a:t>
            </a:r>
            <a:r>
              <a:rPr lang="ky-KG" sz="1400" dirty="0" smtClean="0"/>
              <a:t>1</a:t>
            </a:r>
            <a:endParaRPr lang="ru-RU" sz="1400" dirty="0"/>
          </a:p>
        </p:txBody>
      </p:sp>
    </p:spTree>
    <p:extLst>
      <p:ext uri="{BB962C8B-B14F-4D97-AF65-F5344CB8AC3E}">
        <p14:creationId xmlns:p14="http://schemas.microsoft.com/office/powerpoint/2010/main" xmlns="" val="1551168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logo NSC"/>
          <p:cNvPicPr>
            <a:picLocks noChangeAspect="1" noChangeArrowheads="1"/>
          </p:cNvPicPr>
          <p:nvPr/>
        </p:nvPicPr>
        <p:blipFill>
          <a:blip r:embed="rId2" cstate="print"/>
          <a:srcRect/>
          <a:stretch>
            <a:fillRect/>
          </a:stretch>
        </p:blipFill>
        <p:spPr bwMode="auto">
          <a:xfrm>
            <a:off x="-1" y="6411"/>
            <a:ext cx="1241589" cy="1224956"/>
          </a:xfrm>
          <a:prstGeom prst="rect">
            <a:avLst/>
          </a:prstGeom>
          <a:noFill/>
          <a:ln w="9525">
            <a:noFill/>
            <a:miter lim="800000"/>
            <a:headEnd/>
            <a:tailEnd/>
          </a:ln>
        </p:spPr>
      </p:pic>
      <p:pic>
        <p:nvPicPr>
          <p:cNvPr id="8"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54988"/>
            <a:ext cx="1633141" cy="59051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1241587" y="150188"/>
            <a:ext cx="9314097" cy="523220"/>
          </a:xfrm>
          <a:prstGeom prst="rect">
            <a:avLst/>
          </a:prstGeom>
          <a:noFill/>
        </p:spPr>
        <p:txBody>
          <a:bodyPr wrap="square" rtlCol="0">
            <a:spAutoFit/>
          </a:bodyPr>
          <a:lstStyle/>
          <a:p>
            <a:pPr algn="ctr"/>
            <a:r>
              <a:rPr lang="ky-KG" sz="2800" b="1" dirty="0" smtClean="0">
                <a:solidFill>
                  <a:schemeClr val="tx2"/>
                </a:solidFill>
                <a:latin typeface="Times New Roman" panose="02020603050405020304" pitchFamily="18" charset="0"/>
                <a:cs typeface="Times New Roman" panose="02020603050405020304" pitchFamily="18" charset="0"/>
              </a:rPr>
              <a:t>ВЫВОДЫ</a:t>
            </a:r>
            <a:endParaRPr lang="ru-RU" sz="2800" b="1" dirty="0">
              <a:solidFill>
                <a:schemeClr val="tx2"/>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4"/>
          <a:stretch>
            <a:fillRect/>
          </a:stretch>
        </p:blipFill>
        <p:spPr>
          <a:xfrm>
            <a:off x="10555685" y="666373"/>
            <a:ext cx="1633140" cy="564994"/>
          </a:xfrm>
          <a:prstGeom prst="rect">
            <a:avLst/>
          </a:prstGeom>
        </p:spPr>
      </p:pic>
      <p:sp>
        <p:nvSpPr>
          <p:cNvPr id="9" name="TextBox 8"/>
          <p:cNvSpPr txBox="1"/>
          <p:nvPr/>
        </p:nvSpPr>
        <p:spPr>
          <a:xfrm>
            <a:off x="174481" y="6309320"/>
            <a:ext cx="648072" cy="286232"/>
          </a:xfrm>
          <a:prstGeom prst="rect">
            <a:avLst/>
          </a:prstGeom>
          <a:noFill/>
        </p:spPr>
        <p:txBody>
          <a:bodyPr wrap="square" rtlCol="0">
            <a:spAutoFit/>
          </a:bodyPr>
          <a:lstStyle/>
          <a:p>
            <a:pPr>
              <a:lnSpc>
                <a:spcPct val="90000"/>
              </a:lnSpc>
            </a:pPr>
            <a:r>
              <a:rPr lang="en-US" sz="1400" dirty="0" smtClean="0"/>
              <a:t>1</a:t>
            </a:r>
            <a:r>
              <a:rPr lang="ky-KG" sz="1400" dirty="0" smtClean="0"/>
              <a:t>2</a:t>
            </a:r>
            <a:endParaRPr lang="ru-RU" sz="1400" dirty="0"/>
          </a:p>
        </p:txBody>
      </p:sp>
      <p:sp>
        <p:nvSpPr>
          <p:cNvPr id="4" name="Прямоугольник 3"/>
          <p:cNvSpPr/>
          <p:nvPr/>
        </p:nvSpPr>
        <p:spPr>
          <a:xfrm>
            <a:off x="1241588" y="1071546"/>
            <a:ext cx="10037400" cy="4462760"/>
          </a:xfrm>
          <a:prstGeom prst="rect">
            <a:avLst/>
          </a:prstGeom>
        </p:spPr>
        <p:txBody>
          <a:bodyPr wrap="square">
            <a:spAutoFit/>
          </a:bodyPr>
          <a:lstStyle/>
          <a:p>
            <a:pPr>
              <a:spcAft>
                <a:spcPts val="1200"/>
              </a:spcAft>
            </a:pPr>
            <a:r>
              <a:rPr lang="ru-RU" sz="2400" b="1" dirty="0" smtClean="0">
                <a:latin typeface="Times New Roman" pitchFamily="18" charset="0"/>
                <a:cs typeface="Times New Roman" pitchFamily="18" charset="0"/>
              </a:rPr>
              <a:t>- О</a:t>
            </a:r>
            <a:r>
              <a:rPr lang="ky-KG" sz="2400" b="1" dirty="0" smtClean="0">
                <a:solidFill>
                  <a:schemeClr val="tx2"/>
                </a:solidFill>
                <a:latin typeface="Times New Roman" pitchFamily="18" charset="0"/>
                <a:cs typeface="Times New Roman" pitchFamily="18" charset="0"/>
              </a:rPr>
              <a:t>собенностью  </a:t>
            </a:r>
            <a:r>
              <a:rPr lang="ky-KG" sz="2400" b="1" dirty="0">
                <a:solidFill>
                  <a:schemeClr val="tx2"/>
                </a:solidFill>
                <a:latin typeface="Times New Roman" pitchFamily="18" charset="0"/>
                <a:cs typeface="Times New Roman" pitchFamily="18" charset="0"/>
              </a:rPr>
              <a:t>в предстоящей переписи </a:t>
            </a:r>
            <a:r>
              <a:rPr lang="ky-KG" sz="2400" b="1" dirty="0" smtClean="0">
                <a:solidFill>
                  <a:schemeClr val="tx2"/>
                </a:solidFill>
                <a:latin typeface="Times New Roman" pitchFamily="18" charset="0"/>
                <a:cs typeface="Times New Roman" pitchFamily="18" charset="0"/>
              </a:rPr>
              <a:t>населения и жилищного фонда 2020 года является </a:t>
            </a:r>
            <a:r>
              <a:rPr lang="ky-KG" sz="2400" b="1" dirty="0">
                <a:solidFill>
                  <a:schemeClr val="tx2"/>
                </a:solidFill>
                <a:latin typeface="Times New Roman" pitchFamily="18" charset="0"/>
                <a:cs typeface="Times New Roman" pitchFamily="18" charset="0"/>
              </a:rPr>
              <a:t>использование административных данных </a:t>
            </a:r>
            <a:r>
              <a:rPr lang="ky-KG" sz="2400" b="1" dirty="0" smtClean="0">
                <a:solidFill>
                  <a:schemeClr val="tx2"/>
                </a:solidFill>
                <a:latin typeface="Times New Roman" pitchFamily="18" charset="0"/>
                <a:cs typeface="Times New Roman" pitchFamily="18" charset="0"/>
              </a:rPr>
              <a:t>и </a:t>
            </a:r>
            <a:r>
              <a:rPr lang="ky-KG" sz="2400" b="1" dirty="0">
                <a:solidFill>
                  <a:schemeClr val="tx2"/>
                </a:solidFill>
                <a:latin typeface="Times New Roman" pitchFamily="18" charset="0"/>
                <a:cs typeface="Times New Roman" pitchFamily="18" charset="0"/>
              </a:rPr>
              <a:t>геоинформационных </a:t>
            </a:r>
            <a:r>
              <a:rPr lang="ky-KG" sz="2400" b="1" dirty="0" smtClean="0">
                <a:solidFill>
                  <a:schemeClr val="tx2"/>
                </a:solidFill>
                <a:latin typeface="Times New Roman" pitchFamily="18" charset="0"/>
                <a:cs typeface="Times New Roman" pitchFamily="18" charset="0"/>
              </a:rPr>
              <a:t>систем</a:t>
            </a:r>
            <a:endParaRPr lang="ky-KG" sz="2400" b="1" dirty="0">
              <a:solidFill>
                <a:schemeClr val="tx2"/>
              </a:solidFill>
              <a:latin typeface="Times New Roman" pitchFamily="18" charset="0"/>
              <a:cs typeface="Times New Roman" pitchFamily="18" charset="0"/>
            </a:endParaRPr>
          </a:p>
          <a:p>
            <a:r>
              <a:rPr lang="ru-RU" sz="2400" b="1" dirty="0" smtClean="0">
                <a:solidFill>
                  <a:schemeClr val="tx2"/>
                </a:solidFill>
                <a:latin typeface="Times New Roman" pitchFamily="18" charset="0"/>
                <a:cs typeface="Times New Roman" pitchFamily="18" charset="0"/>
              </a:rPr>
              <a:t>-Для </a:t>
            </a:r>
            <a:r>
              <a:rPr lang="ru-RU" sz="2400" b="1" dirty="0" err="1" smtClean="0">
                <a:solidFill>
                  <a:schemeClr val="tx2"/>
                </a:solidFill>
                <a:latin typeface="Times New Roman" pitchFamily="18" charset="0"/>
                <a:cs typeface="Times New Roman" pitchFamily="18" charset="0"/>
              </a:rPr>
              <a:t>п</a:t>
            </a:r>
            <a:r>
              <a:rPr lang="ky-KG" sz="2400" b="1" dirty="0" smtClean="0">
                <a:solidFill>
                  <a:schemeClr val="tx2"/>
                </a:solidFill>
                <a:latin typeface="Times New Roman" pitchFamily="18" charset="0"/>
                <a:cs typeface="Times New Roman" pitchFamily="18" charset="0"/>
              </a:rPr>
              <a:t>илотной переписи населения созданы электронные регистраторские участки, автоматизирован формирание Формы-Регистрации “Список жилих помещений и нежелых строений, где может проживать население” </a:t>
            </a:r>
            <a:endParaRPr lang="ru-RU" sz="2400" b="1" dirty="0" smtClean="0">
              <a:solidFill>
                <a:schemeClr val="tx2"/>
              </a:solidFill>
              <a:latin typeface="Times New Roman" pitchFamily="18" charset="0"/>
              <a:cs typeface="Times New Roman" pitchFamily="18" charset="0"/>
            </a:endParaRPr>
          </a:p>
          <a:p>
            <a:pPr>
              <a:spcBef>
                <a:spcPts val="1200"/>
              </a:spcBef>
            </a:pPr>
            <a:r>
              <a:rPr lang="ru-RU" sz="2400" b="1" dirty="0" smtClean="0">
                <a:solidFill>
                  <a:schemeClr val="tx2"/>
                </a:solidFill>
                <a:latin typeface="Times New Roman" pitchFamily="18" charset="0"/>
                <a:cs typeface="Times New Roman" pitchFamily="18" charset="0"/>
              </a:rPr>
              <a:t> - В </a:t>
            </a:r>
            <a:r>
              <a:rPr lang="ky-KG" sz="2400" b="1" dirty="0" smtClean="0">
                <a:solidFill>
                  <a:schemeClr val="tx2"/>
                </a:solidFill>
                <a:latin typeface="Times New Roman" pitchFamily="18" charset="0"/>
                <a:cs typeface="Times New Roman" pitchFamily="18" charset="0"/>
              </a:rPr>
              <a:t>переписи населения и жилищного фонда Кыргызской Республики 2020 года</a:t>
            </a:r>
            <a:r>
              <a:rPr lang="ru-RU" sz="2400" b="1" dirty="0" smtClean="0">
                <a:solidFill>
                  <a:schemeClr val="tx2"/>
                </a:solidFill>
                <a:latin typeface="Times New Roman" pitchFamily="18" charset="0"/>
                <a:cs typeface="Times New Roman" pitchFamily="18" charset="0"/>
              </a:rPr>
              <a:t>  будет использован </a:t>
            </a:r>
            <a:r>
              <a:rPr lang="ky-KG" sz="2400" b="1" dirty="0" smtClean="0">
                <a:solidFill>
                  <a:schemeClr val="tx2"/>
                </a:solidFill>
                <a:latin typeface="Times New Roman" pitchFamily="18" charset="0"/>
                <a:cs typeface="Times New Roman" pitchFamily="18" charset="0"/>
              </a:rPr>
              <a:t>программый продукт по составлению оргплана в электронном формате, с учетом недоработок  выявленных в пилотной переписи населения </a:t>
            </a:r>
            <a:endParaRPr lang="ru-RU" sz="24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8428999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logo NSC"/>
          <p:cNvPicPr>
            <a:picLocks noChangeAspect="1" noChangeArrowheads="1"/>
          </p:cNvPicPr>
          <p:nvPr/>
        </p:nvPicPr>
        <p:blipFill>
          <a:blip r:embed="rId3" cstate="print"/>
          <a:srcRect/>
          <a:stretch>
            <a:fillRect/>
          </a:stretch>
        </p:blipFill>
        <p:spPr bwMode="auto">
          <a:xfrm>
            <a:off x="0" y="6411"/>
            <a:ext cx="1133518" cy="1118333"/>
          </a:xfrm>
          <a:prstGeom prst="rect">
            <a:avLst/>
          </a:prstGeom>
          <a:noFill/>
          <a:ln w="9525">
            <a:noFill/>
            <a:miter lim="800000"/>
            <a:headEnd/>
            <a:tailEnd/>
          </a:ln>
        </p:spPr>
      </p:pic>
      <p:pic>
        <p:nvPicPr>
          <p:cNvPr id="8" name="Picture 2" descr="C:\Users\Stynchtykbekova\Desktop\Аза\logo.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555684" y="75862"/>
            <a:ext cx="1633141" cy="59051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1862537" y="2852936"/>
            <a:ext cx="8709744" cy="646331"/>
          </a:xfrm>
          <a:prstGeom prst="rect">
            <a:avLst/>
          </a:prstGeom>
          <a:noFill/>
        </p:spPr>
        <p:txBody>
          <a:bodyPr wrap="square" rtlCol="0">
            <a:spAutoFit/>
          </a:bodyPr>
          <a:lstStyle/>
          <a:p>
            <a:pPr algn="ctr">
              <a:lnSpc>
                <a:spcPct val="90000"/>
              </a:lnSpc>
            </a:pPr>
            <a:r>
              <a:rPr lang="ru-RU" sz="4000" b="1" i="1" dirty="0">
                <a:solidFill>
                  <a:schemeClr val="accent1">
                    <a:lumMod val="50000"/>
                  </a:schemeClr>
                </a:solidFill>
              </a:rPr>
              <a:t>Спасибо за </a:t>
            </a:r>
            <a:r>
              <a:rPr lang="ru-RU" sz="4000" b="1" i="1" dirty="0" smtClean="0">
                <a:solidFill>
                  <a:schemeClr val="accent1">
                    <a:lumMod val="50000"/>
                  </a:schemeClr>
                </a:solidFill>
              </a:rPr>
              <a:t>внимание</a:t>
            </a:r>
            <a:r>
              <a:rPr lang="en-US" sz="4000" b="1" i="1" dirty="0" smtClean="0">
                <a:solidFill>
                  <a:schemeClr val="accent1">
                    <a:lumMod val="50000"/>
                  </a:schemeClr>
                </a:solidFill>
              </a:rPr>
              <a:t>!</a:t>
            </a:r>
            <a:endParaRPr lang="ru-RU" sz="4000" b="1" i="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5"/>
          <a:stretch>
            <a:fillRect/>
          </a:stretch>
        </p:blipFill>
        <p:spPr>
          <a:xfrm>
            <a:off x="10555685" y="666373"/>
            <a:ext cx="1633140" cy="564994"/>
          </a:xfrm>
          <a:prstGeom prst="rect">
            <a:avLst/>
          </a:prstGeom>
        </p:spPr>
      </p:pic>
      <p:sp>
        <p:nvSpPr>
          <p:cNvPr id="7" name="TextBox 6"/>
          <p:cNvSpPr txBox="1"/>
          <p:nvPr/>
        </p:nvSpPr>
        <p:spPr>
          <a:xfrm>
            <a:off x="174481" y="6309320"/>
            <a:ext cx="648072" cy="286232"/>
          </a:xfrm>
          <a:prstGeom prst="rect">
            <a:avLst/>
          </a:prstGeom>
          <a:noFill/>
        </p:spPr>
        <p:txBody>
          <a:bodyPr wrap="square" rtlCol="0">
            <a:spAutoFit/>
          </a:bodyPr>
          <a:lstStyle/>
          <a:p>
            <a:pPr>
              <a:lnSpc>
                <a:spcPct val="90000"/>
              </a:lnSpc>
            </a:pPr>
            <a:r>
              <a:rPr lang="en-US" sz="1400" dirty="0" smtClean="0"/>
              <a:t>1</a:t>
            </a:r>
            <a:r>
              <a:rPr lang="ky-KG" sz="1400" dirty="0" smtClean="0"/>
              <a:t>3</a:t>
            </a:r>
            <a:endParaRPr lang="ru-RU" sz="1400" dirty="0"/>
          </a:p>
        </p:txBody>
      </p:sp>
    </p:spTree>
    <p:extLst>
      <p:ext uri="{BB962C8B-B14F-4D97-AF65-F5344CB8AC3E}">
        <p14:creationId xmlns:p14="http://schemas.microsoft.com/office/powerpoint/2010/main" xmlns="" val="38331640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Stynchtykbekova\Desktop\Аза\logo.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4" descr="logo NSC"/>
          <p:cNvPicPr>
            <a:picLocks noChangeAspect="1" noChangeArrowheads="1"/>
          </p:cNvPicPr>
          <p:nvPr/>
        </p:nvPicPr>
        <p:blipFill>
          <a:blip r:embed="rId3" cstate="print"/>
          <a:srcRect/>
          <a:stretch>
            <a:fillRect/>
          </a:stretch>
        </p:blipFill>
        <p:spPr bwMode="auto">
          <a:xfrm>
            <a:off x="0" y="6411"/>
            <a:ext cx="997034" cy="983677"/>
          </a:xfrm>
          <a:prstGeom prst="rect">
            <a:avLst/>
          </a:prstGeom>
          <a:noFill/>
          <a:ln w="9525">
            <a:noFill/>
            <a:miter lim="800000"/>
            <a:headEnd/>
            <a:tailEnd/>
          </a:ln>
        </p:spPr>
      </p:pic>
      <p:pic>
        <p:nvPicPr>
          <p:cNvPr id="9" name="Рисунок 8"/>
          <p:cNvPicPr>
            <a:picLocks noChangeAspect="1"/>
          </p:cNvPicPr>
          <p:nvPr/>
        </p:nvPicPr>
        <p:blipFill>
          <a:blip r:embed="rId4"/>
          <a:stretch>
            <a:fillRect/>
          </a:stretch>
        </p:blipFill>
        <p:spPr>
          <a:xfrm>
            <a:off x="10555685" y="628132"/>
            <a:ext cx="1633140" cy="564994"/>
          </a:xfrm>
          <a:prstGeom prst="rect">
            <a:avLst/>
          </a:prstGeom>
        </p:spPr>
      </p:pic>
      <p:graphicFrame>
        <p:nvGraphicFramePr>
          <p:cNvPr id="13" name="Диаграмма 12"/>
          <p:cNvGraphicFramePr>
            <a:graphicFrameLocks/>
          </p:cNvGraphicFramePr>
          <p:nvPr>
            <p:extLst>
              <p:ext uri="{D42A27DB-BD31-4B8C-83A1-F6EECF244321}">
                <p14:modId xmlns:p14="http://schemas.microsoft.com/office/powerpoint/2010/main" xmlns="" val="2584470476"/>
              </p:ext>
            </p:extLst>
          </p:nvPr>
        </p:nvGraphicFramePr>
        <p:xfrm>
          <a:off x="693812" y="1268759"/>
          <a:ext cx="11089232" cy="4023965"/>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a:t>2</a:t>
            </a:r>
            <a:endParaRPr lang="en-US" sz="1400" dirty="0" smtClean="0"/>
          </a:p>
        </p:txBody>
      </p:sp>
      <p:sp>
        <p:nvSpPr>
          <p:cNvPr id="11" name="Rectangle 6"/>
          <p:cNvSpPr>
            <a:spLocks noChangeArrowheads="1"/>
          </p:cNvSpPr>
          <p:nvPr/>
        </p:nvSpPr>
        <p:spPr bwMode="auto">
          <a:xfrm>
            <a:off x="2640013" y="5292725"/>
            <a:ext cx="779120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ru-RU" sz="1600" b="1" dirty="0">
                <a:latin typeface="Times New Roman" panose="02020603050405020304" pitchFamily="18" charset="0"/>
              </a:rPr>
              <a:t>Численность населения Кыргызстана продолжает увеличиваться: в 2018г.,  по сравнению с 1897г.,  увеличилась в 9 раз; по сравнению с 1926г. - в 6 раз. </a:t>
            </a:r>
          </a:p>
        </p:txBody>
      </p:sp>
      <p:sp>
        <p:nvSpPr>
          <p:cNvPr id="12" name="Rectangle 6"/>
          <p:cNvSpPr>
            <a:spLocks noChangeArrowheads="1"/>
          </p:cNvSpPr>
          <p:nvPr/>
        </p:nvSpPr>
        <p:spPr bwMode="auto">
          <a:xfrm>
            <a:off x="3071664" y="5876925"/>
            <a:ext cx="7158186"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ru-RU" sz="1600" b="1" i="1" dirty="0">
                <a:latin typeface="Times New Roman" panose="02020603050405020304" pitchFamily="18" charset="0"/>
              </a:rPr>
              <a:t>Примечание:</a:t>
            </a:r>
            <a:r>
              <a:rPr lang="ru-RU" altLang="ru-RU" sz="1600" i="1" dirty="0">
                <a:latin typeface="Times New Roman" panose="02020603050405020304" pitchFamily="18" charset="0"/>
              </a:rPr>
              <a:t> данные до 1970г. приведены по наличному  населению, с 1970г. - по постоянному населению.</a:t>
            </a:r>
          </a:p>
        </p:txBody>
      </p:sp>
      <p:sp>
        <p:nvSpPr>
          <p:cNvPr id="15" name="Rectangle 2"/>
          <p:cNvSpPr txBox="1">
            <a:spLocks noChangeArrowheads="1"/>
          </p:cNvSpPr>
          <p:nvPr/>
        </p:nvSpPr>
        <p:spPr>
          <a:xfrm>
            <a:off x="2422004" y="236559"/>
            <a:ext cx="7634287" cy="888185"/>
          </a:xfrm>
          <a:prstGeom prst="rect">
            <a:avLst/>
          </a:prstGeom>
        </p:spPr>
        <p:txBody>
          <a:bodyPr vert="horz" wrap="square" lIns="91440" tIns="45720" rIns="91440" bIns="45720" numCol="1" rtlCol="0" anchor="b" anchorCtr="0" compatLnSpc="1">
            <a:prstTxWarp prst="textNoShape">
              <a:avLst/>
            </a:prstTxWarp>
            <a:normAutofit fontScale="75000" lnSpcReduction="20000"/>
          </a:bodyPr>
          <a:lstStyle>
            <a:lvl1pPr algn="l" defTabSz="914400" rtl="0" eaLnBrk="1" latinLnBrk="0" hangingPunct="1">
              <a:lnSpc>
                <a:spcPct val="90000"/>
              </a:lnSpc>
              <a:spcBef>
                <a:spcPct val="0"/>
              </a:spcBef>
              <a:buNone/>
              <a:defRPr sz="4400" kern="1200" cap="all" baseline="0">
                <a:solidFill>
                  <a:schemeClr val="tx1">
                    <a:lumMod val="50000"/>
                  </a:schemeClr>
                </a:solidFill>
                <a:latin typeface="+mj-lt"/>
                <a:ea typeface="+mj-ea"/>
                <a:cs typeface="+mj-cs"/>
              </a:defRPr>
            </a:lvl1pPr>
          </a:lstStyle>
          <a:p>
            <a:pPr algn="ctr">
              <a:defRPr/>
            </a:pPr>
            <a:r>
              <a:rPr lang="ru-RU" sz="3100" b="1" dirty="0" smtClean="0">
                <a:solidFill>
                  <a:schemeClr val="accent1">
                    <a:lumMod val="50000"/>
                  </a:schemeClr>
                </a:solidFill>
                <a:effectLst>
                  <a:outerShdw blurRad="38100" dist="38100" dir="2700000" algn="tl">
                    <a:srgbClr val="C0C0C0"/>
                  </a:outerShdw>
                </a:effectLst>
                <a:latin typeface="Times New Roman" pitchFamily="18" charset="0"/>
              </a:rPr>
              <a:t>Численность населения </a:t>
            </a:r>
            <a:r>
              <a:rPr lang="ky-KG" sz="3100" b="1" dirty="0" smtClean="0">
                <a:solidFill>
                  <a:schemeClr val="accent1">
                    <a:lumMod val="50000"/>
                  </a:schemeClr>
                </a:solidFill>
                <a:effectLst>
                  <a:outerShdw blurRad="38100" dist="38100" dir="2700000" algn="tl">
                    <a:srgbClr val="C0C0C0"/>
                  </a:outerShdw>
                </a:effectLst>
                <a:latin typeface="Times New Roman" pitchFamily="18" charset="0"/>
              </a:rPr>
              <a:t>Кыргызстана</a:t>
            </a:r>
            <a:br>
              <a:rPr lang="ky-KG" sz="3100" b="1" dirty="0" smtClean="0">
                <a:solidFill>
                  <a:schemeClr val="accent1">
                    <a:lumMod val="50000"/>
                  </a:schemeClr>
                </a:solidFill>
                <a:effectLst>
                  <a:outerShdw blurRad="38100" dist="38100" dir="2700000" algn="tl">
                    <a:srgbClr val="C0C0C0"/>
                  </a:outerShdw>
                </a:effectLst>
                <a:latin typeface="Times New Roman" pitchFamily="18" charset="0"/>
              </a:rPr>
            </a:br>
            <a:r>
              <a:rPr lang="ky-KG" sz="3100" b="1" dirty="0" smtClean="0">
                <a:solidFill>
                  <a:schemeClr val="accent1">
                    <a:lumMod val="50000"/>
                  </a:schemeClr>
                </a:solidFill>
                <a:effectLst>
                  <a:outerShdw blurRad="38100" dist="38100" dir="2700000" algn="tl">
                    <a:srgbClr val="C0C0C0"/>
                  </a:outerShdw>
                </a:effectLst>
                <a:latin typeface="Times New Roman" pitchFamily="18" charset="0"/>
              </a:rPr>
              <a:t>  в 1897-2018гг</a:t>
            </a:r>
            <a:r>
              <a:rPr lang="ru-RU" sz="3100" b="1" dirty="0" smtClean="0">
                <a:solidFill>
                  <a:schemeClr val="accent1">
                    <a:lumMod val="50000"/>
                  </a:schemeClr>
                </a:solidFill>
                <a:effectLst>
                  <a:outerShdw blurRad="38100" dist="38100" dir="2700000" algn="tl">
                    <a:srgbClr val="C0C0C0"/>
                  </a:outerShdw>
                </a:effectLst>
                <a:latin typeface="Times New Roman" pitchFamily="18" charset="0"/>
              </a:rPr>
              <a:t>.</a:t>
            </a:r>
            <a:r>
              <a:rPr lang="ru-RU" sz="2700" b="1" dirty="0" smtClean="0">
                <a:solidFill>
                  <a:schemeClr val="accent1">
                    <a:lumMod val="50000"/>
                  </a:schemeClr>
                </a:solidFill>
                <a:effectLst>
                  <a:outerShdw blurRad="38100" dist="38100" dir="2700000" algn="tl">
                    <a:srgbClr val="C0C0C0"/>
                  </a:outerShdw>
                </a:effectLst>
                <a:latin typeface="Times New Roman" pitchFamily="18" charset="0"/>
              </a:rPr>
              <a:t/>
            </a:r>
            <a:br>
              <a:rPr lang="ru-RU" sz="2700" b="1" dirty="0" smtClean="0">
                <a:solidFill>
                  <a:schemeClr val="accent1">
                    <a:lumMod val="50000"/>
                  </a:schemeClr>
                </a:solidFill>
                <a:effectLst>
                  <a:outerShdw blurRad="38100" dist="38100" dir="2700000" algn="tl">
                    <a:srgbClr val="C0C0C0"/>
                  </a:outerShdw>
                </a:effectLst>
                <a:latin typeface="Times New Roman" pitchFamily="18" charset="0"/>
              </a:rPr>
            </a:br>
            <a:r>
              <a:rPr lang="en-US" sz="2200" b="1" i="1" dirty="0" smtClean="0">
                <a:solidFill>
                  <a:schemeClr val="accent1">
                    <a:lumMod val="50000"/>
                  </a:schemeClr>
                </a:solidFill>
                <a:effectLst>
                  <a:outerShdw blurRad="38100" dist="38100" dir="2700000" algn="tl">
                    <a:srgbClr val="C0C0C0"/>
                  </a:outerShdw>
                </a:effectLst>
                <a:latin typeface="Times New Roman" pitchFamily="18" charset="0"/>
              </a:rPr>
              <a:t> </a:t>
            </a:r>
            <a:r>
              <a:rPr lang="ru-RU" sz="2200" b="1" i="1" dirty="0" smtClean="0">
                <a:solidFill>
                  <a:schemeClr val="accent1">
                    <a:lumMod val="50000"/>
                  </a:schemeClr>
                </a:solidFill>
                <a:effectLst>
                  <a:outerShdw blurRad="38100" dist="38100" dir="2700000" algn="tl">
                    <a:srgbClr val="C0C0C0"/>
                  </a:outerShdw>
                </a:effectLst>
                <a:latin typeface="Times New Roman" pitchFamily="18" charset="0"/>
              </a:rPr>
              <a:t>(тыс. человек)</a:t>
            </a:r>
            <a:endParaRPr lang="ru-RU" sz="2200" b="1" i="1" dirty="0">
              <a:solidFill>
                <a:schemeClr val="accent1">
                  <a:lumMod val="50000"/>
                </a:schemeClr>
              </a:solidFill>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3124777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descr="logo NSC"/>
          <p:cNvPicPr>
            <a:picLocks noChangeAspect="1" noChangeArrowheads="1"/>
          </p:cNvPicPr>
          <p:nvPr/>
        </p:nvPicPr>
        <p:blipFill>
          <a:blip r:embed="rId2" cstate="print"/>
          <a:srcRect/>
          <a:stretch>
            <a:fillRect/>
          </a:stretch>
        </p:blipFill>
        <p:spPr bwMode="auto">
          <a:xfrm>
            <a:off x="19189" y="6411"/>
            <a:ext cx="958655" cy="864096"/>
          </a:xfrm>
          <a:prstGeom prst="rect">
            <a:avLst/>
          </a:prstGeom>
          <a:noFill/>
          <a:ln w="9525">
            <a:noFill/>
            <a:miter lim="800000"/>
            <a:headEnd/>
            <a:tailEnd/>
          </a:ln>
        </p:spPr>
      </p:pic>
      <p:sp>
        <p:nvSpPr>
          <p:cNvPr id="10" name="Text Box 2"/>
          <p:cNvSpPr txBox="1">
            <a:spLocks noChangeArrowheads="1"/>
          </p:cNvSpPr>
          <p:nvPr/>
        </p:nvSpPr>
        <p:spPr bwMode="auto">
          <a:xfrm>
            <a:off x="977844" y="20843"/>
            <a:ext cx="9801816" cy="954107"/>
          </a:xfrm>
          <a:prstGeom prst="rect">
            <a:avLst/>
          </a:prstGeom>
          <a:noFill/>
          <a:ln w="9525">
            <a:noFill/>
            <a:miter lim="800000"/>
            <a:headEnd/>
            <a:tailEnd/>
          </a:ln>
        </p:spPr>
        <p:txBody>
          <a:bodyPr wrap="square">
            <a:spAutoFit/>
          </a:bodyPr>
          <a:lstStyle/>
          <a:p>
            <a:pPr algn="ctr"/>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Перепись населения и жилищного фонда 2020 года </a:t>
            </a:r>
          </a:p>
          <a:p>
            <a:pPr algn="ctr"/>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в Кыргызской Республике </a:t>
            </a:r>
            <a:endParaRPr lang="ru-RU" sz="28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348696" y="1267441"/>
            <a:ext cx="9723247" cy="1015663"/>
          </a:xfrm>
          <a:prstGeom prst="rect">
            <a:avLst/>
          </a:prstGeom>
          <a:solidFill>
            <a:schemeClr val="accent6">
              <a:lumMod val="20000"/>
              <a:lumOff val="80000"/>
            </a:schemeClr>
          </a:solidFill>
          <a:ln w="12700">
            <a:solidFill>
              <a:srgbClr val="0070C0"/>
            </a:solidFill>
            <a:prstDash val="sysDot"/>
            <a:miter lim="800000"/>
            <a:headEnd/>
            <a:tailEnd/>
          </a:ln>
          <a:effectLst>
            <a:outerShdw dist="71842" dir="2700000" algn="ctr" rotWithShape="0">
              <a:srgbClr val="000046"/>
            </a:outerShdw>
          </a:effectLst>
        </p:spPr>
        <p:txBody>
          <a:bodyPr wrap="square">
            <a:spAutoFit/>
          </a:bodyPr>
          <a:lstStyle/>
          <a:p>
            <a:pPr algn="ctr"/>
            <a:r>
              <a:rPr lang="ru-RU" sz="1500" dirty="0" smtClean="0">
                <a:solidFill>
                  <a:schemeClr val="accent6">
                    <a:lumMod val="75000"/>
                  </a:schemeClr>
                </a:solidFill>
              </a:rPr>
              <a:t>«</a:t>
            </a:r>
            <a:r>
              <a:rPr lang="ru-RU" sz="1500" b="1" dirty="0">
                <a:solidFill>
                  <a:schemeClr val="accent6">
                    <a:lumMod val="75000"/>
                  </a:schemeClr>
                </a:solidFill>
              </a:rPr>
              <a:t>перепись населения</a:t>
            </a:r>
            <a:r>
              <a:rPr lang="ru-RU" sz="1500" dirty="0">
                <a:solidFill>
                  <a:schemeClr val="accent6">
                    <a:lumMod val="75000"/>
                  </a:schemeClr>
                </a:solidFill>
              </a:rPr>
              <a:t> - мероприятие, позволяющее производить через регулярные интервалы времени официальный учет (или контрольную сверку) численности населения, проживающего на территории Кыргызской Республики, наряду с получением информации по набору социальных, демографических и экономических характеристик </a:t>
            </a:r>
            <a:r>
              <a:rPr lang="ru-RU" sz="1500" dirty="0" smtClean="0">
                <a:solidFill>
                  <a:schemeClr val="accent6">
                    <a:lumMod val="75000"/>
                  </a:schemeClr>
                </a:solidFill>
              </a:rPr>
              <a:t>население»</a:t>
            </a:r>
            <a:endParaRPr lang="ru-RU" sz="1500" dirty="0">
              <a:solidFill>
                <a:schemeClr val="accent6">
                  <a:lumMod val="75000"/>
                </a:schemeClr>
              </a:solidFill>
            </a:endParaRPr>
          </a:p>
        </p:txBody>
      </p:sp>
      <p:sp>
        <p:nvSpPr>
          <p:cNvPr id="12" name="Прямоугольник 11"/>
          <p:cNvSpPr/>
          <p:nvPr/>
        </p:nvSpPr>
        <p:spPr>
          <a:xfrm>
            <a:off x="2348697" y="2505067"/>
            <a:ext cx="9723247" cy="830997"/>
          </a:xfrm>
          <a:prstGeom prst="rect">
            <a:avLst/>
          </a:prstGeom>
          <a:solidFill>
            <a:schemeClr val="accent6">
              <a:lumMod val="20000"/>
              <a:lumOff val="80000"/>
            </a:schemeClr>
          </a:solidFill>
          <a:ln w="12700">
            <a:solidFill>
              <a:srgbClr val="0070C0"/>
            </a:solidFill>
            <a:prstDash val="sysDot"/>
            <a:miter lim="800000"/>
            <a:headEnd/>
            <a:tailEnd/>
          </a:ln>
          <a:effectLst>
            <a:outerShdw dist="71842" dir="2700000" algn="ctr" rotWithShape="0">
              <a:srgbClr val="000046"/>
            </a:outerShdw>
          </a:effectLst>
        </p:spPr>
        <p:txBody>
          <a:bodyPr wrap="square">
            <a:spAutoFit/>
          </a:bodyPr>
          <a:lstStyle/>
          <a:p>
            <a:pPr algn="ctr"/>
            <a:r>
              <a:rPr lang="ru-RU" sz="1600" dirty="0" smtClean="0">
                <a:solidFill>
                  <a:schemeClr val="accent6">
                    <a:lumMod val="75000"/>
                  </a:schemeClr>
                </a:solidFill>
              </a:rPr>
              <a:t>«</a:t>
            </a:r>
            <a:r>
              <a:rPr lang="ru-RU" sz="1600" dirty="0">
                <a:solidFill>
                  <a:schemeClr val="accent6">
                    <a:lumMod val="75000"/>
                  </a:schemeClr>
                </a:solidFill>
              </a:rPr>
              <a:t>Перепись населения в Кыргызской Республике проводится один раз в десять лет в сроки, приуроченные к очередному раунду мировых переписей населения. Одновременно с переписью населения может проводиться перепись жилищного фонда</a:t>
            </a:r>
            <a:r>
              <a:rPr lang="ru-RU" sz="1600" dirty="0" smtClean="0">
                <a:solidFill>
                  <a:schemeClr val="accent6">
                    <a:lumMod val="75000"/>
                  </a:schemeClr>
                </a:solidFill>
              </a:rPr>
              <a:t>.»</a:t>
            </a:r>
            <a:endParaRPr lang="ru-RU" sz="1600" dirty="0">
              <a:solidFill>
                <a:schemeClr val="accent6">
                  <a:lumMod val="75000"/>
                </a:schemeClr>
              </a:solidFill>
            </a:endParaRPr>
          </a:p>
        </p:txBody>
      </p:sp>
      <p:sp>
        <p:nvSpPr>
          <p:cNvPr id="13" name="Прямоугольник 12"/>
          <p:cNvSpPr/>
          <p:nvPr/>
        </p:nvSpPr>
        <p:spPr>
          <a:xfrm>
            <a:off x="-38886" y="1137812"/>
            <a:ext cx="2387583" cy="1754326"/>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ru-RU" dirty="0" smtClean="0">
                <a:solidFill>
                  <a:srgbClr val="FF0000"/>
                </a:solidFill>
                <a:effectLst>
                  <a:outerShdw blurRad="38100" dist="38100" dir="2700000" algn="tl">
                    <a:srgbClr val="000000"/>
                  </a:outerShdw>
                </a:effectLst>
              </a:rPr>
              <a:t>Закон Кыргызской Республики </a:t>
            </a:r>
          </a:p>
          <a:p>
            <a:pPr algn="ctr"/>
            <a:r>
              <a:rPr lang="ru-RU" dirty="0" smtClean="0">
                <a:solidFill>
                  <a:srgbClr val="FF0000"/>
                </a:solidFill>
                <a:effectLst>
                  <a:outerShdw blurRad="38100" dist="38100" dir="2700000" algn="tl">
                    <a:srgbClr val="000000"/>
                  </a:outerShdw>
                </a:effectLst>
              </a:rPr>
              <a:t>«О переписи населения и жилищного фонда»</a:t>
            </a:r>
          </a:p>
        </p:txBody>
      </p:sp>
      <p:sp>
        <p:nvSpPr>
          <p:cNvPr id="14" name="Прямоугольник 13"/>
          <p:cNvSpPr/>
          <p:nvPr/>
        </p:nvSpPr>
        <p:spPr>
          <a:xfrm>
            <a:off x="52977" y="3356992"/>
            <a:ext cx="4221802" cy="830997"/>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sz="1600" dirty="0">
                <a:solidFill>
                  <a:srgbClr val="FF0000"/>
                </a:solidFill>
                <a:effectLst>
                  <a:outerShdw blurRad="38100" dist="38100" dir="2700000" algn="tl">
                    <a:srgbClr val="000000"/>
                  </a:outerShdw>
                </a:effectLst>
              </a:rPr>
              <a:t>Резолюция </a:t>
            </a:r>
            <a:r>
              <a:rPr lang="ru-RU" sz="1600" dirty="0" smtClean="0">
                <a:solidFill>
                  <a:srgbClr val="FF0000"/>
                </a:solidFill>
                <a:effectLst>
                  <a:outerShdw blurRad="38100" dist="38100" dir="2700000" algn="tl">
                    <a:srgbClr val="000000"/>
                  </a:outerShdw>
                </a:effectLst>
              </a:rPr>
              <a:t>Экономического </a:t>
            </a:r>
            <a:r>
              <a:rPr lang="ru-RU" sz="1600" dirty="0">
                <a:solidFill>
                  <a:srgbClr val="FF0000"/>
                </a:solidFill>
                <a:effectLst>
                  <a:outerShdw blurRad="38100" dist="38100" dir="2700000" algn="tl">
                    <a:srgbClr val="000000"/>
                  </a:outerShdw>
                </a:effectLst>
              </a:rPr>
              <a:t>и </a:t>
            </a:r>
            <a:r>
              <a:rPr lang="ru-RU" sz="1600" dirty="0" smtClean="0">
                <a:solidFill>
                  <a:srgbClr val="FF0000"/>
                </a:solidFill>
                <a:effectLst>
                  <a:outerShdw blurRad="38100" dist="38100" dir="2700000" algn="tl">
                    <a:srgbClr val="000000"/>
                  </a:outerShdw>
                </a:effectLst>
              </a:rPr>
              <a:t>Социального Совета </a:t>
            </a:r>
            <a:r>
              <a:rPr lang="ru-RU" sz="1600" dirty="0">
                <a:solidFill>
                  <a:srgbClr val="FF0000"/>
                </a:solidFill>
                <a:effectLst>
                  <a:outerShdw blurRad="38100" dist="38100" dir="2700000" algn="tl">
                    <a:srgbClr val="000000"/>
                  </a:outerShdw>
                </a:effectLst>
              </a:rPr>
              <a:t>Организации Объединенных Наций </a:t>
            </a:r>
            <a:r>
              <a:rPr lang="ru-RU" sz="1600" dirty="0" smtClean="0">
                <a:solidFill>
                  <a:srgbClr val="FF0000"/>
                </a:solidFill>
                <a:effectLst>
                  <a:outerShdw blurRad="38100" dist="38100" dir="2700000" algn="tl">
                    <a:srgbClr val="000000"/>
                  </a:outerShdw>
                </a:effectLst>
              </a:rPr>
              <a:t>от 10.06.2015</a:t>
            </a:r>
            <a:r>
              <a:rPr lang="ru-RU" sz="1600" dirty="0">
                <a:solidFill>
                  <a:srgbClr val="FF0000"/>
                </a:solidFill>
                <a:effectLst>
                  <a:outerShdw blurRad="38100" dist="38100" dir="2700000" algn="tl">
                    <a:srgbClr val="000000"/>
                  </a:outerShdw>
                </a:effectLst>
              </a:rPr>
              <a:t> </a:t>
            </a:r>
          </a:p>
        </p:txBody>
      </p:sp>
      <p:sp>
        <p:nvSpPr>
          <p:cNvPr id="15" name="Прямоугольник 50"/>
          <p:cNvSpPr>
            <a:spLocks noChangeArrowheads="1"/>
          </p:cNvSpPr>
          <p:nvPr/>
        </p:nvSpPr>
        <p:spPr bwMode="auto">
          <a:xfrm>
            <a:off x="4232296" y="3480103"/>
            <a:ext cx="7749819" cy="830997"/>
          </a:xfrm>
          <a:prstGeom prst="rect">
            <a:avLst/>
          </a:prstGeom>
          <a:solidFill>
            <a:schemeClr val="accent6">
              <a:lumMod val="20000"/>
              <a:lumOff val="80000"/>
            </a:schemeClr>
          </a:solidFill>
          <a:ln w="12700">
            <a:solidFill>
              <a:srgbClr val="0070C0"/>
            </a:solidFill>
            <a:prstDash val="sysDot"/>
            <a:miter lim="800000"/>
            <a:headEnd/>
            <a:tailEnd/>
          </a:ln>
          <a:effectLst>
            <a:outerShdw dist="71842" dir="2700000" algn="ctr" rotWithShape="0">
              <a:srgbClr val="000046"/>
            </a:outerShdw>
          </a:effectLst>
        </p:spPr>
        <p:txBody>
          <a:bodyPr wrap="square">
            <a:spAutoFit/>
          </a:bodyPr>
          <a:lstStyle/>
          <a:p>
            <a:pPr algn="ctr"/>
            <a:r>
              <a:rPr lang="ru-RU" sz="1600" dirty="0">
                <a:solidFill>
                  <a:schemeClr val="accent6">
                    <a:lumMod val="75000"/>
                  </a:schemeClr>
                </a:solidFill>
              </a:rPr>
              <a:t>Настоятельно призывает государства-члены ООН провести в период с 2015 г. по 2024 г. по меньшей мере одну перепись населения и жилищного фонда</a:t>
            </a:r>
          </a:p>
        </p:txBody>
      </p:sp>
      <p:sp>
        <p:nvSpPr>
          <p:cNvPr id="17" name="Прямоугольник 50"/>
          <p:cNvSpPr>
            <a:spLocks noChangeArrowheads="1"/>
          </p:cNvSpPr>
          <p:nvPr/>
        </p:nvSpPr>
        <p:spPr bwMode="auto">
          <a:xfrm>
            <a:off x="4243557" y="4434210"/>
            <a:ext cx="7749817" cy="830997"/>
          </a:xfrm>
          <a:prstGeom prst="rect">
            <a:avLst/>
          </a:prstGeom>
          <a:solidFill>
            <a:schemeClr val="accent6">
              <a:lumMod val="20000"/>
              <a:lumOff val="80000"/>
            </a:schemeClr>
          </a:solidFill>
          <a:ln w="12700">
            <a:solidFill>
              <a:srgbClr val="0070C0"/>
            </a:solidFill>
            <a:prstDash val="sysDot"/>
            <a:miter lim="800000"/>
            <a:headEnd/>
            <a:tailEnd/>
          </a:ln>
          <a:effectLst>
            <a:outerShdw dist="71842" dir="2700000" algn="ctr" rotWithShape="0">
              <a:srgbClr val="000046"/>
            </a:outerShdw>
          </a:effectLst>
        </p:spPr>
        <p:txBody>
          <a:bodyPr wrap="square">
            <a:spAutoFit/>
          </a:bodyPr>
          <a:lstStyle/>
          <a:p>
            <a:pPr algn="ctr"/>
            <a:r>
              <a:rPr lang="ru-RU" sz="1600" dirty="0">
                <a:solidFill>
                  <a:schemeClr val="accent6">
                    <a:lumMod val="75000"/>
                  </a:schemeClr>
                </a:solidFill>
              </a:rPr>
              <a:t>Правительствам государств-членов  Евразийского экономического союза исходить из необходимости проведения переписей раунда 2020 года в период с октября 2019 года по октябрь 2020 года</a:t>
            </a:r>
          </a:p>
        </p:txBody>
      </p:sp>
      <p:sp>
        <p:nvSpPr>
          <p:cNvPr id="18" name="Прямоугольник 50"/>
          <p:cNvSpPr>
            <a:spLocks noChangeArrowheads="1"/>
          </p:cNvSpPr>
          <p:nvPr/>
        </p:nvSpPr>
        <p:spPr bwMode="auto">
          <a:xfrm>
            <a:off x="4243557" y="5657697"/>
            <a:ext cx="7749820" cy="830997"/>
          </a:xfrm>
          <a:prstGeom prst="rect">
            <a:avLst/>
          </a:prstGeom>
          <a:solidFill>
            <a:schemeClr val="accent6">
              <a:lumMod val="20000"/>
              <a:lumOff val="80000"/>
            </a:schemeClr>
          </a:solidFill>
          <a:ln w="12700">
            <a:solidFill>
              <a:srgbClr val="0070C0"/>
            </a:solidFill>
            <a:prstDash val="sysDot"/>
            <a:miter lim="800000"/>
            <a:headEnd/>
            <a:tailEnd/>
          </a:ln>
          <a:effectLst>
            <a:outerShdw dist="71842" dir="2700000" algn="ctr" rotWithShape="0">
              <a:srgbClr val="000046"/>
            </a:outerShdw>
          </a:effectLst>
        </p:spPr>
        <p:txBody>
          <a:bodyPr wrap="square">
            <a:spAutoFit/>
          </a:bodyPr>
          <a:lstStyle/>
          <a:p>
            <a:pPr algn="ctr"/>
            <a:r>
              <a:rPr lang="ru-RU" sz="1600" dirty="0">
                <a:solidFill>
                  <a:schemeClr val="accent6">
                    <a:lumMod val="75000"/>
                  </a:schemeClr>
                </a:solidFill>
              </a:rPr>
              <a:t>Провести очередные переписи населения в государствах – участниках СНГ в максимально близкие к 2020 году сроки, предпочтительно в период с октября 2019 года по октябрь 2020 года</a:t>
            </a:r>
          </a:p>
        </p:txBody>
      </p:sp>
      <p:sp>
        <p:nvSpPr>
          <p:cNvPr id="19" name="Прямоугольник 18"/>
          <p:cNvSpPr/>
          <p:nvPr/>
        </p:nvSpPr>
        <p:spPr>
          <a:xfrm>
            <a:off x="122735" y="4631915"/>
            <a:ext cx="4105717" cy="830997"/>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sz="1600" dirty="0" smtClean="0">
                <a:solidFill>
                  <a:srgbClr val="FF0000"/>
                </a:solidFill>
                <a:effectLst>
                  <a:outerShdw blurRad="38100" dist="38100" dir="2700000" algn="tl">
                    <a:srgbClr val="000000"/>
                  </a:outerShdw>
                </a:effectLst>
              </a:rPr>
              <a:t>Распоряжение </a:t>
            </a:r>
            <a:r>
              <a:rPr lang="ru-RU" sz="1600" dirty="0">
                <a:solidFill>
                  <a:srgbClr val="FF0000"/>
                </a:solidFill>
                <a:effectLst>
                  <a:outerShdw blurRad="38100" dist="38100" dir="2700000" algn="tl">
                    <a:srgbClr val="000000"/>
                  </a:outerShdw>
                </a:effectLst>
              </a:rPr>
              <a:t>Высшего Евразийского экономического совета от </a:t>
            </a:r>
            <a:r>
              <a:rPr lang="ru-RU" sz="1600" dirty="0" smtClean="0">
                <a:solidFill>
                  <a:srgbClr val="FF0000"/>
                </a:solidFill>
                <a:effectLst>
                  <a:outerShdw blurRad="38100" dist="38100" dir="2700000" algn="tl">
                    <a:srgbClr val="000000"/>
                  </a:outerShdw>
                </a:effectLst>
              </a:rPr>
              <a:t>21.12.2015  </a:t>
            </a:r>
            <a:r>
              <a:rPr lang="ru-RU" sz="1600" dirty="0">
                <a:solidFill>
                  <a:srgbClr val="FF0000"/>
                </a:solidFill>
                <a:effectLst>
                  <a:outerShdw blurRad="38100" dist="38100" dir="2700000" algn="tl">
                    <a:srgbClr val="000000"/>
                  </a:outerShdw>
                </a:effectLst>
              </a:rPr>
              <a:t>№ </a:t>
            </a:r>
            <a:r>
              <a:rPr lang="ru-RU" sz="1600" dirty="0" smtClean="0">
                <a:solidFill>
                  <a:srgbClr val="FF0000"/>
                </a:solidFill>
                <a:effectLst>
                  <a:outerShdw blurRad="38100" dist="38100" dir="2700000" algn="tl">
                    <a:srgbClr val="000000"/>
                  </a:outerShdw>
                </a:effectLst>
              </a:rPr>
              <a:t>5</a:t>
            </a:r>
            <a:endParaRPr lang="ru-RU" sz="1600" dirty="0">
              <a:solidFill>
                <a:srgbClr val="FF0000"/>
              </a:solidFill>
              <a:effectLst>
                <a:outerShdw blurRad="38100" dist="38100" dir="2700000" algn="tl">
                  <a:srgbClr val="000000"/>
                </a:outerShdw>
              </a:effectLst>
            </a:endParaRPr>
          </a:p>
        </p:txBody>
      </p:sp>
      <p:sp>
        <p:nvSpPr>
          <p:cNvPr id="21" name="Прямоугольник 20"/>
          <p:cNvSpPr/>
          <p:nvPr/>
        </p:nvSpPr>
        <p:spPr>
          <a:xfrm>
            <a:off x="159228" y="5780809"/>
            <a:ext cx="3815507" cy="584775"/>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ru-RU" sz="1600" dirty="0" smtClean="0">
                <a:solidFill>
                  <a:srgbClr val="FF0000"/>
                </a:solidFill>
                <a:effectLst>
                  <a:outerShdw blurRad="38100" dist="38100" dir="2700000" algn="tl">
                    <a:srgbClr val="000000"/>
                  </a:outerShdw>
                </a:effectLst>
              </a:rPr>
              <a:t>Решение </a:t>
            </a:r>
            <a:r>
              <a:rPr lang="ru-RU" sz="1600" dirty="0">
                <a:solidFill>
                  <a:srgbClr val="FF0000"/>
                </a:solidFill>
                <a:effectLst>
                  <a:outerShdw blurRad="38100" dist="38100" dir="2700000" algn="tl">
                    <a:srgbClr val="000000"/>
                  </a:outerShdw>
                </a:effectLst>
              </a:rPr>
              <a:t>Совета глав государств СНГ от 16.09.2016 в </a:t>
            </a:r>
            <a:r>
              <a:rPr lang="ru-RU" sz="1600" dirty="0" err="1">
                <a:solidFill>
                  <a:srgbClr val="FF0000"/>
                </a:solidFill>
                <a:effectLst>
                  <a:outerShdw blurRad="38100" dist="38100" dir="2700000" algn="tl">
                    <a:srgbClr val="000000"/>
                  </a:outerShdw>
                </a:effectLst>
              </a:rPr>
              <a:t>г.Бишкек</a:t>
            </a:r>
            <a:r>
              <a:rPr lang="ru-RU" sz="1600" dirty="0">
                <a:solidFill>
                  <a:srgbClr val="FF0000"/>
                </a:solidFill>
                <a:effectLst>
                  <a:outerShdw blurRad="38100" dist="38100" dir="2700000" algn="tl">
                    <a:srgbClr val="000000"/>
                  </a:outerShdw>
                </a:effectLst>
              </a:rPr>
              <a:t> </a:t>
            </a:r>
          </a:p>
        </p:txBody>
      </p:sp>
      <p:pic>
        <p:nvPicPr>
          <p:cNvPr id="16"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Рисунок 19"/>
          <p:cNvPicPr>
            <a:picLocks noChangeAspect="1"/>
          </p:cNvPicPr>
          <p:nvPr/>
        </p:nvPicPr>
        <p:blipFill>
          <a:blip r:embed="rId4"/>
          <a:stretch>
            <a:fillRect/>
          </a:stretch>
        </p:blipFill>
        <p:spPr>
          <a:xfrm>
            <a:off x="10555685" y="628132"/>
            <a:ext cx="1633140" cy="564994"/>
          </a:xfrm>
          <a:prstGeom prst="rect">
            <a:avLst/>
          </a:prstGeom>
        </p:spPr>
      </p:pic>
      <p:sp>
        <p:nvSpPr>
          <p:cNvPr id="22" name="TextBox 21"/>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3</a:t>
            </a:r>
            <a:endParaRPr lang="en-US" sz="1400" dirty="0" smtClean="0"/>
          </a:p>
        </p:txBody>
      </p:sp>
      <p:sp>
        <p:nvSpPr>
          <p:cNvPr id="23" name="Text Box 2"/>
          <p:cNvSpPr txBox="1">
            <a:spLocks noChangeArrowheads="1"/>
          </p:cNvSpPr>
          <p:nvPr/>
        </p:nvSpPr>
        <p:spPr bwMode="auto">
          <a:xfrm>
            <a:off x="1130244" y="173243"/>
            <a:ext cx="9801816" cy="954107"/>
          </a:xfrm>
          <a:prstGeom prst="rect">
            <a:avLst/>
          </a:prstGeom>
          <a:noFill/>
          <a:ln w="9525">
            <a:noFill/>
            <a:miter lim="800000"/>
            <a:headEnd/>
            <a:tailEnd/>
          </a:ln>
        </p:spPr>
        <p:txBody>
          <a:bodyPr wrap="square">
            <a:spAutoFit/>
          </a:bodyPr>
          <a:lstStyle/>
          <a:p>
            <a:pPr algn="ctr"/>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Перепись населения и жилищного фонда 2020 года </a:t>
            </a:r>
          </a:p>
          <a:p>
            <a:pPr algn="ctr"/>
            <a:r>
              <a:rPr lang="ru-RU" sz="2800" b="1" dirty="0" smtClean="0">
                <a:solidFill>
                  <a:schemeClr val="accent1">
                    <a:lumMod val="50000"/>
                  </a:schemeClr>
                </a:solidFill>
                <a:latin typeface="Times New Roman" panose="02020603050405020304" pitchFamily="18" charset="0"/>
                <a:cs typeface="Times New Roman" panose="02020603050405020304" pitchFamily="18" charset="0"/>
              </a:rPr>
              <a:t>в Кыргызской Республике </a:t>
            </a:r>
            <a:endParaRPr lang="ru-RU" sz="28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487441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21804" y="1277578"/>
            <a:ext cx="11327567" cy="5339610"/>
          </a:xfrm>
        </p:spPr>
        <p:txBody>
          <a:bodyPr anchor="ctr">
            <a:normAutofit fontScale="90000"/>
          </a:bodyPr>
          <a:lstStyle/>
          <a:p>
            <a:pPr marL="0" indent="0" algn="l">
              <a:spcAft>
                <a:spcPts val="600"/>
              </a:spcAft>
              <a:buNone/>
            </a:pPr>
            <a:r>
              <a:rPr lang="ky-KG" sz="1400" dirty="0">
                <a:effectLst/>
              </a:rPr>
              <a:t>1</a:t>
            </a:r>
            <a:r>
              <a:rPr lang="ky-KG" sz="1600" b="1" dirty="0">
                <a:effectLst/>
              </a:rPr>
              <a:t>. </a:t>
            </a:r>
            <a:r>
              <a:rPr lang="ru-RU" sz="1600" b="1" dirty="0">
                <a:effectLst/>
              </a:rPr>
              <a:t>Провести </a:t>
            </a:r>
            <a:r>
              <a:rPr lang="ky-KG" sz="1600" b="1" dirty="0">
                <a:effectLst/>
              </a:rPr>
              <a:t>в период </a:t>
            </a:r>
            <a:r>
              <a:rPr lang="ru-RU" sz="1600" b="1" dirty="0">
                <a:solidFill>
                  <a:srgbClr val="FF0000"/>
                </a:solidFill>
                <a:effectLst/>
              </a:rPr>
              <a:t>с 23 марта по 1 апреля 2020 года </a:t>
            </a:r>
            <a:r>
              <a:rPr lang="ru-RU" sz="1600" b="1" dirty="0">
                <a:effectLst/>
              </a:rPr>
              <a:t>на территории Кыргызской Республики перепись населения и жилищного фонда по состоянию на 23 марта 2020 года путем опроса населения специально подготовленными переписчиками.</a:t>
            </a:r>
            <a:br>
              <a:rPr lang="ru-RU" sz="1600" b="1" dirty="0">
                <a:effectLst/>
              </a:rPr>
            </a:br>
            <a:r>
              <a:rPr lang="ru-RU" sz="1600" b="1" dirty="0" smtClean="0">
                <a:effectLst/>
              </a:rPr>
              <a:t>В </a:t>
            </a:r>
            <a:r>
              <a:rPr lang="ru-RU" sz="1600" b="1" u="sng" dirty="0">
                <a:effectLst/>
              </a:rPr>
              <a:t>отдаленных зонах </a:t>
            </a:r>
            <a:r>
              <a:rPr lang="ru-RU" sz="1600" b="1" dirty="0">
                <a:effectLst/>
              </a:rPr>
              <a:t>республики провести в период </a:t>
            </a:r>
            <a:r>
              <a:rPr lang="ky-KG" sz="1600" b="1" dirty="0">
                <a:effectLst/>
              </a:rPr>
              <a:t>с </a:t>
            </a:r>
            <a:r>
              <a:rPr lang="ky-KG" sz="1600" b="1" dirty="0">
                <a:solidFill>
                  <a:srgbClr val="FF0000"/>
                </a:solidFill>
                <a:effectLst/>
              </a:rPr>
              <a:t>20 апреля по 29 апреля 2020 года </a:t>
            </a:r>
            <a:r>
              <a:rPr lang="ru-RU" sz="1600" b="1" dirty="0">
                <a:effectLst/>
              </a:rPr>
              <a:t>согласно приложению 1 к настоящему постановлению</a:t>
            </a:r>
            <a:r>
              <a:rPr lang="ru-RU" sz="1600" b="1" dirty="0" smtClean="0">
                <a:cs typeface="Arial" pitchFamily="34" charset="0"/>
              </a:rPr>
              <a:t/>
            </a:r>
            <a:br>
              <a:rPr lang="ru-RU" sz="1600" b="1" dirty="0" smtClean="0">
                <a:cs typeface="Arial" pitchFamily="34" charset="0"/>
              </a:rPr>
            </a:br>
            <a:r>
              <a:rPr lang="ru-RU" sz="1600" b="1" dirty="0" smtClean="0">
                <a:cs typeface="Arial" pitchFamily="34" charset="0"/>
              </a:rPr>
              <a:t/>
            </a:r>
            <a:br>
              <a:rPr lang="ru-RU" sz="1600" b="1" dirty="0" smtClean="0">
                <a:cs typeface="Arial" pitchFamily="34" charset="0"/>
              </a:rPr>
            </a:br>
            <a:r>
              <a:rPr lang="ru-RU" sz="1600" b="1" dirty="0" smtClean="0">
                <a:cs typeface="Arial" pitchFamily="34" charset="0"/>
              </a:rPr>
              <a:t>3. </a:t>
            </a:r>
            <a:r>
              <a:rPr lang="ru-RU" sz="1600" b="1" dirty="0" smtClean="0">
                <a:effectLst/>
                <a:cs typeface="Arial" pitchFamily="34" charset="0"/>
              </a:rPr>
              <a:t>Провести </a:t>
            </a:r>
            <a:r>
              <a:rPr lang="ru-RU" sz="1600" b="1" dirty="0">
                <a:effectLst/>
                <a:cs typeface="Arial" pitchFamily="34" charset="0"/>
              </a:rPr>
              <a:t>в </a:t>
            </a:r>
            <a:r>
              <a:rPr lang="ky-KG" sz="1600" b="1" dirty="0">
                <a:effectLst/>
                <a:cs typeface="Arial" pitchFamily="34" charset="0"/>
              </a:rPr>
              <a:t>период </a:t>
            </a:r>
            <a:r>
              <a:rPr lang="ru-RU" sz="1600" b="1" dirty="0">
                <a:effectLst/>
                <a:cs typeface="Arial" pitchFamily="34" charset="0"/>
              </a:rPr>
              <a:t>с 2</a:t>
            </a:r>
            <a:r>
              <a:rPr lang="ky-KG" sz="1600" b="1" dirty="0">
                <a:effectLst/>
                <a:cs typeface="Arial" pitchFamily="34" charset="0"/>
              </a:rPr>
              <a:t>5</a:t>
            </a:r>
            <a:r>
              <a:rPr lang="ru-RU" sz="1600" b="1" dirty="0">
                <a:effectLst/>
                <a:cs typeface="Arial" pitchFamily="34" charset="0"/>
              </a:rPr>
              <a:t> марта по </a:t>
            </a:r>
            <a:r>
              <a:rPr lang="ky-KG" sz="1600" b="1" dirty="0">
                <a:effectLst/>
                <a:cs typeface="Arial" pitchFamily="34" charset="0"/>
              </a:rPr>
              <a:t>3</a:t>
            </a:r>
            <a:r>
              <a:rPr lang="ru-RU" sz="1600" b="1" dirty="0">
                <a:effectLst/>
                <a:cs typeface="Arial" pitchFamily="34" charset="0"/>
              </a:rPr>
              <a:t> апреля 2019 год</a:t>
            </a:r>
            <a:r>
              <a:rPr lang="ky-KG" sz="1600" b="1" dirty="0">
                <a:effectLst/>
                <a:cs typeface="Arial" pitchFamily="34" charset="0"/>
              </a:rPr>
              <a:t>а </a:t>
            </a:r>
            <a:r>
              <a:rPr lang="ru-RU" sz="1600" b="1" u="sng" dirty="0">
                <a:effectLst/>
                <a:cs typeface="Arial" pitchFamily="34" charset="0"/>
              </a:rPr>
              <a:t>пилотную (пробную) перепись </a:t>
            </a:r>
            <a:r>
              <a:rPr lang="ru-RU" sz="1600" b="1" dirty="0">
                <a:effectLst/>
                <a:cs typeface="Arial" pitchFamily="34" charset="0"/>
              </a:rPr>
              <a:t>населения и жилищного фонда</a:t>
            </a:r>
            <a:r>
              <a:rPr lang="ky-KG" sz="1600" b="1" dirty="0">
                <a:effectLst/>
                <a:cs typeface="Arial" pitchFamily="34" charset="0"/>
              </a:rPr>
              <a:t> на территории Чуйского </a:t>
            </a:r>
            <a:r>
              <a:rPr lang="ru-RU" sz="1600" b="1" dirty="0">
                <a:effectLst/>
                <a:cs typeface="Arial" pitchFamily="34" charset="0"/>
              </a:rPr>
              <a:t>район</a:t>
            </a:r>
            <a:r>
              <a:rPr lang="ky-KG" sz="1600" b="1" dirty="0">
                <a:effectLst/>
                <a:cs typeface="Arial" pitchFamily="34" charset="0"/>
              </a:rPr>
              <a:t>а и города Токмок Чуй</a:t>
            </a:r>
            <a:r>
              <a:rPr lang="ru-RU" sz="1600" b="1" dirty="0" err="1">
                <a:effectLst/>
                <a:cs typeface="Arial" pitchFamily="34" charset="0"/>
              </a:rPr>
              <a:t>ской</a:t>
            </a:r>
            <a:r>
              <a:rPr lang="ru-RU" sz="1600" b="1" dirty="0">
                <a:effectLst/>
                <a:cs typeface="Arial" pitchFamily="34" charset="0"/>
              </a:rPr>
              <a:t> области по состоянию на 2</a:t>
            </a:r>
            <a:r>
              <a:rPr lang="ky-KG" sz="1600" b="1" dirty="0">
                <a:effectLst/>
                <a:cs typeface="Arial" pitchFamily="34" charset="0"/>
              </a:rPr>
              <a:t>5</a:t>
            </a:r>
            <a:r>
              <a:rPr lang="ru-RU" sz="1600" b="1" dirty="0">
                <a:effectLst/>
                <a:cs typeface="Arial" pitchFamily="34" charset="0"/>
              </a:rPr>
              <a:t> марта 20</a:t>
            </a:r>
            <a:r>
              <a:rPr lang="ky-KG" sz="1600" b="1" dirty="0">
                <a:effectLst/>
                <a:cs typeface="Arial" pitchFamily="34" charset="0"/>
              </a:rPr>
              <a:t>19</a:t>
            </a:r>
            <a:r>
              <a:rPr lang="ru-RU" sz="1600" b="1" dirty="0">
                <a:effectLst/>
                <a:cs typeface="Arial" pitchFamily="34" charset="0"/>
              </a:rPr>
              <a:t> года</a:t>
            </a:r>
            <a:r>
              <a:rPr lang="ru-RU" sz="1600" b="1" dirty="0" smtClean="0">
                <a:effectLst/>
                <a:cs typeface="Arial" pitchFamily="34" charset="0"/>
              </a:rPr>
              <a:t>.</a:t>
            </a:r>
            <a:br>
              <a:rPr lang="ru-RU" sz="1600" b="1" dirty="0" smtClean="0">
                <a:effectLst/>
                <a:cs typeface="Arial" pitchFamily="34" charset="0"/>
              </a:rPr>
            </a:br>
            <a:r>
              <a:rPr lang="ru-RU" sz="1600" b="1" dirty="0" smtClean="0">
                <a:effectLst/>
                <a:cs typeface="Arial" pitchFamily="34" charset="0"/>
              </a:rPr>
              <a:t/>
            </a:r>
            <a:br>
              <a:rPr lang="ru-RU" sz="1600" b="1" dirty="0" smtClean="0">
                <a:effectLst/>
                <a:cs typeface="Arial" pitchFamily="34" charset="0"/>
              </a:rPr>
            </a:br>
            <a:r>
              <a:rPr lang="ru-RU" sz="1600" b="1" dirty="0" smtClean="0">
                <a:effectLst/>
                <a:cs typeface="Arial" pitchFamily="34" charset="0"/>
              </a:rPr>
              <a:t>4</a:t>
            </a:r>
            <a:r>
              <a:rPr lang="ru-RU" sz="1600" b="1" dirty="0" smtClean="0">
                <a:effectLst/>
              </a:rPr>
              <a:t>. </a:t>
            </a:r>
            <a:r>
              <a:rPr lang="ky-KG" sz="1600" b="1" dirty="0">
                <a:effectLst/>
              </a:rPr>
              <a:t>Образова</a:t>
            </a:r>
            <a:r>
              <a:rPr lang="ru-RU" sz="1600" b="1" dirty="0">
                <a:effectLst/>
              </a:rPr>
              <a:t>ть </a:t>
            </a:r>
            <a:r>
              <a:rPr lang="ky-KG" sz="1600" b="1" dirty="0">
                <a:effectLst/>
              </a:rPr>
              <a:t>Республиканску</a:t>
            </a:r>
            <a:r>
              <a:rPr lang="ru-RU" sz="1600" b="1" dirty="0">
                <a:effectLst/>
              </a:rPr>
              <a:t>ю комиссию </a:t>
            </a:r>
            <a:r>
              <a:rPr lang="ky-KG" sz="1600" b="1" dirty="0">
                <a:effectLst/>
              </a:rPr>
              <a:t>Кыргызской Республики </a:t>
            </a:r>
            <a:r>
              <a:rPr lang="ru-RU" sz="1600" b="1" dirty="0">
                <a:effectLst/>
              </a:rPr>
              <a:t>по </a:t>
            </a:r>
            <a:r>
              <a:rPr lang="ky-KG" sz="1600" b="1" dirty="0">
                <a:effectLst/>
              </a:rPr>
              <a:t>переписи населения и жилищного фонда 2020 года (далее – Комиссия) в составе согласно приложению 2.</a:t>
            </a:r>
            <a:r>
              <a:rPr lang="ru-RU" sz="1600" b="1" dirty="0">
                <a:effectLst/>
              </a:rPr>
              <a:t/>
            </a:r>
            <a:br>
              <a:rPr lang="ru-RU" sz="1600" b="1" dirty="0">
                <a:effectLst/>
              </a:rPr>
            </a:br>
            <a:r>
              <a:rPr lang="ru-RU" sz="1600" b="1" dirty="0" smtClean="0">
                <a:effectLst/>
                <a:cs typeface="Arial" pitchFamily="34" charset="0"/>
              </a:rPr>
              <a:t/>
            </a:r>
            <a:br>
              <a:rPr lang="ru-RU" sz="1600" b="1" dirty="0" smtClean="0">
                <a:effectLst/>
                <a:cs typeface="Arial" pitchFamily="34" charset="0"/>
              </a:rPr>
            </a:br>
            <a:r>
              <a:rPr lang="ky-KG" sz="1600" b="1" dirty="0" smtClean="0">
                <a:effectLst/>
              </a:rPr>
              <a:t>6</a:t>
            </a:r>
            <a:r>
              <a:rPr lang="ky-KG" sz="1600" b="1" dirty="0">
                <a:effectLst/>
              </a:rPr>
              <a:t>. Подготовку и проведение переписи населения и жилищного фонда, разработку и публикацию ее результатов возложить на </a:t>
            </a:r>
            <a:r>
              <a:rPr lang="ru-RU" sz="1600" b="1" dirty="0">
                <a:effectLst/>
              </a:rPr>
              <a:t>Национальн</a:t>
            </a:r>
            <a:r>
              <a:rPr lang="ky-KG" sz="1600" b="1" dirty="0">
                <a:effectLst/>
              </a:rPr>
              <a:t>ый </a:t>
            </a:r>
            <a:r>
              <a:rPr lang="ru-RU" sz="1600" b="1" dirty="0">
                <a:effectLst/>
              </a:rPr>
              <a:t>статистический комитет Кыргызской Республики</a:t>
            </a:r>
            <a:r>
              <a:rPr lang="ky-KG" sz="1600" b="1" dirty="0">
                <a:effectLst/>
              </a:rPr>
              <a:t> и его областные,  районные и городские органы (по согласованию).</a:t>
            </a:r>
            <a:r>
              <a:rPr lang="ru-RU" sz="1600" b="1" dirty="0">
                <a:effectLst/>
              </a:rPr>
              <a:t/>
            </a:r>
            <a:br>
              <a:rPr lang="ru-RU" sz="1600" b="1" dirty="0">
                <a:effectLst/>
              </a:rPr>
            </a:br>
            <a:r>
              <a:rPr lang="ru-RU" sz="1600" b="1" dirty="0" smtClean="0">
                <a:effectLst/>
              </a:rPr>
              <a:t/>
            </a:r>
            <a:br>
              <a:rPr lang="ru-RU" sz="1600" b="1" dirty="0" smtClean="0">
                <a:effectLst/>
              </a:rPr>
            </a:br>
            <a:r>
              <a:rPr lang="ru-RU" sz="1600" b="1" dirty="0" smtClean="0">
                <a:effectLst/>
              </a:rPr>
              <a:t/>
            </a:r>
            <a:br>
              <a:rPr lang="ru-RU" sz="1600" b="1" dirty="0" smtClean="0">
                <a:effectLst/>
              </a:rPr>
            </a:br>
            <a:r>
              <a:rPr lang="ru-RU" sz="1600" b="1" i="1" dirty="0" smtClean="0">
                <a:solidFill>
                  <a:srgbClr val="7030A0"/>
                </a:solidFill>
                <a:effectLst/>
              </a:rPr>
              <a:t>Организационные мероприятия по подготовке и проведении переписи населения и жилищного фонда с Полномочными представителями Правительства в  областях, местные </a:t>
            </a:r>
            <a:r>
              <a:rPr lang="ru-RU" sz="1600" b="1" i="1" dirty="0" err="1" smtClean="0">
                <a:solidFill>
                  <a:srgbClr val="7030A0"/>
                </a:solidFill>
                <a:effectLst/>
              </a:rPr>
              <a:t>госадминистрации</a:t>
            </a:r>
            <a:r>
              <a:rPr lang="ru-RU" sz="1600" b="1" i="1" dirty="0" smtClean="0">
                <a:solidFill>
                  <a:srgbClr val="7030A0"/>
                </a:solidFill>
                <a:effectLst/>
              </a:rPr>
              <a:t>, органы МСУ, Государственный комитет по делам обороны, ГСИН, ГКНБ, МВД, МИД, МЧС, МТСР, ГРС при ПКР, АО «</a:t>
            </a:r>
            <a:r>
              <a:rPr lang="ky-KG" sz="1600" b="1" i="1" dirty="0">
                <a:solidFill>
                  <a:srgbClr val="7030A0"/>
                </a:solidFill>
                <a:effectLst/>
              </a:rPr>
              <a:t>Национальная энергетическая холдинговая компания</a:t>
            </a:r>
            <a:r>
              <a:rPr lang="ru-RU" sz="1600" b="1" i="1" dirty="0" smtClean="0">
                <a:solidFill>
                  <a:srgbClr val="7030A0"/>
                </a:solidFill>
                <a:effectLst/>
              </a:rPr>
              <a:t>», Минобразования, Минфин, ГКИТС, ОТРК, </a:t>
            </a:r>
            <a:r>
              <a:rPr lang="ru-RU" sz="1600" b="1" i="1" dirty="0" err="1" smtClean="0">
                <a:solidFill>
                  <a:srgbClr val="7030A0"/>
                </a:solidFill>
                <a:effectLst/>
              </a:rPr>
              <a:t>ЭлТР</a:t>
            </a:r>
            <a:r>
              <a:rPr lang="ru-RU" sz="1600" b="1" i="1" dirty="0" smtClean="0">
                <a:solidFill>
                  <a:srgbClr val="7030A0"/>
                </a:solidFill>
                <a:effectLst/>
              </a:rPr>
              <a:t>, </a:t>
            </a:r>
            <a:r>
              <a:rPr lang="ru-RU" sz="1600" b="1" i="1" dirty="0">
                <a:solidFill>
                  <a:srgbClr val="7030A0"/>
                </a:solidFill>
                <a:effectLst/>
              </a:rPr>
              <a:t>«</a:t>
            </a:r>
            <a:r>
              <a:rPr lang="ru-RU" sz="1600" b="1" i="1" dirty="0" err="1">
                <a:solidFill>
                  <a:srgbClr val="7030A0"/>
                </a:solidFill>
                <a:effectLst/>
              </a:rPr>
              <a:t>Эркин</a:t>
            </a:r>
            <a:r>
              <a:rPr lang="ru-RU" sz="1600" b="1" i="1" dirty="0">
                <a:solidFill>
                  <a:srgbClr val="7030A0"/>
                </a:solidFill>
                <a:effectLst/>
              </a:rPr>
              <a:t> </a:t>
            </a:r>
            <a:r>
              <a:rPr lang="ru-RU" sz="1600" b="1" i="1" dirty="0" err="1">
                <a:solidFill>
                  <a:srgbClr val="7030A0"/>
                </a:solidFill>
                <a:effectLst/>
              </a:rPr>
              <a:t>Тоо</a:t>
            </a:r>
            <a:r>
              <a:rPr lang="ru-RU" sz="1600" b="1" i="1" dirty="0" smtClean="0">
                <a:solidFill>
                  <a:srgbClr val="7030A0"/>
                </a:solidFill>
                <a:effectLst/>
              </a:rPr>
              <a:t>», «</a:t>
            </a:r>
            <a:r>
              <a:rPr lang="ru-RU" sz="1600" b="1" i="1" dirty="0" err="1">
                <a:solidFill>
                  <a:srgbClr val="7030A0"/>
                </a:solidFill>
                <a:effectLst/>
              </a:rPr>
              <a:t>Кыргыз</a:t>
            </a:r>
            <a:r>
              <a:rPr lang="ru-RU" sz="1600" b="1" i="1" dirty="0">
                <a:solidFill>
                  <a:srgbClr val="7030A0"/>
                </a:solidFill>
                <a:effectLst/>
              </a:rPr>
              <a:t> – </a:t>
            </a:r>
            <a:r>
              <a:rPr lang="ru-RU" sz="1600" b="1" i="1" dirty="0" err="1">
                <a:solidFill>
                  <a:srgbClr val="7030A0"/>
                </a:solidFill>
                <a:effectLst/>
              </a:rPr>
              <a:t>Туусу</a:t>
            </a:r>
            <a:r>
              <a:rPr lang="ru-RU" sz="1600" b="1" i="1" dirty="0">
                <a:solidFill>
                  <a:srgbClr val="7030A0"/>
                </a:solidFill>
                <a:effectLst/>
              </a:rPr>
              <a:t>», «Слово Кыргызстана» </a:t>
            </a:r>
            <a:endParaRPr lang="ru-RU" sz="1600" b="1" i="1" cap="none" dirty="0" smtClean="0">
              <a:solidFill>
                <a:srgbClr val="7030A0"/>
              </a:solidFill>
            </a:endParaRPr>
          </a:p>
        </p:txBody>
      </p:sp>
      <p:pic>
        <p:nvPicPr>
          <p:cNvPr id="14340" name="Picture 8" descr="logo NSC"/>
          <p:cNvPicPr>
            <a:picLocks noChangeAspect="1" noChangeArrowheads="1"/>
          </p:cNvPicPr>
          <p:nvPr/>
        </p:nvPicPr>
        <p:blipFill>
          <a:blip r:embed="rId2" cstate="print"/>
          <a:srcRect/>
          <a:stretch>
            <a:fillRect/>
          </a:stretch>
        </p:blipFill>
        <p:spPr bwMode="auto">
          <a:xfrm>
            <a:off x="18277" y="0"/>
            <a:ext cx="1031235" cy="914400"/>
          </a:xfrm>
          <a:prstGeom prst="rect">
            <a:avLst/>
          </a:prstGeom>
          <a:noFill/>
          <a:ln w="9525">
            <a:noFill/>
            <a:miter lim="800000"/>
            <a:headEnd/>
            <a:tailEnd/>
          </a:ln>
        </p:spPr>
      </p:pic>
      <p:sp>
        <p:nvSpPr>
          <p:cNvPr id="9" name="Text Box 2"/>
          <p:cNvSpPr txBox="1">
            <a:spLocks noChangeArrowheads="1"/>
          </p:cNvSpPr>
          <p:nvPr/>
        </p:nvSpPr>
        <p:spPr bwMode="auto">
          <a:xfrm>
            <a:off x="822553" y="23877"/>
            <a:ext cx="10060013" cy="1200329"/>
          </a:xfrm>
          <a:prstGeom prst="rect">
            <a:avLst/>
          </a:prstGeom>
          <a:noFill/>
          <a:ln w="9525">
            <a:noFill/>
            <a:miter lim="800000"/>
            <a:headEnd/>
            <a:tailEnd/>
          </a:ln>
        </p:spPr>
        <p:txBody>
          <a:bodyPr wrap="square">
            <a:spAutoFit/>
          </a:bodyPr>
          <a:lstStyle/>
          <a:p>
            <a:pPr algn="ct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Постановление Правительства Кыргызской Республики от </a:t>
            </a:r>
          </a:p>
          <a:p>
            <a:pPr algn="ct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23 октября 2017 года №690 «О подготовке и проведении в 2020 году переписи населения и жилищного фонда в Кыргызской Республике»</a:t>
            </a:r>
            <a:endParaRPr lang="ru-RU" sz="2400" i="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4</a:t>
            </a:r>
            <a:endParaRPr lang="en-US" sz="1400" dirty="0" smtClean="0"/>
          </a:p>
        </p:txBody>
      </p:sp>
      <p:pic>
        <p:nvPicPr>
          <p:cNvPr id="6"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Рисунок 6"/>
          <p:cNvPicPr>
            <a:picLocks noChangeAspect="1"/>
          </p:cNvPicPr>
          <p:nvPr/>
        </p:nvPicPr>
        <p:blipFill>
          <a:blip r:embed="rId4"/>
          <a:stretch>
            <a:fillRect/>
          </a:stretch>
        </p:blipFill>
        <p:spPr>
          <a:xfrm>
            <a:off x="10555685" y="628132"/>
            <a:ext cx="1633140" cy="564994"/>
          </a:xfrm>
          <a:prstGeom prst="rect">
            <a:avLst/>
          </a:prstGeom>
        </p:spPr>
      </p:pic>
    </p:spTree>
    <p:extLst>
      <p:ext uri="{BB962C8B-B14F-4D97-AF65-F5344CB8AC3E}">
        <p14:creationId xmlns:p14="http://schemas.microsoft.com/office/powerpoint/2010/main" xmlns="" val="8546642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logo NSC"/>
          <p:cNvPicPr>
            <a:picLocks noChangeAspect="1" noChangeArrowheads="1"/>
          </p:cNvPicPr>
          <p:nvPr/>
        </p:nvPicPr>
        <p:blipFill>
          <a:blip r:embed="rId2" cstate="print"/>
          <a:srcRect/>
          <a:stretch>
            <a:fillRect/>
          </a:stretch>
        </p:blipFill>
        <p:spPr bwMode="auto">
          <a:xfrm>
            <a:off x="0" y="6411"/>
            <a:ext cx="997034" cy="983677"/>
          </a:xfrm>
          <a:prstGeom prst="rect">
            <a:avLst/>
          </a:prstGeom>
          <a:noFill/>
          <a:ln w="9525">
            <a:noFill/>
            <a:miter lim="800000"/>
            <a:headEnd/>
            <a:tailEnd/>
          </a:ln>
        </p:spPr>
      </p:pic>
      <p:pic>
        <p:nvPicPr>
          <p:cNvPr id="9"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Рисунок 9"/>
          <p:cNvPicPr>
            <a:picLocks noChangeAspect="1"/>
          </p:cNvPicPr>
          <p:nvPr/>
        </p:nvPicPr>
        <p:blipFill>
          <a:blip r:embed="rId4"/>
          <a:stretch>
            <a:fillRect/>
          </a:stretch>
        </p:blipFill>
        <p:spPr>
          <a:xfrm>
            <a:off x="10696063" y="596923"/>
            <a:ext cx="1352381" cy="564994"/>
          </a:xfrm>
          <a:prstGeom prst="rect">
            <a:avLst/>
          </a:prstGeom>
        </p:spPr>
      </p:pic>
      <p:sp>
        <p:nvSpPr>
          <p:cNvPr id="12" name="Text Box 2"/>
          <p:cNvSpPr txBox="1">
            <a:spLocks noChangeArrowheads="1"/>
          </p:cNvSpPr>
          <p:nvPr/>
        </p:nvSpPr>
        <p:spPr bwMode="auto">
          <a:xfrm>
            <a:off x="1134399" y="48423"/>
            <a:ext cx="9289031" cy="830997"/>
          </a:xfrm>
          <a:prstGeom prst="rect">
            <a:avLst/>
          </a:prstGeom>
          <a:noFill/>
          <a:ln w="9525">
            <a:noFill/>
            <a:miter lim="800000"/>
            <a:headEnd/>
            <a:tailEnd/>
          </a:ln>
        </p:spPr>
        <p:txBody>
          <a:bodyPr wrap="square">
            <a:spAutoFit/>
          </a:bodyPr>
          <a:lstStyle/>
          <a:p>
            <a:pPr algn="ctr"/>
            <a:r>
              <a:rPr lang="ky-KG" sz="2400" b="1" dirty="0" smtClean="0">
                <a:solidFill>
                  <a:schemeClr val="accent1">
                    <a:lumMod val="50000"/>
                  </a:schemeClr>
                </a:solidFill>
                <a:latin typeface="Times New Roman" pitchFamily="18" charset="0"/>
                <a:cs typeface="Times New Roman" pitchFamily="18" charset="0"/>
              </a:rPr>
              <a:t>Особенности переписи населения и жилищного фонда Кыргызской Республики </a:t>
            </a:r>
            <a:r>
              <a:rPr lang="ru-RU" sz="2400" b="1" dirty="0" smtClean="0">
                <a:solidFill>
                  <a:schemeClr val="accent1">
                    <a:lumMod val="50000"/>
                  </a:schemeClr>
                </a:solidFill>
                <a:latin typeface="Times New Roman" pitchFamily="18" charset="0"/>
                <a:cs typeface="Times New Roman" pitchFamily="18" charset="0"/>
              </a:rPr>
              <a:t>2020 года</a:t>
            </a:r>
            <a:endParaRPr lang="ru-RU" sz="2400" b="1" dirty="0">
              <a:solidFill>
                <a:schemeClr val="accent1">
                  <a:lumMod val="50000"/>
                </a:schemeClr>
              </a:solidFill>
              <a:latin typeface="Times New Roman" pitchFamily="18" charset="0"/>
              <a:cs typeface="Times New Roman" pitchFamily="18" charset="0"/>
            </a:endParaRPr>
          </a:p>
        </p:txBody>
      </p:sp>
      <p:pic>
        <p:nvPicPr>
          <p:cNvPr id="13" name="Picture 8" descr="ÐÐ°ÑÑÐ¸Ð½ÐºÐ¸ Ð¿Ð¾ Ð·Ð°Ð¿ÑÐ¾ÑÑ Ð¸Ð½ÑÐ¾Ð³ÑÐ°ÑÐ¸ÐºÐ° Ð¿Ð¾ Ð¼Ð¸Ð³ÑÐ°ÑÐ¸Ð¸ ÐºÑ"/>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05933" y="870255"/>
            <a:ext cx="4319767" cy="2118446"/>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Рисунок 13"/>
          <p:cNvPicPr>
            <a:picLocks noChangeAspect="1"/>
          </p:cNvPicPr>
          <p:nvPr/>
        </p:nvPicPr>
        <p:blipFill>
          <a:blip r:embed="rId6" cstate="print"/>
          <a:stretch>
            <a:fillRect/>
          </a:stretch>
        </p:blipFill>
        <p:spPr>
          <a:xfrm>
            <a:off x="1413892" y="2492896"/>
            <a:ext cx="3960440" cy="2172853"/>
          </a:xfrm>
          <a:prstGeom prst="rect">
            <a:avLst/>
          </a:prstGeom>
        </p:spPr>
      </p:pic>
      <p:pic>
        <p:nvPicPr>
          <p:cNvPr id="15" name="Picture 10" descr="ÐÐ°ÑÑÐ¸Ð½ÐºÐ¸ Ð¿Ð¾ Ð·Ð°Ð¿ÑÐ¾ÑÑ Ð¸Ð½ÑÐ¾Ð³ÑÐ°ÑÐ¸ÐºÐ° Ð³Ð¸Ñ ÐºÐ°ÑÑÐ° ÐºÑ"/>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773933" y="4464496"/>
            <a:ext cx="4004982" cy="2131056"/>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Прямоугольник 15"/>
          <p:cNvSpPr/>
          <p:nvPr/>
        </p:nvSpPr>
        <p:spPr>
          <a:xfrm>
            <a:off x="5617233" y="1161512"/>
            <a:ext cx="5301715" cy="1200329"/>
          </a:xfrm>
          <a:prstGeom prst="rect">
            <a:avLst/>
          </a:prstGeom>
        </p:spPr>
        <p:txBody>
          <a:bodyPr wrap="square">
            <a:spAutoFit/>
          </a:bodyPr>
          <a:lstStyle/>
          <a:p>
            <a:pPr fontAlgn="auto">
              <a:spcAft>
                <a:spcPts val="1200"/>
              </a:spcAft>
              <a:defRPr/>
            </a:pP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Модельный блок </a:t>
            </a:r>
            <a:r>
              <a:rPr lang="ru-RU" sz="2400" b="1" dirty="0">
                <a:solidFill>
                  <a:schemeClr val="accent5">
                    <a:lumMod val="50000"/>
                  </a:schemeClr>
                </a:solidFill>
                <a:latin typeface="Times New Roman" panose="02020603050405020304" pitchFamily="18" charset="0"/>
                <a:cs typeface="Times New Roman" panose="02020603050405020304" pitchFamily="18" charset="0"/>
              </a:rPr>
              <a:t>вопросов по </a:t>
            </a: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трудовой миграции </a:t>
            </a:r>
            <a:r>
              <a:rPr lang="ru-RU" sz="2400" b="1" dirty="0">
                <a:solidFill>
                  <a:schemeClr val="accent5">
                    <a:lumMod val="50000"/>
                  </a:schemeClr>
                </a:solidFill>
                <a:latin typeface="Times New Roman" panose="02020603050405020304" pitchFamily="18" charset="0"/>
                <a:cs typeface="Times New Roman" panose="02020603050405020304" pitchFamily="18" charset="0"/>
              </a:rPr>
              <a:t>в </a:t>
            </a: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государств-членов ЕАЭС </a:t>
            </a:r>
            <a:r>
              <a:rPr lang="ru-RU" sz="2400" b="1" dirty="0">
                <a:solidFill>
                  <a:schemeClr val="accent5">
                    <a:lumMod val="50000"/>
                  </a:schemeClr>
                </a:solidFill>
                <a:latin typeface="Times New Roman" panose="02020603050405020304" pitchFamily="18" charset="0"/>
                <a:cs typeface="Times New Roman" panose="02020603050405020304" pitchFamily="18" charset="0"/>
              </a:rPr>
              <a:t>и </a:t>
            </a:r>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СНГ</a:t>
            </a:r>
            <a:endParaRPr lang="ky-KG" sz="2400" b="1" dirty="0">
              <a:solidFill>
                <a:schemeClr val="accent5">
                  <a:lumMod val="50000"/>
                </a:schemeClr>
              </a:solidFill>
              <a:latin typeface="Times New Roman" pitchFamily="18" charset="0"/>
              <a:cs typeface="Times New Roman" pitchFamily="18" charset="0"/>
            </a:endParaRPr>
          </a:p>
        </p:txBody>
      </p:sp>
      <p:sp>
        <p:nvSpPr>
          <p:cNvPr id="18" name="Прямоугольник 17"/>
          <p:cNvSpPr/>
          <p:nvPr/>
        </p:nvSpPr>
        <p:spPr>
          <a:xfrm>
            <a:off x="6101480" y="2780928"/>
            <a:ext cx="4844225" cy="1200329"/>
          </a:xfrm>
          <a:prstGeom prst="rect">
            <a:avLst/>
          </a:prstGeom>
        </p:spPr>
        <p:txBody>
          <a:bodyPr wrap="square">
            <a:spAutoFit/>
          </a:bodyPr>
          <a:lstStyle/>
          <a:p>
            <a:pPr>
              <a:spcAft>
                <a:spcPts val="1200"/>
              </a:spcAft>
              <a:defRPr/>
            </a:pPr>
            <a:r>
              <a:rPr lang="ru-RU" sz="2400" b="1" dirty="0" smtClean="0">
                <a:solidFill>
                  <a:schemeClr val="tx2"/>
                </a:solidFill>
                <a:latin typeface="Times New Roman" panose="02020603050405020304" pitchFamily="18" charset="0"/>
                <a:cs typeface="Times New Roman" panose="02020603050405020304" pitchFamily="18" charset="0"/>
              </a:rPr>
              <a:t>Индикаторы</a:t>
            </a:r>
            <a:r>
              <a:rPr lang="ky-KG" sz="2400" b="1" dirty="0" smtClean="0">
                <a:solidFill>
                  <a:schemeClr val="tx2"/>
                </a:solidFill>
                <a:latin typeface="Times New Roman" pitchFamily="18" charset="0"/>
                <a:cs typeface="Times New Roman" pitchFamily="18" charset="0"/>
              </a:rPr>
              <a:t>  целей</a:t>
            </a:r>
            <a:r>
              <a:rPr lang="ru-RU" sz="2400" b="1" dirty="0" smtClean="0">
                <a:solidFill>
                  <a:schemeClr val="tx2"/>
                </a:solidFill>
                <a:latin typeface="Times New Roman" panose="02020603050405020304" pitchFamily="18" charset="0"/>
                <a:cs typeface="Times New Roman" panose="02020603050405020304" pitchFamily="18" charset="0"/>
              </a:rPr>
              <a:t> </a:t>
            </a:r>
            <a:r>
              <a:rPr lang="ru-RU" sz="2400" b="1" dirty="0">
                <a:solidFill>
                  <a:schemeClr val="tx2"/>
                </a:solidFill>
                <a:latin typeface="Times New Roman" panose="02020603050405020304" pitchFamily="18" charset="0"/>
                <a:cs typeface="Times New Roman" panose="02020603050405020304" pitchFamily="18" charset="0"/>
              </a:rPr>
              <a:t>устойчивого развития </a:t>
            </a:r>
            <a:r>
              <a:rPr lang="ru-RU" sz="2400" b="1" dirty="0" smtClean="0">
                <a:solidFill>
                  <a:schemeClr val="tx2"/>
                </a:solidFill>
                <a:latin typeface="Times New Roman" panose="02020603050405020304" pitchFamily="18" charset="0"/>
                <a:cs typeface="Times New Roman" panose="02020603050405020304" pitchFamily="18" charset="0"/>
              </a:rPr>
              <a:t>(ЦУР) – включение вопросов по инвалидности</a:t>
            </a:r>
            <a:endParaRPr lang="ky-KG" sz="2400" b="1" dirty="0">
              <a:solidFill>
                <a:schemeClr val="tx2"/>
              </a:solidFill>
              <a:latin typeface="Times New Roman" pitchFamily="18" charset="0"/>
              <a:cs typeface="Times New Roman" pitchFamily="18" charset="0"/>
            </a:endParaRPr>
          </a:p>
        </p:txBody>
      </p:sp>
      <p:sp>
        <p:nvSpPr>
          <p:cNvPr id="19" name="Прямоугольник 18"/>
          <p:cNvSpPr/>
          <p:nvPr/>
        </p:nvSpPr>
        <p:spPr>
          <a:xfrm>
            <a:off x="6514368" y="4518272"/>
            <a:ext cx="5534075" cy="1569660"/>
          </a:xfrm>
          <a:prstGeom prst="rect">
            <a:avLst/>
          </a:prstGeom>
        </p:spPr>
        <p:txBody>
          <a:bodyPr wrap="square">
            <a:spAutoFit/>
          </a:bodyPr>
          <a:lstStyle/>
          <a:p>
            <a:pPr>
              <a:spcAft>
                <a:spcPts val="1200"/>
              </a:spcAft>
              <a:defRPr/>
            </a:pPr>
            <a:r>
              <a:rPr lang="ru-RU" sz="2400" b="1" dirty="0" smtClean="0">
                <a:solidFill>
                  <a:schemeClr val="tx2"/>
                </a:solidFill>
                <a:latin typeface="Times New Roman" panose="02020603050405020304" pitchFamily="18" charset="0"/>
                <a:cs typeface="Times New Roman" panose="02020603050405020304" pitchFamily="18" charset="0"/>
              </a:rPr>
              <a:t>Использование </a:t>
            </a:r>
            <a:r>
              <a:rPr lang="ru-RU" sz="2400" b="1" dirty="0">
                <a:solidFill>
                  <a:schemeClr val="tx2"/>
                </a:solidFill>
                <a:latin typeface="Times New Roman" panose="02020603050405020304" pitchFamily="18" charset="0"/>
                <a:cs typeface="Times New Roman" panose="02020603050405020304" pitchFamily="18" charset="0"/>
              </a:rPr>
              <a:t>административных </a:t>
            </a:r>
            <a:r>
              <a:rPr lang="ru-RU" sz="2400" b="1" dirty="0" smtClean="0">
                <a:solidFill>
                  <a:schemeClr val="tx2"/>
                </a:solidFill>
                <a:latin typeface="Times New Roman" panose="02020603050405020304" pitchFamily="18" charset="0"/>
                <a:cs typeface="Times New Roman" panose="02020603050405020304" pitchFamily="18" charset="0"/>
              </a:rPr>
              <a:t>данных </a:t>
            </a:r>
            <a:r>
              <a:rPr lang="ru-RU" sz="2400" b="1" dirty="0">
                <a:solidFill>
                  <a:schemeClr val="tx2"/>
                </a:solidFill>
                <a:latin typeface="Times New Roman" panose="02020603050405020304" pitchFamily="18" charset="0"/>
                <a:cs typeface="Times New Roman" panose="02020603050405020304" pitchFamily="18" charset="0"/>
              </a:rPr>
              <a:t>ГРС в </a:t>
            </a:r>
            <a:r>
              <a:rPr lang="ru-RU" sz="2400" b="1" dirty="0" smtClean="0">
                <a:solidFill>
                  <a:schemeClr val="tx2"/>
                </a:solidFill>
                <a:latin typeface="Times New Roman" panose="02020603050405020304" pitchFamily="18" charset="0"/>
                <a:cs typeface="Times New Roman" panose="02020603050405020304" pitchFamily="18" charset="0"/>
              </a:rPr>
              <a:t> подготовительный период </a:t>
            </a:r>
            <a:r>
              <a:rPr lang="ru-RU" sz="2400" b="1" dirty="0">
                <a:solidFill>
                  <a:schemeClr val="tx2"/>
                </a:solidFill>
                <a:latin typeface="Times New Roman" panose="02020603050405020304" pitchFamily="18" charset="0"/>
                <a:cs typeface="Times New Roman" panose="02020603050405020304" pitchFamily="18" charset="0"/>
              </a:rPr>
              <a:t>базы </a:t>
            </a:r>
            <a:r>
              <a:rPr lang="ru-RU" sz="2400" b="1" dirty="0" smtClean="0">
                <a:solidFill>
                  <a:schemeClr val="tx2"/>
                </a:solidFill>
                <a:latin typeface="Times New Roman" panose="02020603050405020304" pitchFamily="18" charset="0"/>
                <a:cs typeface="Times New Roman" panose="02020603050405020304" pitchFamily="18" charset="0"/>
              </a:rPr>
              <a:t>(</a:t>
            </a:r>
            <a:r>
              <a:rPr lang="ru-RU" sz="2400" b="1" dirty="0">
                <a:solidFill>
                  <a:schemeClr val="tx2"/>
                </a:solidFill>
                <a:latin typeface="Times New Roman" panose="02020603050405020304" pitchFamily="18" charset="0"/>
                <a:cs typeface="Times New Roman" panose="02020603050405020304" pitchFamily="18" charset="0"/>
              </a:rPr>
              <a:t>адресный регистр, реестр </a:t>
            </a:r>
            <a:r>
              <a:rPr lang="ru-RU" sz="2400" b="1" dirty="0" smtClean="0">
                <a:solidFill>
                  <a:schemeClr val="tx2"/>
                </a:solidFill>
                <a:latin typeface="Times New Roman" panose="02020603050405020304" pitchFamily="18" charset="0"/>
                <a:cs typeface="Times New Roman" panose="02020603050405020304" pitchFamily="18" charset="0"/>
              </a:rPr>
              <a:t>недвижимости </a:t>
            </a:r>
            <a:r>
              <a:rPr lang="ru-RU" sz="2400" b="1" dirty="0">
                <a:solidFill>
                  <a:schemeClr val="tx2"/>
                </a:solidFill>
                <a:latin typeface="Times New Roman" panose="02020603050405020304" pitchFamily="18" charset="0"/>
                <a:cs typeface="Times New Roman" panose="02020603050405020304" pitchFamily="18" charset="0"/>
              </a:rPr>
              <a:t>и ГИС</a:t>
            </a:r>
            <a:r>
              <a:rPr lang="ru-RU" sz="2400" b="1" dirty="0" smtClean="0">
                <a:solidFill>
                  <a:schemeClr val="tx2"/>
                </a:solidFill>
                <a:latin typeface="Times New Roman" panose="02020603050405020304" pitchFamily="18" charset="0"/>
                <a:cs typeface="Times New Roman" panose="02020603050405020304" pitchFamily="18" charset="0"/>
              </a:rPr>
              <a:t>)</a:t>
            </a:r>
            <a:endParaRPr lang="ru-RU" sz="2400" b="1" dirty="0">
              <a:solidFill>
                <a:schemeClr val="tx2"/>
              </a:solidFill>
              <a:latin typeface="Times New Roman" pitchFamily="18" charset="0"/>
              <a:cs typeface="Times New Roman" pitchFamily="18" charset="0"/>
            </a:endParaRPr>
          </a:p>
        </p:txBody>
      </p:sp>
      <p:sp>
        <p:nvSpPr>
          <p:cNvPr id="17" name="TextBox 16"/>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a:t>5</a:t>
            </a:r>
            <a:endParaRPr lang="ru-RU" sz="1400" dirty="0"/>
          </a:p>
        </p:txBody>
      </p:sp>
    </p:spTree>
    <p:extLst>
      <p:ext uri="{BB962C8B-B14F-4D97-AF65-F5344CB8AC3E}">
        <p14:creationId xmlns:p14="http://schemas.microsoft.com/office/powerpoint/2010/main" xmlns="" val="38444349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p:cNvPicPr>
            <a:picLocks noChangeAspect="1"/>
          </p:cNvPicPr>
          <p:nvPr/>
        </p:nvPicPr>
        <p:blipFill>
          <a:blip r:embed="rId3" cstate="print"/>
          <a:stretch>
            <a:fillRect/>
          </a:stretch>
        </p:blipFill>
        <p:spPr>
          <a:xfrm>
            <a:off x="1951008" y="1285860"/>
            <a:ext cx="2999366" cy="4120690"/>
          </a:xfrm>
          <a:prstGeom prst="rect">
            <a:avLst/>
          </a:prstGeom>
        </p:spPr>
      </p:pic>
      <p:pic>
        <p:nvPicPr>
          <p:cNvPr id="10" name="Picture 1" descr="logo NSC"/>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2990" y="22022"/>
            <a:ext cx="1095750" cy="9293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2"/>
          <p:cNvSpPr txBox="1">
            <a:spLocks noChangeArrowheads="1"/>
          </p:cNvSpPr>
          <p:nvPr/>
        </p:nvSpPr>
        <p:spPr bwMode="auto">
          <a:xfrm>
            <a:off x="1178739" y="240480"/>
            <a:ext cx="9950173" cy="492443"/>
          </a:xfrm>
          <a:prstGeom prst="rect">
            <a:avLst/>
          </a:prstGeom>
          <a:noFill/>
          <a:ln w="9525">
            <a:noFill/>
            <a:miter lim="800000"/>
            <a:headEnd/>
            <a:tailEnd/>
          </a:ln>
        </p:spPr>
        <p:txBody>
          <a:bodyPr wrap="square">
            <a:spAutoFit/>
          </a:bodyPr>
          <a:lstStyle/>
          <a:p>
            <a:pPr algn="ctr"/>
            <a:r>
              <a:rPr lang="ky-KG" sz="2600" dirty="0" smtClean="0">
                <a:solidFill>
                  <a:schemeClr val="accent1">
                    <a:lumMod val="50000"/>
                  </a:schemeClr>
                </a:solidFill>
                <a:effectLst>
                  <a:outerShdw blurRad="38100" dist="38100" dir="2700000" algn="tl">
                    <a:srgbClr val="000000"/>
                  </a:outerShdw>
                </a:effectLst>
                <a:latin typeface="Times New Roman" pitchFamily="18" charset="0"/>
                <a:cs typeface="Times New Roman" pitchFamily="18" charset="0"/>
              </a:rPr>
              <a:t>Перепись населения и жилищного фонда 2020</a:t>
            </a:r>
            <a:endParaRPr lang="ru-RU" sz="2600" dirty="0">
              <a:solidFill>
                <a:schemeClr val="accent1">
                  <a:lumMod val="50000"/>
                </a:schemeClr>
              </a:solidFill>
              <a:effectLst>
                <a:outerShdw blurRad="38100" dist="38100" dir="2700000" algn="tl">
                  <a:srgbClr val="000000"/>
                </a:outerShdw>
              </a:effectLst>
              <a:latin typeface="Times New Roman" pitchFamily="18" charset="0"/>
              <a:cs typeface="Times New Roman" pitchFamily="18" charset="0"/>
            </a:endParaRPr>
          </a:p>
        </p:txBody>
      </p:sp>
      <p:sp>
        <p:nvSpPr>
          <p:cNvPr id="7" name="Прямоугольник 6"/>
          <p:cNvSpPr/>
          <p:nvPr/>
        </p:nvSpPr>
        <p:spPr>
          <a:xfrm>
            <a:off x="950876" y="857232"/>
            <a:ext cx="3401641" cy="338554"/>
          </a:xfrm>
          <a:prstGeom prst="rect">
            <a:avLst/>
          </a:prstGeom>
        </p:spPr>
        <p:txBody>
          <a:bodyPr wrap="square">
            <a:spAutoFit/>
          </a:bodyPr>
          <a:lstStyle/>
          <a:p>
            <a:r>
              <a:rPr lang="ru-RU" sz="1600" b="1" dirty="0" smtClean="0"/>
              <a:t>МЕЖВЕДОМСТВЕННЫЙ ПРИКАЗ</a:t>
            </a:r>
            <a:endParaRPr lang="ru-RU" sz="1600" b="1" dirty="0"/>
          </a:p>
        </p:txBody>
      </p:sp>
      <p:sp>
        <p:nvSpPr>
          <p:cNvPr id="15" name="Прямоугольник 14"/>
          <p:cNvSpPr/>
          <p:nvPr/>
        </p:nvSpPr>
        <p:spPr>
          <a:xfrm>
            <a:off x="5594346" y="1285860"/>
            <a:ext cx="6308727" cy="4031873"/>
          </a:xfrm>
          <a:prstGeom prst="rect">
            <a:avLst/>
          </a:prstGeom>
        </p:spPr>
        <p:txBody>
          <a:bodyPr wrap="square">
            <a:spAutoFit/>
          </a:bodyPr>
          <a:lstStyle/>
          <a:p>
            <a:pPr fontAlgn="auto">
              <a:spcAft>
                <a:spcPts val="0"/>
              </a:spcAft>
              <a:defRPr/>
            </a:pPr>
            <a:r>
              <a:rPr lang="ky-KG" sz="2400" b="1" dirty="0" smtClean="0">
                <a:solidFill>
                  <a:schemeClr val="tx2"/>
                </a:solidFill>
                <a:latin typeface="Times New Roman" pitchFamily="18" charset="0"/>
                <a:cs typeface="Times New Roman" pitchFamily="18" charset="0"/>
              </a:rPr>
              <a:t>Создана межведомственная рабочая группа по подготовке и проведению переписи:</a:t>
            </a:r>
          </a:p>
          <a:p>
            <a:pPr fontAlgn="auto">
              <a:spcBef>
                <a:spcPts val="1200"/>
              </a:spcBef>
              <a:spcAft>
                <a:spcPts val="0"/>
              </a:spcAft>
              <a:defRPr/>
            </a:pPr>
            <a:r>
              <a:rPr lang="ky-KG" sz="2400" dirty="0" smtClean="0">
                <a:solidFill>
                  <a:schemeClr val="tx2"/>
                </a:solidFill>
                <a:latin typeface="Times New Roman" pitchFamily="18" charset="0"/>
                <a:cs typeface="Times New Roman" pitchFamily="18" charset="0"/>
              </a:rPr>
              <a:t>-Нацстатком</a:t>
            </a:r>
          </a:p>
          <a:p>
            <a:pPr fontAlgn="auto">
              <a:spcBef>
                <a:spcPts val="1200"/>
              </a:spcBef>
              <a:spcAft>
                <a:spcPts val="0"/>
              </a:spcAft>
              <a:buFontTx/>
              <a:buChar char="-"/>
              <a:defRPr/>
            </a:pPr>
            <a:r>
              <a:rPr lang="ky-KG" sz="2400" dirty="0" smtClean="0">
                <a:solidFill>
                  <a:schemeClr val="tx2"/>
                </a:solidFill>
                <a:latin typeface="Times New Roman" pitchFamily="18" charset="0"/>
                <a:cs typeface="Times New Roman" pitchFamily="18" charset="0"/>
              </a:rPr>
              <a:t>Государственная Регистрационная Служба</a:t>
            </a:r>
            <a:r>
              <a:rPr lang="en-US" sz="2400" dirty="0" smtClean="0">
                <a:solidFill>
                  <a:schemeClr val="tx2"/>
                </a:solidFill>
                <a:latin typeface="Times New Roman" pitchFamily="18" charset="0"/>
                <a:cs typeface="Times New Roman" pitchFamily="18" charset="0"/>
              </a:rPr>
              <a:t> </a:t>
            </a:r>
            <a:r>
              <a:rPr lang="ky-KG" sz="2400" dirty="0" smtClean="0">
                <a:solidFill>
                  <a:schemeClr val="tx2"/>
                </a:solidFill>
                <a:latin typeface="Times New Roman" pitchFamily="18" charset="0"/>
                <a:cs typeface="Times New Roman" pitchFamily="18" charset="0"/>
              </a:rPr>
              <a:t>при Правительстве Кыргызской Республики</a:t>
            </a:r>
          </a:p>
          <a:p>
            <a:pPr fontAlgn="auto">
              <a:spcBef>
                <a:spcPts val="1200"/>
              </a:spcBef>
              <a:spcAft>
                <a:spcPts val="0"/>
              </a:spcAft>
              <a:buFontTx/>
              <a:buChar char="-"/>
              <a:defRPr/>
            </a:pPr>
            <a:r>
              <a:rPr lang="ky-KG" sz="2400" dirty="0" smtClean="0">
                <a:solidFill>
                  <a:schemeClr val="tx2"/>
                </a:solidFill>
                <a:latin typeface="Times New Roman" pitchFamily="18" charset="0"/>
                <a:cs typeface="Times New Roman" pitchFamily="18" charset="0"/>
              </a:rPr>
              <a:t> Госагенство по делам Местного самоуправления и межэтнических отношений </a:t>
            </a:r>
          </a:p>
          <a:p>
            <a:pPr fontAlgn="auto">
              <a:spcBef>
                <a:spcPts val="1200"/>
              </a:spcBef>
              <a:spcAft>
                <a:spcPts val="0"/>
              </a:spcAft>
              <a:buFontTx/>
              <a:buChar char="-"/>
              <a:defRPr/>
            </a:pPr>
            <a:r>
              <a:rPr lang="ky-KG" sz="2400" dirty="0" smtClean="0">
                <a:solidFill>
                  <a:schemeClr val="tx2"/>
                </a:solidFill>
                <a:latin typeface="Times New Roman" pitchFamily="18" charset="0"/>
                <a:cs typeface="Times New Roman" pitchFamily="18" charset="0"/>
              </a:rPr>
              <a:t> Государственный комитет Информационных технологий и связи</a:t>
            </a:r>
            <a:endParaRPr lang="ru-RU" sz="2400" dirty="0">
              <a:solidFill>
                <a:schemeClr val="tx2"/>
              </a:solidFill>
              <a:latin typeface="Times New Roman" pitchFamily="18" charset="0"/>
              <a:cs typeface="Times New Roman" pitchFamily="18" charset="0"/>
            </a:endParaRPr>
          </a:p>
        </p:txBody>
      </p:sp>
      <p:sp>
        <p:nvSpPr>
          <p:cNvPr id="14" name="TextBox 13"/>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6</a:t>
            </a:r>
            <a:endParaRPr lang="ru-RU" sz="1400" dirty="0"/>
          </a:p>
        </p:txBody>
      </p:sp>
      <p:pic>
        <p:nvPicPr>
          <p:cNvPr id="16" name="Picture 2" descr="C:\Users\Stynchtykbekova\Desktop\Аза\logo.pn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Рисунок 16"/>
          <p:cNvPicPr>
            <a:picLocks noChangeAspect="1"/>
          </p:cNvPicPr>
          <p:nvPr/>
        </p:nvPicPr>
        <p:blipFill>
          <a:blip r:embed="rId6"/>
          <a:stretch>
            <a:fillRect/>
          </a:stretch>
        </p:blipFill>
        <p:spPr>
          <a:xfrm>
            <a:off x="10702925" y="596923"/>
            <a:ext cx="1474944" cy="455813"/>
          </a:xfrm>
          <a:prstGeom prst="rect">
            <a:avLst/>
          </a:prstGeom>
        </p:spPr>
      </p:pic>
      <p:pic>
        <p:nvPicPr>
          <p:cNvPr id="12" name="Рисунок 11"/>
          <p:cNvPicPr>
            <a:picLocks noChangeAspect="1"/>
          </p:cNvPicPr>
          <p:nvPr/>
        </p:nvPicPr>
        <p:blipFill>
          <a:blip r:embed="rId7" cstate="print"/>
          <a:stretch>
            <a:fillRect/>
          </a:stretch>
        </p:blipFill>
        <p:spPr>
          <a:xfrm>
            <a:off x="236496" y="2428868"/>
            <a:ext cx="3370275" cy="4051843"/>
          </a:xfrm>
          <a:prstGeom prst="rect">
            <a:avLst/>
          </a:prstGeom>
        </p:spPr>
      </p:pic>
    </p:spTree>
    <p:extLst>
      <p:ext uri="{BB962C8B-B14F-4D97-AF65-F5344CB8AC3E}">
        <p14:creationId xmlns:p14="http://schemas.microsoft.com/office/powerpoint/2010/main" xmlns="" val="2171527606"/>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logo NSC"/>
          <p:cNvPicPr>
            <a:picLocks noChangeAspect="1" noChangeArrowheads="1"/>
          </p:cNvPicPr>
          <p:nvPr/>
        </p:nvPicPr>
        <p:blipFill>
          <a:blip r:embed="rId2" cstate="print"/>
          <a:srcRect/>
          <a:stretch>
            <a:fillRect/>
          </a:stretch>
        </p:blipFill>
        <p:spPr bwMode="auto">
          <a:xfrm>
            <a:off x="0" y="6411"/>
            <a:ext cx="1125860" cy="983677"/>
          </a:xfrm>
          <a:prstGeom prst="rect">
            <a:avLst/>
          </a:prstGeom>
          <a:noFill/>
          <a:ln w="9525">
            <a:noFill/>
            <a:miter lim="800000"/>
            <a:headEnd/>
            <a:tailEnd/>
          </a:ln>
        </p:spPr>
      </p:pic>
      <p:pic>
        <p:nvPicPr>
          <p:cNvPr id="6"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6411"/>
            <a:ext cx="1633141" cy="590511"/>
          </a:xfrm>
          <a:prstGeom prst="rect">
            <a:avLst/>
          </a:prstGeom>
          <a:noFill/>
          <a:extLst>
            <a:ext uri="{909E8E84-426E-40DD-AFC4-6F175D3DCCD1}">
              <a14:hiddenFill xmlns:a14="http://schemas.microsoft.com/office/drawing/2010/main" xmlns="">
                <a:solidFill>
                  <a:srgbClr val="FFFFFF"/>
                </a:solidFill>
              </a14:hiddenFill>
            </a:ext>
          </a:extLst>
        </p:spPr>
      </p:pic>
      <p:sp>
        <p:nvSpPr>
          <p:cNvPr id="8" name="Прямоугольник 7"/>
          <p:cNvSpPr/>
          <p:nvPr/>
        </p:nvSpPr>
        <p:spPr>
          <a:xfrm>
            <a:off x="6324882" y="1193126"/>
            <a:ext cx="5328591" cy="2308324"/>
          </a:xfrm>
          <a:prstGeom prst="rect">
            <a:avLst/>
          </a:prstGeom>
        </p:spPr>
        <p:txBody>
          <a:bodyPr wrap="square">
            <a:spAutoFit/>
          </a:bodyPr>
          <a:lstStyle/>
          <a:p>
            <a:r>
              <a:rPr lang="ru-RU" sz="2400" b="1" dirty="0">
                <a:solidFill>
                  <a:schemeClr val="tx2"/>
                </a:solidFill>
                <a:latin typeface="Times New Roman" panose="02020603050405020304" pitchFamily="18" charset="0"/>
                <a:cs typeface="Times New Roman" panose="02020603050405020304" pitchFamily="18" charset="0"/>
              </a:rPr>
              <a:t>Портал www.darek.kg </a:t>
            </a:r>
            <a:r>
              <a:rPr lang="ru-RU" sz="2400" dirty="0" smtClean="0">
                <a:solidFill>
                  <a:schemeClr val="tx2"/>
                </a:solidFill>
                <a:latin typeface="Times New Roman" panose="02020603050405020304" pitchFamily="18" charset="0"/>
                <a:cs typeface="Times New Roman" panose="02020603050405020304" pitchFamily="18" charset="0"/>
              </a:rPr>
              <a:t>– в Кыргызстане служит </a:t>
            </a:r>
            <a:r>
              <a:rPr lang="ru-RU" sz="2400" dirty="0">
                <a:solidFill>
                  <a:schemeClr val="tx2"/>
                </a:solidFill>
                <a:latin typeface="Times New Roman" panose="02020603050405020304" pitchFamily="18" charset="0"/>
                <a:cs typeface="Times New Roman" panose="02020603050405020304" pitchFamily="18" charset="0"/>
              </a:rPr>
              <a:t>единым источником </a:t>
            </a:r>
            <a:r>
              <a:rPr lang="ru-RU" sz="2400" dirty="0" smtClean="0">
                <a:solidFill>
                  <a:schemeClr val="tx2"/>
                </a:solidFill>
                <a:latin typeface="Times New Roman" panose="02020603050405020304" pitchFamily="18" charset="0"/>
                <a:cs typeface="Times New Roman" panose="02020603050405020304" pitchFamily="18" charset="0"/>
              </a:rPr>
              <a:t>адресной </a:t>
            </a:r>
            <a:r>
              <a:rPr lang="ru-RU" sz="2400" dirty="0">
                <a:solidFill>
                  <a:schemeClr val="tx2"/>
                </a:solidFill>
                <a:latin typeface="Times New Roman" panose="02020603050405020304" pitchFamily="18" charset="0"/>
                <a:cs typeface="Times New Roman" panose="02020603050405020304" pitchFamily="18" charset="0"/>
              </a:rPr>
              <a:t>информации для всех государственных органов, а также юридических и физических лиц </a:t>
            </a:r>
            <a:r>
              <a:rPr lang="ru-RU" sz="2400" dirty="0" smtClean="0">
                <a:solidFill>
                  <a:schemeClr val="tx2"/>
                </a:solidFill>
                <a:latin typeface="Times New Roman" panose="02020603050405020304" pitchFamily="18" charset="0"/>
                <a:cs typeface="Times New Roman" panose="02020603050405020304" pitchFamily="18" charset="0"/>
              </a:rPr>
              <a:t>Кыргызской Республики</a:t>
            </a:r>
            <a:endParaRPr lang="ru-RU" sz="2400" dirty="0">
              <a:solidFill>
                <a:schemeClr val="tx2"/>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6382444" y="3933056"/>
            <a:ext cx="5666947" cy="2308324"/>
          </a:xfrm>
          <a:prstGeom prst="rect">
            <a:avLst/>
          </a:prstGeom>
        </p:spPr>
        <p:txBody>
          <a:bodyPr wrap="square">
            <a:spAutoFit/>
          </a:bodyPr>
          <a:lstStyle/>
          <a:p>
            <a:r>
              <a:rPr lang="ru-RU" sz="2400" dirty="0">
                <a:solidFill>
                  <a:schemeClr val="tx2"/>
                </a:solidFill>
                <a:latin typeface="Times New Roman" panose="02020603050405020304" pitchFamily="18" charset="0"/>
                <a:cs typeface="Times New Roman" panose="02020603050405020304" pitchFamily="18" charset="0"/>
              </a:rPr>
              <a:t>Портал конкретизирует названия улиц республики</a:t>
            </a:r>
            <a:r>
              <a:rPr lang="ru-RU" sz="2400" dirty="0" smtClean="0">
                <a:solidFill>
                  <a:schemeClr val="tx2"/>
                </a:solidFill>
                <a:latin typeface="Times New Roman" panose="02020603050405020304" pitchFamily="18" charset="0"/>
                <a:cs typeface="Times New Roman" panose="02020603050405020304" pitchFamily="18" charset="0"/>
              </a:rPr>
              <a:t>, что </a:t>
            </a:r>
            <a:r>
              <a:rPr lang="ru-RU" sz="2400" dirty="0">
                <a:solidFill>
                  <a:schemeClr val="tx2"/>
                </a:solidFill>
                <a:latin typeface="Times New Roman" panose="02020603050405020304" pitchFamily="18" charset="0"/>
                <a:cs typeface="Times New Roman" panose="02020603050405020304" pitchFamily="18" charset="0"/>
              </a:rPr>
              <a:t>позволит </a:t>
            </a:r>
            <a:r>
              <a:rPr lang="ru-RU" sz="2400" dirty="0" smtClean="0">
                <a:solidFill>
                  <a:schemeClr val="tx2"/>
                </a:solidFill>
                <a:latin typeface="Times New Roman" panose="02020603050405020304" pitchFamily="18" charset="0"/>
                <a:cs typeface="Times New Roman" panose="02020603050405020304" pitchFamily="18" charset="0"/>
              </a:rPr>
              <a:t>достоверно </a:t>
            </a:r>
            <a:r>
              <a:rPr lang="ru-RU" sz="2400" dirty="0">
                <a:solidFill>
                  <a:schemeClr val="tx2"/>
                </a:solidFill>
                <a:latin typeface="Times New Roman" panose="02020603050405020304" pitchFamily="18" charset="0"/>
                <a:cs typeface="Times New Roman" panose="02020603050405020304" pitchFamily="18" charset="0"/>
              </a:rPr>
              <a:t>определять и уточнять адреса и списки избирателей по месту проживания</a:t>
            </a:r>
            <a:r>
              <a:rPr lang="ru-RU" sz="2400" dirty="0" smtClean="0">
                <a:solidFill>
                  <a:schemeClr val="tx2"/>
                </a:solidFill>
                <a:latin typeface="Times New Roman" panose="02020603050405020304" pitchFamily="18" charset="0"/>
                <a:cs typeface="Times New Roman" panose="02020603050405020304" pitchFamily="18" charset="0"/>
              </a:rPr>
              <a:t>. </a:t>
            </a:r>
            <a:r>
              <a:rPr lang="ru-RU" sz="2400" dirty="0">
                <a:solidFill>
                  <a:schemeClr val="tx2"/>
                </a:solidFill>
                <a:latin typeface="Times New Roman" panose="02020603050405020304" pitchFamily="18" charset="0"/>
                <a:cs typeface="Times New Roman" panose="02020603050405020304" pitchFamily="18" charset="0"/>
              </a:rPr>
              <a:t>«В справочнике портала по республике 30 тысяч </a:t>
            </a:r>
            <a:r>
              <a:rPr lang="ru-RU" sz="2400" dirty="0" smtClean="0">
                <a:solidFill>
                  <a:schemeClr val="tx2"/>
                </a:solidFill>
                <a:latin typeface="Times New Roman" panose="02020603050405020304" pitchFamily="18" charset="0"/>
                <a:cs typeface="Times New Roman" panose="02020603050405020304" pitchFamily="18" charset="0"/>
              </a:rPr>
              <a:t>улиц»</a:t>
            </a:r>
            <a:endParaRPr lang="ru-RU" sz="2400" dirty="0">
              <a:solidFill>
                <a:schemeClr val="tx2"/>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4"/>
          <a:stretch>
            <a:fillRect/>
          </a:stretch>
        </p:blipFill>
        <p:spPr>
          <a:xfrm>
            <a:off x="307934" y="1142984"/>
            <a:ext cx="5898967" cy="5320801"/>
          </a:xfrm>
          <a:prstGeom prst="rect">
            <a:avLst/>
          </a:prstGeom>
        </p:spPr>
      </p:pic>
      <p:pic>
        <p:nvPicPr>
          <p:cNvPr id="10" name="Рисунок 9"/>
          <p:cNvPicPr>
            <a:picLocks noChangeAspect="1"/>
          </p:cNvPicPr>
          <p:nvPr/>
        </p:nvPicPr>
        <p:blipFill>
          <a:blip r:embed="rId5"/>
          <a:stretch>
            <a:fillRect/>
          </a:stretch>
        </p:blipFill>
        <p:spPr>
          <a:xfrm>
            <a:off x="10555685" y="628132"/>
            <a:ext cx="1633140" cy="564994"/>
          </a:xfrm>
          <a:prstGeom prst="rect">
            <a:avLst/>
          </a:prstGeom>
        </p:spPr>
      </p:pic>
      <p:sp>
        <p:nvSpPr>
          <p:cNvPr id="7" name="TextBox 6"/>
          <p:cNvSpPr txBox="1"/>
          <p:nvPr/>
        </p:nvSpPr>
        <p:spPr>
          <a:xfrm>
            <a:off x="2349996" y="283263"/>
            <a:ext cx="6336704" cy="590931"/>
          </a:xfrm>
          <a:prstGeom prst="rect">
            <a:avLst/>
          </a:prstGeom>
          <a:noFill/>
        </p:spPr>
        <p:txBody>
          <a:bodyPr wrap="square" rtlCol="0">
            <a:spAutoFit/>
          </a:bodyPr>
          <a:lstStyle/>
          <a:p>
            <a:pPr algn="ctr">
              <a:lnSpc>
                <a:spcPct val="90000"/>
              </a:lnSpc>
            </a:pPr>
            <a:r>
              <a:rPr lang="ru-RU" sz="3600" b="1" dirty="0">
                <a:solidFill>
                  <a:schemeClr val="accent1">
                    <a:lumMod val="50000"/>
                  </a:schemeClr>
                </a:solidFill>
                <a:latin typeface="Times New Roman" panose="02020603050405020304" pitchFamily="18" charset="0"/>
                <a:cs typeface="Times New Roman" panose="02020603050405020304" pitchFamily="18" charset="0"/>
              </a:rPr>
              <a:t>Портал </a:t>
            </a:r>
            <a:r>
              <a:rPr lang="ru-RU" sz="3600" b="1" dirty="0" smtClean="0">
                <a:solidFill>
                  <a:schemeClr val="accent1">
                    <a:lumMod val="50000"/>
                  </a:schemeClr>
                </a:solidFill>
                <a:latin typeface="Times New Roman" panose="02020603050405020304" pitchFamily="18" charset="0"/>
                <a:cs typeface="Times New Roman" panose="02020603050405020304" pitchFamily="18" charset="0"/>
                <a:hlinkClick r:id="rId6"/>
              </a:rPr>
              <a:t>www.darek.kg</a:t>
            </a:r>
            <a:r>
              <a:rPr lang="ru-RU" sz="3600" b="1" dirty="0" smtClean="0">
                <a:solidFill>
                  <a:schemeClr val="accent1">
                    <a:lumMod val="50000"/>
                  </a:schemeClr>
                </a:solidFill>
                <a:latin typeface="Times New Roman" panose="02020603050405020304" pitchFamily="18" charset="0"/>
                <a:cs typeface="Times New Roman" panose="02020603050405020304" pitchFamily="18" charset="0"/>
              </a:rPr>
              <a:t> </a:t>
            </a:r>
            <a:endParaRPr lang="ru-RU" sz="3600" dirty="0">
              <a:solidFill>
                <a:schemeClr val="accent1">
                  <a:lumMod val="50000"/>
                </a:schemeClr>
              </a:solidFill>
            </a:endParaRPr>
          </a:p>
        </p:txBody>
      </p:sp>
      <p:sp>
        <p:nvSpPr>
          <p:cNvPr id="11" name="TextBox 10"/>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7</a:t>
            </a:r>
            <a:endParaRPr lang="ru-RU" sz="1400" dirty="0"/>
          </a:p>
        </p:txBody>
      </p:sp>
    </p:spTree>
    <p:extLst>
      <p:ext uri="{BB962C8B-B14F-4D97-AF65-F5344CB8AC3E}">
        <p14:creationId xmlns:p14="http://schemas.microsoft.com/office/powerpoint/2010/main" xmlns="" val="13490002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9" name="Picture 4" descr="logo NSC"/>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529" y="0"/>
            <a:ext cx="1113331" cy="1047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Прямоугольник 3"/>
          <p:cNvSpPr/>
          <p:nvPr/>
        </p:nvSpPr>
        <p:spPr>
          <a:xfrm>
            <a:off x="585123" y="1379930"/>
            <a:ext cx="3168352" cy="400110"/>
          </a:xfrm>
          <a:prstGeom prst="rect">
            <a:avLst/>
          </a:prstGeom>
        </p:spPr>
        <p:txBody>
          <a:bodyPr wrap="square">
            <a:spAutoFit/>
          </a:bodyPr>
          <a:lstStyle/>
          <a:p>
            <a:pPr algn="just"/>
            <a:r>
              <a:rPr lang="ru-RU" sz="2000" b="1" dirty="0" smtClean="0">
                <a:solidFill>
                  <a:schemeClr val="tx2"/>
                </a:solidFill>
                <a:latin typeface="Times New Roman" panose="02020603050405020304" pitchFamily="18" charset="0"/>
                <a:cs typeface="Times New Roman" panose="02020603050405020304" pitchFamily="18" charset="0"/>
              </a:rPr>
              <a:t>«</a:t>
            </a:r>
            <a:r>
              <a:rPr lang="ru-RU" sz="2000" b="1" dirty="0">
                <a:solidFill>
                  <a:schemeClr val="tx2"/>
                </a:solidFill>
                <a:latin typeface="Times New Roman" panose="02020603050405020304" pitchFamily="18" charset="0"/>
                <a:cs typeface="Times New Roman" panose="02020603050405020304" pitchFamily="18" charset="0"/>
              </a:rPr>
              <a:t>Слои карты</a:t>
            </a:r>
            <a:r>
              <a:rPr lang="ru-RU" sz="2000" b="1" dirty="0" smtClean="0">
                <a:solidFill>
                  <a:schemeClr val="tx2"/>
                </a:solidFill>
                <a:latin typeface="Times New Roman" panose="02020603050405020304" pitchFamily="18" charset="0"/>
                <a:cs typeface="Times New Roman" panose="02020603050405020304" pitchFamily="18" charset="0"/>
              </a:rPr>
              <a:t>» </a:t>
            </a:r>
            <a:endParaRPr lang="ru-RU" sz="2000" dirty="0">
              <a:solidFill>
                <a:schemeClr val="tx2"/>
              </a:solidFill>
              <a:latin typeface="Times New Roman" panose="02020603050405020304" pitchFamily="18" charset="0"/>
              <a:cs typeface="Times New Roman" panose="02020603050405020304" pitchFamily="18" charset="0"/>
            </a:endParaRPr>
          </a:p>
        </p:txBody>
      </p:sp>
      <p:pic>
        <p:nvPicPr>
          <p:cNvPr id="7" name="Picture 15"/>
          <p:cNvPicPr/>
          <p:nvPr/>
        </p:nvPicPr>
        <p:blipFill>
          <a:blip r:embed="rId4"/>
          <a:stretch>
            <a:fillRect/>
          </a:stretch>
        </p:blipFill>
        <p:spPr>
          <a:xfrm>
            <a:off x="343330" y="1780040"/>
            <a:ext cx="3410145" cy="4745304"/>
          </a:xfrm>
          <a:prstGeom prst="rect">
            <a:avLst/>
          </a:prstGeom>
        </p:spPr>
      </p:pic>
      <p:sp>
        <p:nvSpPr>
          <p:cNvPr id="5" name="Прямоугольник 4"/>
          <p:cNvSpPr/>
          <p:nvPr/>
        </p:nvSpPr>
        <p:spPr>
          <a:xfrm>
            <a:off x="6118815" y="1376679"/>
            <a:ext cx="4075698" cy="400110"/>
          </a:xfrm>
          <a:prstGeom prst="rect">
            <a:avLst/>
          </a:prstGeom>
        </p:spPr>
        <p:txBody>
          <a:bodyPr wrap="square">
            <a:spAutoFit/>
          </a:bodyPr>
          <a:lstStyle/>
          <a:p>
            <a:r>
              <a:rPr lang="ru-RU" sz="1600" b="1" dirty="0" smtClean="0">
                <a:solidFill>
                  <a:schemeClr val="tx2"/>
                </a:solidFill>
                <a:latin typeface="Times New Roman" panose="02020603050405020304" pitchFamily="18" charset="0"/>
                <a:cs typeface="Times New Roman" panose="02020603050405020304" pitchFamily="18" charset="0"/>
              </a:rPr>
              <a:t> </a:t>
            </a:r>
            <a:r>
              <a:rPr lang="ru-RU" sz="2000" b="1" dirty="0" smtClean="0">
                <a:solidFill>
                  <a:schemeClr val="tx2"/>
                </a:solidFill>
                <a:latin typeface="Times New Roman" panose="02020603050405020304" pitchFamily="18" charset="0"/>
                <a:cs typeface="Times New Roman" panose="02020603050405020304" pitchFamily="18" charset="0"/>
              </a:rPr>
              <a:t>«Поиск» «Местоположение»</a:t>
            </a:r>
            <a:r>
              <a:rPr lang="en-US" sz="2000" b="1" dirty="0" smtClean="0">
                <a:solidFill>
                  <a:schemeClr val="tx2"/>
                </a:solidFill>
                <a:latin typeface="Times New Roman" panose="02020603050405020304" pitchFamily="18" charset="0"/>
                <a:cs typeface="Times New Roman" panose="02020603050405020304" pitchFamily="18" charset="0"/>
              </a:rPr>
              <a:t> </a:t>
            </a:r>
            <a:endParaRPr lang="ru-RU" sz="2000" dirty="0">
              <a:solidFill>
                <a:schemeClr val="tx2"/>
              </a:solidFill>
              <a:latin typeface="Times New Roman" panose="02020603050405020304" pitchFamily="18" charset="0"/>
              <a:cs typeface="Times New Roman" panose="02020603050405020304" pitchFamily="18" charset="0"/>
            </a:endParaRPr>
          </a:p>
        </p:txBody>
      </p:sp>
      <p:pic>
        <p:nvPicPr>
          <p:cNvPr id="9" name="Picture 16"/>
          <p:cNvPicPr/>
          <p:nvPr/>
        </p:nvPicPr>
        <p:blipFill>
          <a:blip r:embed="rId5"/>
          <a:stretch>
            <a:fillRect/>
          </a:stretch>
        </p:blipFill>
        <p:spPr>
          <a:xfrm>
            <a:off x="5230317" y="1776789"/>
            <a:ext cx="5325368" cy="1260312"/>
          </a:xfrm>
          <a:prstGeom prst="rect">
            <a:avLst/>
          </a:prstGeom>
        </p:spPr>
      </p:pic>
      <p:pic>
        <p:nvPicPr>
          <p:cNvPr id="13" name="Picture 2" descr="C:\Users\Stynchtykbekova\Desktop\Аза\logo.pn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0555684" y="54988"/>
            <a:ext cx="1633141" cy="590511"/>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Рисунок 13"/>
          <p:cNvPicPr>
            <a:picLocks noChangeAspect="1"/>
          </p:cNvPicPr>
          <p:nvPr/>
        </p:nvPicPr>
        <p:blipFill>
          <a:blip r:embed="rId7"/>
          <a:stretch>
            <a:fillRect/>
          </a:stretch>
        </p:blipFill>
        <p:spPr>
          <a:xfrm>
            <a:off x="10555685" y="666373"/>
            <a:ext cx="1633140" cy="564994"/>
          </a:xfrm>
          <a:prstGeom prst="rect">
            <a:avLst/>
          </a:prstGeom>
        </p:spPr>
      </p:pic>
      <p:pic>
        <p:nvPicPr>
          <p:cNvPr id="17" name="Picture 19"/>
          <p:cNvPicPr/>
          <p:nvPr/>
        </p:nvPicPr>
        <p:blipFill>
          <a:blip r:embed="rId8"/>
          <a:stretch>
            <a:fillRect/>
          </a:stretch>
        </p:blipFill>
        <p:spPr>
          <a:xfrm>
            <a:off x="3951272" y="3429000"/>
            <a:ext cx="7874381" cy="3051270"/>
          </a:xfrm>
          <a:prstGeom prst="rect">
            <a:avLst/>
          </a:prstGeom>
        </p:spPr>
      </p:pic>
      <p:sp>
        <p:nvSpPr>
          <p:cNvPr id="19" name="Прямоугольник 18"/>
          <p:cNvSpPr/>
          <p:nvPr/>
        </p:nvSpPr>
        <p:spPr>
          <a:xfrm>
            <a:off x="4825479" y="3073964"/>
            <a:ext cx="6135044" cy="400110"/>
          </a:xfrm>
          <a:prstGeom prst="rect">
            <a:avLst/>
          </a:prstGeom>
        </p:spPr>
        <p:txBody>
          <a:bodyPr wrap="square">
            <a:spAutoFit/>
          </a:bodyPr>
          <a:lstStyle/>
          <a:p>
            <a:pPr algn="ctr"/>
            <a:r>
              <a:rPr lang="ru-RU" sz="2000" dirty="0" smtClean="0">
                <a:solidFill>
                  <a:schemeClr val="tx2"/>
                </a:solidFill>
                <a:latin typeface="Times New Roman" panose="02020603050405020304" pitchFamily="18" charset="0"/>
                <a:cs typeface="Times New Roman" panose="02020603050405020304" pitchFamily="18" charset="0"/>
              </a:rPr>
              <a:t>Карта местности на сайте </a:t>
            </a:r>
            <a:r>
              <a:rPr lang="en-US" sz="2000" b="1" dirty="0" smtClean="0">
                <a:solidFill>
                  <a:schemeClr val="tx2"/>
                </a:solidFill>
                <a:latin typeface="Times New Roman" panose="02020603050405020304" pitchFamily="18" charset="0"/>
                <a:cs typeface="Times New Roman" panose="02020603050405020304" pitchFamily="18" charset="0"/>
              </a:rPr>
              <a:t>darek.kg</a:t>
            </a:r>
            <a:endParaRPr lang="ru-RU" sz="2000" b="1" dirty="0">
              <a:solidFill>
                <a:schemeClr val="tx2"/>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8</a:t>
            </a:r>
            <a:endParaRPr lang="ru-RU" sz="1400" dirty="0"/>
          </a:p>
        </p:txBody>
      </p:sp>
      <p:sp>
        <p:nvSpPr>
          <p:cNvPr id="6" name="Прямоугольник 5"/>
          <p:cNvSpPr/>
          <p:nvPr/>
        </p:nvSpPr>
        <p:spPr>
          <a:xfrm>
            <a:off x="1197869" y="220889"/>
            <a:ext cx="9357816" cy="757130"/>
          </a:xfrm>
          <a:prstGeom prst="rect">
            <a:avLst/>
          </a:prstGeom>
        </p:spPr>
        <p:txBody>
          <a:bodyPr wrap="square">
            <a:spAutoFit/>
          </a:bodyPr>
          <a:lstStyle/>
          <a:p>
            <a:pPr algn="ctr">
              <a:lnSpc>
                <a:spcPct val="90000"/>
              </a:lnSpc>
            </a:pPr>
            <a:r>
              <a:rPr lang="ru-RU" sz="2400" b="1" dirty="0">
                <a:solidFill>
                  <a:schemeClr val="accent1">
                    <a:lumMod val="50000"/>
                  </a:schemeClr>
                </a:solidFill>
                <a:latin typeface="Times New Roman" panose="02020603050405020304" pitchFamily="18" charset="0"/>
                <a:cs typeface="Times New Roman" panose="02020603050405020304" pitchFamily="18" charset="0"/>
              </a:rPr>
              <a:t>Портал </a:t>
            </a:r>
            <a:r>
              <a:rPr lang="ru-RU" sz="2400" b="1" dirty="0">
                <a:solidFill>
                  <a:schemeClr val="accent1">
                    <a:lumMod val="50000"/>
                  </a:schemeClr>
                </a:solidFill>
                <a:latin typeface="Times New Roman" panose="02020603050405020304" pitchFamily="18" charset="0"/>
                <a:cs typeface="Times New Roman" panose="02020603050405020304" pitchFamily="18" charset="0"/>
                <a:hlinkClick r:id="rId9"/>
              </a:rPr>
              <a:t>www.darek.kg</a:t>
            </a:r>
            <a:r>
              <a:rPr lang="ru-RU" sz="2400" b="1" dirty="0">
                <a:solidFill>
                  <a:schemeClr val="accent1">
                    <a:lumMod val="50000"/>
                  </a:schemeClr>
                </a:solidFill>
                <a:latin typeface="Times New Roman" panose="02020603050405020304" pitchFamily="18" charset="0"/>
                <a:cs typeface="Times New Roman" panose="02020603050405020304" pitchFamily="18" charset="0"/>
              </a:rPr>
              <a:t> Государственной Регистрационной Службы при Правительстве </a:t>
            </a:r>
            <a:r>
              <a:rPr lang="ru-RU" sz="2400" b="1" dirty="0" err="1">
                <a:solidFill>
                  <a:schemeClr val="accent1">
                    <a:lumMod val="50000"/>
                  </a:schemeClr>
                </a:solidFill>
                <a:latin typeface="Times New Roman" panose="02020603050405020304" pitchFamily="18" charset="0"/>
                <a:cs typeface="Times New Roman" panose="02020603050405020304" pitchFamily="18" charset="0"/>
              </a:rPr>
              <a:t>Кыргы</a:t>
            </a:r>
            <a:r>
              <a:rPr lang="ky-KG" sz="2400" b="1" dirty="0">
                <a:solidFill>
                  <a:schemeClr val="accent1">
                    <a:lumMod val="50000"/>
                  </a:schemeClr>
                </a:solidFill>
                <a:latin typeface="Times New Roman" panose="02020603050405020304" pitchFamily="18" charset="0"/>
                <a:cs typeface="Times New Roman" panose="02020603050405020304" pitchFamily="18" charset="0"/>
              </a:rPr>
              <a:t>зкой Республики</a:t>
            </a:r>
            <a:endParaRPr lang="ru-RU" sz="24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9318379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logo NSC"/>
          <p:cNvPicPr>
            <a:picLocks noChangeAspect="1" noChangeArrowheads="1"/>
          </p:cNvPicPr>
          <p:nvPr/>
        </p:nvPicPr>
        <p:blipFill>
          <a:blip r:embed="rId2" cstate="print"/>
          <a:srcRect/>
          <a:stretch>
            <a:fillRect/>
          </a:stretch>
        </p:blipFill>
        <p:spPr bwMode="auto">
          <a:xfrm>
            <a:off x="0" y="6411"/>
            <a:ext cx="1125860" cy="1110777"/>
          </a:xfrm>
          <a:prstGeom prst="rect">
            <a:avLst/>
          </a:prstGeom>
          <a:noFill/>
          <a:ln w="9525">
            <a:noFill/>
            <a:miter lim="800000"/>
            <a:headEnd/>
            <a:tailEnd/>
          </a:ln>
        </p:spPr>
      </p:pic>
      <p:pic>
        <p:nvPicPr>
          <p:cNvPr id="6" name="Picture 2" descr="C:\Users\Stynchtykbekova\Desktop\Аза\logo.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555684" y="-27384"/>
            <a:ext cx="1633141" cy="59051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125860" y="-27384"/>
            <a:ext cx="9429825" cy="1569660"/>
          </a:xfrm>
          <a:prstGeom prst="rect">
            <a:avLst/>
          </a:prstGeom>
          <a:noFill/>
        </p:spPr>
        <p:txBody>
          <a:bodyPr wrap="square" rtlCol="0">
            <a:spAutoFit/>
          </a:bodyPr>
          <a:lstStyle/>
          <a:p>
            <a:pPr algn="ctr"/>
            <a:r>
              <a:rPr lang="ru-RU" sz="2400" b="1" dirty="0">
                <a:solidFill>
                  <a:schemeClr val="accent1">
                    <a:lumMod val="50000"/>
                  </a:schemeClr>
                </a:solidFill>
                <a:latin typeface="Times New Roman" panose="02020603050405020304" pitchFamily="18" charset="0"/>
                <a:cs typeface="Times New Roman" panose="02020603050405020304" pitchFamily="18" charset="0"/>
              </a:rPr>
              <a:t>Использования </a:t>
            </a:r>
            <a:r>
              <a:rPr lang="ru-RU" sz="2400" b="1" dirty="0" err="1">
                <a:solidFill>
                  <a:schemeClr val="accent1">
                    <a:lumMod val="50000"/>
                  </a:schemeClr>
                </a:solidFill>
                <a:latin typeface="Times New Roman" panose="02020603050405020304" pitchFamily="18" charset="0"/>
                <a:cs typeface="Times New Roman" panose="02020603050405020304" pitchFamily="18" charset="0"/>
              </a:rPr>
              <a:t>геопространственной</a:t>
            </a:r>
            <a:r>
              <a:rPr lang="ru-RU" sz="2400" b="1" dirty="0">
                <a:solidFill>
                  <a:schemeClr val="accent1">
                    <a:lumMod val="50000"/>
                  </a:schemeClr>
                </a:solidFill>
                <a:latin typeface="Times New Roman" panose="02020603050405020304" pitchFamily="18" charset="0"/>
                <a:cs typeface="Times New Roman" panose="02020603050405020304" pitchFamily="18" charset="0"/>
              </a:rPr>
              <a:t> информации для </a:t>
            </a: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пилотной переписи населения и жилищного фонда 2019 года на</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сайте </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Darek.kg</a:t>
            </a:r>
            <a:r>
              <a:rPr lang="ky-KG" sz="2400" b="1" dirty="0" smtClean="0">
                <a:solidFill>
                  <a:schemeClr val="accent1">
                    <a:lumMod val="50000"/>
                  </a:schemeClr>
                </a:solidFill>
                <a:latin typeface="Times New Roman" panose="02020603050405020304" pitchFamily="18" charset="0"/>
                <a:cs typeface="Times New Roman" panose="02020603050405020304" pitchFamily="18" charset="0"/>
              </a:rPr>
              <a:t>  </a:t>
            </a:r>
            <a:r>
              <a:rPr lang="ru-RU" sz="2400" b="1" dirty="0">
                <a:solidFill>
                  <a:schemeClr val="accent1">
                    <a:lumMod val="50000"/>
                  </a:schemeClr>
                </a:solidFill>
                <a:latin typeface="Times New Roman" panose="02020603050405020304" pitchFamily="18" charset="0"/>
                <a:cs typeface="Times New Roman" panose="02020603050405020304" pitchFamily="18" charset="0"/>
              </a:rPr>
              <a:t>Государственной Регистрационной Службы при Правительстве </a:t>
            </a:r>
            <a:r>
              <a:rPr lang="ru-RU" sz="2400" b="1" dirty="0" err="1">
                <a:solidFill>
                  <a:schemeClr val="accent1">
                    <a:lumMod val="50000"/>
                  </a:schemeClr>
                </a:solidFill>
                <a:latin typeface="Times New Roman" panose="02020603050405020304" pitchFamily="18" charset="0"/>
                <a:cs typeface="Times New Roman" panose="02020603050405020304" pitchFamily="18" charset="0"/>
              </a:rPr>
              <a:t>Кыргы</a:t>
            </a:r>
            <a:r>
              <a:rPr lang="ky-KG" sz="2400" b="1" dirty="0">
                <a:solidFill>
                  <a:schemeClr val="accent1">
                    <a:lumMod val="50000"/>
                  </a:schemeClr>
                </a:solidFill>
                <a:latin typeface="Times New Roman" panose="02020603050405020304" pitchFamily="18" charset="0"/>
                <a:cs typeface="Times New Roman" panose="02020603050405020304" pitchFamily="18" charset="0"/>
              </a:rPr>
              <a:t>зкой </a:t>
            </a:r>
            <a:r>
              <a:rPr lang="ky-KG" sz="2400" b="1" dirty="0" smtClean="0">
                <a:solidFill>
                  <a:schemeClr val="accent1">
                    <a:lumMod val="50000"/>
                  </a:schemeClr>
                </a:solidFill>
                <a:latin typeface="Times New Roman" panose="02020603050405020304" pitchFamily="18" charset="0"/>
                <a:cs typeface="Times New Roman" panose="02020603050405020304" pitchFamily="18" charset="0"/>
              </a:rPr>
              <a:t>Республики</a:t>
            </a:r>
            <a:endParaRPr lang="ru-RU" sz="24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4"/>
          <a:stretch>
            <a:fillRect/>
          </a:stretch>
        </p:blipFill>
        <p:spPr>
          <a:xfrm>
            <a:off x="10555685" y="628132"/>
            <a:ext cx="1633140" cy="564994"/>
          </a:xfrm>
          <a:prstGeom prst="rect">
            <a:avLst/>
          </a:prstGeom>
        </p:spPr>
      </p:pic>
      <p:sp>
        <p:nvSpPr>
          <p:cNvPr id="10" name="TextBox 9"/>
          <p:cNvSpPr txBox="1"/>
          <p:nvPr/>
        </p:nvSpPr>
        <p:spPr>
          <a:xfrm>
            <a:off x="174481" y="6309320"/>
            <a:ext cx="648072" cy="286232"/>
          </a:xfrm>
          <a:prstGeom prst="rect">
            <a:avLst/>
          </a:prstGeom>
          <a:noFill/>
        </p:spPr>
        <p:txBody>
          <a:bodyPr wrap="square" rtlCol="0">
            <a:spAutoFit/>
          </a:bodyPr>
          <a:lstStyle/>
          <a:p>
            <a:pPr>
              <a:lnSpc>
                <a:spcPct val="90000"/>
              </a:lnSpc>
            </a:pPr>
            <a:r>
              <a:rPr lang="ky-KG" sz="1400" dirty="0" smtClean="0"/>
              <a:t>9</a:t>
            </a:r>
            <a:endParaRPr lang="ru-RU" sz="1400" dirty="0"/>
          </a:p>
        </p:txBody>
      </p:sp>
      <p:pic>
        <p:nvPicPr>
          <p:cNvPr id="11" name="Рисунок 10"/>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36496" y="1714488"/>
            <a:ext cx="7000924" cy="4925281"/>
          </a:xfrm>
          <a:prstGeom prst="rect">
            <a:avLst/>
          </a:prstGeom>
        </p:spPr>
      </p:pic>
      <p:sp>
        <p:nvSpPr>
          <p:cNvPr id="5" name="TextBox 4"/>
          <p:cNvSpPr txBox="1"/>
          <p:nvPr/>
        </p:nvSpPr>
        <p:spPr>
          <a:xfrm>
            <a:off x="8931336" y="4149080"/>
            <a:ext cx="3039887" cy="2031325"/>
          </a:xfrm>
          <a:prstGeom prst="rect">
            <a:avLst/>
          </a:prstGeom>
          <a:noFill/>
        </p:spPr>
        <p:txBody>
          <a:bodyPr wrap="square" rtlCol="0">
            <a:spAutoFit/>
          </a:bodyPr>
          <a:lstStyle/>
          <a:p>
            <a:pPr>
              <a:lnSpc>
                <a:spcPct val="90000"/>
              </a:lnSpc>
            </a:pPr>
            <a:r>
              <a:rPr lang="ky-KG" sz="2000" dirty="0" smtClean="0">
                <a:solidFill>
                  <a:schemeClr val="tx2"/>
                </a:solidFill>
                <a:latin typeface="Times New Roman" panose="02020603050405020304" pitchFamily="18" charset="0"/>
                <a:cs typeface="Times New Roman" panose="02020603050405020304" pitchFamily="18" charset="0"/>
              </a:rPr>
              <a:t>Карта  г</a:t>
            </a:r>
            <a:r>
              <a:rPr lang="en-US" sz="2000" dirty="0" smtClean="0">
                <a:solidFill>
                  <a:schemeClr val="tx2"/>
                </a:solidFill>
                <a:latin typeface="Times New Roman" panose="02020603050405020304" pitchFamily="18" charset="0"/>
                <a:cs typeface="Times New Roman" panose="02020603050405020304" pitchFamily="18" charset="0"/>
              </a:rPr>
              <a:t>.</a:t>
            </a:r>
            <a:r>
              <a:rPr lang="ru-RU" sz="2000" dirty="0" smtClean="0">
                <a:solidFill>
                  <a:schemeClr val="tx2"/>
                </a:solidFill>
                <a:latin typeface="Times New Roman" panose="02020603050405020304" pitchFamily="18" charset="0"/>
                <a:cs typeface="Times New Roman" panose="02020603050405020304" pitchFamily="18" charset="0"/>
              </a:rPr>
              <a:t>Токмок, регистраторские участки  </a:t>
            </a:r>
            <a:r>
              <a:rPr lang="ru-RU" sz="2000" b="1" dirty="0" smtClean="0">
                <a:solidFill>
                  <a:schemeClr val="tx2"/>
                </a:solidFill>
                <a:latin typeface="Times New Roman" panose="02020603050405020304" pitchFamily="18" charset="0"/>
                <a:cs typeface="Times New Roman" panose="02020603050405020304" pitchFamily="18" charset="0"/>
              </a:rPr>
              <a:t>Пилотная перепись 2019</a:t>
            </a:r>
          </a:p>
          <a:p>
            <a:pPr>
              <a:lnSpc>
                <a:spcPct val="90000"/>
              </a:lnSpc>
            </a:pPr>
            <a:r>
              <a:rPr lang="ru-RU" sz="2000" i="1" dirty="0" smtClean="0">
                <a:solidFill>
                  <a:schemeClr val="tx2"/>
                </a:solidFill>
                <a:latin typeface="Times New Roman" panose="02020603050405020304" pitchFamily="18" charset="0"/>
                <a:cs typeface="Times New Roman" panose="02020603050405020304" pitchFamily="18" charset="0"/>
              </a:rPr>
              <a:t>(каждый регистраторский участок на схеме выделен цветом)</a:t>
            </a:r>
            <a:endParaRPr lang="ru-RU" sz="2000" i="1" dirty="0">
              <a:solidFill>
                <a:schemeClr val="tx2"/>
              </a:solidFill>
              <a:latin typeface="Times New Roman" panose="02020603050405020304" pitchFamily="18" charset="0"/>
              <a:cs typeface="Times New Roman" panose="02020603050405020304" pitchFamily="18" charset="0"/>
            </a:endParaRPr>
          </a:p>
        </p:txBody>
      </p:sp>
      <p:pic>
        <p:nvPicPr>
          <p:cNvPr id="12" name="Рисунок 11"/>
          <p:cNvPicPr/>
          <p:nvPr/>
        </p:nvPicPr>
        <p:blipFill>
          <a:blip r:embed="rId6"/>
          <a:stretch>
            <a:fillRect/>
          </a:stretch>
        </p:blipFill>
        <p:spPr>
          <a:xfrm>
            <a:off x="5165719" y="1714488"/>
            <a:ext cx="7023106" cy="4908587"/>
          </a:xfrm>
          <a:prstGeom prst="rect">
            <a:avLst/>
          </a:prstGeom>
          <a:ln>
            <a:solidFill>
              <a:schemeClr val="tx2"/>
            </a:solidFill>
          </a:ln>
        </p:spPr>
      </p:pic>
    </p:spTree>
    <p:extLst>
      <p:ext uri="{BB962C8B-B14F-4D97-AF65-F5344CB8AC3E}">
        <p14:creationId xmlns:p14="http://schemas.microsoft.com/office/powerpoint/2010/main" xmlns="" val="8814317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ontinental_World_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B143668-7DF7-4E5F-A706-427C1D48DD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с картой мира из серии «Карты мира» (широкоэкранный формат)</Template>
  <TotalTime>0</TotalTime>
  <Words>694</Words>
  <Application>Microsoft Office PowerPoint</Application>
  <PresentationFormat>Произвольный</PresentationFormat>
  <Paragraphs>72</Paragraphs>
  <Slides>13</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Continental_World_16x9</vt:lpstr>
      <vt:lpstr>Перепись населения и жилищного фонда Кыргызской Республики  2020 года с использованием административных данных и гИс </vt:lpstr>
      <vt:lpstr>Слайд 2</vt:lpstr>
      <vt:lpstr>Слайд 3</vt:lpstr>
      <vt:lpstr>1. Провести в период с 23 марта по 1 апреля 2020 года на территории Кыргызской Республики перепись населения и жилищного фонда по состоянию на 23 марта 2020 года путем опроса населения специально подготовленными переписчиками. В отдаленных зонах республики провести в период с 20 апреля по 29 апреля 2020 года согласно приложению 1 к настоящему постановлению  3. Провести в период с 25 марта по 3 апреля 2019 года пилотную (пробную) перепись населения и жилищного фонда на территории Чуйского района и города Токмок Чуйской области по состоянию на 25 марта 2019 года.  4. Образовать Республиканскую комиссию Кыргызской Республики по переписи населения и жилищного фонда 2020 года (далее – Комиссия) в составе согласно приложению 2.  6. Подготовку и проведение переписи населения и жилищного фонда, разработку и публикацию ее результатов возложить на Национальный статистический комитет Кыргызской Республики и его областные,  районные и городские органы (по согласованию).   Организационные мероприятия по подготовке и проведении переписи населения и жилищного фонда с Полномочными представителями Правительства в  областях, местные госадминистрации, органы МСУ, Государственный комитет по делам обороны, ГСИН, ГКНБ, МВД, МИД, МЧС, МТСР, ГРС при ПКР, АО «Национальная энергетическая холдинговая компания», Минобразования, Минфин, ГКИТС, ОТРК, ЭлТР, «Эркин Тоо», «Кыргыз – Туусу», «Слово Кыргызстана» </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2018-09-25T02:47:43Z</dcterms:created>
  <dcterms:modified xsi:type="dcterms:W3CDTF">2018-09-29T10:36:17Z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TC028048919991</vt:lpwstr>
  </property>
</Properties>
</file>