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  <p:sldMasterId id="2147484009" r:id="rId2"/>
  </p:sldMasterIdLst>
  <p:notesMasterIdLst>
    <p:notesMasterId r:id="rId13"/>
  </p:notesMasterIdLst>
  <p:handoutMasterIdLst>
    <p:handoutMasterId r:id="rId14"/>
  </p:handoutMasterIdLst>
  <p:sldIdLst>
    <p:sldId id="608" r:id="rId3"/>
    <p:sldId id="639" r:id="rId4"/>
    <p:sldId id="348" r:id="rId5"/>
    <p:sldId id="374" r:id="rId6"/>
    <p:sldId id="625" r:id="rId7"/>
    <p:sldId id="611" r:id="rId8"/>
    <p:sldId id="612" r:id="rId9"/>
    <p:sldId id="613" r:id="rId10"/>
    <p:sldId id="643" r:id="rId11"/>
    <p:sldId id="390" r:id="rId12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332" userDrawn="1">
          <p15:clr>
            <a:srgbClr val="A4A3A4"/>
          </p15:clr>
        </p15:guide>
        <p15:guide id="2" pos="2075" userDrawn="1">
          <p15:clr>
            <a:srgbClr val="A4A3A4"/>
          </p15:clr>
        </p15:guide>
        <p15:guide id="3" orient="horz" pos="3339" userDrawn="1">
          <p15:clr>
            <a:srgbClr val="A4A3A4"/>
          </p15:clr>
        </p15:guide>
        <p15:guide id="4" pos="2077" userDrawn="1">
          <p15:clr>
            <a:srgbClr val="A4A3A4"/>
          </p15:clr>
        </p15:guide>
        <p15:guide id="5" orient="horz" pos="3120" userDrawn="1">
          <p15:clr>
            <a:srgbClr val="A4A3A4"/>
          </p15:clr>
        </p15:guide>
        <p15:guide id="6" orient="horz" pos="3127" userDrawn="1">
          <p15:clr>
            <a:srgbClr val="A4A3A4"/>
          </p15:clr>
        </p15:guide>
        <p15:guide id="7" pos="2140" userDrawn="1">
          <p15:clr>
            <a:srgbClr val="A4A3A4"/>
          </p15:clr>
        </p15:guide>
        <p15:guide id="8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956C"/>
    <a:srgbClr val="FF0000"/>
    <a:srgbClr val="66CCFF"/>
    <a:srgbClr val="006600"/>
    <a:srgbClr val="003300"/>
    <a:srgbClr val="996600"/>
    <a:srgbClr val="FFFF66"/>
    <a:srgbClr val="FF7C80"/>
    <a:srgbClr val="160CDA"/>
    <a:srgbClr val="1922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89" autoAdjust="0"/>
    <p:restoredTop sz="89520" autoAdjust="0"/>
  </p:normalViewPr>
  <p:slideViewPr>
    <p:cSldViewPr>
      <p:cViewPr varScale="1">
        <p:scale>
          <a:sx n="66" d="100"/>
          <a:sy n="66" d="100"/>
        </p:scale>
        <p:origin x="739" y="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1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10"/>
    </p:cViewPr>
  </p:sorterViewPr>
  <p:notesViewPr>
    <p:cSldViewPr>
      <p:cViewPr varScale="1">
        <p:scale>
          <a:sx n="60" d="100"/>
          <a:sy n="60" d="100"/>
        </p:scale>
        <p:origin x="1901" y="53"/>
      </p:cViewPr>
      <p:guideLst>
        <p:guide orient="horz" pos="3332"/>
        <p:guide pos="2075"/>
        <p:guide orient="horz" pos="3339"/>
        <p:guide pos="2077"/>
        <p:guide orient="horz" pos="3120"/>
        <p:guide orient="horz" pos="3127"/>
        <p:guide pos="2140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1895476491935728E-2"/>
          <c:y val="9.0643274853801165E-2"/>
          <c:w val="0.92810457516339873"/>
          <c:h val="0.8304093567251461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Other ECE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cene3d>
              <a:camera prst="orthographicFront"/>
              <a:lightRig rig="brightRoom" dir="t"/>
            </a:scene3d>
            <a:sp3d prstMaterial="flat">
              <a:bevelT w="50800" h="101600" prst="angle"/>
              <a:contourClr>
                <a:srgbClr val="000000"/>
              </a:contourClr>
            </a:sp3d>
          </c:spPr>
          <c:invertIfNegative val="0"/>
          <c:dPt>
            <c:idx val="2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7539-4B19-99AB-3F09EAF68FAD}"/>
              </c:ext>
            </c:extLst>
          </c:dPt>
          <c:dLbls>
            <c:dLbl>
              <c:idx val="0"/>
              <c:layout>
                <c:manualLayout>
                  <c:x val="-8.5095404478446046E-3"/>
                  <c:y val="2.8926647326978864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822317966347625E-2"/>
                      <c:h val="0.1058479532163742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7539-4B19-99AB-3F09EAF68FAD}"/>
                </c:ext>
              </c:extLst>
            </c:dLbl>
            <c:dLbl>
              <c:idx val="1"/>
              <c:layout>
                <c:manualLayout>
                  <c:x val="1.6270012007606426E-3"/>
                  <c:y val="1.9609062025141596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7895662955435763E-2"/>
                      <c:h val="0.1118734171386471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7539-4B19-99AB-3F09EAF68FAD}"/>
                </c:ext>
              </c:extLst>
            </c:dLbl>
            <c:dLbl>
              <c:idx val="2"/>
              <c:layout>
                <c:manualLayout>
                  <c:x val="3.9308032879729884E-3"/>
                  <c:y val="2.232110788782978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7261301268755503E-2"/>
                      <c:h val="0.1040935672514619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7539-4B19-99AB-3F09EAF68FAD}"/>
                </c:ext>
              </c:extLst>
            </c:dLbl>
            <c:dLbl>
              <c:idx val="3"/>
              <c:layout>
                <c:manualLayout>
                  <c:x val="1.7012115305170558E-3"/>
                  <c:y val="-1.46198830409357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539-4B19-99AB-3F09EAF68FA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Written</c:v>
                </c:pt>
                <c:pt idx="1">
                  <c:v>Preparing</c:v>
                </c:pt>
                <c:pt idx="2">
                  <c:v>Not planning</c:v>
                </c:pt>
                <c:pt idx="3">
                  <c:v>Undecided</c:v>
                </c:pt>
              </c:strCache>
            </c:strRef>
          </c:cat>
          <c:val>
            <c:numRef>
              <c:f>Sheet1!$B$2:$B$5</c:f>
              <c:numCache>
                <c:formatCode>0.0</c:formatCode>
                <c:ptCount val="4"/>
                <c:pt idx="0">
                  <c:v>25</c:v>
                </c:pt>
                <c:pt idx="1">
                  <c:v>22.2</c:v>
                </c:pt>
                <c:pt idx="2">
                  <c:v>52.8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539-4B19-99AB-3F09EAF68FA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EECCA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cene3d>
              <a:camera prst="orthographicFront"/>
              <a:lightRig rig="brightRoom" dir="t"/>
            </a:scene3d>
            <a:sp3d prstMaterial="flat">
              <a:bevelT w="50800" h="101600" prst="angle"/>
              <a:contourClr>
                <a:srgbClr val="000000"/>
              </a:contourClr>
            </a:sp3d>
          </c:spPr>
          <c:invertIfNegative val="0"/>
          <c:dLbls>
            <c:dLbl>
              <c:idx val="2"/>
              <c:layout>
                <c:manualLayout>
                  <c:x val="6.8048461220682234E-3"/>
                  <c:y val="2.923976608187027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E6C-4849-99F8-A825D061A897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Written</c:v>
                </c:pt>
                <c:pt idx="1">
                  <c:v>Preparing</c:v>
                </c:pt>
                <c:pt idx="2">
                  <c:v>Not planning</c:v>
                </c:pt>
                <c:pt idx="3">
                  <c:v>Undecided</c:v>
                </c:pt>
              </c:strCache>
            </c:strRef>
          </c:cat>
          <c:val>
            <c:numRef>
              <c:f>Sheet1!$C$2:$C$5</c:f>
              <c:numCache>
                <c:formatCode>0.0</c:formatCode>
                <c:ptCount val="4"/>
                <c:pt idx="0">
                  <c:v>58.3</c:v>
                </c:pt>
                <c:pt idx="1">
                  <c:v>0</c:v>
                </c:pt>
                <c:pt idx="2">
                  <c:v>33.299999999999997</c:v>
                </c:pt>
                <c:pt idx="3">
                  <c:v>8.3000000000000007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501-42C3-9700-B5F7AF4DFBB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SEE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  <a:scene3d>
              <a:camera prst="orthographicFront"/>
              <a:lightRig rig="brightRoom" dir="t"/>
            </a:scene3d>
            <a:sp3d prstMaterial="flat">
              <a:bevelT w="50800" h="101600" prst="angle"/>
              <a:contourClr>
                <a:srgbClr val="000000"/>
              </a:contourClr>
            </a:sp3d>
          </c:spPr>
          <c:invertIfNegative val="0"/>
          <c:dLbls>
            <c:dLbl>
              <c:idx val="2"/>
              <c:layout>
                <c:manualLayout>
                  <c:x val="3.4024230610339868E-3"/>
                  <c:y val="-5.847953216374268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3E6C-4849-99F8-A825D061A897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Written</c:v>
                </c:pt>
                <c:pt idx="1">
                  <c:v>Preparing</c:v>
                </c:pt>
                <c:pt idx="2">
                  <c:v>Not planning</c:v>
                </c:pt>
                <c:pt idx="3">
                  <c:v>Undecided</c:v>
                </c:pt>
              </c:strCache>
            </c:strRef>
          </c:cat>
          <c:val>
            <c:numRef>
              <c:f>Sheet1!$D$2:$D$5</c:f>
              <c:numCache>
                <c:formatCode>0.0</c:formatCode>
                <c:ptCount val="4"/>
                <c:pt idx="0">
                  <c:v>14.3</c:v>
                </c:pt>
                <c:pt idx="1">
                  <c:v>42.86</c:v>
                </c:pt>
                <c:pt idx="2">
                  <c:v>28.57</c:v>
                </c:pt>
                <c:pt idx="3">
                  <c:v>14.29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501-42C3-9700-B5F7AF4DFB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3587968"/>
        <c:axId val="256877312"/>
      </c:barChart>
      <c:catAx>
        <c:axId val="3535879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6877312"/>
        <c:crosses val="autoZero"/>
        <c:auto val="1"/>
        <c:lblAlgn val="ctr"/>
        <c:lblOffset val="100"/>
        <c:noMultiLvlLbl val="0"/>
      </c:catAx>
      <c:valAx>
        <c:axId val="256877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%</a:t>
                </a:r>
                <a:endParaRPr lang="en-GB" dirty="0"/>
              </a:p>
            </c:rich>
          </c:tx>
          <c:layout>
            <c:manualLayout>
              <c:xMode val="edge"/>
              <c:yMode val="edge"/>
              <c:x val="2.6267584316634011E-2"/>
              <c:y val="6.3138859611052275E-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35879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6135699347967145"/>
          <c:y val="2.3817055762766492E-2"/>
          <c:w val="0.23183816039826033"/>
          <c:h val="0.2272196896440576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541977173476451E-2"/>
          <c:y val="8.7250295776102854E-2"/>
          <c:w val="0.92458022826523534"/>
          <c:h val="0.8029950863159455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Other ECE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cene3d>
              <a:camera prst="orthographicFront"/>
              <a:lightRig rig="brightRoom" dir="t"/>
            </a:scene3d>
            <a:sp3d prstMaterial="flat">
              <a:bevelT w="50800" h="101600" prst="angle"/>
              <a:contourClr>
                <a:srgbClr val="000000"/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2909-4D8F-B886-F602B5782200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2909-4D8F-B886-F602B5782200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2909-4D8F-B886-F602B5782200}"/>
              </c:ext>
            </c:extLst>
          </c:dPt>
          <c:dLbls>
            <c:dLbl>
              <c:idx val="0"/>
              <c:layout>
                <c:manualLayout>
                  <c:x val="-3.4658275148915078E-3"/>
                  <c:y val="-2.7757637065666599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5714386435695174E-2"/>
                      <c:h val="0.1290432815511336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2909-4D8F-B886-F602B5782200}"/>
                </c:ext>
              </c:extLst>
            </c:dLbl>
            <c:dLbl>
              <c:idx val="1"/>
              <c:layout>
                <c:manualLayout>
                  <c:x val="4.9810170664797929E-3"/>
                  <c:y val="3.100532689350306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700907164161247E-2"/>
                      <c:h val="0.1102438045953811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2909-4D8F-B886-F602B5782200}"/>
                </c:ext>
              </c:extLst>
            </c:dLbl>
            <c:dLbl>
              <c:idx val="2"/>
              <c:layout>
                <c:manualLayout>
                  <c:x val="3.6371492911044072E-3"/>
                  <c:y val="-5.3276244160005617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249782075495885E-2"/>
                      <c:h val="0.1372941307551703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2909-4D8F-B886-F602B578220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Completed</c:v>
                </c:pt>
                <c:pt idx="1">
                  <c:v>Pending</c:v>
                </c:pt>
                <c:pt idx="2">
                  <c:v>Not done</c:v>
                </c:pt>
              </c:strCache>
            </c:strRef>
          </c:cat>
          <c:val>
            <c:numRef>
              <c:f>Sheet1!$B$2:$B$4</c:f>
              <c:numCache>
                <c:formatCode>0.0</c:formatCode>
                <c:ptCount val="3"/>
                <c:pt idx="0">
                  <c:v>57.1</c:v>
                </c:pt>
                <c:pt idx="1">
                  <c:v>14.3</c:v>
                </c:pt>
                <c:pt idx="2">
                  <c:v>28.6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09-4D8F-B886-F602B578220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EECCA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cene3d>
              <a:camera prst="orthographicFront"/>
              <a:lightRig rig="brightRoom" dir="t"/>
            </a:scene3d>
            <a:sp3d prstMaterial="flat">
              <a:bevelT w="50800" h="101600" prst="angle"/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>
                <c:manualLayout>
                  <c:x val="-6.7834343192636716E-3"/>
                  <c:y val="5.24600580442328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3A3-4CB4-B1A7-52DAFE9051E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Completed</c:v>
                </c:pt>
                <c:pt idx="1">
                  <c:v>Pending</c:v>
                </c:pt>
                <c:pt idx="2">
                  <c:v>Not done</c:v>
                </c:pt>
              </c:strCache>
            </c:strRef>
          </c:cat>
          <c:val>
            <c:numRef>
              <c:f>Sheet1!$C$2:$C$4</c:f>
              <c:numCache>
                <c:formatCode>0.0</c:formatCode>
                <c:ptCount val="3"/>
                <c:pt idx="0">
                  <c:v>100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CB0-48DB-89D7-02E2A15853E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SEE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  <a:scene3d>
              <a:camera prst="orthographicFront"/>
              <a:lightRig rig="brightRoom" dir="t"/>
            </a:scene3d>
            <a:sp3d prstMaterial="flat">
              <a:bevelT w="50800" h="101600" prst="angle"/>
              <a:contourClr>
                <a:srgbClr val="000000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Completed</c:v>
                </c:pt>
                <c:pt idx="1">
                  <c:v>Pending</c:v>
                </c:pt>
                <c:pt idx="2">
                  <c:v>Not done</c:v>
                </c:pt>
              </c:strCache>
            </c:strRef>
          </c:cat>
          <c:val>
            <c:numRef>
              <c:f>Sheet1!$D$2:$D$4</c:f>
              <c:numCache>
                <c:formatCode>0.0</c:formatCode>
                <c:ptCount val="3"/>
                <c:pt idx="0">
                  <c:v>42.86</c:v>
                </c:pt>
                <c:pt idx="1">
                  <c:v>28.57</c:v>
                </c:pt>
                <c:pt idx="2">
                  <c:v>28.57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CB0-48DB-89D7-02E2A15853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56926848"/>
        <c:axId val="256928384"/>
      </c:barChart>
      <c:catAx>
        <c:axId val="2569268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6928384"/>
        <c:crosses val="autoZero"/>
        <c:auto val="1"/>
        <c:lblAlgn val="ctr"/>
        <c:lblOffset val="100"/>
        <c:noMultiLvlLbl val="0"/>
      </c:catAx>
      <c:valAx>
        <c:axId val="256928384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69268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9088183577893059"/>
          <c:y val="4.7095958675602428E-3"/>
          <c:w val="0.24976311392751233"/>
          <c:h val="0.2792993693811671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566609508655751E-2"/>
          <c:y val="2.3559315240817665E-2"/>
          <c:w val="0.92125086204389572"/>
          <c:h val="0.8008589872380147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Other ECE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cene3d>
              <a:camera prst="orthographicFront"/>
              <a:lightRig rig="brightRoom" dir="t"/>
            </a:scene3d>
            <a:sp3d prstMaterial="flat">
              <a:bevelT w="50800" h="101600" prst="angle"/>
              <a:contourClr>
                <a:srgbClr val="000000"/>
              </a:contourClr>
            </a:sp3d>
          </c:spPr>
          <c:invertIfNegative val="0"/>
          <c:dPt>
            <c:idx val="2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7273-4D25-A6E0-211CACF02B44}"/>
              </c:ext>
            </c:extLst>
          </c:dPt>
          <c:dLbls>
            <c:dLbl>
              <c:idx val="0"/>
              <c:layout>
                <c:manualLayout>
                  <c:x val="-3.2974477269044939E-3"/>
                  <c:y val="1.4861616949095569E-2"/>
                </c:manualLayout>
              </c:layout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4528207530316896E-2"/>
                      <c:h val="0.1488519218761693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7273-4D25-A6E0-211CACF02B44}"/>
                </c:ext>
              </c:extLst>
            </c:dLbl>
            <c:dLbl>
              <c:idx val="1"/>
              <c:layout>
                <c:manualLayout>
                  <c:x val="-2.4729884257624415E-3"/>
                  <c:y val="-6.4433095285061561E-4"/>
                </c:manualLayout>
              </c:layout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1532212918610592"/>
                      <c:h val="0.1086605837163173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7273-4D25-A6E0-211CACF02B44}"/>
                </c:ext>
              </c:extLst>
            </c:dLbl>
            <c:dLbl>
              <c:idx val="2"/>
              <c:layout>
                <c:manualLayout>
                  <c:x val="-8.2439438819809975E-4"/>
                  <c:y val="1.4698843780423004E-2"/>
                </c:manualLayout>
              </c:layout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6024933840727521E-2"/>
                      <c:h val="9.233026792282558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7273-4D25-A6E0-211CACF02B44}"/>
                </c:ext>
              </c:extLst>
            </c:dLbl>
            <c:dLbl>
              <c:idx val="3"/>
              <c:layout>
                <c:manualLayout>
                  <c:x val="-1.2090978017562308E-16"/>
                  <c:y val="7.881375982747794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306-43BD-A8C7-6B92A484C964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Developed</c:v>
                </c:pt>
                <c:pt idx="1">
                  <c:v>Preparing</c:v>
                </c:pt>
                <c:pt idx="2">
                  <c:v>Undecided</c:v>
                </c:pt>
                <c:pt idx="3">
                  <c:v>Not developing</c:v>
                </c:pt>
              </c:strCache>
            </c:strRef>
          </c:cat>
          <c:val>
            <c:numRef>
              <c:f>Sheet1!$B$2:$B$5</c:f>
              <c:numCache>
                <c:formatCode>0.0</c:formatCode>
                <c:ptCount val="4"/>
                <c:pt idx="0">
                  <c:v>48.6</c:v>
                </c:pt>
                <c:pt idx="1">
                  <c:v>14.3</c:v>
                </c:pt>
                <c:pt idx="2">
                  <c:v>0</c:v>
                </c:pt>
                <c:pt idx="3">
                  <c:v>37.1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273-4D25-A6E0-211CACF02B4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EECCA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cene3d>
              <a:camera prst="orthographicFront"/>
              <a:lightRig rig="brightRoom" dir="t"/>
            </a:scene3d>
            <a:sp3d prstMaterial="flat">
              <a:bevelT w="50800" h="101600" prst="angle"/>
              <a:contourClr>
                <a:srgbClr val="000000"/>
              </a:contourClr>
            </a:sp3d>
          </c:spPr>
          <c:invertIfNegative val="0"/>
          <c:dLbls>
            <c:dLbl>
              <c:idx val="1"/>
              <c:layout>
                <c:manualLayout>
                  <c:x val="-1.6487887763961995E-3"/>
                  <c:y val="-3.28390665947839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A45-4135-B895-3AAC61C38B1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Developed</c:v>
                </c:pt>
                <c:pt idx="1">
                  <c:v>Preparing</c:v>
                </c:pt>
                <c:pt idx="2">
                  <c:v>Undecided</c:v>
                </c:pt>
                <c:pt idx="3">
                  <c:v>Not developing</c:v>
                </c:pt>
              </c:strCache>
            </c:strRef>
          </c:cat>
          <c:val>
            <c:numRef>
              <c:f>Sheet1!$C$2:$C$5</c:f>
              <c:numCache>
                <c:formatCode>0.0</c:formatCode>
                <c:ptCount val="4"/>
                <c:pt idx="0">
                  <c:v>91.7</c:v>
                </c:pt>
                <c:pt idx="1">
                  <c:v>0</c:v>
                </c:pt>
                <c:pt idx="2">
                  <c:v>0</c:v>
                </c:pt>
                <c:pt idx="3">
                  <c:v>8.3000000000000007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19E-4FD0-AE1E-E27A9115DCB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SEE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  <a:scene3d>
              <a:camera prst="orthographicFront"/>
              <a:lightRig rig="brightRoom" dir="t"/>
            </a:scene3d>
            <a:sp3d prstMaterial="flat">
              <a:bevelT w="50800" h="101600" prst="angle"/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>
                <c:manualLayout>
                  <c:x val="4.946366329188568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A45-4135-B895-3AAC61C38B10}"/>
                </c:ext>
              </c:extLst>
            </c:dLbl>
            <c:dLbl>
              <c:idx val="1"/>
              <c:layout>
                <c:manualLayout>
                  <c:x val="-4.1219719409904985E-3"/>
                  <c:y val="8.2097666486955611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2381827283793165E-2"/>
                      <c:h val="8.669513581022639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6A45-4135-B895-3AAC61C38B1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Developed</c:v>
                </c:pt>
                <c:pt idx="1">
                  <c:v>Preparing</c:v>
                </c:pt>
                <c:pt idx="2">
                  <c:v>Undecided</c:v>
                </c:pt>
                <c:pt idx="3">
                  <c:v>Not developing</c:v>
                </c:pt>
              </c:strCache>
            </c:strRef>
          </c:cat>
          <c:val>
            <c:numRef>
              <c:f>Sheet1!$D$2:$D$5</c:f>
              <c:numCache>
                <c:formatCode>0.0</c:formatCode>
                <c:ptCount val="4"/>
                <c:pt idx="0">
                  <c:v>42.86</c:v>
                </c:pt>
                <c:pt idx="1">
                  <c:v>0</c:v>
                </c:pt>
                <c:pt idx="2">
                  <c:v>14.29</c:v>
                </c:pt>
                <c:pt idx="3">
                  <c:v>42.86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19E-4FD0-AE1E-E27A9115DC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58557056"/>
        <c:axId val="258558592"/>
      </c:barChart>
      <c:catAx>
        <c:axId val="2585570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8558592"/>
        <c:crosses val="autoZero"/>
        <c:auto val="1"/>
        <c:lblAlgn val="ctr"/>
        <c:lblOffset val="100"/>
        <c:noMultiLvlLbl val="0"/>
      </c:catAx>
      <c:valAx>
        <c:axId val="258558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85570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8956890534965742"/>
          <c:y val="1.4866318398366418E-2"/>
          <c:w val="0.22304528950134392"/>
          <c:h val="0.2418101138381749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1895369681812329E-2"/>
          <c:y val="2.1721065698420527E-2"/>
          <c:w val="0.92810457516339873"/>
          <c:h val="0.8271601842887873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Other ECE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cene3d>
              <a:camera prst="orthographicFront"/>
              <a:lightRig rig="brightRoom" dir="t"/>
            </a:scene3d>
            <a:sp3d prstMaterial="flat">
              <a:bevelT w="50800" h="101600" prst="angle"/>
              <a:contourClr>
                <a:srgbClr val="000000"/>
              </a:contourClr>
            </a:sp3d>
          </c:spPr>
          <c:invertIfNegative val="0"/>
          <c:dPt>
            <c:idx val="2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D3EF-46B4-A70B-263A6102B6C5}"/>
              </c:ext>
            </c:extLst>
          </c:dPt>
          <c:dLbls>
            <c:dLbl>
              <c:idx val="0"/>
              <c:layout>
                <c:manualLayout>
                  <c:x val="-7.5920880988089258E-3"/>
                  <c:y val="-6.940749724962642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3EF-46B4-A70B-263A6102B6C5}"/>
                </c:ext>
              </c:extLst>
            </c:dLbl>
            <c:dLbl>
              <c:idx val="1"/>
              <c:layout>
                <c:manualLayout>
                  <c:x val="-3.2975126398485069E-3"/>
                  <c:y val="1.92035711581088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4694903970387217E-2"/>
                      <c:h val="0.1057558344004184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D3EF-46B4-A70B-263A6102B6C5}"/>
                </c:ext>
              </c:extLst>
            </c:dLbl>
            <c:dLbl>
              <c:idx val="2"/>
              <c:layout>
                <c:manualLayout>
                  <c:x val="-1.6487822851018043E-2"/>
                  <c:y val="2.913437075940313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3587130827105135E-2"/>
                      <c:h val="0.13160287075946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D3EF-46B4-A70B-263A6102B6C5}"/>
                </c:ext>
              </c:extLst>
            </c:dLbl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3EF-46B4-A70B-263A6102B6C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Completed</c:v>
                </c:pt>
                <c:pt idx="1">
                  <c:v>Preparing</c:v>
                </c:pt>
                <c:pt idx="2">
                  <c:v>Not yet decided</c:v>
                </c:pt>
                <c:pt idx="3">
                  <c:v>No plans</c:v>
                </c:pt>
              </c:strCache>
            </c:strRef>
          </c:cat>
          <c:val>
            <c:numRef>
              <c:f>Sheet1!$B$2:$B$5</c:f>
              <c:numCache>
                <c:formatCode>0.0</c:formatCode>
                <c:ptCount val="4"/>
                <c:pt idx="0">
                  <c:v>50</c:v>
                </c:pt>
                <c:pt idx="1">
                  <c:v>11</c:v>
                </c:pt>
                <c:pt idx="2">
                  <c:v>0</c:v>
                </c:pt>
                <c:pt idx="3">
                  <c:v>38.9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EF-46B4-A70B-263A6102B6C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EECCA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cene3d>
              <a:camera prst="orthographicFront"/>
              <a:lightRig rig="brightRoom" dir="t"/>
            </a:scene3d>
            <a:sp3d prstMaterial="flat">
              <a:bevelT w="50800" h="101600" prst="angle"/>
              <a:contourClr>
                <a:srgbClr val="000000"/>
              </a:contourClr>
            </a:sp3d>
          </c:spPr>
          <c:invertIfNegative val="0"/>
          <c:dLbls>
            <c:dLbl>
              <c:idx val="1"/>
              <c:layout>
                <c:manualLayout>
                  <c:x val="1.6487887763961995E-3"/>
                  <c:y val="6.498410703649957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A82-4DE7-9B02-7CA6603C9B6A}"/>
                </c:ext>
              </c:extLst>
            </c:dLbl>
            <c:dLbl>
              <c:idx val="2"/>
              <c:layout>
                <c:manualLayout>
                  <c:x val="0"/>
                  <c:y val="-6.49841070365007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A82-4DE7-9B02-7CA6603C9B6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Completed</c:v>
                </c:pt>
                <c:pt idx="1">
                  <c:v>Preparing</c:v>
                </c:pt>
                <c:pt idx="2">
                  <c:v>Not yet decided</c:v>
                </c:pt>
                <c:pt idx="3">
                  <c:v>No plans</c:v>
                </c:pt>
              </c:strCache>
            </c:strRef>
          </c:cat>
          <c:val>
            <c:numRef>
              <c:f>Sheet1!$C$2:$C$5</c:f>
              <c:numCache>
                <c:formatCode>0.0</c:formatCode>
                <c:ptCount val="4"/>
                <c:pt idx="0">
                  <c:v>41.7</c:v>
                </c:pt>
                <c:pt idx="1">
                  <c:v>25</c:v>
                </c:pt>
                <c:pt idx="2">
                  <c:v>16.670000000000002</c:v>
                </c:pt>
                <c:pt idx="3">
                  <c:v>16.670000000000002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A4D-4408-983F-EC0CD693AB1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SEE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  <a:scene3d>
              <a:camera prst="orthographicFront"/>
              <a:lightRig rig="brightRoom" dir="t"/>
            </a:scene3d>
            <a:sp3d prstMaterial="flat">
              <a:bevelT w="50800" h="101600" prst="angle"/>
              <a:contourClr>
                <a:srgbClr val="000000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Completed</c:v>
                </c:pt>
                <c:pt idx="1">
                  <c:v>Preparing</c:v>
                </c:pt>
                <c:pt idx="2">
                  <c:v>Not yet decided</c:v>
                </c:pt>
                <c:pt idx="3">
                  <c:v>No plans</c:v>
                </c:pt>
              </c:strCache>
            </c:strRef>
          </c:cat>
          <c:val>
            <c:numRef>
              <c:f>Sheet1!$D$2:$D$5</c:f>
              <c:numCache>
                <c:formatCode>0.0</c:formatCode>
                <c:ptCount val="4"/>
                <c:pt idx="0">
                  <c:v>14.3</c:v>
                </c:pt>
                <c:pt idx="1">
                  <c:v>14.29</c:v>
                </c:pt>
                <c:pt idx="2">
                  <c:v>14.3</c:v>
                </c:pt>
                <c:pt idx="3">
                  <c:v>57.14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A4D-4408-983F-EC0CD693AB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61912448"/>
        <c:axId val="261913984"/>
      </c:barChart>
      <c:catAx>
        <c:axId val="2619124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1913984"/>
        <c:crosses val="autoZero"/>
        <c:auto val="1"/>
        <c:lblAlgn val="ctr"/>
        <c:lblOffset val="100"/>
        <c:noMultiLvlLbl val="0"/>
      </c:catAx>
      <c:valAx>
        <c:axId val="261913984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19124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3631110644891926"/>
          <c:y val="7.4826640823118379E-2"/>
          <c:w val="0.16368889355108077"/>
          <c:h val="0.2309816591312392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659" cy="49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993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8" y="1"/>
            <a:ext cx="2945659" cy="49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994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7"/>
            <a:ext cx="2945659" cy="49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994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8" y="9430307"/>
            <a:ext cx="2945659" cy="49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20EAE6B-C8D6-425E-99B0-0E1D4D900D7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0875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659" cy="49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8" y="1"/>
            <a:ext cx="2945659" cy="49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32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59350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9" y="4715155"/>
            <a:ext cx="4984961" cy="44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7"/>
            <a:ext cx="2945659" cy="49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8" y="9430307"/>
            <a:ext cx="2945659" cy="49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FE4043A-6F24-4797-90F5-9948B94623A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442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794DBF-7D1C-4BEA-826E-2A1E7A6B3B7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7456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E4661C-F48D-4FE8-959F-6CF56266376F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043289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E4661C-F48D-4FE8-959F-6CF56266376F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7801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 </a:t>
            </a:r>
            <a:r>
              <a:rPr lang="fr-CH" sz="1200" u="sng" dirty="0"/>
              <a:t>Indicator</a:t>
            </a:r>
            <a:r>
              <a:rPr lang="fr-CH" sz="1200" dirty="0"/>
              <a:t>: Percent of countries </a:t>
            </a:r>
            <a:r>
              <a:rPr lang="fr-CH" sz="1200" dirty="0" err="1"/>
              <a:t>with</a:t>
            </a:r>
            <a:r>
              <a:rPr lang="fr-CH" sz="1200" dirty="0"/>
              <a:t> National Road </a:t>
            </a:r>
            <a:r>
              <a:rPr lang="fr-CH" sz="1200" dirty="0" err="1"/>
              <a:t>Maps</a:t>
            </a:r>
            <a:r>
              <a:rPr lang="fr-CH" sz="1200" dirty="0"/>
              <a:t>, </a:t>
            </a:r>
            <a:r>
              <a:rPr lang="fr-CH" sz="1200" dirty="0" err="1"/>
              <a:t>overall</a:t>
            </a:r>
            <a:r>
              <a:rPr lang="fr-CH" sz="1200" dirty="0"/>
              <a:t>, by </a:t>
            </a:r>
            <a:r>
              <a:rPr lang="fr-CH" sz="1200" dirty="0" err="1"/>
              <a:t>subregion</a:t>
            </a:r>
            <a:r>
              <a:rPr lang="fr-CH" sz="1200" dirty="0"/>
              <a:t>, and by </a:t>
            </a:r>
            <a:r>
              <a:rPr lang="fr-CH" sz="1200" dirty="0" err="1"/>
              <a:t>year</a:t>
            </a:r>
            <a:endParaRPr lang="fr-CH" sz="1200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fr-CH" sz="105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fr-CH" sz="1200" u="sng" dirty="0"/>
              <a:t>Data Source</a:t>
            </a:r>
            <a:r>
              <a:rPr lang="fr-CH" sz="1200" dirty="0"/>
              <a:t>: 2017 April and August UNECE CES Survey of </a:t>
            </a:r>
            <a:r>
              <a:rPr lang="fr-CH" sz="1200" dirty="0" err="1"/>
              <a:t>NSOs</a:t>
            </a:r>
            <a:r>
              <a:rPr lang="fr-CH" sz="1200" dirty="0"/>
              <a:t>; National Road </a:t>
            </a:r>
            <a:r>
              <a:rPr lang="fr-CH" sz="1200" dirty="0" err="1"/>
              <a:t>Maps</a:t>
            </a:r>
            <a:r>
              <a:rPr lang="fr-CH" sz="1200" dirty="0"/>
              <a:t> </a:t>
            </a:r>
            <a:r>
              <a:rPr lang="fr-CH" sz="1200" dirty="0" err="1"/>
              <a:t>posted</a:t>
            </a:r>
            <a:r>
              <a:rPr lang="fr-CH" sz="1200" dirty="0"/>
              <a:t> on UNECE wiki, </a:t>
            </a:r>
            <a:r>
              <a:rPr lang="fr-CH" sz="1200" dirty="0" err="1"/>
              <a:t>found</a:t>
            </a:r>
            <a:r>
              <a:rPr lang="fr-CH" sz="1200" dirty="0"/>
              <a:t> on internet, and </a:t>
            </a:r>
            <a:r>
              <a:rPr lang="fr-CH" sz="1200" dirty="0" err="1"/>
              <a:t>provided</a:t>
            </a:r>
            <a:r>
              <a:rPr lang="fr-CH" sz="1200" dirty="0"/>
              <a:t>/</a:t>
            </a:r>
            <a:r>
              <a:rPr lang="fr-CH" sz="1200" dirty="0" err="1"/>
              <a:t>verified</a:t>
            </a:r>
            <a:r>
              <a:rPr lang="fr-CH" sz="1200" dirty="0"/>
              <a:t> by NSO.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794DBF-7D1C-4BEA-826E-2A1E7A6B3B7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7521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6A803AC-4085-405D-8C2F-1234AE484262}" type="slidenum">
              <a:rPr lang="fr-FR"/>
              <a:pPr/>
              <a:t>6</a:t>
            </a:fld>
            <a:endParaRPr lang="fr-FR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06464" y="4714876"/>
            <a:ext cx="4983162" cy="4467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</a:pPr>
            <a:r>
              <a:rPr lang="fr-CH" sz="1200" dirty="0"/>
              <a:t>2. </a:t>
            </a:r>
            <a:r>
              <a:rPr lang="fr-CH" sz="1200" dirty="0" err="1"/>
              <a:t>Assessing</a:t>
            </a:r>
            <a:r>
              <a:rPr lang="fr-CH" sz="1200" dirty="0"/>
              <a:t> Countries’ </a:t>
            </a:r>
            <a:r>
              <a:rPr lang="fr-CH" sz="1200" dirty="0" err="1"/>
              <a:t>Readiness</a:t>
            </a:r>
            <a:r>
              <a:rPr lang="fr-CH" sz="1200" dirty="0"/>
              <a:t> to </a:t>
            </a:r>
            <a:r>
              <a:rPr lang="fr-CH" sz="1200" dirty="0" err="1"/>
              <a:t>Provide</a:t>
            </a:r>
            <a:r>
              <a:rPr lang="fr-CH" sz="1200" dirty="0"/>
              <a:t> Data on SDG </a:t>
            </a:r>
            <a:r>
              <a:rPr lang="fr-CH" sz="1200" dirty="0" err="1"/>
              <a:t>Indicators</a:t>
            </a:r>
            <a:endParaRPr lang="fr-CH" sz="1200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fr-CH" sz="1200" u="sng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fr-CH" sz="1200" u="sng" dirty="0" err="1"/>
              <a:t>Recommendation</a:t>
            </a:r>
            <a:r>
              <a:rPr lang="fr-CH" sz="1200" dirty="0"/>
              <a:t>: Self-</a:t>
            </a:r>
            <a:r>
              <a:rPr lang="fr-CH" sz="1200" dirty="0" err="1"/>
              <a:t>assessment</a:t>
            </a:r>
            <a:endParaRPr lang="fr-CH" sz="12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fr-CH" sz="105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fr-CH" sz="1200" u="sng" dirty="0"/>
              <a:t>Tool</a:t>
            </a:r>
            <a:r>
              <a:rPr lang="fr-CH" sz="1200" dirty="0"/>
              <a:t>: UNECE CES </a:t>
            </a:r>
            <a:r>
              <a:rPr lang="fr-CH" sz="1200" dirty="0" err="1"/>
              <a:t>Exemplar</a:t>
            </a:r>
            <a:r>
              <a:rPr lang="fr-CH" sz="1200" dirty="0"/>
              <a:t> self-</a:t>
            </a:r>
            <a:r>
              <a:rPr lang="fr-CH" sz="1200" dirty="0" err="1"/>
              <a:t>assessment</a:t>
            </a:r>
            <a:r>
              <a:rPr lang="fr-CH" sz="1200" dirty="0"/>
              <a:t> </a:t>
            </a:r>
            <a:r>
              <a:rPr lang="fr-CH" sz="1200" dirty="0" err="1"/>
              <a:t>tool</a:t>
            </a:r>
            <a:r>
              <a:rPr lang="fr-CH" sz="1200" dirty="0"/>
              <a:t>; NSO self-</a:t>
            </a:r>
            <a:r>
              <a:rPr lang="fr-CH" sz="1200" dirty="0" err="1"/>
              <a:t>assessment</a:t>
            </a:r>
            <a:r>
              <a:rPr lang="fr-CH" sz="1200" dirty="0"/>
              <a:t> </a:t>
            </a:r>
            <a:r>
              <a:rPr lang="fr-CH" sz="1200" dirty="0" err="1"/>
              <a:t>tools</a:t>
            </a:r>
            <a:r>
              <a:rPr lang="fr-CH" sz="1200" dirty="0"/>
              <a:t> on wiki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fr-CH" sz="105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fr-CH" sz="1200" u="sng" dirty="0"/>
              <a:t>Indicator</a:t>
            </a:r>
            <a:r>
              <a:rPr lang="fr-CH" sz="1200" dirty="0"/>
              <a:t>: Percent of countries </a:t>
            </a:r>
            <a:r>
              <a:rPr lang="fr-CH" sz="1200" dirty="0" err="1"/>
              <a:t>that</a:t>
            </a:r>
            <a:r>
              <a:rPr lang="fr-CH" sz="1200" dirty="0"/>
              <a:t> </a:t>
            </a:r>
            <a:r>
              <a:rPr lang="fr-CH" sz="1200" dirty="0" err="1"/>
              <a:t>conducted</a:t>
            </a:r>
            <a:r>
              <a:rPr lang="fr-CH" sz="1200" dirty="0"/>
              <a:t> </a:t>
            </a:r>
            <a:r>
              <a:rPr lang="fr-CH" sz="1200" dirty="0" err="1"/>
              <a:t>assessment</a:t>
            </a:r>
            <a:r>
              <a:rPr lang="fr-CH" sz="1200" dirty="0"/>
              <a:t>, </a:t>
            </a:r>
            <a:r>
              <a:rPr lang="fr-CH" sz="1200" dirty="0" err="1"/>
              <a:t>overall</a:t>
            </a:r>
            <a:r>
              <a:rPr lang="fr-CH" sz="1200" dirty="0"/>
              <a:t>, by </a:t>
            </a:r>
            <a:r>
              <a:rPr lang="fr-CH" sz="1200" dirty="0" err="1"/>
              <a:t>subregion</a:t>
            </a:r>
            <a:r>
              <a:rPr lang="fr-CH" sz="1200" dirty="0"/>
              <a:t> and by </a:t>
            </a:r>
            <a:r>
              <a:rPr lang="fr-CH" sz="1200" dirty="0" err="1"/>
              <a:t>year</a:t>
            </a:r>
            <a:endParaRPr lang="fr-CH" sz="1200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fr-CH" sz="105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fr-CH" sz="1200" u="sng" dirty="0"/>
              <a:t>Data Source</a:t>
            </a:r>
            <a:r>
              <a:rPr lang="fr-CH" sz="1200" dirty="0"/>
              <a:t>: 2017 April and August UNECE CES Survey of </a:t>
            </a:r>
            <a:r>
              <a:rPr lang="fr-CH" sz="1200" dirty="0" err="1"/>
              <a:t>NSOs</a:t>
            </a:r>
            <a:r>
              <a:rPr lang="fr-CH" sz="1200" dirty="0"/>
              <a:t>; </a:t>
            </a:r>
            <a:r>
              <a:rPr lang="fr-CH" sz="1200" dirty="0" err="1"/>
              <a:t>assessments</a:t>
            </a:r>
            <a:r>
              <a:rPr lang="fr-CH" sz="1200" dirty="0"/>
              <a:t> </a:t>
            </a:r>
            <a:r>
              <a:rPr lang="fr-CH" sz="1200" dirty="0" err="1"/>
              <a:t>posted</a:t>
            </a:r>
            <a:r>
              <a:rPr lang="fr-CH" sz="1200" dirty="0"/>
              <a:t> on UNECE wiki, </a:t>
            </a:r>
            <a:r>
              <a:rPr lang="fr-CH" sz="1200" dirty="0" err="1"/>
              <a:t>found</a:t>
            </a:r>
            <a:r>
              <a:rPr lang="fr-CH" sz="1200" dirty="0"/>
              <a:t> on internet, and </a:t>
            </a:r>
            <a:r>
              <a:rPr lang="fr-CH" sz="1200" dirty="0" err="1"/>
              <a:t>provided</a:t>
            </a:r>
            <a:r>
              <a:rPr lang="fr-CH" sz="1200" dirty="0"/>
              <a:t>/</a:t>
            </a:r>
            <a:r>
              <a:rPr lang="fr-CH" sz="1200" dirty="0" err="1"/>
              <a:t>verified</a:t>
            </a:r>
            <a:r>
              <a:rPr lang="fr-CH" sz="1200" dirty="0"/>
              <a:t> by NSO.</a:t>
            </a:r>
          </a:p>
          <a:p>
            <a:pPr marL="215900" indent="-214313" eaLnBrk="1">
              <a:spcBef>
                <a:spcPct val="0"/>
              </a:spcBef>
            </a:pPr>
            <a:endParaRPr lang="fr-FR" dirty="0">
              <a:ea typeface="+mn-ea" charset="0"/>
              <a:cs typeface="+mn-ea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3851276" y="942975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>
              <a:lnSpc>
                <a:spcPct val="100000"/>
              </a:lnSpc>
            </a:pPr>
            <a:fld id="{5619DC6D-E58C-4FA9-9B2E-BDFCB697B568}" type="slidenum">
              <a:rPr lang="fr-FR" sz="1200">
                <a:latin typeface="Times New Roman" pitchFamily="16" charset="0"/>
              </a:rPr>
              <a:pPr>
                <a:lnSpc>
                  <a:spcPct val="100000"/>
                </a:lnSpc>
              </a:pPr>
              <a:t>6</a:t>
            </a:fld>
            <a:endParaRPr lang="fr-FR" sz="1200">
              <a:latin typeface="Times New Roman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2435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fr-CH" dirty="0"/>
              <a:t>3. </a:t>
            </a:r>
            <a:r>
              <a:rPr lang="fr-CH" dirty="0" err="1"/>
              <a:t>Developing</a:t>
            </a:r>
            <a:r>
              <a:rPr lang="fr-CH" dirty="0"/>
              <a:t> </a:t>
            </a:r>
            <a:r>
              <a:rPr lang="fr-CH" dirty="0" err="1"/>
              <a:t>Regional</a:t>
            </a:r>
            <a:r>
              <a:rPr lang="fr-CH" dirty="0"/>
              <a:t>, National, and </a:t>
            </a:r>
            <a:r>
              <a:rPr lang="fr-CH" dirty="0" err="1"/>
              <a:t>Subnational</a:t>
            </a:r>
            <a:r>
              <a:rPr lang="fr-CH" dirty="0"/>
              <a:t> </a:t>
            </a:r>
            <a:r>
              <a:rPr lang="fr-CH" dirty="0" err="1"/>
              <a:t>Indicators</a:t>
            </a:r>
            <a:endParaRPr lang="fr-CH" sz="1200" u="sng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fr-CH" sz="1200" u="sng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fr-CH" sz="1200" u="sng" dirty="0" err="1"/>
              <a:t>Recommendation</a:t>
            </a:r>
            <a:r>
              <a:rPr lang="fr-CH" sz="1200" dirty="0"/>
              <a:t>: Follow country </a:t>
            </a:r>
            <a:r>
              <a:rPr lang="fr-CH" sz="1200" dirty="0" err="1"/>
              <a:t>activities</a:t>
            </a:r>
            <a:r>
              <a:rPr lang="fr-CH" sz="1200" dirty="0"/>
              <a:t>; focus on global </a:t>
            </a:r>
            <a:r>
              <a:rPr lang="fr-CH" sz="1200" dirty="0" err="1"/>
              <a:t>indicators</a:t>
            </a:r>
            <a:r>
              <a:rPr lang="fr-CH" sz="1200" dirty="0"/>
              <a:t> </a:t>
            </a:r>
            <a:r>
              <a:rPr lang="fr-CH" sz="1200" dirty="0" err="1"/>
              <a:t>rather</a:t>
            </a:r>
            <a:r>
              <a:rPr lang="fr-CH" sz="1200" dirty="0"/>
              <a:t> </a:t>
            </a:r>
            <a:r>
              <a:rPr lang="fr-CH" sz="1200" dirty="0" err="1"/>
              <a:t>than</a:t>
            </a:r>
            <a:r>
              <a:rPr lang="fr-CH" sz="1200" dirty="0"/>
              <a:t> </a:t>
            </a:r>
            <a:r>
              <a:rPr lang="fr-CH" sz="1200" dirty="0" err="1"/>
              <a:t>regional</a:t>
            </a:r>
            <a:r>
              <a:rPr lang="fr-CH" sz="1200" dirty="0"/>
              <a:t> </a:t>
            </a:r>
            <a:r>
              <a:rPr lang="fr-CH" sz="1200" dirty="0" err="1"/>
              <a:t>indicators</a:t>
            </a:r>
            <a:endParaRPr lang="fr-CH" sz="12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fr-CH" sz="105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fr-CH" sz="1200" u="sng" dirty="0"/>
              <a:t>Tool</a:t>
            </a:r>
            <a:r>
              <a:rPr lang="fr-CH" sz="1200" dirty="0"/>
              <a:t>: CES Framework </a:t>
            </a:r>
            <a:r>
              <a:rPr lang="fr-CH" sz="1200" dirty="0" err="1"/>
              <a:t>may</a:t>
            </a:r>
            <a:r>
              <a:rPr lang="fr-CH" sz="1200" dirty="0"/>
              <a:t> </a:t>
            </a:r>
            <a:r>
              <a:rPr lang="fr-CH" sz="1200" dirty="0" err="1"/>
              <a:t>be</a:t>
            </a:r>
            <a:r>
              <a:rPr lang="fr-CH" sz="1200" dirty="0"/>
              <a:t> instructive for </a:t>
            </a:r>
            <a:r>
              <a:rPr lang="fr-CH" sz="1200" dirty="0" err="1"/>
              <a:t>later</a:t>
            </a:r>
            <a:r>
              <a:rPr lang="fr-CH" sz="1200" dirty="0"/>
              <a:t> </a:t>
            </a:r>
            <a:r>
              <a:rPr lang="fr-CH" sz="1200" dirty="0" err="1"/>
              <a:t>consideration</a:t>
            </a:r>
            <a:endParaRPr lang="fr-CH" sz="1200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fr-CH" sz="105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fr-CH" sz="1200" u="sng" dirty="0"/>
              <a:t>Indicator</a:t>
            </a:r>
            <a:r>
              <a:rPr lang="fr-CH" sz="1200" dirty="0"/>
              <a:t>: Percent of countries </a:t>
            </a:r>
            <a:r>
              <a:rPr lang="fr-CH" sz="1200" dirty="0" err="1"/>
              <a:t>with</a:t>
            </a:r>
            <a:r>
              <a:rPr lang="fr-CH" sz="1200" dirty="0"/>
              <a:t> national </a:t>
            </a:r>
            <a:r>
              <a:rPr lang="fr-CH" sz="1200" dirty="0" err="1"/>
              <a:t>indicators</a:t>
            </a:r>
            <a:r>
              <a:rPr lang="fr-CH" sz="1200" dirty="0"/>
              <a:t>, </a:t>
            </a:r>
            <a:r>
              <a:rPr lang="fr-CH" sz="1200" dirty="0" err="1"/>
              <a:t>overall</a:t>
            </a:r>
            <a:r>
              <a:rPr lang="fr-CH" sz="1200" dirty="0"/>
              <a:t>, by </a:t>
            </a:r>
            <a:r>
              <a:rPr lang="fr-CH" sz="1200" dirty="0" err="1"/>
              <a:t>subregion</a:t>
            </a:r>
            <a:r>
              <a:rPr lang="fr-CH" sz="1200" dirty="0"/>
              <a:t>, and by </a:t>
            </a:r>
            <a:r>
              <a:rPr lang="fr-CH" sz="1200" dirty="0" err="1"/>
              <a:t>year</a:t>
            </a:r>
            <a:endParaRPr lang="fr-CH" sz="1200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fr-CH" sz="105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fr-CH" sz="1200" u="sng" dirty="0"/>
              <a:t>Data Source</a:t>
            </a:r>
            <a:r>
              <a:rPr lang="fr-CH" sz="1200" dirty="0"/>
              <a:t>: 2017 April and August UNECE CES Survey of </a:t>
            </a:r>
            <a:r>
              <a:rPr lang="fr-CH" sz="1200" dirty="0" err="1"/>
              <a:t>NSOs</a:t>
            </a:r>
            <a:r>
              <a:rPr lang="fr-CH" sz="1200" dirty="0"/>
              <a:t>; </a:t>
            </a:r>
            <a:r>
              <a:rPr lang="fr-CH" sz="1200" dirty="0" err="1"/>
              <a:t>assessments</a:t>
            </a:r>
            <a:r>
              <a:rPr lang="fr-CH" sz="1200" dirty="0"/>
              <a:t> </a:t>
            </a:r>
            <a:r>
              <a:rPr lang="fr-CH" sz="1200" dirty="0" err="1"/>
              <a:t>posted</a:t>
            </a:r>
            <a:r>
              <a:rPr lang="fr-CH" sz="1200" dirty="0"/>
              <a:t> on UNECE wiki, </a:t>
            </a:r>
            <a:r>
              <a:rPr lang="fr-CH" sz="1200" dirty="0" err="1"/>
              <a:t>found</a:t>
            </a:r>
            <a:r>
              <a:rPr lang="fr-CH" sz="1200" dirty="0"/>
              <a:t> on internet, and </a:t>
            </a:r>
            <a:r>
              <a:rPr lang="fr-CH" sz="1200" dirty="0" err="1"/>
              <a:t>provided</a:t>
            </a:r>
            <a:r>
              <a:rPr lang="fr-CH" sz="1200" dirty="0"/>
              <a:t>/</a:t>
            </a:r>
            <a:r>
              <a:rPr lang="fr-CH" sz="1200" dirty="0" err="1"/>
              <a:t>verified</a:t>
            </a:r>
            <a:r>
              <a:rPr lang="fr-CH" sz="1200" dirty="0"/>
              <a:t> by NSO.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794DBF-7D1C-4BEA-826E-2A1E7A6B3B7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1573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fr-CH" dirty="0"/>
              <a:t>4. </a:t>
            </a:r>
            <a:r>
              <a:rPr lang="fr-CH" dirty="0" err="1"/>
              <a:t>Providing</a:t>
            </a:r>
            <a:r>
              <a:rPr lang="fr-CH" dirty="0"/>
              <a:t> Data on Global SDG </a:t>
            </a:r>
            <a:r>
              <a:rPr lang="fr-CH" dirty="0" err="1"/>
              <a:t>Indicators</a:t>
            </a:r>
            <a:endParaRPr lang="fr-CH" sz="1200" u="sng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fr-CH" sz="1200" u="sng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fr-CH" sz="1200" u="sng" dirty="0" err="1"/>
              <a:t>Recommendation</a:t>
            </a:r>
            <a:r>
              <a:rPr lang="fr-CH" sz="1200" dirty="0"/>
              <a:t>: Begin </a:t>
            </a:r>
            <a:r>
              <a:rPr lang="fr-CH" sz="1200" dirty="0" err="1"/>
              <a:t>providing</a:t>
            </a:r>
            <a:r>
              <a:rPr lang="fr-CH" sz="1200" dirty="0"/>
              <a:t> national data and </a:t>
            </a:r>
            <a:r>
              <a:rPr lang="fr-CH" sz="1200" dirty="0" err="1"/>
              <a:t>metadata</a:t>
            </a:r>
            <a:r>
              <a:rPr lang="fr-CH" sz="1200" dirty="0"/>
              <a:t> </a:t>
            </a:r>
            <a:r>
              <a:rPr lang="fr-CH" sz="1200" dirty="0" err="1"/>
              <a:t>according</a:t>
            </a:r>
            <a:r>
              <a:rPr lang="fr-CH" sz="1200" dirty="0"/>
              <a:t> to IAEG guidelines; </a:t>
            </a:r>
            <a:r>
              <a:rPr lang="fr-CH" sz="1200" dirty="0" err="1"/>
              <a:t>work</a:t>
            </a:r>
            <a:r>
              <a:rPr lang="fr-CH" sz="1200" dirty="0"/>
              <a:t> </a:t>
            </a:r>
            <a:r>
              <a:rPr lang="fr-CH" sz="1200" dirty="0" err="1"/>
              <a:t>with</a:t>
            </a:r>
            <a:r>
              <a:rPr lang="fr-CH" sz="1200" dirty="0"/>
              <a:t> CA in </a:t>
            </a:r>
            <a:r>
              <a:rPr lang="fr-CH" sz="1200" dirty="0" err="1"/>
              <a:t>verifying</a:t>
            </a:r>
            <a:r>
              <a:rPr lang="fr-CH" sz="1200" dirty="0"/>
              <a:t> </a:t>
            </a:r>
            <a:r>
              <a:rPr lang="fr-CH" sz="1200" dirty="0" err="1"/>
              <a:t>harmonized</a:t>
            </a:r>
            <a:r>
              <a:rPr lang="fr-CH" sz="1200" dirty="0"/>
              <a:t> </a:t>
            </a:r>
            <a:r>
              <a:rPr lang="fr-CH" sz="1200" dirty="0" err="1"/>
              <a:t>statistics</a:t>
            </a:r>
            <a:r>
              <a:rPr lang="fr-CH" sz="1200" dirty="0"/>
              <a:t>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fr-CH" sz="90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fr-CH" sz="1200" u="sng" dirty="0"/>
              <a:t>Tool</a:t>
            </a:r>
            <a:r>
              <a:rPr lang="fr-CH" sz="1200" dirty="0"/>
              <a:t>: NRP </a:t>
            </a:r>
            <a:r>
              <a:rPr lang="fr-CH" sz="1200" dirty="0" err="1"/>
              <a:t>papers</a:t>
            </a:r>
            <a:r>
              <a:rPr lang="fr-CH" sz="1200" dirty="0"/>
              <a:t>; DF pilot </a:t>
            </a:r>
            <a:r>
              <a:rPr lang="fr-CH" sz="1200" dirty="0" err="1"/>
              <a:t>paper</a:t>
            </a:r>
            <a:endParaRPr lang="fr-CH" sz="1200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fr-CH" sz="90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fr-CH" sz="1200" u="sng" dirty="0"/>
              <a:t>Indicator</a:t>
            </a:r>
            <a:r>
              <a:rPr lang="fr-CH" sz="1200" dirty="0"/>
              <a:t>: Percent of countries </a:t>
            </a:r>
            <a:r>
              <a:rPr lang="fr-CH" sz="1200" dirty="0" err="1"/>
              <a:t>providing</a:t>
            </a:r>
            <a:r>
              <a:rPr lang="fr-CH" sz="1200" dirty="0"/>
              <a:t> </a:t>
            </a:r>
            <a:r>
              <a:rPr lang="fr-CH" sz="1200" dirty="0" err="1"/>
              <a:t>statistics</a:t>
            </a:r>
            <a:r>
              <a:rPr lang="fr-CH" sz="1200" dirty="0"/>
              <a:t> </a:t>
            </a:r>
            <a:r>
              <a:rPr lang="fr-CH" sz="1200" dirty="0" err="1"/>
              <a:t>using</a:t>
            </a:r>
            <a:r>
              <a:rPr lang="fr-CH" sz="1200" dirty="0"/>
              <a:t> NRP or </a:t>
            </a:r>
            <a:r>
              <a:rPr lang="fr-CH" sz="1200" dirty="0" err="1"/>
              <a:t>similar</a:t>
            </a:r>
            <a:r>
              <a:rPr lang="fr-CH" sz="1200" dirty="0"/>
              <a:t> </a:t>
            </a:r>
            <a:r>
              <a:rPr lang="fr-CH" sz="1200" dirty="0" err="1"/>
              <a:t>method</a:t>
            </a:r>
            <a:r>
              <a:rPr lang="fr-CH" sz="1200" dirty="0"/>
              <a:t>, </a:t>
            </a:r>
            <a:r>
              <a:rPr lang="fr-CH" sz="1200" dirty="0" err="1"/>
              <a:t>overall</a:t>
            </a:r>
            <a:r>
              <a:rPr lang="fr-CH" sz="1200" dirty="0"/>
              <a:t>, by </a:t>
            </a:r>
            <a:r>
              <a:rPr lang="fr-CH" sz="1200" dirty="0" err="1"/>
              <a:t>subregion</a:t>
            </a:r>
            <a:r>
              <a:rPr lang="fr-CH" sz="1200" dirty="0"/>
              <a:t>, by </a:t>
            </a:r>
            <a:r>
              <a:rPr lang="fr-CH" sz="1200" dirty="0" err="1"/>
              <a:t>year</a:t>
            </a:r>
            <a:endParaRPr lang="fr-CH" sz="1200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fr-CH" sz="90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fr-CH" sz="1200" u="sng" dirty="0"/>
              <a:t>Data Source</a:t>
            </a:r>
            <a:r>
              <a:rPr lang="fr-CH" sz="1200" dirty="0"/>
              <a:t>: 2017 April and August UNECE CES Survey of </a:t>
            </a:r>
            <a:r>
              <a:rPr lang="fr-CH" sz="1200" dirty="0" err="1"/>
              <a:t>NSOs</a:t>
            </a:r>
            <a:r>
              <a:rPr lang="fr-CH" sz="1200" dirty="0"/>
              <a:t>; NRP links </a:t>
            </a:r>
            <a:r>
              <a:rPr lang="fr-CH" sz="1200" dirty="0" err="1"/>
              <a:t>provided</a:t>
            </a:r>
            <a:r>
              <a:rPr lang="fr-CH" sz="1200" dirty="0"/>
              <a:t> to UNECE and/or CODE, and </a:t>
            </a:r>
            <a:r>
              <a:rPr lang="fr-CH" sz="1200" dirty="0" err="1"/>
              <a:t>provided</a:t>
            </a:r>
            <a:r>
              <a:rPr lang="fr-CH" sz="1200" dirty="0"/>
              <a:t>/</a:t>
            </a:r>
            <a:r>
              <a:rPr lang="fr-CH" sz="1200" dirty="0" err="1"/>
              <a:t>verified</a:t>
            </a:r>
            <a:r>
              <a:rPr lang="fr-CH" sz="1200" dirty="0"/>
              <a:t> by NSO.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794DBF-7D1C-4BEA-826E-2A1E7A6B3B7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4979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794DBF-7D1C-4BEA-826E-2A1E7A6B3B7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7889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E4661C-F48D-4FE8-959F-6CF56266376F}" type="slidenum">
              <a:rPr lang="de-CH" smtClean="0"/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73432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4000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73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1925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Documents and Settings\gardner\Desktop\UNECElogoDarkBlue200px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2"/>
          <a:stretch>
            <a:fillRect/>
          </a:stretch>
        </p:blipFill>
        <p:spPr bwMode="auto">
          <a:xfrm>
            <a:off x="533400" y="533400"/>
            <a:ext cx="10445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752600" y="609600"/>
            <a:ext cx="6477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fr-CH" sz="1800" b="1">
                <a:latin typeface="Book Antiqua" pitchFamily="18" charset="0"/>
              </a:rPr>
              <a:t>United Nations Economic Commission for Europe</a:t>
            </a:r>
            <a:br>
              <a:rPr lang="fr-CH" sz="1800" b="1">
                <a:latin typeface="Book Antiqua" pitchFamily="18" charset="0"/>
              </a:rPr>
            </a:br>
            <a:r>
              <a:rPr lang="fr-CH" sz="1800" b="1">
                <a:latin typeface="Book Antiqua" pitchFamily="18" charset="0"/>
              </a:rPr>
              <a:t>Statistical Division</a:t>
            </a:r>
            <a:endParaRPr lang="en-GB" sz="1800" b="1">
              <a:latin typeface="Book Antiqua" pitchFamily="18" charset="0"/>
            </a:endParaRP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5562600" y="6477000"/>
            <a:ext cx="3352800" cy="0"/>
          </a:xfrm>
          <a:prstGeom prst="line">
            <a:avLst/>
          </a:prstGeom>
          <a:noFill/>
          <a:ln w="38100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8686800" y="5791200"/>
            <a:ext cx="0" cy="914400"/>
          </a:xfrm>
          <a:prstGeom prst="line">
            <a:avLst/>
          </a:prstGeom>
          <a:noFill/>
          <a:ln w="38100" cmpd="dbl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1752600" y="533400"/>
            <a:ext cx="2057400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9" name="Picture 9" descr="C:\Documents and Settings\gardner\Desktop\UNECElogoDarkBlue200px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2"/>
          <a:stretch>
            <a:fillRect/>
          </a:stretch>
        </p:blipFill>
        <p:spPr bwMode="auto">
          <a:xfrm>
            <a:off x="533400" y="533400"/>
            <a:ext cx="10445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752600" y="609600"/>
            <a:ext cx="6477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fr-CH" sz="1800" b="1">
                <a:latin typeface="Book Antiqua" pitchFamily="18" charset="0"/>
              </a:rPr>
              <a:t>United Nations Economic Commission for Europe</a:t>
            </a:r>
            <a:br>
              <a:rPr lang="fr-CH" sz="1800" b="1">
                <a:latin typeface="Book Antiqua" pitchFamily="18" charset="0"/>
              </a:rPr>
            </a:br>
            <a:r>
              <a:rPr lang="fr-CH" sz="1800" b="1">
                <a:latin typeface="Book Antiqua" pitchFamily="18" charset="0"/>
              </a:rPr>
              <a:t>Statistical Division</a:t>
            </a:r>
            <a:endParaRPr lang="en-GB" sz="1800" b="1">
              <a:latin typeface="Book Antiqua" pitchFamily="18" charset="0"/>
            </a:endParaRPr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5562600" y="6477000"/>
            <a:ext cx="3352800" cy="0"/>
          </a:xfrm>
          <a:prstGeom prst="line">
            <a:avLst/>
          </a:prstGeom>
          <a:noFill/>
          <a:ln w="38100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>
            <a:off x="8686800" y="5791200"/>
            <a:ext cx="0" cy="914400"/>
          </a:xfrm>
          <a:prstGeom prst="line">
            <a:avLst/>
          </a:prstGeom>
          <a:noFill/>
          <a:ln w="38100" cmpd="dbl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>
            <a:off x="1752600" y="533400"/>
            <a:ext cx="2057400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2667000"/>
            <a:ext cx="8153400" cy="1143000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4419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fr-CH"/>
              <a:t>Click to add Presenter’s Name</a:t>
            </a:r>
          </a:p>
          <a:p>
            <a:r>
              <a:rPr lang="fr-CH"/>
              <a:t>Month Year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5384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783911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6607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752600"/>
            <a:ext cx="38862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752600"/>
            <a:ext cx="38862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9384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49539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7916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2045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92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3547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7006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88666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609600"/>
            <a:ext cx="200025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84835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2577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609600"/>
            <a:ext cx="8001000" cy="5486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273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7687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080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3345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3508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373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1244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492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2344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9600"/>
            <a:ext cx="7086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752600"/>
            <a:ext cx="79248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pic>
        <p:nvPicPr>
          <p:cNvPr id="1028" name="Picture 8" descr="C:\Documents and Settings\gardner\Desktop\UNECElogoDarkBlue200px.tif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425" y="228600"/>
            <a:ext cx="104457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Line 9"/>
          <p:cNvSpPr>
            <a:spLocks noChangeShapeType="1"/>
          </p:cNvSpPr>
          <p:nvPr/>
        </p:nvSpPr>
        <p:spPr bwMode="auto">
          <a:xfrm>
            <a:off x="228600" y="381000"/>
            <a:ext cx="7229475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30" name="Picture 10" descr="C:\Documents and Settings\gardner\Desktop\UNECElogoDarkBlue200px.tif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425" y="228600"/>
            <a:ext cx="104457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Line 11"/>
          <p:cNvSpPr>
            <a:spLocks noChangeShapeType="1"/>
          </p:cNvSpPr>
          <p:nvPr/>
        </p:nvSpPr>
        <p:spPr bwMode="auto">
          <a:xfrm>
            <a:off x="228600" y="381000"/>
            <a:ext cx="7229475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045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0" r:id="rId1"/>
    <p:sldLayoutId id="2147484011" r:id="rId2"/>
    <p:sldLayoutId id="2147484012" r:id="rId3"/>
    <p:sldLayoutId id="2147484013" r:id="rId4"/>
    <p:sldLayoutId id="2147484014" r:id="rId5"/>
    <p:sldLayoutId id="2147484015" r:id="rId6"/>
    <p:sldLayoutId id="2147484016" r:id="rId7"/>
    <p:sldLayoutId id="2147484017" r:id="rId8"/>
    <p:sldLayoutId id="2147484018" r:id="rId9"/>
    <p:sldLayoutId id="2147484019" r:id="rId10"/>
    <p:sldLayoutId id="2147484020" r:id="rId11"/>
    <p:sldLayoutId id="2147484021" r:id="rId1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anose="05000000000000000000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statswiki.unece.org/display/SFSDG/Statistics+for+SDGs+Home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hyperlink" Target="mailto:jennifer.park@un.or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ece.org/fileadmin/DAM/stats/publications/2017/ECECESSTAT20172.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://www.unece.org/fileadmin/DAM/stats/publications/2017/ECECESSTAT20172_R.pdf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5300" y="1556792"/>
            <a:ext cx="8153400" cy="3168650"/>
          </a:xfrm>
        </p:spPr>
        <p:txBody>
          <a:bodyPr/>
          <a:lstStyle/>
          <a:p>
            <a:pPr eaLnBrk="1" hangingPunct="1">
              <a:spcBef>
                <a:spcPts val="600"/>
              </a:spcBef>
            </a:pPr>
            <a:r>
              <a:rPr lang="en-US" altLang="en-US" sz="4000" dirty="0"/>
              <a:t>Implementing the Conference of European Statisticians Road Map on Statistics for the Sustainable Development Goals</a:t>
            </a:r>
            <a:endParaRPr lang="en-GB" alt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4223499" y="4986523"/>
            <a:ext cx="3000375" cy="1262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Steven Vale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UNECE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steven.vale@unece.org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465BB4-9861-4C68-B73C-5F88E7D2371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845" y="4829548"/>
            <a:ext cx="1363405" cy="1576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5498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3846" y="404664"/>
            <a:ext cx="6704046" cy="994172"/>
          </a:xfrm>
        </p:spPr>
        <p:txBody>
          <a:bodyPr/>
          <a:lstStyle/>
          <a:p>
            <a:r>
              <a:rPr lang="de-CH" dirty="0" err="1"/>
              <a:t>Interested</a:t>
            </a:r>
            <a:r>
              <a:rPr lang="de-CH" dirty="0"/>
              <a:t> in Learning More?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73846" y="1916832"/>
            <a:ext cx="7886700" cy="424847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dirty="0"/>
              <a:t>All materials on UNECE wiki at:</a:t>
            </a:r>
          </a:p>
          <a:p>
            <a:pPr lvl="1"/>
            <a:r>
              <a:rPr lang="en-GB" dirty="0">
                <a:hlinkClick r:id="rId3"/>
              </a:rPr>
              <a:t>https://statswiki.unece.org/display/SFSDG/Statistics+for+SDGs+Home</a:t>
            </a:r>
            <a:endParaRPr lang="en-GB" dirty="0"/>
          </a:p>
          <a:p>
            <a:pPr>
              <a:lnSpc>
                <a:spcPct val="100000"/>
              </a:lnSpc>
            </a:pPr>
            <a:r>
              <a:rPr lang="en-GB" dirty="0"/>
              <a:t>Interested in joining a task group?</a:t>
            </a:r>
          </a:p>
          <a:p>
            <a:pPr>
              <a:lnSpc>
                <a:spcPct val="100000"/>
              </a:lnSpc>
            </a:pPr>
            <a:r>
              <a:rPr lang="en-GB" dirty="0"/>
              <a:t>Interested in participating in the second data flow pilot?</a:t>
            </a:r>
          </a:p>
          <a:p>
            <a:pPr>
              <a:lnSpc>
                <a:spcPct val="100000"/>
              </a:lnSpc>
            </a:pPr>
            <a:r>
              <a:rPr lang="en-GB" dirty="0"/>
              <a:t>Please contact </a:t>
            </a:r>
            <a:r>
              <a:rPr lang="en-GB" dirty="0">
                <a:hlinkClick r:id="rId4"/>
              </a:rPr>
              <a:t>Jennifer.Park@un.org</a:t>
            </a:r>
            <a:r>
              <a:rPr lang="en-GB" dirty="0"/>
              <a:t>.</a:t>
            </a:r>
          </a:p>
          <a:p>
            <a:pPr marL="0" indent="0">
              <a:buNone/>
            </a:pP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851824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/>
    </mc:Choice>
    <mc:Fallback xmlns="" xmlns:n="http://schemas.microsoft.com/office/powerpoint/2012/main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50168"/>
            <a:ext cx="7086600" cy="990600"/>
          </a:xfrm>
        </p:spPr>
        <p:txBody>
          <a:bodyPr/>
          <a:lstStyle/>
          <a:p>
            <a:r>
              <a:rPr lang="en-GB" dirty="0"/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08912" cy="4755232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fr-CH" dirty="0" err="1"/>
              <a:t>Steering</a:t>
            </a:r>
            <a:r>
              <a:rPr lang="fr-CH" dirty="0"/>
              <a:t> Group </a:t>
            </a:r>
            <a:r>
              <a:rPr lang="fr-CH" dirty="0" err="1"/>
              <a:t>launched</a:t>
            </a:r>
            <a:r>
              <a:rPr lang="fr-CH" dirty="0"/>
              <a:t> the Road </a:t>
            </a:r>
            <a:r>
              <a:rPr lang="fr-CH" dirty="0" err="1"/>
              <a:t>Map</a:t>
            </a:r>
            <a:r>
              <a:rPr lang="fr-CH" dirty="0"/>
              <a:t> in June 2017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fr-CH" dirty="0"/>
              <a:t>English: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fr-CH" dirty="0">
                <a:hlinkClick r:id="rId3"/>
              </a:rPr>
              <a:t>http://www.unece.org/fileadmin/DAM/stats/publications/2017/ECECESSTAT20172.pdf</a:t>
            </a:r>
            <a:endParaRPr lang="fr-CH" dirty="0"/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fr-CH" dirty="0" err="1"/>
              <a:t>Russian</a:t>
            </a:r>
            <a:endParaRPr lang="fr-CH" dirty="0"/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fr-CH" dirty="0">
                <a:hlinkClick r:id="rId4"/>
              </a:rPr>
              <a:t>http://www.unece.org/fileadmin/DAM/stats/publications/2017/ECECESSTAT20172_R.pdf</a:t>
            </a:r>
            <a:endParaRPr lang="fr-CH" dirty="0"/>
          </a:p>
          <a:p>
            <a:pPr lvl="2">
              <a:spcBef>
                <a:spcPts val="0"/>
              </a:spcBef>
              <a:spcAft>
                <a:spcPts val="0"/>
              </a:spcAft>
            </a:pPr>
            <a:endParaRPr lang="fr-CH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fr-CH" dirty="0" err="1"/>
              <a:t>Endorsed</a:t>
            </a:r>
            <a:r>
              <a:rPr lang="fr-CH" dirty="0"/>
              <a:t> by the </a:t>
            </a:r>
            <a:r>
              <a:rPr lang="fr-CH" dirty="0" err="1"/>
              <a:t>Conference</a:t>
            </a:r>
            <a:r>
              <a:rPr lang="fr-CH" dirty="0"/>
              <a:t> of </a:t>
            </a:r>
            <a:r>
              <a:rPr lang="fr-CH" dirty="0" err="1"/>
              <a:t>European</a:t>
            </a:r>
            <a:r>
              <a:rPr lang="fr-CH" dirty="0"/>
              <a:t> </a:t>
            </a:r>
            <a:r>
              <a:rPr lang="fr-CH" dirty="0" err="1"/>
              <a:t>Statisticians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9579197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72505" y="1556792"/>
            <a:ext cx="8398990" cy="4438179"/>
          </a:xfrm>
        </p:spPr>
        <p:txBody>
          <a:bodyPr>
            <a:normAutofit/>
          </a:bodyPr>
          <a:lstStyle/>
          <a:p>
            <a:r>
              <a:rPr lang="en-GB" dirty="0"/>
              <a:t>Steering Group includes 17 countries, Eurostat, OECD, UNECE</a:t>
            </a:r>
          </a:p>
          <a:p>
            <a:r>
              <a:rPr lang="en-GB" dirty="0"/>
              <a:t>Task groups for specific activities:</a:t>
            </a:r>
          </a:p>
          <a:p>
            <a:pPr lvl="1"/>
            <a:r>
              <a:rPr lang="en-GB" dirty="0"/>
              <a:t>Task Force on National Reporting Platforms </a:t>
            </a:r>
          </a:p>
          <a:p>
            <a:pPr lvl="1"/>
            <a:r>
              <a:rPr lang="en-GB" dirty="0"/>
              <a:t>Task Team on Data Flows</a:t>
            </a:r>
          </a:p>
          <a:p>
            <a:pPr lvl="1"/>
            <a:r>
              <a:rPr lang="en-GB" dirty="0"/>
              <a:t>Task Team on Communication of Statistics for SDGs </a:t>
            </a:r>
          </a:p>
          <a:p>
            <a:pPr lvl="1"/>
            <a:r>
              <a:rPr lang="en-GB" dirty="0"/>
              <a:t>Task Team on Statistical Capacity Building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87D9117-3F34-4847-A2CF-99B4720F0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350168"/>
            <a:ext cx="7086600" cy="990600"/>
          </a:xfrm>
        </p:spPr>
        <p:txBody>
          <a:bodyPr/>
          <a:lstStyle/>
          <a:p>
            <a:r>
              <a:rPr lang="en-GB" dirty="0"/>
              <a:t>Background</a:t>
            </a:r>
          </a:p>
        </p:txBody>
      </p:sp>
    </p:spTree>
    <p:extLst>
      <p:ext uri="{BB962C8B-B14F-4D97-AF65-F5344CB8AC3E}">
        <p14:creationId xmlns:p14="http://schemas.microsoft.com/office/powerpoint/2010/main" val="5782390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/>
    </mc:Choice>
    <mc:Fallback xmlns="" xmlns:n="http://schemas.microsoft.com/office/powerpoint/2012/main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6704046" cy="994172"/>
          </a:xfrm>
        </p:spPr>
        <p:txBody>
          <a:bodyPr/>
          <a:lstStyle/>
          <a:p>
            <a:r>
              <a:rPr lang="de-CH" dirty="0"/>
              <a:t>Main </a:t>
            </a:r>
            <a:r>
              <a:rPr lang="de-CH" dirty="0" err="1"/>
              <a:t>Activities</a:t>
            </a:r>
            <a:r>
              <a:rPr lang="de-CH" dirty="0"/>
              <a:t> in 2018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2537" y="1556792"/>
            <a:ext cx="8378926" cy="489654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dirty="0"/>
              <a:t>Planning for the second edition of the </a:t>
            </a:r>
            <a:r>
              <a:rPr lang="en-GB" i="1" dirty="0"/>
              <a:t>Road Map on Statistics for SDGs</a:t>
            </a:r>
            <a:endParaRPr lang="en-GB" dirty="0"/>
          </a:p>
          <a:p>
            <a:pPr>
              <a:lnSpc>
                <a:spcPct val="100000"/>
              </a:lnSpc>
            </a:pPr>
            <a:r>
              <a:rPr lang="en-GB" dirty="0"/>
              <a:t>2 guidance papers on national reporting platforms (third expected in December) </a:t>
            </a:r>
          </a:p>
          <a:p>
            <a:pPr>
              <a:lnSpc>
                <a:spcPct val="100000"/>
              </a:lnSpc>
            </a:pPr>
            <a:r>
              <a:rPr lang="en-GB" dirty="0"/>
              <a:t>1 SDG data flow pilot study and report (second expected in November)</a:t>
            </a:r>
          </a:p>
          <a:p>
            <a:pPr>
              <a:lnSpc>
                <a:spcPct val="100000"/>
              </a:lnSpc>
            </a:pPr>
            <a:r>
              <a:rPr lang="en-GB" dirty="0"/>
              <a:t>Communication survey</a:t>
            </a:r>
          </a:p>
          <a:p>
            <a:pPr>
              <a:lnSpc>
                <a:spcPct val="100000"/>
              </a:lnSpc>
            </a:pPr>
            <a:r>
              <a:rPr lang="en-GB" dirty="0"/>
              <a:t>In-depth review of regional plans for statistical capacity development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0803854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/>
    </mc:Choice>
    <mc:Fallback xmlns="" xmlns:n="http://schemas.microsoft.com/office/powerpoint/2012/main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19100"/>
            <a:ext cx="7670948" cy="990600"/>
          </a:xfrm>
        </p:spPr>
        <p:txBody>
          <a:bodyPr/>
          <a:lstStyle/>
          <a:p>
            <a:r>
              <a:rPr lang="fr-CH" dirty="0"/>
              <a:t>National Road </a:t>
            </a:r>
            <a:r>
              <a:rPr lang="fr-CH" dirty="0" err="1"/>
              <a:t>Maps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009903010"/>
              </p:ext>
            </p:extLst>
          </p:nvPr>
        </p:nvGraphicFramePr>
        <p:xfrm>
          <a:off x="457200" y="1600200"/>
          <a:ext cx="8219256" cy="4838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04196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609600"/>
            <a:ext cx="7427168" cy="9906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</a:pPr>
            <a:r>
              <a:rPr lang="en-US" dirty="0">
                <a:latin typeface="Calibri" pitchFamily="32" charset="0"/>
              </a:rPr>
              <a:t>National Assessment of SDG Statistics </a:t>
            </a:r>
            <a:endParaRPr lang="en-US" sz="3600" b="1" dirty="0">
              <a:latin typeface="Calibri" pitchFamily="32" charset="0"/>
            </a:endParaRP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972987012"/>
              </p:ext>
            </p:extLst>
          </p:nvPr>
        </p:nvGraphicFramePr>
        <p:xfrm>
          <a:off x="323528" y="2060848"/>
          <a:ext cx="828092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650743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National SDG </a:t>
            </a:r>
            <a:r>
              <a:rPr lang="fr-CH" dirty="0" err="1"/>
              <a:t>Indicators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08043657"/>
              </p:ext>
            </p:extLst>
          </p:nvPr>
        </p:nvGraphicFramePr>
        <p:xfrm>
          <a:off x="251520" y="1793902"/>
          <a:ext cx="8568952" cy="47314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220852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2424" y="523280"/>
            <a:ext cx="7086600" cy="990600"/>
          </a:xfrm>
        </p:spPr>
        <p:txBody>
          <a:bodyPr/>
          <a:lstStyle/>
          <a:p>
            <a:r>
              <a:rPr lang="fr-CH" dirty="0"/>
              <a:t>National </a:t>
            </a:r>
            <a:r>
              <a:rPr lang="fr-CH" dirty="0" err="1"/>
              <a:t>Reporting</a:t>
            </a:r>
            <a:r>
              <a:rPr lang="fr-CH" dirty="0"/>
              <a:t> Platforms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660080991"/>
              </p:ext>
            </p:extLst>
          </p:nvPr>
        </p:nvGraphicFramePr>
        <p:xfrm>
          <a:off x="323528" y="1628800"/>
          <a:ext cx="8352928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039185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436560" cy="4343400"/>
          </a:xfrm>
        </p:spPr>
        <p:txBody>
          <a:bodyPr/>
          <a:lstStyle/>
          <a:p>
            <a:r>
              <a:rPr lang="en-GB" dirty="0"/>
              <a:t>Regional progress in capacity development requires focus on priorities</a:t>
            </a:r>
          </a:p>
          <a:p>
            <a:r>
              <a:rPr lang="en-GB" dirty="0"/>
              <a:t>Identifying priorities begins with assessment of progress</a:t>
            </a:r>
          </a:p>
          <a:p>
            <a:r>
              <a:rPr lang="en-GB" dirty="0"/>
              <a:t>How best to develop plans to address gaps? </a:t>
            </a:r>
          </a:p>
          <a:p>
            <a:pPr lvl="1"/>
            <a:r>
              <a:rPr lang="en-GB" dirty="0"/>
              <a:t>Country-led, demand driven, widely accessible, re-usable?</a:t>
            </a:r>
          </a:p>
        </p:txBody>
      </p:sp>
    </p:spTree>
    <p:extLst>
      <p:ext uri="{BB962C8B-B14F-4D97-AF65-F5344CB8AC3E}">
        <p14:creationId xmlns:p14="http://schemas.microsoft.com/office/powerpoint/2010/main" val="1986408418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tatsUNE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FF"/>
      </a:hlink>
      <a:folHlink>
        <a:srgbClr val="B2B2B2"/>
      </a:folHlink>
    </a:clrScheme>
    <a:fontScheme name="StatsUNE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tsUNE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tsUNE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8966</TotalTime>
  <Words>572</Words>
  <Application>Microsoft Office PowerPoint</Application>
  <PresentationFormat>On-screen Show (4:3)</PresentationFormat>
  <Paragraphs>105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Microsoft YaHei</vt:lpstr>
      <vt:lpstr>Arial</vt:lpstr>
      <vt:lpstr>Book Antiqua</vt:lpstr>
      <vt:lpstr>Calibri</vt:lpstr>
      <vt:lpstr>Times New Roman</vt:lpstr>
      <vt:lpstr>Wingdings</vt:lpstr>
      <vt:lpstr>Custom Design</vt:lpstr>
      <vt:lpstr>StatsUNECE</vt:lpstr>
      <vt:lpstr>Implementing the Conference of European Statisticians Road Map on Statistics for the Sustainable Development Goals</vt:lpstr>
      <vt:lpstr>Background</vt:lpstr>
      <vt:lpstr>Background</vt:lpstr>
      <vt:lpstr>Main Activities in 2018</vt:lpstr>
      <vt:lpstr>National Road Maps</vt:lpstr>
      <vt:lpstr>National Assessment of SDG Statistics </vt:lpstr>
      <vt:lpstr>National SDG Indicators</vt:lpstr>
      <vt:lpstr>National Reporting Platforms</vt:lpstr>
      <vt:lpstr>Summary</vt:lpstr>
      <vt:lpstr>Interested in Learning More?</vt:lpstr>
    </vt:vector>
  </TitlesOfParts>
  <Company>UNECE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Quality Framework</dc:title>
  <dc:creator>vale</dc:creator>
  <cp:lastModifiedBy>Steven Vale</cp:lastModifiedBy>
  <cp:revision>590</cp:revision>
  <cp:lastPrinted>2018-09-18T12:17:10Z</cp:lastPrinted>
  <dcterms:created xsi:type="dcterms:W3CDTF">2007-03-09T09:52:23Z</dcterms:created>
  <dcterms:modified xsi:type="dcterms:W3CDTF">2018-09-18T12:31:36Z</dcterms:modified>
</cp:coreProperties>
</file>