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handoutMasterIdLst>
    <p:handoutMasterId r:id="rId18"/>
  </p:handoutMasterIdLst>
  <p:sldIdLst>
    <p:sldId id="257" r:id="rId2"/>
    <p:sldId id="337" r:id="rId3"/>
    <p:sldId id="334" r:id="rId4"/>
    <p:sldId id="349" r:id="rId5"/>
    <p:sldId id="350" r:id="rId6"/>
    <p:sldId id="338" r:id="rId7"/>
    <p:sldId id="290" r:id="rId8"/>
    <p:sldId id="339" r:id="rId9"/>
    <p:sldId id="319" r:id="rId10"/>
    <p:sldId id="340" r:id="rId11"/>
    <p:sldId id="341" r:id="rId12"/>
    <p:sldId id="342" r:id="rId13"/>
    <p:sldId id="343" r:id="rId14"/>
    <p:sldId id="344" r:id="rId15"/>
    <p:sldId id="305" r:id="rId16"/>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12" autoAdjust="0"/>
    <p:restoredTop sz="89587" autoAdjust="0"/>
  </p:normalViewPr>
  <p:slideViewPr>
    <p:cSldViewPr snapToGrid="0">
      <p:cViewPr varScale="1">
        <p:scale>
          <a:sx n="50" d="100"/>
          <a:sy n="50" d="100"/>
        </p:scale>
        <p:origin x="821" y="29"/>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9B3E91-BC1D-49D0-A16D-0A1613BA8B05}" type="doc">
      <dgm:prSet loTypeId="urn:microsoft.com/office/officeart/2008/layout/VerticalCurvedList" loCatId="list" qsTypeId="urn:microsoft.com/office/officeart/2005/8/quickstyle/simple1" qsCatId="simple" csTypeId="urn:microsoft.com/office/officeart/2005/8/colors/accent2_1" csCatId="accent2" phldr="1"/>
      <dgm:spPr/>
      <dgm:t>
        <a:bodyPr/>
        <a:lstStyle/>
        <a:p>
          <a:endParaRPr lang="en-US"/>
        </a:p>
      </dgm:t>
    </dgm:pt>
    <dgm:pt modelId="{361C0F06-04E2-4968-99F0-DDDB1992BA18}">
      <dgm:prSet phldrT="[Text]" custT="1"/>
      <dgm:spPr>
        <a:ln w="3175">
          <a:solidFill>
            <a:srgbClr val="C00000"/>
          </a:solidFill>
        </a:ln>
      </dgm:spPr>
      <dgm:t>
        <a:bodyPr/>
        <a:lstStyle/>
        <a:p>
          <a:pPr algn="just"/>
          <a:r>
            <a:rPr lang="en-US" sz="1600" dirty="0" smtClean="0">
              <a:latin typeface="Arial" pitchFamily="34" charset="0"/>
              <a:cs typeface="Arial" pitchFamily="34" charset="0"/>
            </a:rPr>
            <a:t>9 Task Forces </a:t>
          </a:r>
          <a:r>
            <a:rPr lang="en-US" sz="1600" b="0" baseline="0" dirty="0" smtClean="0">
              <a:latin typeface="Arial" pitchFamily="34" charset="0"/>
              <a:cs typeface="Arial" pitchFamily="34" charset="0"/>
            </a:rPr>
            <a:t>entrusted with determining national SDG indicators, methods and data sources were set up</a:t>
          </a:r>
          <a:r>
            <a:rPr lang="en-US" sz="1600" dirty="0" smtClean="0"/>
            <a:t> </a:t>
          </a:r>
          <a:r>
            <a:rPr lang="en-US" sz="1600" b="0" baseline="0" dirty="0" smtClean="0">
              <a:latin typeface="Arial" pitchFamily="34" charset="0"/>
              <a:cs typeface="Arial" pitchFamily="34" charset="0"/>
            </a:rPr>
            <a:t>according to the Prime Minister Decree 44 of 2016</a:t>
          </a:r>
          <a:r>
            <a:rPr lang="en-US" sz="1600" dirty="0" smtClean="0">
              <a:latin typeface="Arial" pitchFamily="34" charset="0"/>
              <a:cs typeface="Arial" pitchFamily="34" charset="0"/>
            </a:rPr>
            <a:t>. Government and non government organizations, academia and research institutes and professional associations were involved in the work of the Task Forces</a:t>
          </a:r>
          <a:r>
            <a:rPr lang="mn-MN" sz="1600" dirty="0" smtClean="0">
              <a:latin typeface="Arial" pitchFamily="34" charset="0"/>
              <a:cs typeface="Arial" pitchFamily="34" charset="0"/>
            </a:rPr>
            <a:t>.</a:t>
          </a:r>
          <a:r>
            <a:rPr lang="en-US" sz="1600" dirty="0" smtClean="0">
              <a:latin typeface="Arial" pitchFamily="34" charset="0"/>
              <a:cs typeface="Arial" pitchFamily="34" charset="0"/>
            </a:rPr>
            <a:t> </a:t>
          </a:r>
        </a:p>
      </dgm:t>
    </dgm:pt>
    <dgm:pt modelId="{680BE3AA-45B0-4C3B-BC78-D4DAB2B8B559}" type="parTrans" cxnId="{17AB8F08-572D-43B4-BD7E-8BC07A767037}">
      <dgm:prSet/>
      <dgm:spPr/>
      <dgm:t>
        <a:bodyPr/>
        <a:lstStyle/>
        <a:p>
          <a:endParaRPr lang="en-US" sz="1700">
            <a:latin typeface="Arial" pitchFamily="34" charset="0"/>
            <a:cs typeface="Arial" pitchFamily="34" charset="0"/>
          </a:endParaRPr>
        </a:p>
      </dgm:t>
    </dgm:pt>
    <dgm:pt modelId="{BE44DAD7-57BD-44EE-B30F-729CD3A2BF89}" type="sibTrans" cxnId="{17AB8F08-572D-43B4-BD7E-8BC07A767037}">
      <dgm:prSet/>
      <dgm:spPr/>
      <dgm:t>
        <a:bodyPr/>
        <a:lstStyle/>
        <a:p>
          <a:endParaRPr lang="en-US" sz="1700">
            <a:latin typeface="Arial" pitchFamily="34" charset="0"/>
            <a:cs typeface="Arial" pitchFamily="34" charset="0"/>
          </a:endParaRPr>
        </a:p>
      </dgm:t>
    </dgm:pt>
    <dgm:pt modelId="{04E62914-137D-4AF6-9CFB-EBAF5B7F94F5}">
      <dgm:prSet custT="1"/>
      <dgm:spPr>
        <a:ln w="3175">
          <a:solidFill>
            <a:srgbClr val="C00000"/>
          </a:solidFill>
        </a:ln>
      </dgm:spPr>
      <dgm:t>
        <a:bodyPr/>
        <a:lstStyle/>
        <a:p>
          <a:r>
            <a:rPr lang="en-US" sz="1600" dirty="0" smtClean="0">
              <a:latin typeface="Arial" panose="020B0604020202020204" pitchFamily="34" charset="0"/>
              <a:cs typeface="Arial" panose="020B0604020202020204" pitchFamily="34" charset="0"/>
            </a:rPr>
            <a:t>The Task Forces implemented activities such as development of the national indicators, identification of data sources and methodologies for national and global indicators, assessment of data availability, compilation of baseline and target level data and alignment of national policy documents. </a:t>
          </a:r>
        </a:p>
      </dgm:t>
    </dgm:pt>
    <dgm:pt modelId="{6219FAE5-7879-4F1B-86C0-65B5416172A9}" type="parTrans" cxnId="{9AB20292-8EA2-430F-941E-859D796017D7}">
      <dgm:prSet/>
      <dgm:spPr/>
      <dgm:t>
        <a:bodyPr/>
        <a:lstStyle/>
        <a:p>
          <a:endParaRPr lang="en-US" sz="1700"/>
        </a:p>
      </dgm:t>
    </dgm:pt>
    <dgm:pt modelId="{7F1057C8-C565-42E6-A5B4-A23E6CEB0FD9}" type="sibTrans" cxnId="{9AB20292-8EA2-430F-941E-859D796017D7}">
      <dgm:prSet/>
      <dgm:spPr/>
      <dgm:t>
        <a:bodyPr/>
        <a:lstStyle/>
        <a:p>
          <a:endParaRPr lang="en-US" sz="1700"/>
        </a:p>
      </dgm:t>
    </dgm:pt>
    <dgm:pt modelId="{C975E56C-6616-4AD1-B9D7-4E930B6FFB91}">
      <dgm:prSet phldrT="[Text]" custT="1"/>
      <dgm:spPr>
        <a:ln w="3175">
          <a:solidFill>
            <a:srgbClr val="C00000"/>
          </a:solidFill>
        </a:ln>
      </dgm:spPr>
      <dgm:t>
        <a:bodyPr/>
        <a:lstStyle/>
        <a:p>
          <a:pPr algn="just"/>
          <a:r>
            <a:rPr lang="en-US" sz="1600" b="0" dirty="0" smtClean="0">
              <a:latin typeface="Arial" pitchFamily="34" charset="0"/>
              <a:cs typeface="Arial" pitchFamily="34" charset="0"/>
            </a:rPr>
            <a:t> The Subcommittee for SDGs was established under the Standing Committee on Social Policy, Education, Culture and Science. </a:t>
          </a:r>
          <a:endParaRPr lang="en-US" sz="1600" b="0" dirty="0">
            <a:latin typeface="Arial" pitchFamily="34" charset="0"/>
            <a:cs typeface="Arial" pitchFamily="34" charset="0"/>
          </a:endParaRPr>
        </a:p>
      </dgm:t>
    </dgm:pt>
    <dgm:pt modelId="{66F710CF-2B47-4F49-AF2E-81F15537F660}" type="parTrans" cxnId="{6E4C56F5-E66C-4287-A5EF-5A226D362359}">
      <dgm:prSet/>
      <dgm:spPr/>
      <dgm:t>
        <a:bodyPr/>
        <a:lstStyle/>
        <a:p>
          <a:endParaRPr lang="en-US"/>
        </a:p>
      </dgm:t>
    </dgm:pt>
    <dgm:pt modelId="{D831DC90-B55E-45E8-8690-97E3454494C3}" type="sibTrans" cxnId="{6E4C56F5-E66C-4287-A5EF-5A226D362359}">
      <dgm:prSet/>
      <dgm:spPr/>
      <dgm:t>
        <a:bodyPr/>
        <a:lstStyle/>
        <a:p>
          <a:endParaRPr lang="en-US"/>
        </a:p>
      </dgm:t>
    </dgm:pt>
    <dgm:pt modelId="{BB18C1DE-3673-43E2-BFAC-51C273245E0D}">
      <dgm:prSet phldrT="[Text]" custT="1"/>
      <dgm:spPr>
        <a:ln w="3175">
          <a:solidFill>
            <a:srgbClr val="C00000"/>
          </a:solidFill>
        </a:ln>
      </dgm:spPr>
      <dgm:t>
        <a:bodyPr/>
        <a:lstStyle/>
        <a:p>
          <a:pPr algn="l"/>
          <a:r>
            <a:rPr lang="en-US" sz="1600" dirty="0" smtClean="0">
              <a:latin typeface="Arial" panose="020B0604020202020204" pitchFamily="34" charset="0"/>
              <a:cs typeface="Arial" panose="020B0604020202020204" pitchFamily="34" charset="0"/>
            </a:rPr>
            <a:t>In 2016, the National committee for SDGs, which included the government ministers and led by the Prime Minister, was established.  </a:t>
          </a:r>
          <a:endParaRPr lang="en-US" sz="1600" dirty="0">
            <a:latin typeface="Arial" panose="020B0604020202020204" pitchFamily="34" charset="0"/>
            <a:cs typeface="Arial" panose="020B0604020202020204" pitchFamily="34" charset="0"/>
          </a:endParaRPr>
        </a:p>
      </dgm:t>
    </dgm:pt>
    <dgm:pt modelId="{648A6117-0CED-42CF-8E67-24A2F1FDB61F}" type="parTrans" cxnId="{D136F6D8-BEE3-473A-A92D-038993C6AA72}">
      <dgm:prSet/>
      <dgm:spPr/>
      <dgm:t>
        <a:bodyPr/>
        <a:lstStyle/>
        <a:p>
          <a:endParaRPr lang="en-US"/>
        </a:p>
      </dgm:t>
    </dgm:pt>
    <dgm:pt modelId="{F19A0A08-1431-4719-AAF9-0B142D4EDADC}" type="sibTrans" cxnId="{D136F6D8-BEE3-473A-A92D-038993C6AA72}">
      <dgm:prSet/>
      <dgm:spPr/>
      <dgm:t>
        <a:bodyPr/>
        <a:lstStyle/>
        <a:p>
          <a:endParaRPr lang="en-US"/>
        </a:p>
      </dgm:t>
    </dgm:pt>
    <dgm:pt modelId="{BB0F6608-A2A9-43F8-85F6-515063149A80}" type="pres">
      <dgm:prSet presAssocID="{049B3E91-BC1D-49D0-A16D-0A1613BA8B05}" presName="Name0" presStyleCnt="0">
        <dgm:presLayoutVars>
          <dgm:chMax val="7"/>
          <dgm:chPref val="7"/>
          <dgm:dir/>
        </dgm:presLayoutVars>
      </dgm:prSet>
      <dgm:spPr/>
      <dgm:t>
        <a:bodyPr/>
        <a:lstStyle/>
        <a:p>
          <a:endParaRPr lang="en-US"/>
        </a:p>
      </dgm:t>
    </dgm:pt>
    <dgm:pt modelId="{C37602A7-F670-42C1-BD43-4EF8985A2C4F}" type="pres">
      <dgm:prSet presAssocID="{049B3E91-BC1D-49D0-A16D-0A1613BA8B05}" presName="Name1" presStyleCnt="0"/>
      <dgm:spPr/>
      <dgm:t>
        <a:bodyPr/>
        <a:lstStyle/>
        <a:p>
          <a:endParaRPr lang="en-US"/>
        </a:p>
      </dgm:t>
    </dgm:pt>
    <dgm:pt modelId="{E56BE118-0A0F-4437-B387-2B5F3371485A}" type="pres">
      <dgm:prSet presAssocID="{049B3E91-BC1D-49D0-A16D-0A1613BA8B05}" presName="cycle" presStyleCnt="0"/>
      <dgm:spPr/>
      <dgm:t>
        <a:bodyPr/>
        <a:lstStyle/>
        <a:p>
          <a:endParaRPr lang="en-US"/>
        </a:p>
      </dgm:t>
    </dgm:pt>
    <dgm:pt modelId="{F09F2E82-3BAE-42BC-8597-B1CD7E84A3B0}" type="pres">
      <dgm:prSet presAssocID="{049B3E91-BC1D-49D0-A16D-0A1613BA8B05}" presName="srcNode" presStyleLbl="node1" presStyleIdx="0" presStyleCnt="4"/>
      <dgm:spPr/>
      <dgm:t>
        <a:bodyPr/>
        <a:lstStyle/>
        <a:p>
          <a:endParaRPr lang="en-US"/>
        </a:p>
      </dgm:t>
    </dgm:pt>
    <dgm:pt modelId="{2C9308E4-714F-43B3-9C4F-D9CFB420F884}" type="pres">
      <dgm:prSet presAssocID="{049B3E91-BC1D-49D0-A16D-0A1613BA8B05}" presName="conn" presStyleLbl="parChTrans1D2" presStyleIdx="0" presStyleCnt="1"/>
      <dgm:spPr/>
      <dgm:t>
        <a:bodyPr/>
        <a:lstStyle/>
        <a:p>
          <a:endParaRPr lang="en-US"/>
        </a:p>
      </dgm:t>
    </dgm:pt>
    <dgm:pt modelId="{518139B6-F99E-4D72-86D5-A8F711D3EAB9}" type="pres">
      <dgm:prSet presAssocID="{049B3E91-BC1D-49D0-A16D-0A1613BA8B05}" presName="extraNode" presStyleLbl="node1" presStyleIdx="0" presStyleCnt="4"/>
      <dgm:spPr/>
      <dgm:t>
        <a:bodyPr/>
        <a:lstStyle/>
        <a:p>
          <a:endParaRPr lang="en-US"/>
        </a:p>
      </dgm:t>
    </dgm:pt>
    <dgm:pt modelId="{01706718-A6D9-4F83-92C1-D5461D748824}" type="pres">
      <dgm:prSet presAssocID="{049B3E91-BC1D-49D0-A16D-0A1613BA8B05}" presName="dstNode" presStyleLbl="node1" presStyleIdx="0" presStyleCnt="4"/>
      <dgm:spPr/>
      <dgm:t>
        <a:bodyPr/>
        <a:lstStyle/>
        <a:p>
          <a:endParaRPr lang="en-US"/>
        </a:p>
      </dgm:t>
    </dgm:pt>
    <dgm:pt modelId="{F71FB496-9EB9-4E45-96AC-A70017E45E73}" type="pres">
      <dgm:prSet presAssocID="{BB18C1DE-3673-43E2-BFAC-51C273245E0D}" presName="text_1" presStyleLbl="node1" presStyleIdx="0" presStyleCnt="4" custScaleX="100242" custScaleY="87210" custLinFactNeighborX="1813" custLinFactNeighborY="3423">
        <dgm:presLayoutVars>
          <dgm:bulletEnabled val="1"/>
        </dgm:presLayoutVars>
      </dgm:prSet>
      <dgm:spPr/>
      <dgm:t>
        <a:bodyPr/>
        <a:lstStyle/>
        <a:p>
          <a:endParaRPr lang="en-US"/>
        </a:p>
      </dgm:t>
    </dgm:pt>
    <dgm:pt modelId="{DE828206-BB7C-4505-905E-DDB68D5E4E67}" type="pres">
      <dgm:prSet presAssocID="{BB18C1DE-3673-43E2-BFAC-51C273245E0D}" presName="accent_1" presStyleCnt="0"/>
      <dgm:spPr/>
    </dgm:pt>
    <dgm:pt modelId="{468DF0E2-D5FC-4E72-8DD9-130C2A53C906}" type="pres">
      <dgm:prSet presAssocID="{BB18C1DE-3673-43E2-BFAC-51C273245E0D}" presName="accentRepeatNode" presStyleLbl="solidFgAcc1" presStyleIdx="0" presStyleCnt="4"/>
      <dgm:spPr/>
    </dgm:pt>
    <dgm:pt modelId="{A1ED966A-8BD0-40B7-9B3F-E84852E51849}" type="pres">
      <dgm:prSet presAssocID="{361C0F06-04E2-4968-99F0-DDDB1992BA18}" presName="text_2" presStyleLbl="node1" presStyleIdx="1" presStyleCnt="4" custScaleX="104311" custScaleY="182508">
        <dgm:presLayoutVars>
          <dgm:bulletEnabled val="1"/>
        </dgm:presLayoutVars>
      </dgm:prSet>
      <dgm:spPr/>
      <dgm:t>
        <a:bodyPr/>
        <a:lstStyle/>
        <a:p>
          <a:endParaRPr lang="en-US"/>
        </a:p>
      </dgm:t>
    </dgm:pt>
    <dgm:pt modelId="{DDEEBE1E-62DD-43DF-A42A-93CD21DB1890}" type="pres">
      <dgm:prSet presAssocID="{361C0F06-04E2-4968-99F0-DDDB1992BA18}" presName="accent_2" presStyleCnt="0"/>
      <dgm:spPr/>
    </dgm:pt>
    <dgm:pt modelId="{A2E36440-B808-43BE-98E1-EB0BA3372D2C}" type="pres">
      <dgm:prSet presAssocID="{361C0F06-04E2-4968-99F0-DDDB1992BA18}" presName="accentRepeatNode" presStyleLbl="solidFgAcc1" presStyleIdx="1" presStyleCnt="4" custLinFactNeighborX="-13130"/>
      <dgm:spPr>
        <a:solidFill>
          <a:schemeClr val="accent2">
            <a:lumMod val="60000"/>
            <a:lumOff val="40000"/>
          </a:schemeClr>
        </a:solidFill>
        <a:ln w="3175">
          <a:solidFill>
            <a:schemeClr val="accent2">
              <a:lumMod val="60000"/>
              <a:lumOff val="40000"/>
            </a:schemeClr>
          </a:solidFill>
        </a:ln>
      </dgm:spPr>
      <dgm:t>
        <a:bodyPr/>
        <a:lstStyle/>
        <a:p>
          <a:endParaRPr lang="en-US"/>
        </a:p>
      </dgm:t>
    </dgm:pt>
    <dgm:pt modelId="{530BA844-81F6-4B93-BC61-F838DFB8D952}" type="pres">
      <dgm:prSet presAssocID="{04E62914-137D-4AF6-9CFB-EBAF5B7F94F5}" presName="text_3" presStyleLbl="node1" presStyleIdx="2" presStyleCnt="4" custScaleX="102216" custScaleY="152700" custLinFactNeighborX="959" custLinFactNeighborY="26465">
        <dgm:presLayoutVars>
          <dgm:bulletEnabled val="1"/>
        </dgm:presLayoutVars>
      </dgm:prSet>
      <dgm:spPr/>
      <dgm:t>
        <a:bodyPr/>
        <a:lstStyle/>
        <a:p>
          <a:endParaRPr lang="en-US"/>
        </a:p>
      </dgm:t>
    </dgm:pt>
    <dgm:pt modelId="{19307559-E997-437D-8D91-42A7B31923F2}" type="pres">
      <dgm:prSet presAssocID="{04E62914-137D-4AF6-9CFB-EBAF5B7F94F5}" presName="accent_3" presStyleCnt="0"/>
      <dgm:spPr/>
      <dgm:t>
        <a:bodyPr/>
        <a:lstStyle/>
        <a:p>
          <a:endParaRPr lang="en-US"/>
        </a:p>
      </dgm:t>
    </dgm:pt>
    <dgm:pt modelId="{2E44F786-F4AA-4CF2-BC66-B555A9A4FA79}" type="pres">
      <dgm:prSet presAssocID="{04E62914-137D-4AF6-9CFB-EBAF5B7F94F5}" presName="accentRepeatNode" presStyleLbl="solidFgAcc1" presStyleIdx="2" presStyleCnt="4"/>
      <dgm:spPr>
        <a:solidFill>
          <a:schemeClr val="accent3">
            <a:lumMod val="40000"/>
            <a:lumOff val="60000"/>
          </a:schemeClr>
        </a:solidFill>
        <a:ln>
          <a:solidFill>
            <a:schemeClr val="accent3">
              <a:lumMod val="40000"/>
              <a:lumOff val="60000"/>
            </a:schemeClr>
          </a:solidFill>
        </a:ln>
      </dgm:spPr>
      <dgm:t>
        <a:bodyPr/>
        <a:lstStyle/>
        <a:p>
          <a:endParaRPr lang="en-US"/>
        </a:p>
      </dgm:t>
    </dgm:pt>
    <dgm:pt modelId="{963CF41E-747C-422F-BF5F-EDD0A29B1A22}" type="pres">
      <dgm:prSet presAssocID="{C975E56C-6616-4AD1-B9D7-4E930B6FFB91}" presName="text_4" presStyleLbl="node1" presStyleIdx="3" presStyleCnt="4">
        <dgm:presLayoutVars>
          <dgm:bulletEnabled val="1"/>
        </dgm:presLayoutVars>
      </dgm:prSet>
      <dgm:spPr/>
      <dgm:t>
        <a:bodyPr/>
        <a:lstStyle/>
        <a:p>
          <a:endParaRPr lang="en-US"/>
        </a:p>
      </dgm:t>
    </dgm:pt>
    <dgm:pt modelId="{59A1C9D3-5360-4644-A303-B341955D8755}" type="pres">
      <dgm:prSet presAssocID="{C975E56C-6616-4AD1-B9D7-4E930B6FFB91}" presName="accent_4" presStyleCnt="0"/>
      <dgm:spPr/>
    </dgm:pt>
    <dgm:pt modelId="{4F0FC942-0A69-43D6-8FA8-8F01F9D56E65}" type="pres">
      <dgm:prSet presAssocID="{C975E56C-6616-4AD1-B9D7-4E930B6FFB91}" presName="accentRepeatNode" presStyleLbl="solidFgAcc1" presStyleIdx="3" presStyleCnt="4"/>
      <dgm:spPr/>
    </dgm:pt>
  </dgm:ptLst>
  <dgm:cxnLst>
    <dgm:cxn modelId="{17AB8F08-572D-43B4-BD7E-8BC07A767037}" srcId="{049B3E91-BC1D-49D0-A16D-0A1613BA8B05}" destId="{361C0F06-04E2-4968-99F0-DDDB1992BA18}" srcOrd="1" destOrd="0" parTransId="{680BE3AA-45B0-4C3B-BC78-D4DAB2B8B559}" sibTransId="{BE44DAD7-57BD-44EE-B30F-729CD3A2BF89}"/>
    <dgm:cxn modelId="{9AB20292-8EA2-430F-941E-859D796017D7}" srcId="{049B3E91-BC1D-49D0-A16D-0A1613BA8B05}" destId="{04E62914-137D-4AF6-9CFB-EBAF5B7F94F5}" srcOrd="2" destOrd="0" parTransId="{6219FAE5-7879-4F1B-86C0-65B5416172A9}" sibTransId="{7F1057C8-C565-42E6-A5B4-A23E6CEB0FD9}"/>
    <dgm:cxn modelId="{6E4C56F5-E66C-4287-A5EF-5A226D362359}" srcId="{049B3E91-BC1D-49D0-A16D-0A1613BA8B05}" destId="{C975E56C-6616-4AD1-B9D7-4E930B6FFB91}" srcOrd="3" destOrd="0" parTransId="{66F710CF-2B47-4F49-AF2E-81F15537F660}" sibTransId="{D831DC90-B55E-45E8-8690-97E3454494C3}"/>
    <dgm:cxn modelId="{1993F0F1-6B0B-4B9D-BB85-63203A826FD3}" type="presOf" srcId="{04E62914-137D-4AF6-9CFB-EBAF5B7F94F5}" destId="{530BA844-81F6-4B93-BC61-F838DFB8D952}" srcOrd="0" destOrd="0" presId="urn:microsoft.com/office/officeart/2008/layout/VerticalCurvedList"/>
    <dgm:cxn modelId="{14F28B07-9836-4F49-9175-EF2F9F1DF348}" type="presOf" srcId="{BB18C1DE-3673-43E2-BFAC-51C273245E0D}" destId="{F71FB496-9EB9-4E45-96AC-A70017E45E73}" srcOrd="0" destOrd="0" presId="urn:microsoft.com/office/officeart/2008/layout/VerticalCurvedList"/>
    <dgm:cxn modelId="{25911A31-CDBB-4B9B-BF61-0D100C82AAEE}" type="presOf" srcId="{361C0F06-04E2-4968-99F0-DDDB1992BA18}" destId="{A1ED966A-8BD0-40B7-9B3F-E84852E51849}" srcOrd="0" destOrd="0" presId="urn:microsoft.com/office/officeart/2008/layout/VerticalCurvedList"/>
    <dgm:cxn modelId="{EFFDA839-41E8-4C82-AAFF-BF0DDEE14C91}" type="presOf" srcId="{C975E56C-6616-4AD1-B9D7-4E930B6FFB91}" destId="{963CF41E-747C-422F-BF5F-EDD0A29B1A22}" srcOrd="0" destOrd="0" presId="urn:microsoft.com/office/officeart/2008/layout/VerticalCurvedList"/>
    <dgm:cxn modelId="{56C9E416-0EEC-4001-AA85-A4DDF7EF0CA8}" type="presOf" srcId="{F19A0A08-1431-4719-AAF9-0B142D4EDADC}" destId="{2C9308E4-714F-43B3-9C4F-D9CFB420F884}" srcOrd="0" destOrd="0" presId="urn:microsoft.com/office/officeart/2008/layout/VerticalCurvedList"/>
    <dgm:cxn modelId="{6B649B68-CE3B-4416-A85C-F48E7E21C493}" type="presOf" srcId="{049B3E91-BC1D-49D0-A16D-0A1613BA8B05}" destId="{BB0F6608-A2A9-43F8-85F6-515063149A80}" srcOrd="0" destOrd="0" presId="urn:microsoft.com/office/officeart/2008/layout/VerticalCurvedList"/>
    <dgm:cxn modelId="{D136F6D8-BEE3-473A-A92D-038993C6AA72}" srcId="{049B3E91-BC1D-49D0-A16D-0A1613BA8B05}" destId="{BB18C1DE-3673-43E2-BFAC-51C273245E0D}" srcOrd="0" destOrd="0" parTransId="{648A6117-0CED-42CF-8E67-24A2F1FDB61F}" sibTransId="{F19A0A08-1431-4719-AAF9-0B142D4EDADC}"/>
    <dgm:cxn modelId="{B3C294A3-14DA-4E75-86F0-71A7D617968E}" type="presParOf" srcId="{BB0F6608-A2A9-43F8-85F6-515063149A80}" destId="{C37602A7-F670-42C1-BD43-4EF8985A2C4F}" srcOrd="0" destOrd="0" presId="urn:microsoft.com/office/officeart/2008/layout/VerticalCurvedList"/>
    <dgm:cxn modelId="{6560CE69-845B-499B-8A58-03D761880237}" type="presParOf" srcId="{C37602A7-F670-42C1-BD43-4EF8985A2C4F}" destId="{E56BE118-0A0F-4437-B387-2B5F3371485A}" srcOrd="0" destOrd="0" presId="urn:microsoft.com/office/officeart/2008/layout/VerticalCurvedList"/>
    <dgm:cxn modelId="{BEFC036E-DB57-4ECD-8E50-49485A91059B}" type="presParOf" srcId="{E56BE118-0A0F-4437-B387-2B5F3371485A}" destId="{F09F2E82-3BAE-42BC-8597-B1CD7E84A3B0}" srcOrd="0" destOrd="0" presId="urn:microsoft.com/office/officeart/2008/layout/VerticalCurvedList"/>
    <dgm:cxn modelId="{32D463C6-14AF-4AF6-B8BC-76194E293CA6}" type="presParOf" srcId="{E56BE118-0A0F-4437-B387-2B5F3371485A}" destId="{2C9308E4-714F-43B3-9C4F-D9CFB420F884}" srcOrd="1" destOrd="0" presId="urn:microsoft.com/office/officeart/2008/layout/VerticalCurvedList"/>
    <dgm:cxn modelId="{00787B2D-273F-4938-BCB7-2808F717BC87}" type="presParOf" srcId="{E56BE118-0A0F-4437-B387-2B5F3371485A}" destId="{518139B6-F99E-4D72-86D5-A8F711D3EAB9}" srcOrd="2" destOrd="0" presId="urn:microsoft.com/office/officeart/2008/layout/VerticalCurvedList"/>
    <dgm:cxn modelId="{AE32C152-5C5F-4845-8992-BD133511FF6A}" type="presParOf" srcId="{E56BE118-0A0F-4437-B387-2B5F3371485A}" destId="{01706718-A6D9-4F83-92C1-D5461D748824}" srcOrd="3" destOrd="0" presId="urn:microsoft.com/office/officeart/2008/layout/VerticalCurvedList"/>
    <dgm:cxn modelId="{C5F5AA12-B5CC-4FA2-BAB6-0B9AE8859CAB}" type="presParOf" srcId="{C37602A7-F670-42C1-BD43-4EF8985A2C4F}" destId="{F71FB496-9EB9-4E45-96AC-A70017E45E73}" srcOrd="1" destOrd="0" presId="urn:microsoft.com/office/officeart/2008/layout/VerticalCurvedList"/>
    <dgm:cxn modelId="{ED239ACD-F8EA-46A8-948B-0DF98C6E462E}" type="presParOf" srcId="{C37602A7-F670-42C1-BD43-4EF8985A2C4F}" destId="{DE828206-BB7C-4505-905E-DDB68D5E4E67}" srcOrd="2" destOrd="0" presId="urn:microsoft.com/office/officeart/2008/layout/VerticalCurvedList"/>
    <dgm:cxn modelId="{472C96FF-ABC0-46CB-8D09-D7C6342B6C72}" type="presParOf" srcId="{DE828206-BB7C-4505-905E-DDB68D5E4E67}" destId="{468DF0E2-D5FC-4E72-8DD9-130C2A53C906}" srcOrd="0" destOrd="0" presId="urn:microsoft.com/office/officeart/2008/layout/VerticalCurvedList"/>
    <dgm:cxn modelId="{07D9F3C4-B8F4-4468-917C-44465694F8A4}" type="presParOf" srcId="{C37602A7-F670-42C1-BD43-4EF8985A2C4F}" destId="{A1ED966A-8BD0-40B7-9B3F-E84852E51849}" srcOrd="3" destOrd="0" presId="urn:microsoft.com/office/officeart/2008/layout/VerticalCurvedList"/>
    <dgm:cxn modelId="{47FCDC67-07CB-4B42-9840-2D23DFA41A69}" type="presParOf" srcId="{C37602A7-F670-42C1-BD43-4EF8985A2C4F}" destId="{DDEEBE1E-62DD-43DF-A42A-93CD21DB1890}" srcOrd="4" destOrd="0" presId="urn:microsoft.com/office/officeart/2008/layout/VerticalCurvedList"/>
    <dgm:cxn modelId="{5D5B3FFA-8305-4E76-AFE7-961A463DD627}" type="presParOf" srcId="{DDEEBE1E-62DD-43DF-A42A-93CD21DB1890}" destId="{A2E36440-B808-43BE-98E1-EB0BA3372D2C}" srcOrd="0" destOrd="0" presId="urn:microsoft.com/office/officeart/2008/layout/VerticalCurvedList"/>
    <dgm:cxn modelId="{86C64C69-AEC1-4A4E-8CEA-5D83641AA198}" type="presParOf" srcId="{C37602A7-F670-42C1-BD43-4EF8985A2C4F}" destId="{530BA844-81F6-4B93-BC61-F838DFB8D952}" srcOrd="5" destOrd="0" presId="urn:microsoft.com/office/officeart/2008/layout/VerticalCurvedList"/>
    <dgm:cxn modelId="{22660FF1-A636-418B-B638-0587CC749E7D}" type="presParOf" srcId="{C37602A7-F670-42C1-BD43-4EF8985A2C4F}" destId="{19307559-E997-437D-8D91-42A7B31923F2}" srcOrd="6" destOrd="0" presId="urn:microsoft.com/office/officeart/2008/layout/VerticalCurvedList"/>
    <dgm:cxn modelId="{37A57109-E71C-4D45-B0F0-3AC88C24BCB5}" type="presParOf" srcId="{19307559-E997-437D-8D91-42A7B31923F2}" destId="{2E44F786-F4AA-4CF2-BC66-B555A9A4FA79}" srcOrd="0" destOrd="0" presId="urn:microsoft.com/office/officeart/2008/layout/VerticalCurvedList"/>
    <dgm:cxn modelId="{9A540CF8-F65D-4FCD-A031-DDE3E2B7A92D}" type="presParOf" srcId="{C37602A7-F670-42C1-BD43-4EF8985A2C4F}" destId="{963CF41E-747C-422F-BF5F-EDD0A29B1A22}" srcOrd="7" destOrd="0" presId="urn:microsoft.com/office/officeart/2008/layout/VerticalCurvedList"/>
    <dgm:cxn modelId="{90A5A0C5-CE66-4D43-BE15-685E4D086AE6}" type="presParOf" srcId="{C37602A7-F670-42C1-BD43-4EF8985A2C4F}" destId="{59A1C9D3-5360-4644-A303-B341955D8755}" srcOrd="8" destOrd="0" presId="urn:microsoft.com/office/officeart/2008/layout/VerticalCurvedList"/>
    <dgm:cxn modelId="{177049E9-7841-4126-8E94-2AC6BA29712E}" type="presParOf" srcId="{59A1C9D3-5360-4644-A303-B341955D8755}" destId="{4F0FC942-0A69-43D6-8FA8-8F01F9D56E6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9B3E91-BC1D-49D0-A16D-0A1613BA8B05}" type="doc">
      <dgm:prSet loTypeId="urn:microsoft.com/office/officeart/2008/layout/VerticalCurvedList" loCatId="list" qsTypeId="urn:microsoft.com/office/officeart/2005/8/quickstyle/simple1" qsCatId="simple" csTypeId="urn:microsoft.com/office/officeart/2005/8/colors/accent2_1" csCatId="accent2" phldr="1"/>
      <dgm:spPr/>
      <dgm:t>
        <a:bodyPr/>
        <a:lstStyle/>
        <a:p>
          <a:endParaRPr lang="en-US"/>
        </a:p>
      </dgm:t>
    </dgm:pt>
    <dgm:pt modelId="{361C0F06-04E2-4968-99F0-DDDB1992BA18}">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Assessment of the availability of </a:t>
          </a:r>
          <a:r>
            <a:rPr lang="en-US" sz="2000" smtClean="0">
              <a:solidFill>
                <a:schemeClr val="tx2"/>
              </a:solidFill>
              <a:latin typeface="Arial" pitchFamily="34" charset="0"/>
              <a:cs typeface="Arial" pitchFamily="34" charset="0"/>
            </a:rPr>
            <a:t>SDG indicators</a:t>
          </a:r>
          <a:endParaRPr lang="en-US" sz="2000" dirty="0" smtClean="0">
            <a:solidFill>
              <a:schemeClr val="tx2"/>
            </a:solidFill>
            <a:latin typeface="Arial" pitchFamily="34" charset="0"/>
            <a:cs typeface="Arial" pitchFamily="34" charset="0"/>
          </a:endParaRPr>
        </a:p>
      </dgm:t>
    </dgm:pt>
    <dgm:pt modelId="{680BE3AA-45B0-4C3B-BC78-D4DAB2B8B559}" type="parTrans" cxnId="{17AB8F08-572D-43B4-BD7E-8BC07A767037}">
      <dgm:prSet/>
      <dgm:spPr/>
      <dgm:t>
        <a:bodyPr/>
        <a:lstStyle/>
        <a:p>
          <a:endParaRPr lang="en-US" sz="1700">
            <a:latin typeface="Arial" pitchFamily="34" charset="0"/>
            <a:cs typeface="Arial" pitchFamily="34" charset="0"/>
          </a:endParaRPr>
        </a:p>
      </dgm:t>
    </dgm:pt>
    <dgm:pt modelId="{BE44DAD7-57BD-44EE-B30F-729CD3A2BF89}" type="sibTrans" cxnId="{17AB8F08-572D-43B4-BD7E-8BC07A767037}">
      <dgm:prSet/>
      <dgm:spPr/>
      <dgm:t>
        <a:bodyPr/>
        <a:lstStyle/>
        <a:p>
          <a:endParaRPr lang="en-US" sz="1700">
            <a:latin typeface="Arial" pitchFamily="34" charset="0"/>
            <a:cs typeface="Arial" pitchFamily="34" charset="0"/>
          </a:endParaRPr>
        </a:p>
      </dgm:t>
    </dgm:pt>
    <dgm:pt modelId="{962E8C75-D8BD-4F23-9616-CC649CB3A942}">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Research on and development of the methodology for estimating SDG indicators in conjunction with relevant organizations</a:t>
          </a:r>
        </a:p>
      </dgm:t>
    </dgm:pt>
    <dgm:pt modelId="{E9852724-C100-4F28-A979-B308EBFC11D6}" type="parTrans" cxnId="{0940CD30-90E3-4275-A9C4-5D95DBE0AB18}">
      <dgm:prSet/>
      <dgm:spPr/>
      <dgm:t>
        <a:bodyPr/>
        <a:lstStyle/>
        <a:p>
          <a:endParaRPr lang="en-US" sz="1700">
            <a:latin typeface="Arial" pitchFamily="34" charset="0"/>
            <a:cs typeface="Arial" pitchFamily="34" charset="0"/>
          </a:endParaRPr>
        </a:p>
      </dgm:t>
    </dgm:pt>
    <dgm:pt modelId="{2C7F2719-E778-4FFF-A75A-58A951113006}" type="sibTrans" cxnId="{0940CD30-90E3-4275-A9C4-5D95DBE0AB18}">
      <dgm:prSet/>
      <dgm:spPr/>
      <dgm:t>
        <a:bodyPr/>
        <a:lstStyle/>
        <a:p>
          <a:endParaRPr lang="en-US" sz="1700">
            <a:latin typeface="Arial" pitchFamily="34" charset="0"/>
            <a:cs typeface="Arial" pitchFamily="34" charset="0"/>
          </a:endParaRPr>
        </a:p>
      </dgm:t>
    </dgm:pt>
    <dgm:pt modelId="{2F5370FC-AB57-46FF-8989-06EE5B835CB0}">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Establishment of a platform in cooperation with  relevant organizations to inform the implementation of SDGs at national and global levels</a:t>
          </a:r>
        </a:p>
      </dgm:t>
    </dgm:pt>
    <dgm:pt modelId="{D3F3A0B4-E473-41F4-822C-1E11E41C451E}" type="parTrans" cxnId="{AA15CC39-6242-4D67-A78B-E42304D1C16A}">
      <dgm:prSet/>
      <dgm:spPr/>
      <dgm:t>
        <a:bodyPr/>
        <a:lstStyle/>
        <a:p>
          <a:endParaRPr lang="en-US" sz="1700">
            <a:latin typeface="Arial" pitchFamily="34" charset="0"/>
            <a:cs typeface="Arial" pitchFamily="34" charset="0"/>
          </a:endParaRPr>
        </a:p>
      </dgm:t>
    </dgm:pt>
    <dgm:pt modelId="{826ABF1A-30CF-45EF-8C81-1DF1B6B4393E}" type="sibTrans" cxnId="{AA15CC39-6242-4D67-A78B-E42304D1C16A}">
      <dgm:prSet/>
      <dgm:spPr/>
      <dgm:t>
        <a:bodyPr/>
        <a:lstStyle/>
        <a:p>
          <a:endParaRPr lang="en-US" sz="1700">
            <a:latin typeface="Arial" pitchFamily="34" charset="0"/>
            <a:cs typeface="Arial" pitchFamily="34" charset="0"/>
          </a:endParaRPr>
        </a:p>
      </dgm:t>
    </dgm:pt>
    <dgm:pt modelId="{04E62914-137D-4AF6-9CFB-EBAF5B7F94F5}">
      <dgm:prSet custT="1"/>
      <dgm:spPr>
        <a:ln w="3175">
          <a:solidFill>
            <a:srgbClr val="C00000"/>
          </a:solidFill>
        </a:ln>
      </dgm:spPr>
      <dgm:t>
        <a:bodyPr/>
        <a:lstStyle/>
        <a:p>
          <a:r>
            <a:rPr lang="en-US" sz="2000" dirty="0" smtClean="0">
              <a:solidFill>
                <a:schemeClr val="tx2"/>
              </a:solidFill>
              <a:latin typeface="Arial" pitchFamily="34" charset="0"/>
              <a:cs typeface="Arial" pitchFamily="34" charset="0"/>
            </a:rPr>
            <a:t>Identification of data sources for those indicators that are not available (official statistics, administrative statistics, non-conventional data) and cooperation with related organizations in generating the data sources</a:t>
          </a:r>
        </a:p>
      </dgm:t>
    </dgm:pt>
    <dgm:pt modelId="{6219FAE5-7879-4F1B-86C0-65B5416172A9}" type="parTrans" cxnId="{9AB20292-8EA2-430F-941E-859D796017D7}">
      <dgm:prSet/>
      <dgm:spPr/>
      <dgm:t>
        <a:bodyPr/>
        <a:lstStyle/>
        <a:p>
          <a:endParaRPr lang="en-US" sz="1700"/>
        </a:p>
      </dgm:t>
    </dgm:pt>
    <dgm:pt modelId="{7F1057C8-C565-42E6-A5B4-A23E6CEB0FD9}" type="sibTrans" cxnId="{9AB20292-8EA2-430F-941E-859D796017D7}">
      <dgm:prSet/>
      <dgm:spPr/>
      <dgm:t>
        <a:bodyPr/>
        <a:lstStyle/>
        <a:p>
          <a:endParaRPr lang="en-US" sz="1700"/>
        </a:p>
      </dgm:t>
    </dgm:pt>
    <dgm:pt modelId="{5CA965E0-4D73-4272-A8E9-14761C2B842C}">
      <dgm:prSet phldrT="[Text]" custT="1"/>
      <dgm:spPr>
        <a:ln w="3175">
          <a:solidFill>
            <a:srgbClr val="C00000"/>
          </a:solidFill>
        </a:ln>
      </dgm:spPr>
      <dgm:t>
        <a:bodyPr/>
        <a:lstStyle/>
        <a:p>
          <a:r>
            <a:rPr lang="en-US" sz="2000" dirty="0" smtClean="0">
              <a:solidFill>
                <a:schemeClr val="tx2"/>
              </a:solidFill>
              <a:latin typeface="Arial" pitchFamily="34" charset="0"/>
              <a:ea typeface="Tahoma" pitchFamily="34" charset="0"/>
              <a:cs typeface="Arial" pitchFamily="34" charset="0"/>
            </a:rPr>
            <a:t>Estimation of SDG indicators and provision of the data at national, regional and global levels</a:t>
          </a:r>
        </a:p>
      </dgm:t>
    </dgm:pt>
    <dgm:pt modelId="{3855C91F-D93A-4600-8E4E-EAC573F39907}" type="parTrans" cxnId="{FFB5D023-C057-4A86-9754-48C6705617A2}">
      <dgm:prSet/>
      <dgm:spPr/>
      <dgm:t>
        <a:bodyPr/>
        <a:lstStyle/>
        <a:p>
          <a:endParaRPr lang="en-US" sz="1700"/>
        </a:p>
      </dgm:t>
    </dgm:pt>
    <dgm:pt modelId="{B359C91E-0571-4C42-91EE-93DBEF5837BC}" type="sibTrans" cxnId="{FFB5D023-C057-4A86-9754-48C6705617A2}">
      <dgm:prSet/>
      <dgm:spPr/>
      <dgm:t>
        <a:bodyPr/>
        <a:lstStyle/>
        <a:p>
          <a:endParaRPr lang="en-US" sz="1700"/>
        </a:p>
      </dgm:t>
    </dgm:pt>
    <dgm:pt modelId="{F55C16D7-5AE1-4416-8D65-D3DD24695B1E}">
      <dgm:prSet phldrT="[Text]" custT="1"/>
      <dgm:spPr>
        <a:ln w="3175">
          <a:solidFill>
            <a:srgbClr val="C00000"/>
          </a:solidFill>
        </a:ln>
      </dgm:spPr>
      <dgm:t>
        <a:bodyPr/>
        <a:lstStyle/>
        <a:p>
          <a:r>
            <a:rPr lang="en-US" sz="2000" dirty="0" smtClean="0">
              <a:solidFill>
                <a:schemeClr val="tx2"/>
              </a:solidFill>
              <a:latin typeface="Arial" pitchFamily="34" charset="0"/>
              <a:cs typeface="Arial" pitchFamily="34" charset="0"/>
            </a:rPr>
            <a:t>Strengthening of the statistical capacity, expansion of cooperation and advocacy</a:t>
          </a:r>
        </a:p>
      </dgm:t>
    </dgm:pt>
    <dgm:pt modelId="{72404681-1732-4ADE-A3A0-BAFAA2047339}" type="parTrans" cxnId="{DA2C1E71-F821-4F22-89B3-42B2279CA636}">
      <dgm:prSet/>
      <dgm:spPr/>
      <dgm:t>
        <a:bodyPr/>
        <a:lstStyle/>
        <a:p>
          <a:endParaRPr lang="en-US" sz="1700"/>
        </a:p>
      </dgm:t>
    </dgm:pt>
    <dgm:pt modelId="{7103C542-4C9B-4D03-A88E-F0A8867B9709}" type="sibTrans" cxnId="{DA2C1E71-F821-4F22-89B3-42B2279CA636}">
      <dgm:prSet/>
      <dgm:spPr/>
      <dgm:t>
        <a:bodyPr/>
        <a:lstStyle/>
        <a:p>
          <a:endParaRPr lang="en-US" sz="1700"/>
        </a:p>
      </dgm:t>
    </dgm:pt>
    <dgm:pt modelId="{BB0F6608-A2A9-43F8-85F6-515063149A80}" type="pres">
      <dgm:prSet presAssocID="{049B3E91-BC1D-49D0-A16D-0A1613BA8B05}" presName="Name0" presStyleCnt="0">
        <dgm:presLayoutVars>
          <dgm:chMax val="7"/>
          <dgm:chPref val="7"/>
          <dgm:dir/>
        </dgm:presLayoutVars>
      </dgm:prSet>
      <dgm:spPr/>
      <dgm:t>
        <a:bodyPr/>
        <a:lstStyle/>
        <a:p>
          <a:endParaRPr lang="en-US"/>
        </a:p>
      </dgm:t>
    </dgm:pt>
    <dgm:pt modelId="{C37602A7-F670-42C1-BD43-4EF8985A2C4F}" type="pres">
      <dgm:prSet presAssocID="{049B3E91-BC1D-49D0-A16D-0A1613BA8B05}" presName="Name1" presStyleCnt="0"/>
      <dgm:spPr/>
      <dgm:t>
        <a:bodyPr/>
        <a:lstStyle/>
        <a:p>
          <a:endParaRPr lang="en-US"/>
        </a:p>
      </dgm:t>
    </dgm:pt>
    <dgm:pt modelId="{E56BE118-0A0F-4437-B387-2B5F3371485A}" type="pres">
      <dgm:prSet presAssocID="{049B3E91-BC1D-49D0-A16D-0A1613BA8B05}" presName="cycle" presStyleCnt="0"/>
      <dgm:spPr/>
      <dgm:t>
        <a:bodyPr/>
        <a:lstStyle/>
        <a:p>
          <a:endParaRPr lang="en-US"/>
        </a:p>
      </dgm:t>
    </dgm:pt>
    <dgm:pt modelId="{F09F2E82-3BAE-42BC-8597-B1CD7E84A3B0}" type="pres">
      <dgm:prSet presAssocID="{049B3E91-BC1D-49D0-A16D-0A1613BA8B05}" presName="srcNode" presStyleLbl="node1" presStyleIdx="0" presStyleCnt="6"/>
      <dgm:spPr/>
      <dgm:t>
        <a:bodyPr/>
        <a:lstStyle/>
        <a:p>
          <a:endParaRPr lang="en-US"/>
        </a:p>
      </dgm:t>
    </dgm:pt>
    <dgm:pt modelId="{2C9308E4-714F-43B3-9C4F-D9CFB420F884}" type="pres">
      <dgm:prSet presAssocID="{049B3E91-BC1D-49D0-A16D-0A1613BA8B05}" presName="conn" presStyleLbl="parChTrans1D2" presStyleIdx="0" presStyleCnt="1"/>
      <dgm:spPr/>
      <dgm:t>
        <a:bodyPr/>
        <a:lstStyle/>
        <a:p>
          <a:endParaRPr lang="en-US"/>
        </a:p>
      </dgm:t>
    </dgm:pt>
    <dgm:pt modelId="{518139B6-F99E-4D72-86D5-A8F711D3EAB9}" type="pres">
      <dgm:prSet presAssocID="{049B3E91-BC1D-49D0-A16D-0A1613BA8B05}" presName="extraNode" presStyleLbl="node1" presStyleIdx="0" presStyleCnt="6"/>
      <dgm:spPr/>
      <dgm:t>
        <a:bodyPr/>
        <a:lstStyle/>
        <a:p>
          <a:endParaRPr lang="en-US"/>
        </a:p>
      </dgm:t>
    </dgm:pt>
    <dgm:pt modelId="{01706718-A6D9-4F83-92C1-D5461D748824}" type="pres">
      <dgm:prSet presAssocID="{049B3E91-BC1D-49D0-A16D-0A1613BA8B05}" presName="dstNode" presStyleLbl="node1" presStyleIdx="0" presStyleCnt="6"/>
      <dgm:spPr/>
      <dgm:t>
        <a:bodyPr/>
        <a:lstStyle/>
        <a:p>
          <a:endParaRPr lang="en-US"/>
        </a:p>
      </dgm:t>
    </dgm:pt>
    <dgm:pt modelId="{3F559BC0-F57B-441D-99C6-1B14A13E2C93}" type="pres">
      <dgm:prSet presAssocID="{361C0F06-04E2-4968-99F0-DDDB1992BA18}" presName="text_1" presStyleLbl="node1" presStyleIdx="0" presStyleCnt="6">
        <dgm:presLayoutVars>
          <dgm:bulletEnabled val="1"/>
        </dgm:presLayoutVars>
      </dgm:prSet>
      <dgm:spPr/>
      <dgm:t>
        <a:bodyPr/>
        <a:lstStyle/>
        <a:p>
          <a:endParaRPr lang="en-US"/>
        </a:p>
      </dgm:t>
    </dgm:pt>
    <dgm:pt modelId="{BF463DF5-B65A-4599-A4A0-B757C7403B23}" type="pres">
      <dgm:prSet presAssocID="{361C0F06-04E2-4968-99F0-DDDB1992BA18}" presName="accent_1" presStyleCnt="0"/>
      <dgm:spPr/>
      <dgm:t>
        <a:bodyPr/>
        <a:lstStyle/>
        <a:p>
          <a:endParaRPr lang="en-US"/>
        </a:p>
      </dgm:t>
    </dgm:pt>
    <dgm:pt modelId="{A2E36440-B808-43BE-98E1-EB0BA3372D2C}" type="pres">
      <dgm:prSet presAssocID="{361C0F06-04E2-4968-99F0-DDDB1992BA18}" presName="accentRepeatNode" presStyleLbl="solidFgAcc1" presStyleIdx="0" presStyleCnt="6"/>
      <dgm:spPr>
        <a:solidFill>
          <a:schemeClr val="accent2">
            <a:lumMod val="60000"/>
            <a:lumOff val="40000"/>
          </a:schemeClr>
        </a:solidFill>
        <a:ln w="3175">
          <a:solidFill>
            <a:schemeClr val="accent2">
              <a:lumMod val="60000"/>
              <a:lumOff val="40000"/>
            </a:schemeClr>
          </a:solidFill>
        </a:ln>
      </dgm:spPr>
      <dgm:t>
        <a:bodyPr/>
        <a:lstStyle/>
        <a:p>
          <a:endParaRPr lang="en-US"/>
        </a:p>
      </dgm:t>
    </dgm:pt>
    <dgm:pt modelId="{2DF20172-3E62-4F6F-8B10-6C3FBB9D52B1}" type="pres">
      <dgm:prSet presAssocID="{962E8C75-D8BD-4F23-9616-CC649CB3A942}" presName="text_2" presStyleLbl="node1" presStyleIdx="1" presStyleCnt="6">
        <dgm:presLayoutVars>
          <dgm:bulletEnabled val="1"/>
        </dgm:presLayoutVars>
      </dgm:prSet>
      <dgm:spPr/>
      <dgm:t>
        <a:bodyPr/>
        <a:lstStyle/>
        <a:p>
          <a:endParaRPr lang="en-US"/>
        </a:p>
      </dgm:t>
    </dgm:pt>
    <dgm:pt modelId="{0D47928C-A8DF-4BF6-8444-56079833CD96}" type="pres">
      <dgm:prSet presAssocID="{962E8C75-D8BD-4F23-9616-CC649CB3A942}" presName="accent_2" presStyleCnt="0"/>
      <dgm:spPr/>
      <dgm:t>
        <a:bodyPr/>
        <a:lstStyle/>
        <a:p>
          <a:endParaRPr lang="en-US"/>
        </a:p>
      </dgm:t>
    </dgm:pt>
    <dgm:pt modelId="{F21AAF66-11AF-41AF-A955-B45DBA983333}" type="pres">
      <dgm:prSet presAssocID="{962E8C75-D8BD-4F23-9616-CC649CB3A942}" presName="accentRepeatNode" presStyleLbl="solidFgAcc1" presStyleIdx="1" presStyleCnt="6"/>
      <dgm:spPr>
        <a:solidFill>
          <a:schemeClr val="accent6">
            <a:lumMod val="40000"/>
            <a:lumOff val="60000"/>
          </a:schemeClr>
        </a:solidFill>
        <a:ln>
          <a:solidFill>
            <a:schemeClr val="accent6">
              <a:lumMod val="40000"/>
              <a:lumOff val="60000"/>
            </a:schemeClr>
          </a:solidFill>
        </a:ln>
      </dgm:spPr>
      <dgm:t>
        <a:bodyPr/>
        <a:lstStyle/>
        <a:p>
          <a:endParaRPr lang="en-US"/>
        </a:p>
      </dgm:t>
    </dgm:pt>
    <dgm:pt modelId="{530BA844-81F6-4B93-BC61-F838DFB8D952}" type="pres">
      <dgm:prSet presAssocID="{04E62914-137D-4AF6-9CFB-EBAF5B7F94F5}" presName="text_3" presStyleLbl="node1" presStyleIdx="2" presStyleCnt="6" custScaleY="147713">
        <dgm:presLayoutVars>
          <dgm:bulletEnabled val="1"/>
        </dgm:presLayoutVars>
      </dgm:prSet>
      <dgm:spPr/>
      <dgm:t>
        <a:bodyPr/>
        <a:lstStyle/>
        <a:p>
          <a:endParaRPr lang="en-US"/>
        </a:p>
      </dgm:t>
    </dgm:pt>
    <dgm:pt modelId="{19307559-E997-437D-8D91-42A7B31923F2}" type="pres">
      <dgm:prSet presAssocID="{04E62914-137D-4AF6-9CFB-EBAF5B7F94F5}" presName="accent_3" presStyleCnt="0"/>
      <dgm:spPr/>
      <dgm:t>
        <a:bodyPr/>
        <a:lstStyle/>
        <a:p>
          <a:endParaRPr lang="en-US"/>
        </a:p>
      </dgm:t>
    </dgm:pt>
    <dgm:pt modelId="{2E44F786-F4AA-4CF2-BC66-B555A9A4FA79}" type="pres">
      <dgm:prSet presAssocID="{04E62914-137D-4AF6-9CFB-EBAF5B7F94F5}" presName="accentRepeatNode" presStyleLbl="solidFgAcc1" presStyleIdx="2" presStyleCnt="6"/>
      <dgm:spPr>
        <a:solidFill>
          <a:schemeClr val="accent3">
            <a:lumMod val="40000"/>
            <a:lumOff val="60000"/>
          </a:schemeClr>
        </a:solidFill>
        <a:ln>
          <a:solidFill>
            <a:schemeClr val="accent3">
              <a:lumMod val="40000"/>
              <a:lumOff val="60000"/>
            </a:schemeClr>
          </a:solidFill>
        </a:ln>
      </dgm:spPr>
      <dgm:t>
        <a:bodyPr/>
        <a:lstStyle/>
        <a:p>
          <a:endParaRPr lang="en-US"/>
        </a:p>
      </dgm:t>
    </dgm:pt>
    <dgm:pt modelId="{1E443E90-DA23-4E0C-B753-B664BB73BB48}" type="pres">
      <dgm:prSet presAssocID="{2F5370FC-AB57-46FF-8989-06EE5B835CB0}" presName="text_4" presStyleLbl="node1" presStyleIdx="3" presStyleCnt="6">
        <dgm:presLayoutVars>
          <dgm:bulletEnabled val="1"/>
        </dgm:presLayoutVars>
      </dgm:prSet>
      <dgm:spPr/>
      <dgm:t>
        <a:bodyPr/>
        <a:lstStyle/>
        <a:p>
          <a:endParaRPr lang="en-US"/>
        </a:p>
      </dgm:t>
    </dgm:pt>
    <dgm:pt modelId="{6A7647F4-7AB5-4062-9DE2-FE46E91BE2A9}" type="pres">
      <dgm:prSet presAssocID="{2F5370FC-AB57-46FF-8989-06EE5B835CB0}" presName="accent_4" presStyleCnt="0"/>
      <dgm:spPr/>
      <dgm:t>
        <a:bodyPr/>
        <a:lstStyle/>
        <a:p>
          <a:endParaRPr lang="en-US"/>
        </a:p>
      </dgm:t>
    </dgm:pt>
    <dgm:pt modelId="{F96EC317-EC2B-4B60-BFAB-344B0F798D84}" type="pres">
      <dgm:prSet presAssocID="{2F5370FC-AB57-46FF-8989-06EE5B835CB0}" presName="accentRepeatNode" presStyleLbl="solidFgAcc1" presStyleIdx="3" presStyleCnt="6"/>
      <dgm:spPr>
        <a:solidFill>
          <a:schemeClr val="accent5">
            <a:lumMod val="40000"/>
            <a:lumOff val="60000"/>
          </a:schemeClr>
        </a:solidFill>
        <a:ln>
          <a:solidFill>
            <a:schemeClr val="accent5">
              <a:lumMod val="40000"/>
              <a:lumOff val="60000"/>
            </a:schemeClr>
          </a:solidFill>
        </a:ln>
      </dgm:spPr>
      <dgm:t>
        <a:bodyPr/>
        <a:lstStyle/>
        <a:p>
          <a:endParaRPr lang="en-US"/>
        </a:p>
      </dgm:t>
    </dgm:pt>
    <dgm:pt modelId="{C0A23884-AF2E-429E-9780-C2524D6449A3}" type="pres">
      <dgm:prSet presAssocID="{5CA965E0-4D73-4272-A8E9-14761C2B842C}" presName="text_5" presStyleLbl="node1" presStyleIdx="4" presStyleCnt="6" custScaleY="120582">
        <dgm:presLayoutVars>
          <dgm:bulletEnabled val="1"/>
        </dgm:presLayoutVars>
      </dgm:prSet>
      <dgm:spPr/>
      <dgm:t>
        <a:bodyPr/>
        <a:lstStyle/>
        <a:p>
          <a:endParaRPr lang="en-US"/>
        </a:p>
      </dgm:t>
    </dgm:pt>
    <dgm:pt modelId="{5866083F-74A2-4971-8A4A-EAE2E9222EE4}" type="pres">
      <dgm:prSet presAssocID="{5CA965E0-4D73-4272-A8E9-14761C2B842C}" presName="accent_5" presStyleCnt="0"/>
      <dgm:spPr/>
      <dgm:t>
        <a:bodyPr/>
        <a:lstStyle/>
        <a:p>
          <a:endParaRPr lang="en-US"/>
        </a:p>
      </dgm:t>
    </dgm:pt>
    <dgm:pt modelId="{749F5295-F768-42D7-8FBE-96A090042CEA}" type="pres">
      <dgm:prSet presAssocID="{5CA965E0-4D73-4272-A8E9-14761C2B842C}" presName="accentRepeatNode" presStyleLbl="solidFgAcc1" presStyleIdx="4" presStyleCnt="6"/>
      <dgm:spPr>
        <a:solidFill>
          <a:schemeClr val="accent6">
            <a:lumMod val="75000"/>
          </a:schemeClr>
        </a:solidFill>
        <a:ln>
          <a:solidFill>
            <a:schemeClr val="accent6">
              <a:lumMod val="75000"/>
            </a:schemeClr>
          </a:solidFill>
        </a:ln>
      </dgm:spPr>
      <dgm:t>
        <a:bodyPr/>
        <a:lstStyle/>
        <a:p>
          <a:endParaRPr lang="en-US"/>
        </a:p>
      </dgm:t>
    </dgm:pt>
    <dgm:pt modelId="{4108E267-D35A-4E83-8C6C-D83804BB3A7A}" type="pres">
      <dgm:prSet presAssocID="{F55C16D7-5AE1-4416-8D65-D3DD24695B1E}" presName="text_6" presStyleLbl="node1" presStyleIdx="5" presStyleCnt="6">
        <dgm:presLayoutVars>
          <dgm:bulletEnabled val="1"/>
        </dgm:presLayoutVars>
      </dgm:prSet>
      <dgm:spPr/>
      <dgm:t>
        <a:bodyPr/>
        <a:lstStyle/>
        <a:p>
          <a:endParaRPr lang="en-US"/>
        </a:p>
      </dgm:t>
    </dgm:pt>
    <dgm:pt modelId="{8BA19B0C-23E4-4FF3-8F51-1E38604FB963}" type="pres">
      <dgm:prSet presAssocID="{F55C16D7-5AE1-4416-8D65-D3DD24695B1E}" presName="accent_6" presStyleCnt="0"/>
      <dgm:spPr/>
    </dgm:pt>
    <dgm:pt modelId="{0677F4E5-3CD4-413E-970E-437E53933A9E}" type="pres">
      <dgm:prSet presAssocID="{F55C16D7-5AE1-4416-8D65-D3DD24695B1E}" presName="accentRepeatNode" presStyleLbl="solidFgAcc1" presStyleIdx="5" presStyleCnt="6"/>
      <dgm:spPr/>
    </dgm:pt>
  </dgm:ptLst>
  <dgm:cxnLst>
    <dgm:cxn modelId="{849C7433-0773-411A-B8EA-EA3110F42F3C}" type="presOf" srcId="{2F5370FC-AB57-46FF-8989-06EE5B835CB0}" destId="{1E443E90-DA23-4E0C-B753-B664BB73BB48}" srcOrd="0" destOrd="0" presId="urn:microsoft.com/office/officeart/2008/layout/VerticalCurvedList"/>
    <dgm:cxn modelId="{CE5B73EF-2507-4823-A000-1ABEDBB47A1D}" type="presOf" srcId="{361C0F06-04E2-4968-99F0-DDDB1992BA18}" destId="{3F559BC0-F57B-441D-99C6-1B14A13E2C93}" srcOrd="0" destOrd="0" presId="urn:microsoft.com/office/officeart/2008/layout/VerticalCurvedList"/>
    <dgm:cxn modelId="{DA2C1E71-F821-4F22-89B3-42B2279CA636}" srcId="{049B3E91-BC1D-49D0-A16D-0A1613BA8B05}" destId="{F55C16D7-5AE1-4416-8D65-D3DD24695B1E}" srcOrd="5" destOrd="0" parTransId="{72404681-1732-4ADE-A3A0-BAFAA2047339}" sibTransId="{7103C542-4C9B-4D03-A88E-F0A8867B9709}"/>
    <dgm:cxn modelId="{13F87CC3-1E3B-4287-9726-39E68271DE62}" type="presOf" srcId="{BE44DAD7-57BD-44EE-B30F-729CD3A2BF89}" destId="{2C9308E4-714F-43B3-9C4F-D9CFB420F884}" srcOrd="0" destOrd="0" presId="urn:microsoft.com/office/officeart/2008/layout/VerticalCurvedList"/>
    <dgm:cxn modelId="{BA710E29-C883-498B-9AD1-20B7A09D8460}" type="presOf" srcId="{962E8C75-D8BD-4F23-9616-CC649CB3A942}" destId="{2DF20172-3E62-4F6F-8B10-6C3FBB9D52B1}" srcOrd="0" destOrd="0" presId="urn:microsoft.com/office/officeart/2008/layout/VerticalCurvedList"/>
    <dgm:cxn modelId="{FFB5D023-C057-4A86-9754-48C6705617A2}" srcId="{049B3E91-BC1D-49D0-A16D-0A1613BA8B05}" destId="{5CA965E0-4D73-4272-A8E9-14761C2B842C}" srcOrd="4" destOrd="0" parTransId="{3855C91F-D93A-4600-8E4E-EAC573F39907}" sibTransId="{B359C91E-0571-4C42-91EE-93DBEF5837BC}"/>
    <dgm:cxn modelId="{9AB20292-8EA2-430F-941E-859D796017D7}" srcId="{049B3E91-BC1D-49D0-A16D-0A1613BA8B05}" destId="{04E62914-137D-4AF6-9CFB-EBAF5B7F94F5}" srcOrd="2" destOrd="0" parTransId="{6219FAE5-7879-4F1B-86C0-65B5416172A9}" sibTransId="{7F1057C8-C565-42E6-A5B4-A23E6CEB0FD9}"/>
    <dgm:cxn modelId="{DDF873E0-DE6E-410D-BCDE-5F5D316355FB}" type="presOf" srcId="{04E62914-137D-4AF6-9CFB-EBAF5B7F94F5}" destId="{530BA844-81F6-4B93-BC61-F838DFB8D952}" srcOrd="0" destOrd="0" presId="urn:microsoft.com/office/officeart/2008/layout/VerticalCurvedList"/>
    <dgm:cxn modelId="{AA15CC39-6242-4D67-A78B-E42304D1C16A}" srcId="{049B3E91-BC1D-49D0-A16D-0A1613BA8B05}" destId="{2F5370FC-AB57-46FF-8989-06EE5B835CB0}" srcOrd="3" destOrd="0" parTransId="{D3F3A0B4-E473-41F4-822C-1E11E41C451E}" sibTransId="{826ABF1A-30CF-45EF-8C81-1DF1B6B4393E}"/>
    <dgm:cxn modelId="{E4FC7572-A416-484A-844B-37D36F0CDEEB}" type="presOf" srcId="{F55C16D7-5AE1-4416-8D65-D3DD24695B1E}" destId="{4108E267-D35A-4E83-8C6C-D83804BB3A7A}" srcOrd="0" destOrd="0" presId="urn:microsoft.com/office/officeart/2008/layout/VerticalCurvedList"/>
    <dgm:cxn modelId="{0940CD30-90E3-4275-A9C4-5D95DBE0AB18}" srcId="{049B3E91-BC1D-49D0-A16D-0A1613BA8B05}" destId="{962E8C75-D8BD-4F23-9616-CC649CB3A942}" srcOrd="1" destOrd="0" parTransId="{E9852724-C100-4F28-A979-B308EBFC11D6}" sibTransId="{2C7F2719-E778-4FFF-A75A-58A951113006}"/>
    <dgm:cxn modelId="{CE9F1497-1719-4138-AA77-70DC18738776}" type="presOf" srcId="{5CA965E0-4D73-4272-A8E9-14761C2B842C}" destId="{C0A23884-AF2E-429E-9780-C2524D6449A3}" srcOrd="0" destOrd="0" presId="urn:microsoft.com/office/officeart/2008/layout/VerticalCurvedList"/>
    <dgm:cxn modelId="{17AB8F08-572D-43B4-BD7E-8BC07A767037}" srcId="{049B3E91-BC1D-49D0-A16D-0A1613BA8B05}" destId="{361C0F06-04E2-4968-99F0-DDDB1992BA18}" srcOrd="0" destOrd="0" parTransId="{680BE3AA-45B0-4C3B-BC78-D4DAB2B8B559}" sibTransId="{BE44DAD7-57BD-44EE-B30F-729CD3A2BF89}"/>
    <dgm:cxn modelId="{71986FD2-11D2-4391-B7C3-6ACBA556EBC4}" type="presOf" srcId="{049B3E91-BC1D-49D0-A16D-0A1613BA8B05}" destId="{BB0F6608-A2A9-43F8-85F6-515063149A80}" srcOrd="0" destOrd="0" presId="urn:microsoft.com/office/officeart/2008/layout/VerticalCurvedList"/>
    <dgm:cxn modelId="{8DBD10DD-16FB-4CD8-9801-052410DCFFC6}" type="presParOf" srcId="{BB0F6608-A2A9-43F8-85F6-515063149A80}" destId="{C37602A7-F670-42C1-BD43-4EF8985A2C4F}" srcOrd="0" destOrd="0" presId="urn:microsoft.com/office/officeart/2008/layout/VerticalCurvedList"/>
    <dgm:cxn modelId="{920BCA01-E1F9-4D69-9B03-59D7A17D967C}" type="presParOf" srcId="{C37602A7-F670-42C1-BD43-4EF8985A2C4F}" destId="{E56BE118-0A0F-4437-B387-2B5F3371485A}" srcOrd="0" destOrd="0" presId="urn:microsoft.com/office/officeart/2008/layout/VerticalCurvedList"/>
    <dgm:cxn modelId="{278A3317-F507-4BF1-B811-38EB0DE48BBD}" type="presParOf" srcId="{E56BE118-0A0F-4437-B387-2B5F3371485A}" destId="{F09F2E82-3BAE-42BC-8597-B1CD7E84A3B0}" srcOrd="0" destOrd="0" presId="urn:microsoft.com/office/officeart/2008/layout/VerticalCurvedList"/>
    <dgm:cxn modelId="{8CE8D696-DB58-49EF-8EA1-211D52652F22}" type="presParOf" srcId="{E56BE118-0A0F-4437-B387-2B5F3371485A}" destId="{2C9308E4-714F-43B3-9C4F-D9CFB420F884}" srcOrd="1" destOrd="0" presId="urn:microsoft.com/office/officeart/2008/layout/VerticalCurvedList"/>
    <dgm:cxn modelId="{FC579560-FC91-4B82-9F22-853A7DF6116D}" type="presParOf" srcId="{E56BE118-0A0F-4437-B387-2B5F3371485A}" destId="{518139B6-F99E-4D72-86D5-A8F711D3EAB9}" srcOrd="2" destOrd="0" presId="urn:microsoft.com/office/officeart/2008/layout/VerticalCurvedList"/>
    <dgm:cxn modelId="{839DD1C6-51D0-43E8-A68E-89D0A45085E0}" type="presParOf" srcId="{E56BE118-0A0F-4437-B387-2B5F3371485A}" destId="{01706718-A6D9-4F83-92C1-D5461D748824}" srcOrd="3" destOrd="0" presId="urn:microsoft.com/office/officeart/2008/layout/VerticalCurvedList"/>
    <dgm:cxn modelId="{FE64AE8A-C55D-4EBC-AF0C-1157F77CB24B}" type="presParOf" srcId="{C37602A7-F670-42C1-BD43-4EF8985A2C4F}" destId="{3F559BC0-F57B-441D-99C6-1B14A13E2C93}" srcOrd="1" destOrd="0" presId="urn:microsoft.com/office/officeart/2008/layout/VerticalCurvedList"/>
    <dgm:cxn modelId="{FFE84E7F-DD53-499E-8A4F-1358AF647AFE}" type="presParOf" srcId="{C37602A7-F670-42C1-BD43-4EF8985A2C4F}" destId="{BF463DF5-B65A-4599-A4A0-B757C7403B23}" srcOrd="2" destOrd="0" presId="urn:microsoft.com/office/officeart/2008/layout/VerticalCurvedList"/>
    <dgm:cxn modelId="{D68A2623-48A9-418C-80E7-EFC08F76D2DF}" type="presParOf" srcId="{BF463DF5-B65A-4599-A4A0-B757C7403B23}" destId="{A2E36440-B808-43BE-98E1-EB0BA3372D2C}" srcOrd="0" destOrd="0" presId="urn:microsoft.com/office/officeart/2008/layout/VerticalCurvedList"/>
    <dgm:cxn modelId="{8EE3159C-7788-46BC-9FE8-3A27E45B58ED}" type="presParOf" srcId="{C37602A7-F670-42C1-BD43-4EF8985A2C4F}" destId="{2DF20172-3E62-4F6F-8B10-6C3FBB9D52B1}" srcOrd="3" destOrd="0" presId="urn:microsoft.com/office/officeart/2008/layout/VerticalCurvedList"/>
    <dgm:cxn modelId="{40B90876-518B-414F-A97F-882E05DE2EDB}" type="presParOf" srcId="{C37602A7-F670-42C1-BD43-4EF8985A2C4F}" destId="{0D47928C-A8DF-4BF6-8444-56079833CD96}" srcOrd="4" destOrd="0" presId="urn:microsoft.com/office/officeart/2008/layout/VerticalCurvedList"/>
    <dgm:cxn modelId="{FE105AA1-E2CE-4172-878A-7C4C44E36E1B}" type="presParOf" srcId="{0D47928C-A8DF-4BF6-8444-56079833CD96}" destId="{F21AAF66-11AF-41AF-A955-B45DBA983333}" srcOrd="0" destOrd="0" presId="urn:microsoft.com/office/officeart/2008/layout/VerticalCurvedList"/>
    <dgm:cxn modelId="{DB084406-4C8F-4435-87F1-558FE797326E}" type="presParOf" srcId="{C37602A7-F670-42C1-BD43-4EF8985A2C4F}" destId="{530BA844-81F6-4B93-BC61-F838DFB8D952}" srcOrd="5" destOrd="0" presId="urn:microsoft.com/office/officeart/2008/layout/VerticalCurvedList"/>
    <dgm:cxn modelId="{FD2D38A2-6082-4E53-BC04-DED9616F13C9}" type="presParOf" srcId="{C37602A7-F670-42C1-BD43-4EF8985A2C4F}" destId="{19307559-E997-437D-8D91-42A7B31923F2}" srcOrd="6" destOrd="0" presId="urn:microsoft.com/office/officeart/2008/layout/VerticalCurvedList"/>
    <dgm:cxn modelId="{34C29DBF-BEE0-4604-A9E7-92FB30032530}" type="presParOf" srcId="{19307559-E997-437D-8D91-42A7B31923F2}" destId="{2E44F786-F4AA-4CF2-BC66-B555A9A4FA79}" srcOrd="0" destOrd="0" presId="urn:microsoft.com/office/officeart/2008/layout/VerticalCurvedList"/>
    <dgm:cxn modelId="{49E26CB0-0B31-4E17-81FC-AA714188EC57}" type="presParOf" srcId="{C37602A7-F670-42C1-BD43-4EF8985A2C4F}" destId="{1E443E90-DA23-4E0C-B753-B664BB73BB48}" srcOrd="7" destOrd="0" presId="urn:microsoft.com/office/officeart/2008/layout/VerticalCurvedList"/>
    <dgm:cxn modelId="{29AA410E-5A55-479A-BC0D-8424645CCCA8}" type="presParOf" srcId="{C37602A7-F670-42C1-BD43-4EF8985A2C4F}" destId="{6A7647F4-7AB5-4062-9DE2-FE46E91BE2A9}" srcOrd="8" destOrd="0" presId="urn:microsoft.com/office/officeart/2008/layout/VerticalCurvedList"/>
    <dgm:cxn modelId="{AAEEC547-46B3-4ECD-A0C5-EF0F44E77A8F}" type="presParOf" srcId="{6A7647F4-7AB5-4062-9DE2-FE46E91BE2A9}" destId="{F96EC317-EC2B-4B60-BFAB-344B0F798D84}" srcOrd="0" destOrd="0" presId="urn:microsoft.com/office/officeart/2008/layout/VerticalCurvedList"/>
    <dgm:cxn modelId="{305CB14C-DCB3-4E8F-9EFC-EE363D48DF7D}" type="presParOf" srcId="{C37602A7-F670-42C1-BD43-4EF8985A2C4F}" destId="{C0A23884-AF2E-429E-9780-C2524D6449A3}" srcOrd="9" destOrd="0" presId="urn:microsoft.com/office/officeart/2008/layout/VerticalCurvedList"/>
    <dgm:cxn modelId="{A00F1617-55B7-48C5-8D71-EEDB7C0E9F16}" type="presParOf" srcId="{C37602A7-F670-42C1-BD43-4EF8985A2C4F}" destId="{5866083F-74A2-4971-8A4A-EAE2E9222EE4}" srcOrd="10" destOrd="0" presId="urn:microsoft.com/office/officeart/2008/layout/VerticalCurvedList"/>
    <dgm:cxn modelId="{127198BC-C2F6-4047-B0BB-0CD5EC69C021}" type="presParOf" srcId="{5866083F-74A2-4971-8A4A-EAE2E9222EE4}" destId="{749F5295-F768-42D7-8FBE-96A090042CEA}" srcOrd="0" destOrd="0" presId="urn:microsoft.com/office/officeart/2008/layout/VerticalCurvedList"/>
    <dgm:cxn modelId="{7875023A-4B95-4ED3-B907-9BA7DEB3ADFC}" type="presParOf" srcId="{C37602A7-F670-42C1-BD43-4EF8985A2C4F}" destId="{4108E267-D35A-4E83-8C6C-D83804BB3A7A}" srcOrd="11" destOrd="0" presId="urn:microsoft.com/office/officeart/2008/layout/VerticalCurvedList"/>
    <dgm:cxn modelId="{0DED6C04-B1B1-4805-B802-30CEA126042E}" type="presParOf" srcId="{C37602A7-F670-42C1-BD43-4EF8985A2C4F}" destId="{8BA19B0C-23E4-4FF3-8F51-1E38604FB963}" srcOrd="12" destOrd="0" presId="urn:microsoft.com/office/officeart/2008/layout/VerticalCurvedList"/>
    <dgm:cxn modelId="{02DB38AB-E176-4F08-8CB7-924D758DBC83}" type="presParOf" srcId="{8BA19B0C-23E4-4FF3-8F51-1E38604FB963}" destId="{0677F4E5-3CD4-413E-970E-437E53933A9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8"/>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5265812" y="1"/>
            <a:ext cx="4028440" cy="351738"/>
          </a:xfrm>
          <a:prstGeom prst="rect">
            <a:avLst/>
          </a:prstGeom>
        </p:spPr>
        <p:txBody>
          <a:bodyPr vert="horz" lIns="92930" tIns="46465" rIns="92930" bIns="46465" rtlCol="0"/>
          <a:lstStyle>
            <a:lvl1pPr algn="r">
              <a:defRPr sz="1200"/>
            </a:lvl1pPr>
          </a:lstStyle>
          <a:p>
            <a:fld id="{C38D87F4-DC94-4269-83DE-6E4D62183AFC}" type="datetimeFigureOut">
              <a:rPr lang="en-US" smtClean="0"/>
              <a:pPr/>
              <a:t>18/10/02</a:t>
            </a:fld>
            <a:endParaRPr lang="en-US"/>
          </a:p>
        </p:txBody>
      </p:sp>
      <p:sp>
        <p:nvSpPr>
          <p:cNvPr id="4" name="Footer Placeholder 3"/>
          <p:cNvSpPr>
            <a:spLocks noGrp="1"/>
          </p:cNvSpPr>
          <p:nvPr>
            <p:ph type="ftr" sz="quarter" idx="2"/>
          </p:nvPr>
        </p:nvSpPr>
        <p:spPr>
          <a:xfrm>
            <a:off x="0" y="6658665"/>
            <a:ext cx="4028440" cy="351737"/>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5265812" y="6658665"/>
            <a:ext cx="4028440" cy="351737"/>
          </a:xfrm>
          <a:prstGeom prst="rect">
            <a:avLst/>
          </a:prstGeom>
        </p:spPr>
        <p:txBody>
          <a:bodyPr vert="horz" lIns="92930" tIns="46465" rIns="92930" bIns="46465" rtlCol="0" anchor="b"/>
          <a:lstStyle>
            <a:lvl1pPr algn="r">
              <a:defRPr sz="1200"/>
            </a:lvl1pPr>
          </a:lstStyle>
          <a:p>
            <a:fld id="{2FBE5216-FAB2-4F8B-BCC1-494F601AEB1D}" type="slidenum">
              <a:rPr lang="en-US" smtClean="0"/>
              <a:pPr/>
              <a:t>‹#›</a:t>
            </a:fld>
            <a:endParaRPr lang="en-US"/>
          </a:p>
        </p:txBody>
      </p:sp>
    </p:spTree>
    <p:extLst>
      <p:ext uri="{BB962C8B-B14F-4D97-AF65-F5344CB8AC3E}">
        <p14:creationId xmlns:p14="http://schemas.microsoft.com/office/powerpoint/2010/main" val="107632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8"/>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5265812" y="1"/>
            <a:ext cx="4028440" cy="351738"/>
          </a:xfrm>
          <a:prstGeom prst="rect">
            <a:avLst/>
          </a:prstGeom>
        </p:spPr>
        <p:txBody>
          <a:bodyPr vert="horz" lIns="92930" tIns="46465" rIns="92930" bIns="46465" rtlCol="0"/>
          <a:lstStyle>
            <a:lvl1pPr algn="r">
              <a:defRPr sz="1200"/>
            </a:lvl1pPr>
          </a:lstStyle>
          <a:p>
            <a:fld id="{E2FEBA7F-F659-4C95-BBCE-60DBCE280DB1}" type="datetimeFigureOut">
              <a:rPr lang="en-US" smtClean="0"/>
              <a:pPr/>
              <a:t>18/10/02</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5"/>
            <a:ext cx="4028440" cy="351737"/>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5265812" y="6658665"/>
            <a:ext cx="4028440" cy="351737"/>
          </a:xfrm>
          <a:prstGeom prst="rect">
            <a:avLst/>
          </a:prstGeom>
        </p:spPr>
        <p:txBody>
          <a:bodyPr vert="horz" lIns="92930" tIns="46465" rIns="92930" bIns="46465" rtlCol="0" anchor="b"/>
          <a:lstStyle>
            <a:lvl1pPr algn="r">
              <a:defRPr sz="1200"/>
            </a:lvl1pPr>
          </a:lstStyle>
          <a:p>
            <a:fld id="{9737C4D8-AEC3-4132-807A-B807FD67E781}" type="slidenum">
              <a:rPr lang="en-US" smtClean="0"/>
              <a:pPr/>
              <a:t>‹#›</a:t>
            </a:fld>
            <a:endParaRPr lang="en-US"/>
          </a:p>
        </p:txBody>
      </p:sp>
    </p:spTree>
    <p:extLst>
      <p:ext uri="{BB962C8B-B14F-4D97-AF65-F5344CB8AC3E}">
        <p14:creationId xmlns:p14="http://schemas.microsoft.com/office/powerpoint/2010/main" val="1087982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a:t>
            </a:fld>
            <a:endParaRPr lang="en-US"/>
          </a:p>
        </p:txBody>
      </p:sp>
    </p:spTree>
    <p:extLst>
      <p:ext uri="{BB962C8B-B14F-4D97-AF65-F5344CB8AC3E}">
        <p14:creationId xmlns:p14="http://schemas.microsoft.com/office/powerpoint/2010/main" val="3081514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10</a:t>
            </a:fld>
            <a:endParaRPr lang="en-US"/>
          </a:p>
        </p:txBody>
      </p:sp>
    </p:spTree>
    <p:extLst>
      <p:ext uri="{BB962C8B-B14F-4D97-AF65-F5344CB8AC3E}">
        <p14:creationId xmlns:p14="http://schemas.microsoft.com/office/powerpoint/2010/main" val="3830603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11</a:t>
            </a:fld>
            <a:endParaRPr lang="en-US"/>
          </a:p>
        </p:txBody>
      </p:sp>
    </p:spTree>
    <p:extLst>
      <p:ext uri="{BB962C8B-B14F-4D97-AF65-F5344CB8AC3E}">
        <p14:creationId xmlns:p14="http://schemas.microsoft.com/office/powerpoint/2010/main" val="1610344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12</a:t>
            </a:fld>
            <a:endParaRPr lang="en-US"/>
          </a:p>
        </p:txBody>
      </p:sp>
    </p:spTree>
    <p:extLst>
      <p:ext uri="{BB962C8B-B14F-4D97-AF65-F5344CB8AC3E}">
        <p14:creationId xmlns:p14="http://schemas.microsoft.com/office/powerpoint/2010/main" val="3576638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14</a:t>
            </a:fld>
            <a:endParaRPr lang="en-US"/>
          </a:p>
        </p:txBody>
      </p:sp>
    </p:spTree>
    <p:extLst>
      <p:ext uri="{BB962C8B-B14F-4D97-AF65-F5344CB8AC3E}">
        <p14:creationId xmlns:p14="http://schemas.microsoft.com/office/powerpoint/2010/main" val="4160589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1B8ABA8-2C30-404C-A1F2-4B765281F619}" type="slidenum">
              <a:rPr lang="en-US" smtClean="0"/>
              <a:pPr/>
              <a:t>2</a:t>
            </a:fld>
            <a:endParaRPr lang="en-US"/>
          </a:p>
        </p:txBody>
      </p:sp>
    </p:spTree>
    <p:extLst>
      <p:ext uri="{BB962C8B-B14F-4D97-AF65-F5344CB8AC3E}">
        <p14:creationId xmlns:p14="http://schemas.microsoft.com/office/powerpoint/2010/main" val="1850898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37C4D8-AEC3-4132-807A-B807FD67E781}" type="slidenum">
              <a:rPr lang="en-US" smtClean="0"/>
              <a:pPr/>
              <a:t>3</a:t>
            </a:fld>
            <a:endParaRPr lang="en-US"/>
          </a:p>
        </p:txBody>
      </p:sp>
    </p:spTree>
    <p:extLst>
      <p:ext uri="{BB962C8B-B14F-4D97-AF65-F5344CB8AC3E}">
        <p14:creationId xmlns:p14="http://schemas.microsoft.com/office/powerpoint/2010/main" val="2681266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73C4C69-03B5-42C5-A456-4F7D2AD0D62E}" type="slidenum">
              <a:rPr lang="en-US">
                <a:solidFill>
                  <a:prstClr val="black"/>
                </a:solidFill>
                <a:latin typeface="Calibri" panose="020F0502020204030204" pitchFamily="34" charset="0"/>
              </a:rPr>
              <a:pPr/>
              <a:t>4</a:t>
            </a:fld>
            <a:endParaRPr 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81109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73C4C69-03B5-42C5-A456-4F7D2AD0D62E}" type="slidenum">
              <a:rPr lang="en-US">
                <a:solidFill>
                  <a:prstClr val="black"/>
                </a:solidFill>
                <a:latin typeface="Calibri" panose="020F0502020204030204" pitchFamily="34" charset="0"/>
              </a:rPr>
              <a:pPr/>
              <a:t>5</a:t>
            </a:fld>
            <a:endParaRPr lang="en-US">
              <a:solidFill>
                <a:prstClr val="black"/>
              </a:solidFill>
              <a:latin typeface="Calibri" panose="020F0502020204030204" pitchFamily="34" charset="0"/>
            </a:endParaRPr>
          </a:p>
        </p:txBody>
      </p:sp>
    </p:spTree>
    <p:extLst>
      <p:ext uri="{BB962C8B-B14F-4D97-AF65-F5344CB8AC3E}">
        <p14:creationId xmlns:p14="http://schemas.microsoft.com/office/powerpoint/2010/main" val="1635819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6</a:t>
            </a:fld>
            <a:endParaRPr lang="en-US"/>
          </a:p>
        </p:txBody>
      </p:sp>
    </p:spTree>
    <p:extLst>
      <p:ext uri="{BB962C8B-B14F-4D97-AF65-F5344CB8AC3E}">
        <p14:creationId xmlns:p14="http://schemas.microsoft.com/office/powerpoint/2010/main" val="3788869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7</a:t>
            </a:fld>
            <a:endParaRPr lang="en-US"/>
          </a:p>
        </p:txBody>
      </p:sp>
    </p:spTree>
    <p:extLst>
      <p:ext uri="{BB962C8B-B14F-4D97-AF65-F5344CB8AC3E}">
        <p14:creationId xmlns:p14="http://schemas.microsoft.com/office/powerpoint/2010/main" val="3992545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B8ABA8-2C30-404C-A1F2-4B765281F619}" type="slidenum">
              <a:rPr lang="en-US" smtClean="0"/>
              <a:pPr/>
              <a:t>8</a:t>
            </a:fld>
            <a:endParaRPr lang="en-US"/>
          </a:p>
        </p:txBody>
      </p:sp>
    </p:spTree>
    <p:extLst>
      <p:ext uri="{BB962C8B-B14F-4D97-AF65-F5344CB8AC3E}">
        <p14:creationId xmlns:p14="http://schemas.microsoft.com/office/powerpoint/2010/main" val="2989722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37C4D8-AEC3-4132-807A-B807FD67E781}" type="slidenum">
              <a:rPr lang="en-US" smtClean="0"/>
              <a:pPr/>
              <a:t>9</a:t>
            </a:fld>
            <a:endParaRPr lang="en-US"/>
          </a:p>
        </p:txBody>
      </p:sp>
    </p:spTree>
    <p:extLst>
      <p:ext uri="{BB962C8B-B14F-4D97-AF65-F5344CB8AC3E}">
        <p14:creationId xmlns:p14="http://schemas.microsoft.com/office/powerpoint/2010/main" val="406131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704360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9569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02852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2451261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315569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728164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628594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335569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2407255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792626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184C883-198E-49CC-B5B2-A8F3AA7DDE3B}" type="datetimeFigureOut">
              <a:rPr lang="en-US" smtClean="0"/>
              <a:pPr/>
              <a:t>18/10/02</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4090549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fld id="{1184C883-198E-49CC-B5B2-A8F3AA7DDE3B}" type="datetimeFigureOut">
              <a:rPr lang="en-US" smtClean="0"/>
              <a:pPr/>
              <a:t>18/10/02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3A66C800-7D6A-45FF-940C-737C9518A129}" type="slidenum">
              <a:rPr lang="en-US" smtClean="0"/>
              <a:pPr/>
              <a:t>‹#›</a:t>
            </a:fld>
            <a:endParaRPr lang="en-US"/>
          </a:p>
        </p:txBody>
      </p:sp>
    </p:spTree>
    <p:extLst>
      <p:ext uri="{BB962C8B-B14F-4D97-AF65-F5344CB8AC3E}">
        <p14:creationId xmlns:p14="http://schemas.microsoft.com/office/powerpoint/2010/main" val="17248518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1212.mn/SDG-e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582298" y="2284009"/>
            <a:ext cx="9876013" cy="1480524"/>
          </a:xfrm>
          <a:prstGeom prst="rect">
            <a:avLst/>
          </a:prstGeom>
        </p:spPr>
        <p:txBody>
          <a:bodyPr anchor="ctr">
            <a:noAutofit/>
          </a:bodyPr>
          <a:lstStyle/>
          <a:p>
            <a:pPr algn="ctr">
              <a:spcBef>
                <a:spcPct val="20000"/>
              </a:spcBef>
              <a:defRPr/>
            </a:pPr>
            <a:r>
              <a:rPr lang="en-US" sz="32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   PROGRESS FOR THE “SUSTAINABLE DEVELOPMENT AGENDA-2030” IMPLEMENTATION IN MONGOLIA</a:t>
            </a:r>
          </a:p>
        </p:txBody>
      </p:sp>
      <p:sp>
        <p:nvSpPr>
          <p:cNvPr id="11" name="TextBox 7"/>
          <p:cNvSpPr txBox="1">
            <a:spLocks noChangeArrowheads="1"/>
          </p:cNvSpPr>
          <p:nvPr/>
        </p:nvSpPr>
        <p:spPr bwMode="auto">
          <a:xfrm>
            <a:off x="5061397" y="4605604"/>
            <a:ext cx="6561474" cy="1200329"/>
          </a:xfrm>
          <a:prstGeom prst="rect">
            <a:avLst/>
          </a:prstGeom>
          <a:noFill/>
          <a:ln w="9525">
            <a:noFill/>
            <a:miter lim="800000"/>
            <a:headEnd/>
            <a:tailEnd/>
          </a:ln>
        </p:spPr>
        <p:txBody>
          <a:bodyPr wrap="square">
            <a:spAutoFit/>
          </a:bodyPr>
          <a:lstStyle/>
          <a:p>
            <a:pPr marL="457200" indent="-457200" algn="r">
              <a:defRPr/>
            </a:pPr>
            <a:r>
              <a:rPr lang="en-US" altLang="en-US" sz="2400" b="1" dirty="0" err="1"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S.Norov</a:t>
            </a:r>
            <a:endParaRPr lang="mn-MN"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a:p>
            <a:pPr marL="457200" indent="-457200" algn="r">
              <a:defRPr/>
            </a:pPr>
            <a:r>
              <a:rPr lang="en-US" altLang="en-US" sz="2400" b="1"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Senior officer, </a:t>
            </a:r>
            <a:r>
              <a:rPr lang="en-US"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National Statistics Office Mongolia </a:t>
            </a:r>
            <a:endParaRPr lang="mn-MN" altLang="en-US" sz="2400" b="1" dirty="0" smtClean="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2" name="Picture 1"/>
          <p:cNvPicPr>
            <a:picLocks noChangeAspect="1"/>
          </p:cNvPicPr>
          <p:nvPr/>
        </p:nvPicPr>
        <p:blipFill>
          <a:blip r:embed="rId3" cstate="print"/>
          <a:stretch>
            <a:fillRect/>
          </a:stretch>
        </p:blipFill>
        <p:spPr>
          <a:xfrm>
            <a:off x="3998223" y="366850"/>
            <a:ext cx="5044164" cy="1076088"/>
          </a:xfrm>
          <a:prstGeom prst="rect">
            <a:avLst/>
          </a:prstGeom>
        </p:spPr>
      </p:pic>
    </p:spTree>
    <p:extLst>
      <p:ext uri="{BB962C8B-B14F-4D97-AF65-F5344CB8AC3E}">
        <p14:creationId xmlns:p14="http://schemas.microsoft.com/office/powerpoint/2010/main" val="9421956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6599870" y="3297137"/>
            <a:ext cx="5243032" cy="2308324"/>
          </a:xfrm>
          <a:prstGeom prst="rect">
            <a:avLst/>
          </a:prstGeom>
          <a:ln w="3175">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600" b="1" u="sng" dirty="0">
                <a:solidFill>
                  <a:schemeClr val="tx2"/>
                </a:solidFill>
                <a:latin typeface="Arial" pitchFamily="34" charset="0"/>
                <a:ea typeface="Calibri" pitchFamily="34" charset="0"/>
                <a:cs typeface="Arial" pitchFamily="34" charset="0"/>
              </a:rPr>
              <a:t>Importance:</a:t>
            </a:r>
          </a:p>
          <a:p>
            <a:pPr lvl="0" algn="just" fontAlgn="base">
              <a:spcBef>
                <a:spcPct val="0"/>
              </a:spcBef>
              <a:spcAft>
                <a:spcPct val="0"/>
              </a:spcAft>
            </a:pPr>
            <a:endParaRPr lang="en-US" sz="1600" b="1" u="sng"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Acquisition of professional feedback on the Mongolian version of the SDG indicators, translated </a:t>
            </a:r>
            <a:r>
              <a:rPr lang="en-US" sz="1600" dirty="0">
                <a:solidFill>
                  <a:schemeClr val="tx2"/>
                </a:solidFill>
                <a:latin typeface="Arial" pitchFamily="34" charset="0"/>
                <a:ea typeface="Calibri" pitchFamily="34" charset="0"/>
                <a:cs typeface="Arial" pitchFamily="34" charset="0"/>
              </a:rPr>
              <a:t>by </a:t>
            </a:r>
            <a:r>
              <a:rPr lang="en-US" sz="1600" dirty="0" smtClean="0">
                <a:solidFill>
                  <a:schemeClr val="tx2"/>
                </a:solidFill>
                <a:latin typeface="Arial" pitchFamily="34" charset="0"/>
                <a:ea typeface="Calibri" pitchFamily="34" charset="0"/>
                <a:cs typeface="Arial" pitchFamily="34" charset="0"/>
              </a:rPr>
              <a:t>NSO; </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Integrated information on SDGs;</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Knowledge distribution; and </a:t>
            </a:r>
            <a:endParaRPr lang="en-US" sz="1600" dirty="0">
              <a:solidFill>
                <a:schemeClr val="tx2"/>
              </a:solidFill>
              <a:latin typeface="Arial" pitchFamily="34" charset="0"/>
              <a:ea typeface="Calibri" pitchFamily="34" charset="0"/>
              <a:cs typeface="Arial" pitchFamily="34" charset="0"/>
            </a:endParaRPr>
          </a:p>
          <a:p>
            <a:pPr marL="285750" lvl="0" indent="-285750" algn="just" fontAlgn="base">
              <a:spcBef>
                <a:spcPct val="0"/>
              </a:spcBef>
              <a:spcAft>
                <a:spcPct val="0"/>
              </a:spcAft>
              <a:buFont typeface="Arial" panose="020B0604020202020204" pitchFamily="34" charset="0"/>
              <a:buChar char="•"/>
            </a:pPr>
            <a:r>
              <a:rPr lang="en-US" sz="1600" dirty="0" smtClean="0">
                <a:solidFill>
                  <a:schemeClr val="tx2"/>
                </a:solidFill>
                <a:latin typeface="Arial" pitchFamily="34" charset="0"/>
                <a:ea typeface="Calibri" pitchFamily="34" charset="0"/>
                <a:cs typeface="Arial" pitchFamily="34" charset="0"/>
              </a:rPr>
              <a:t>Designation of responsible organizations </a:t>
            </a:r>
            <a:r>
              <a:rPr lang="en-US" sz="1600" dirty="0">
                <a:solidFill>
                  <a:schemeClr val="tx2"/>
                </a:solidFill>
                <a:latin typeface="Arial" pitchFamily="34" charset="0"/>
                <a:ea typeface="Calibri" pitchFamily="34" charset="0"/>
                <a:cs typeface="Arial" pitchFamily="34" charset="0"/>
              </a:rPr>
              <a:t>for indicators</a:t>
            </a:r>
            <a:r>
              <a:rPr lang="en-US" sz="1600" dirty="0" smtClean="0">
                <a:solidFill>
                  <a:schemeClr val="tx2"/>
                </a:solidFill>
                <a:latin typeface="Arial" pitchFamily="34" charset="0"/>
                <a:ea typeface="Calibri" pitchFamily="34" charset="0"/>
                <a:cs typeface="Arial" pitchFamily="34" charset="0"/>
              </a:rPr>
              <a:t>.</a:t>
            </a:r>
            <a:endParaRPr lang="en-US" sz="1600" dirty="0">
              <a:solidFill>
                <a:schemeClr val="tx2"/>
              </a:solidFill>
              <a:latin typeface="Arial" pitchFamily="34" charset="0"/>
              <a:ea typeface="Calibri" pitchFamily="34" charset="0"/>
              <a:cs typeface="Arial" pitchFamily="34" charset="0"/>
            </a:endParaRPr>
          </a:p>
        </p:txBody>
      </p:sp>
      <p:sp>
        <p:nvSpPr>
          <p:cNvPr id="14" name="Rectangle 13"/>
          <p:cNvSpPr/>
          <p:nvPr/>
        </p:nvSpPr>
        <p:spPr>
          <a:xfrm>
            <a:off x="6424621" y="939125"/>
            <a:ext cx="5418281" cy="1815882"/>
          </a:xfrm>
          <a:prstGeom prst="rect">
            <a:avLst/>
          </a:prstGeom>
        </p:spPr>
        <p:txBody>
          <a:bodyPr wrap="square">
            <a:spAutoFit/>
          </a:bodyPr>
          <a:lstStyle/>
          <a:p>
            <a:pPr algn="just"/>
            <a:r>
              <a:rPr lang="mn-MN" sz="1600" b="1" dirty="0">
                <a:solidFill>
                  <a:schemeClr val="tx2"/>
                </a:solidFill>
                <a:latin typeface="Arial" pitchFamily="34" charset="0"/>
                <a:cs typeface="Arial" pitchFamily="34" charset="0"/>
              </a:rPr>
              <a:t>2</a:t>
            </a:r>
            <a:r>
              <a:rPr lang="mn-MN" sz="1600" b="1" dirty="0" smtClean="0">
                <a:solidFill>
                  <a:schemeClr val="tx2"/>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We have launched a web </a:t>
            </a:r>
            <a:r>
              <a:rPr lang="en-US" sz="1600" b="1" dirty="0">
                <a:solidFill>
                  <a:schemeClr val="tx2"/>
                </a:solidFill>
                <a:latin typeface="Arial" pitchFamily="34" charset="0"/>
                <a:cs typeface="Arial" pitchFamily="34" charset="0"/>
              </a:rPr>
              <a:t>page </a:t>
            </a:r>
            <a:r>
              <a:rPr lang="en-US" sz="1600" b="1" dirty="0" smtClean="0">
                <a:solidFill>
                  <a:schemeClr val="tx2"/>
                </a:solidFill>
                <a:latin typeface="Arial" pitchFamily="34" charset="0"/>
                <a:cs typeface="Arial" pitchFamily="34" charset="0"/>
              </a:rPr>
              <a:t>on data for SDG indicators, data availability and methodology for the indicators /</a:t>
            </a:r>
            <a:r>
              <a:rPr lang="en-US" sz="1600" b="1" dirty="0">
                <a:solidFill>
                  <a:schemeClr val="tx2"/>
                </a:solidFill>
                <a:latin typeface="Arial" pitchFamily="34" charset="0"/>
                <a:cs typeface="Arial" pitchFamily="34" charset="0"/>
              </a:rPr>
              <a:t>Link: </a:t>
            </a:r>
            <a:r>
              <a:rPr lang="en-US" sz="1600" b="1" dirty="0" smtClean="0">
                <a:solidFill>
                  <a:schemeClr val="tx2"/>
                </a:solidFill>
                <a:latin typeface="Arial" pitchFamily="34" charset="0"/>
                <a:cs typeface="Arial" pitchFamily="34" charset="0"/>
                <a:hlinkClick r:id="rId3"/>
              </a:rPr>
              <a:t>http</a:t>
            </a:r>
            <a:r>
              <a:rPr lang="en-US" sz="1600" b="1" dirty="0">
                <a:solidFill>
                  <a:schemeClr val="tx2"/>
                </a:solidFill>
                <a:latin typeface="Arial" pitchFamily="34" charset="0"/>
                <a:cs typeface="Arial" pitchFamily="34" charset="0"/>
                <a:hlinkClick r:id="rId3"/>
              </a:rPr>
              <a:t>://</a:t>
            </a:r>
            <a:r>
              <a:rPr lang="en-US" sz="1600" b="1" dirty="0" smtClean="0">
                <a:solidFill>
                  <a:schemeClr val="tx2"/>
                </a:solidFill>
                <a:latin typeface="Arial" pitchFamily="34" charset="0"/>
                <a:cs typeface="Arial" pitchFamily="34" charset="0"/>
                <a:hlinkClick r:id="rId3"/>
              </a:rPr>
              <a:t>www.1212.mn/SDG-en/</a:t>
            </a:r>
            <a:r>
              <a:rPr lang="en-US" sz="1600" b="1" dirty="0" smtClean="0">
                <a:solidFill>
                  <a:schemeClr val="tx2"/>
                </a:solidFill>
                <a:latin typeface="Arial" pitchFamily="34" charset="0"/>
                <a:cs typeface="Arial" pitchFamily="34" charset="0"/>
              </a:rPr>
              <a:t> </a:t>
            </a:r>
            <a:r>
              <a:rPr lang="mn-MN" sz="1600" b="1" dirty="0" smtClean="0">
                <a:solidFill>
                  <a:schemeClr val="tx2"/>
                </a:solidFill>
                <a:latin typeface="Arial" pitchFamily="34" charset="0"/>
                <a:cs typeface="Arial" pitchFamily="34" charset="0"/>
              </a:rPr>
              <a:t> </a:t>
            </a:r>
            <a:r>
              <a:rPr lang="en-US" sz="1600" b="1" dirty="0" smtClean="0">
                <a:solidFill>
                  <a:schemeClr val="tx2"/>
                </a:solidFill>
                <a:latin typeface="Arial" pitchFamily="34" charset="0"/>
                <a:cs typeface="Arial" pitchFamily="34" charset="0"/>
              </a:rPr>
              <a:t> </a:t>
            </a:r>
          </a:p>
          <a:p>
            <a:pPr algn="just"/>
            <a:endParaRPr lang="mn-MN" sz="1600" b="1" dirty="0"/>
          </a:p>
          <a:p>
            <a:pPr marL="742950" lvl="1" indent="-285750" algn="just">
              <a:buFont typeface="Arial" panose="020B0604020202020204" pitchFamily="34" charset="0"/>
              <a:buChar char="•"/>
            </a:pPr>
            <a:r>
              <a:rPr lang="en-US" sz="1600" dirty="0" smtClean="0">
                <a:solidFill>
                  <a:schemeClr val="tx2"/>
                </a:solidFill>
                <a:latin typeface="Arial" pitchFamily="34" charset="0"/>
                <a:cs typeface="Arial" pitchFamily="34" charset="0"/>
              </a:rPr>
              <a:t>Data for available 113 indicators; and</a:t>
            </a:r>
            <a:endParaRPr lang="mn-MN" sz="1600" dirty="0" smtClean="0">
              <a:solidFill>
                <a:schemeClr val="tx2"/>
              </a:solidFill>
              <a:latin typeface="Arial" pitchFamily="34" charset="0"/>
              <a:cs typeface="Arial" pitchFamily="34" charset="0"/>
            </a:endParaRPr>
          </a:p>
          <a:p>
            <a:pPr marL="742950" lvl="1" indent="-285750" algn="just">
              <a:buFont typeface="Arial" panose="020B0604020202020204" pitchFamily="34" charset="0"/>
              <a:buChar char="•"/>
            </a:pPr>
            <a:r>
              <a:rPr lang="en-US" sz="1600" dirty="0" smtClean="0">
                <a:solidFill>
                  <a:schemeClr val="tx2"/>
                </a:solidFill>
                <a:latin typeface="Arial" pitchFamily="34" charset="0"/>
                <a:cs typeface="Arial" pitchFamily="34" charset="0"/>
              </a:rPr>
              <a:t>Data for SDV-2030 and Green development indicators.</a:t>
            </a:r>
            <a:endParaRPr lang="mn-MN" sz="1600" dirty="0" smtClean="0">
              <a:solidFill>
                <a:schemeClr val="tx2"/>
              </a:solidFill>
              <a:latin typeface="Arial" pitchFamily="34" charset="0"/>
              <a:cs typeface="Arial" pitchFamily="34" charset="0"/>
            </a:endParaRPr>
          </a:p>
        </p:txBody>
      </p:sp>
      <p:sp>
        <p:nvSpPr>
          <p:cNvPr id="15" name="Rectangle 14"/>
          <p:cNvSpPr/>
          <p:nvPr/>
        </p:nvSpPr>
        <p:spPr>
          <a:xfrm>
            <a:off x="1160688" y="201439"/>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a:t>
            </a:r>
            <a:r>
              <a:rPr lang="en-US" b="1" dirty="0" smtClean="0">
                <a:solidFill>
                  <a:schemeClr val="tx2"/>
                </a:solidFill>
                <a:latin typeface="Arial" pitchFamily="34" charset="0"/>
                <a:cs typeface="Arial" pitchFamily="34" charset="0"/>
              </a:rPr>
              <a:t>SDGs</a:t>
            </a:r>
            <a:endParaRPr lang="en-US" b="1" dirty="0">
              <a:solidFill>
                <a:schemeClr val="tx2"/>
              </a:solidFill>
              <a:latin typeface="Arial" pitchFamily="34" charset="0"/>
              <a:cs typeface="Arial" pitchFamily="34" charset="0"/>
            </a:endParaRPr>
          </a:p>
        </p:txBody>
      </p:sp>
      <p:pic>
        <p:nvPicPr>
          <p:cNvPr id="9" name="Picture 8"/>
          <p:cNvPicPr>
            <a:picLocks noChangeAspect="1"/>
          </p:cNvPicPr>
          <p:nvPr/>
        </p:nvPicPr>
        <p:blipFill>
          <a:blip r:embed="rId4" cstate="print"/>
          <a:stretch>
            <a:fillRect/>
          </a:stretch>
        </p:blipFill>
        <p:spPr>
          <a:xfrm>
            <a:off x="1160688" y="1057275"/>
            <a:ext cx="4775137" cy="2486025"/>
          </a:xfrm>
          <a:prstGeom prst="rect">
            <a:avLst/>
          </a:prstGeom>
        </p:spPr>
      </p:pic>
      <p:pic>
        <p:nvPicPr>
          <p:cNvPr id="10" name="Picture 5"/>
          <p:cNvPicPr>
            <a:picLocks noChangeAspect="1" noChangeArrowheads="1"/>
          </p:cNvPicPr>
          <p:nvPr/>
        </p:nvPicPr>
        <p:blipFill>
          <a:blip r:embed="rId5" cstate="print"/>
          <a:srcRect/>
          <a:stretch>
            <a:fillRect/>
          </a:stretch>
        </p:blipFill>
        <p:spPr bwMode="auto">
          <a:xfrm>
            <a:off x="1343579" y="3543300"/>
            <a:ext cx="4409353" cy="3124254"/>
          </a:xfrm>
          <a:prstGeom prst="rect">
            <a:avLst/>
          </a:prstGeom>
          <a:noFill/>
          <a:ln w="9525">
            <a:noFill/>
            <a:miter lim="800000"/>
            <a:headEnd/>
            <a:tailEnd/>
          </a:ln>
        </p:spPr>
      </p:pic>
    </p:spTree>
    <p:extLst>
      <p:ext uri="{BB962C8B-B14F-4D97-AF65-F5344CB8AC3E}">
        <p14:creationId xmlns:p14="http://schemas.microsoft.com/office/powerpoint/2010/main" val="1047100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04228" y="165666"/>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
        <p:nvSpPr>
          <p:cNvPr id="14" name="Rectangle 13"/>
          <p:cNvSpPr/>
          <p:nvPr/>
        </p:nvSpPr>
        <p:spPr>
          <a:xfrm>
            <a:off x="1276428" y="953453"/>
            <a:ext cx="6281660" cy="3539430"/>
          </a:xfrm>
          <a:prstGeom prst="rect">
            <a:avLst/>
          </a:prstGeom>
        </p:spPr>
        <p:txBody>
          <a:bodyPr wrap="square">
            <a:spAutoFit/>
          </a:bodyPr>
          <a:lstStyle/>
          <a:p>
            <a:pPr algn="just"/>
            <a:r>
              <a:rPr lang="mn-MN" sz="1600" dirty="0">
                <a:solidFill>
                  <a:schemeClr val="tx2"/>
                </a:solidFill>
                <a:latin typeface="Arial" pitchFamily="34" charset="0"/>
                <a:cs typeface="Arial" pitchFamily="34" charset="0"/>
              </a:rPr>
              <a:t>3</a:t>
            </a:r>
            <a:r>
              <a:rPr lang="mn-MN" sz="1600" dirty="0" smtClean="0">
                <a:solidFill>
                  <a:schemeClr val="tx2"/>
                </a:solidFill>
                <a:latin typeface="Arial" pitchFamily="34" charset="0"/>
                <a:cs typeface="Arial" pitchFamily="34" charset="0"/>
              </a:rPr>
              <a:t>. </a:t>
            </a:r>
            <a:r>
              <a:rPr lang="en-US" sz="1600" b="1" dirty="0">
                <a:solidFill>
                  <a:schemeClr val="tx2"/>
                </a:solidFill>
                <a:latin typeface="Arial" pitchFamily="34" charset="0"/>
                <a:cs typeface="Arial" pitchFamily="34" charset="0"/>
              </a:rPr>
              <a:t>“Sustainable Development-Statistics” National Forum </a:t>
            </a:r>
            <a:r>
              <a:rPr lang="en-US" sz="1600" dirty="0" smtClean="0">
                <a:solidFill>
                  <a:schemeClr val="tx2"/>
                </a:solidFill>
                <a:latin typeface="Arial" pitchFamily="34" charset="0"/>
                <a:cs typeface="Arial" pitchFamily="34" charset="0"/>
              </a:rPr>
              <a:t>was</a:t>
            </a:r>
            <a:r>
              <a:rPr lang="en-US" sz="1600" b="1" dirty="0" smtClean="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held </a:t>
            </a:r>
            <a:r>
              <a:rPr lang="en-US" sz="1600" dirty="0">
                <a:solidFill>
                  <a:schemeClr val="tx2"/>
                </a:solidFill>
                <a:latin typeface="Arial" pitchFamily="34" charset="0"/>
                <a:cs typeface="Arial" pitchFamily="34" charset="0"/>
              </a:rPr>
              <a:t>on 13-14 November, </a:t>
            </a:r>
            <a:r>
              <a:rPr lang="en-US" sz="1600" dirty="0" smtClean="0">
                <a:solidFill>
                  <a:schemeClr val="tx2"/>
                </a:solidFill>
                <a:latin typeface="Arial" pitchFamily="34" charset="0"/>
                <a:cs typeface="Arial" pitchFamily="34" charset="0"/>
              </a:rPr>
              <a:t>2017, in </a:t>
            </a:r>
            <a:r>
              <a:rPr lang="en-US" sz="1600" dirty="0">
                <a:solidFill>
                  <a:schemeClr val="tx2"/>
                </a:solidFill>
                <a:latin typeface="Arial" pitchFamily="34" charset="0"/>
                <a:cs typeface="Arial" pitchFamily="34" charset="0"/>
              </a:rPr>
              <a:t>Mongolia. Over 700 delegates </a:t>
            </a:r>
            <a:r>
              <a:rPr lang="en-US" sz="1600" dirty="0" smtClean="0">
                <a:solidFill>
                  <a:schemeClr val="tx2"/>
                </a:solidFill>
                <a:latin typeface="Arial" pitchFamily="34" charset="0"/>
                <a:cs typeface="Arial" pitchFamily="34" charset="0"/>
              </a:rPr>
              <a:t>and members from the Parliament, Government, ministries and  </a:t>
            </a:r>
            <a:r>
              <a:rPr lang="en-US" sz="1600" dirty="0">
                <a:solidFill>
                  <a:schemeClr val="tx2"/>
                </a:solidFill>
                <a:latin typeface="Arial" pitchFamily="34" charset="0"/>
                <a:cs typeface="Arial" pitchFamily="34" charset="0"/>
              </a:rPr>
              <a:t>agencies, municipal, </a:t>
            </a:r>
            <a:r>
              <a:rPr lang="en-US" sz="1600" dirty="0" err="1">
                <a:solidFill>
                  <a:schemeClr val="tx2"/>
                </a:solidFill>
                <a:latin typeface="Arial" pitchFamily="34" charset="0"/>
                <a:cs typeface="Arial" pitchFamily="34" charset="0"/>
              </a:rPr>
              <a:t>aimag</a:t>
            </a:r>
            <a:r>
              <a:rPr lang="en-US" sz="1600" dirty="0">
                <a:solidFill>
                  <a:schemeClr val="tx2"/>
                </a:solidFill>
                <a:latin typeface="Arial" pitchFamily="34" charset="0"/>
                <a:cs typeface="Arial" pitchFamily="34" charset="0"/>
              </a:rPr>
              <a:t> and </a:t>
            </a:r>
            <a:r>
              <a:rPr lang="en-US" sz="1600" dirty="0" err="1">
                <a:solidFill>
                  <a:schemeClr val="tx2"/>
                </a:solidFill>
                <a:latin typeface="Arial" pitchFamily="34" charset="0"/>
                <a:cs typeface="Arial" pitchFamily="34" charset="0"/>
              </a:rPr>
              <a:t>soum</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statisticians, NGOs, universities</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and research institutes </a:t>
            </a:r>
            <a:r>
              <a:rPr lang="en-US" sz="1600" dirty="0">
                <a:solidFill>
                  <a:schemeClr val="tx2"/>
                </a:solidFill>
                <a:latin typeface="Arial" pitchFamily="34" charset="0"/>
                <a:cs typeface="Arial" pitchFamily="34" charset="0"/>
              </a:rPr>
              <a:t>attended the </a:t>
            </a:r>
            <a:r>
              <a:rPr lang="en-US" sz="1600" dirty="0" smtClean="0">
                <a:solidFill>
                  <a:schemeClr val="tx2"/>
                </a:solidFill>
                <a:latin typeface="Arial" pitchFamily="34" charset="0"/>
                <a:cs typeface="Arial" pitchFamily="34" charset="0"/>
              </a:rPr>
              <a:t>forum.</a:t>
            </a:r>
            <a:endParaRPr lang="en-US" sz="1600" dirty="0">
              <a:solidFill>
                <a:schemeClr val="tx2"/>
              </a:solidFill>
              <a:latin typeface="Arial" pitchFamily="34" charset="0"/>
              <a:cs typeface="Arial" pitchFamily="34" charset="0"/>
            </a:endParaRPr>
          </a:p>
          <a:p>
            <a:pPr algn="just"/>
            <a:endParaRPr lang="mn-MN" sz="1600" dirty="0" smtClean="0">
              <a:solidFill>
                <a:schemeClr val="tx2"/>
              </a:solidFill>
              <a:latin typeface="Arial" pitchFamily="34" charset="0"/>
              <a:cs typeface="Arial" pitchFamily="34" charset="0"/>
            </a:endParaRPr>
          </a:p>
          <a:p>
            <a:pPr algn="just"/>
            <a:r>
              <a:rPr lang="mn-MN" sz="1600" dirty="0">
                <a:solidFill>
                  <a:schemeClr val="tx2"/>
                </a:solidFill>
                <a:latin typeface="Arial" pitchFamily="34" charset="0"/>
                <a:cs typeface="Arial" pitchFamily="34" charset="0"/>
              </a:rPr>
              <a:t>4</a:t>
            </a:r>
            <a:r>
              <a:rPr lang="mn-MN" sz="1600" dirty="0" smtClean="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The </a:t>
            </a:r>
            <a:r>
              <a:rPr lang="en-US" sz="1600" dirty="0">
                <a:solidFill>
                  <a:schemeClr val="tx2"/>
                </a:solidFill>
                <a:latin typeface="Arial" pitchFamily="34" charset="0"/>
                <a:cs typeface="Arial" pitchFamily="34" charset="0"/>
              </a:rPr>
              <a:t>Sustainability Outlook of </a:t>
            </a:r>
            <a:r>
              <a:rPr lang="en-US" sz="1600" dirty="0" smtClean="0">
                <a:solidFill>
                  <a:schemeClr val="tx2"/>
                </a:solidFill>
                <a:latin typeface="Arial" pitchFamily="34" charset="0"/>
                <a:cs typeface="Arial" pitchFamily="34" charset="0"/>
              </a:rPr>
              <a:t>Mongolia, a document aimed at ensuring policy integrity and coherence to </a:t>
            </a:r>
            <a:r>
              <a:rPr lang="en-US" sz="1600" dirty="0">
                <a:solidFill>
                  <a:schemeClr val="tx2"/>
                </a:solidFill>
                <a:latin typeface="Arial" pitchFamily="34" charset="0"/>
                <a:cs typeface="Arial" pitchFamily="34" charset="0"/>
              </a:rPr>
              <a:t>facilitate </a:t>
            </a:r>
            <a:r>
              <a:rPr lang="en-US" sz="1600" dirty="0" smtClean="0">
                <a:solidFill>
                  <a:schemeClr val="tx2"/>
                </a:solidFill>
                <a:latin typeface="Arial" pitchFamily="34" charset="0"/>
                <a:cs typeface="Arial" pitchFamily="34" charset="0"/>
              </a:rPr>
              <a:t>the implementation </a:t>
            </a:r>
            <a:r>
              <a:rPr lang="en-US" sz="1600" dirty="0">
                <a:solidFill>
                  <a:schemeClr val="tx2"/>
                </a:solidFill>
                <a:latin typeface="Arial" pitchFamily="34" charset="0"/>
                <a:cs typeface="Arial" pitchFamily="34" charset="0"/>
              </a:rPr>
              <a:t>of </a:t>
            </a:r>
            <a:r>
              <a:rPr lang="en-US" sz="1600" dirty="0" smtClean="0">
                <a:solidFill>
                  <a:schemeClr val="tx2"/>
                </a:solidFill>
                <a:latin typeface="Arial" pitchFamily="34" charset="0"/>
                <a:cs typeface="Arial" pitchFamily="34" charset="0"/>
              </a:rPr>
              <a:t>SDGs, was developed in cooperation with NDA, MET and ESCAP.</a:t>
            </a:r>
          </a:p>
          <a:p>
            <a:pPr algn="just"/>
            <a:r>
              <a:rPr lang="en-US" sz="1600" dirty="0" smtClean="0">
                <a:solidFill>
                  <a:schemeClr val="tx2"/>
                </a:solidFill>
                <a:latin typeface="Arial" pitchFamily="34" charset="0"/>
                <a:cs typeface="Arial" pitchFamily="34" charset="0"/>
              </a:rPr>
              <a:t> </a:t>
            </a:r>
            <a:endParaRPr lang="mn-MN" sz="1600" b="1" dirty="0" smtClean="0">
              <a:solidFill>
                <a:schemeClr val="tx2"/>
              </a:solidFill>
              <a:latin typeface="Arial" pitchFamily="34" charset="0"/>
              <a:cs typeface="Arial" pitchFamily="34" charset="0"/>
            </a:endParaRPr>
          </a:p>
          <a:p>
            <a:pPr algn="just"/>
            <a:r>
              <a:rPr lang="mn-MN" sz="1600" dirty="0" smtClean="0">
                <a:solidFill>
                  <a:schemeClr val="tx2"/>
                </a:solidFill>
                <a:latin typeface="Arial" pitchFamily="34" charset="0"/>
                <a:cs typeface="Arial" pitchFamily="34" charset="0"/>
              </a:rPr>
              <a:t>5.</a:t>
            </a:r>
            <a:r>
              <a:rPr lang="en-US" sz="1600" dirty="0">
                <a:solidFill>
                  <a:schemeClr val="tx2"/>
                </a:solidFill>
                <a:latin typeface="Arial" pitchFamily="34" charset="0"/>
                <a:cs typeface="Arial" pitchFamily="34" charset="0"/>
              </a:rPr>
              <a:t> </a:t>
            </a:r>
            <a:r>
              <a:rPr lang="en-US" sz="1600" dirty="0" smtClean="0">
                <a:solidFill>
                  <a:schemeClr val="tx2"/>
                </a:solidFill>
                <a:latin typeface="Arial" pitchFamily="34" charset="0"/>
                <a:cs typeface="Arial" pitchFamily="34" charset="0"/>
              </a:rPr>
              <a:t>A roadmap to generate SDG data was developed jointly with PARIS-21 and mapped with NSDS. </a:t>
            </a:r>
            <a:endParaRPr lang="en-US" sz="1600" dirty="0">
              <a:solidFill>
                <a:schemeClr val="tx2"/>
              </a:solidFill>
              <a:latin typeface="Arial" pitchFamily="34" charset="0"/>
              <a:cs typeface="Arial" pitchFamily="34" charset="0"/>
            </a:endParaRPr>
          </a:p>
          <a:p>
            <a:pPr algn="just"/>
            <a:r>
              <a:rPr lang="mn-MN" sz="1600" dirty="0" smtClean="0">
                <a:solidFill>
                  <a:schemeClr val="tx2"/>
                </a:solidFill>
                <a:latin typeface="Arial" pitchFamily="34" charset="0"/>
                <a:cs typeface="Arial" pitchFamily="34" charset="0"/>
              </a:rPr>
              <a:t> </a:t>
            </a:r>
            <a:endParaRPr lang="en-US" sz="1600" dirty="0">
              <a:solidFill>
                <a:schemeClr val="tx2"/>
              </a:solidFill>
              <a:latin typeface="Arial" pitchFamily="34" charset="0"/>
              <a:cs typeface="Arial" pitchFamily="34" charset="0"/>
            </a:endParaRPr>
          </a:p>
        </p:txBody>
      </p:sp>
      <p:pic>
        <p:nvPicPr>
          <p:cNvPr id="12" name="Picture 11"/>
          <p:cNvPicPr/>
          <p:nvPr/>
        </p:nvPicPr>
        <p:blipFill>
          <a:blip r:embed="rId3" cstate="print"/>
          <a:stretch>
            <a:fillRect/>
          </a:stretch>
        </p:blipFill>
        <p:spPr>
          <a:xfrm>
            <a:off x="7842775" y="1637924"/>
            <a:ext cx="4250748" cy="2170488"/>
          </a:xfrm>
          <a:prstGeom prst="rect">
            <a:avLst/>
          </a:prstGeom>
        </p:spPr>
      </p:pic>
    </p:spTree>
    <p:extLst>
      <p:ext uri="{BB962C8B-B14F-4D97-AF65-F5344CB8AC3E}">
        <p14:creationId xmlns:p14="http://schemas.microsoft.com/office/powerpoint/2010/main" val="3581141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8772525" y="645023"/>
            <a:ext cx="0" cy="5972175"/>
          </a:xfrm>
          <a:prstGeom prst="line">
            <a:avLst/>
          </a:prstGeom>
        </p:spPr>
        <p:style>
          <a:lnRef idx="1">
            <a:schemeClr val="dk1"/>
          </a:lnRef>
          <a:fillRef idx="0">
            <a:schemeClr val="dk1"/>
          </a:fillRef>
          <a:effectRef idx="0">
            <a:schemeClr val="dk1"/>
          </a:effectRef>
          <a:fontRef idx="minor">
            <a:schemeClr val="tx1"/>
          </a:fontRef>
        </p:style>
      </p:cxnSp>
      <p:sp>
        <p:nvSpPr>
          <p:cNvPr id="40" name="Rectangle 39"/>
          <p:cNvSpPr/>
          <p:nvPr/>
        </p:nvSpPr>
        <p:spPr>
          <a:xfrm>
            <a:off x="1190625" y="805217"/>
            <a:ext cx="5915025" cy="830997"/>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sz="1600" b="1" dirty="0" smtClean="0">
                <a:solidFill>
                  <a:schemeClr val="accent1">
                    <a:lumMod val="50000"/>
                  </a:schemeClr>
                </a:solidFill>
                <a:latin typeface="Arial" pitchFamily="34" charset="0"/>
                <a:ea typeface="Tahoma" pitchFamily="34" charset="0"/>
                <a:cs typeface="Arial" pitchFamily="34" charset="0"/>
              </a:rPr>
              <a:t>6</a:t>
            </a:r>
            <a:r>
              <a:rPr lang="en-US" sz="1600" b="1" dirty="0">
                <a:solidFill>
                  <a:schemeClr val="accent1">
                    <a:lumMod val="50000"/>
                  </a:schemeClr>
                </a:solidFill>
                <a:latin typeface="Arial" pitchFamily="34" charset="0"/>
                <a:ea typeface="Tahoma" pitchFamily="34" charset="0"/>
                <a:cs typeface="Arial" pitchFamily="34" charset="0"/>
              </a:rPr>
              <a:t>.  </a:t>
            </a:r>
            <a:r>
              <a:rPr lang="en-US" sz="1600" b="1" dirty="0" smtClean="0">
                <a:solidFill>
                  <a:schemeClr val="accent1">
                    <a:lumMod val="50000"/>
                  </a:schemeClr>
                </a:solidFill>
                <a:latin typeface="Arial" pitchFamily="34" charset="0"/>
                <a:ea typeface="Tahoma" pitchFamily="34" charset="0"/>
                <a:cs typeface="Arial" pitchFamily="34" charset="0"/>
              </a:rPr>
              <a:t>Strengthening of the statistical capacity, expansion of cooperation and advocacy activities</a:t>
            </a:r>
          </a:p>
          <a:p>
            <a:pPr algn="just"/>
            <a:r>
              <a:rPr lang="mn-MN" sz="1600" b="1" dirty="0" smtClean="0">
                <a:solidFill>
                  <a:schemeClr val="accent1">
                    <a:lumMod val="50000"/>
                  </a:schemeClr>
                </a:solidFill>
                <a:latin typeface="Arial" pitchFamily="34" charset="0"/>
                <a:ea typeface="Tahoma" pitchFamily="34" charset="0"/>
                <a:cs typeface="Arial" pitchFamily="34" charset="0"/>
              </a:rPr>
              <a:t> </a:t>
            </a:r>
          </a:p>
        </p:txBody>
      </p:sp>
      <p:pic>
        <p:nvPicPr>
          <p:cNvPr id="3" name="Picture 2"/>
          <p:cNvPicPr>
            <a:picLocks noChangeAspect="1"/>
          </p:cNvPicPr>
          <p:nvPr/>
        </p:nvPicPr>
        <p:blipFill>
          <a:blip r:embed="rId3" cstate="print"/>
          <a:stretch>
            <a:fillRect/>
          </a:stretch>
        </p:blipFill>
        <p:spPr>
          <a:xfrm>
            <a:off x="9966173" y="3678232"/>
            <a:ext cx="1317010" cy="740818"/>
          </a:xfrm>
          <a:prstGeom prst="rect">
            <a:avLst/>
          </a:prstGeom>
        </p:spPr>
      </p:pic>
      <p:pic>
        <p:nvPicPr>
          <p:cNvPr id="5" name="Picture 4"/>
          <p:cNvPicPr>
            <a:picLocks noChangeAspect="1"/>
          </p:cNvPicPr>
          <p:nvPr/>
        </p:nvPicPr>
        <p:blipFill>
          <a:blip r:embed="rId4" cstate="print"/>
          <a:stretch>
            <a:fillRect/>
          </a:stretch>
        </p:blipFill>
        <p:spPr>
          <a:xfrm>
            <a:off x="9966173" y="5391180"/>
            <a:ext cx="1427364" cy="856539"/>
          </a:xfrm>
          <a:prstGeom prst="rect">
            <a:avLst/>
          </a:prstGeom>
        </p:spPr>
      </p:pic>
      <p:pic>
        <p:nvPicPr>
          <p:cNvPr id="6" name="Picture 5"/>
          <p:cNvPicPr>
            <a:picLocks noChangeAspect="1"/>
          </p:cNvPicPr>
          <p:nvPr/>
        </p:nvPicPr>
        <p:blipFill>
          <a:blip r:embed="rId5" cstate="print"/>
          <a:stretch>
            <a:fillRect/>
          </a:stretch>
        </p:blipFill>
        <p:spPr>
          <a:xfrm>
            <a:off x="9677495" y="2240533"/>
            <a:ext cx="1530673" cy="612269"/>
          </a:xfrm>
          <a:prstGeom prst="rect">
            <a:avLst/>
          </a:prstGeom>
        </p:spPr>
      </p:pic>
      <p:pic>
        <p:nvPicPr>
          <p:cNvPr id="7" name="Picture 6"/>
          <p:cNvPicPr>
            <a:picLocks noChangeAspect="1"/>
          </p:cNvPicPr>
          <p:nvPr/>
        </p:nvPicPr>
        <p:blipFill>
          <a:blip r:embed="rId6" cstate="print"/>
          <a:stretch>
            <a:fillRect/>
          </a:stretch>
        </p:blipFill>
        <p:spPr>
          <a:xfrm>
            <a:off x="9260759" y="4544778"/>
            <a:ext cx="1514677" cy="908806"/>
          </a:xfrm>
          <a:prstGeom prst="rect">
            <a:avLst/>
          </a:prstGeom>
        </p:spPr>
      </p:pic>
      <p:pic>
        <p:nvPicPr>
          <p:cNvPr id="8" name="Picture 7"/>
          <p:cNvPicPr>
            <a:picLocks noChangeAspect="1"/>
          </p:cNvPicPr>
          <p:nvPr/>
        </p:nvPicPr>
        <p:blipFill>
          <a:blip r:embed="rId7" cstate="print"/>
          <a:stretch>
            <a:fillRect/>
          </a:stretch>
        </p:blipFill>
        <p:spPr>
          <a:xfrm>
            <a:off x="9175033" y="2929940"/>
            <a:ext cx="1081087" cy="642708"/>
          </a:xfrm>
          <a:prstGeom prst="rect">
            <a:avLst/>
          </a:prstGeom>
        </p:spPr>
      </p:pic>
      <p:pic>
        <p:nvPicPr>
          <p:cNvPr id="9" name="Picture 8"/>
          <p:cNvPicPr>
            <a:picLocks noChangeAspect="1"/>
          </p:cNvPicPr>
          <p:nvPr/>
        </p:nvPicPr>
        <p:blipFill>
          <a:blip r:embed="rId8" cstate="print"/>
          <a:stretch>
            <a:fillRect/>
          </a:stretch>
        </p:blipFill>
        <p:spPr>
          <a:xfrm>
            <a:off x="9411837" y="1526553"/>
            <a:ext cx="1521796" cy="489286"/>
          </a:xfrm>
          <a:prstGeom prst="rect">
            <a:avLst/>
          </a:prstGeom>
        </p:spPr>
      </p:pic>
      <p:pic>
        <p:nvPicPr>
          <p:cNvPr id="18" name="Picture 17"/>
          <p:cNvPicPr>
            <a:picLocks noChangeAspect="1"/>
          </p:cNvPicPr>
          <p:nvPr/>
        </p:nvPicPr>
        <p:blipFill>
          <a:blip r:embed="rId9" cstate="print"/>
          <a:stretch>
            <a:fillRect/>
          </a:stretch>
        </p:blipFill>
        <p:spPr>
          <a:xfrm>
            <a:off x="10034947" y="753487"/>
            <a:ext cx="1185791" cy="755393"/>
          </a:xfrm>
          <a:prstGeom prst="rect">
            <a:avLst/>
          </a:prstGeom>
        </p:spPr>
      </p:pic>
      <p:sp>
        <p:nvSpPr>
          <p:cNvPr id="16" name="Rectangle 15"/>
          <p:cNvSpPr/>
          <p:nvPr/>
        </p:nvSpPr>
        <p:spPr>
          <a:xfrm>
            <a:off x="1153710" y="1500371"/>
            <a:ext cx="6839916" cy="581570"/>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1. </a:t>
            </a:r>
            <a:r>
              <a:rPr lang="en-US" sz="1600" b="1" dirty="0" smtClean="0">
                <a:solidFill>
                  <a:schemeClr val="accent1">
                    <a:lumMod val="50000"/>
                  </a:schemeClr>
                </a:solidFill>
                <a:latin typeface="Arial" pitchFamily="34" charset="0"/>
                <a:ea typeface="Tahoma" pitchFamily="34" charset="0"/>
                <a:cs typeface="Arial" pitchFamily="34" charset="0"/>
              </a:rPr>
              <a:t>UNFPA</a:t>
            </a:r>
            <a:r>
              <a:rPr lang="en-US" sz="1600" b="1" dirty="0">
                <a:solidFill>
                  <a:schemeClr val="accent1">
                    <a:lumMod val="50000"/>
                  </a:schemeClr>
                </a:solidFill>
                <a:latin typeface="Arial" pitchFamily="34" charset="0"/>
                <a:ea typeface="Tahoma" pitchFamily="34" charset="0"/>
                <a:cs typeface="Arial" pitchFamily="34" charset="0"/>
              </a:rPr>
              <a:t>, </a:t>
            </a:r>
            <a:r>
              <a:rPr lang="en-US" sz="1600" b="1" dirty="0" smtClean="0">
                <a:solidFill>
                  <a:schemeClr val="accent1">
                    <a:lumMod val="50000"/>
                  </a:schemeClr>
                </a:solidFill>
                <a:latin typeface="Arial" pitchFamily="34" charset="0"/>
                <a:ea typeface="Tahoma" pitchFamily="34" charset="0"/>
                <a:cs typeface="Arial" pitchFamily="34" charset="0"/>
              </a:rPr>
              <a:t>NSO: </a:t>
            </a:r>
            <a:r>
              <a:rPr lang="en-US" sz="1600" dirty="0" smtClean="0">
                <a:solidFill>
                  <a:schemeClr val="accent1">
                    <a:lumMod val="50000"/>
                  </a:schemeClr>
                </a:solidFill>
                <a:latin typeface="Arial" pitchFamily="34" charset="0"/>
                <a:ea typeface="Tahoma" pitchFamily="34" charset="0"/>
                <a:cs typeface="Arial" pitchFamily="34" charset="0"/>
              </a:rPr>
              <a:t>Training-Seminar on "Local Role </a:t>
            </a:r>
            <a:r>
              <a:rPr lang="en-US" sz="1600" dirty="0">
                <a:solidFill>
                  <a:schemeClr val="accent1">
                    <a:lumMod val="50000"/>
                  </a:schemeClr>
                </a:solidFill>
                <a:latin typeface="Arial" pitchFamily="34" charset="0"/>
                <a:ea typeface="Tahoma" pitchFamily="34" charset="0"/>
                <a:cs typeface="Arial" pitchFamily="34" charset="0"/>
              </a:rPr>
              <a:t>in </a:t>
            </a:r>
            <a:r>
              <a:rPr lang="en-US" sz="1600" dirty="0" smtClean="0">
                <a:solidFill>
                  <a:schemeClr val="accent1">
                    <a:lumMod val="50000"/>
                  </a:schemeClr>
                </a:solidFill>
                <a:latin typeface="Arial" pitchFamily="34" charset="0"/>
                <a:ea typeface="Tahoma" pitchFamily="34" charset="0"/>
                <a:cs typeface="Arial" pitchFamily="34" charset="0"/>
              </a:rPr>
              <a:t>Monitoring </a:t>
            </a:r>
            <a:r>
              <a:rPr lang="en-US" sz="1600" dirty="0">
                <a:solidFill>
                  <a:schemeClr val="accent1">
                    <a:lumMod val="50000"/>
                  </a:schemeClr>
                </a:solidFill>
                <a:latin typeface="Arial" pitchFamily="34" charset="0"/>
                <a:ea typeface="Tahoma" pitchFamily="34" charset="0"/>
                <a:cs typeface="Arial" pitchFamily="34" charset="0"/>
              </a:rPr>
              <a:t>the </a:t>
            </a:r>
            <a:r>
              <a:rPr lang="en-US" sz="1600" dirty="0" smtClean="0">
                <a:solidFill>
                  <a:schemeClr val="accent1">
                    <a:lumMod val="50000"/>
                  </a:schemeClr>
                </a:solidFill>
                <a:latin typeface="Arial" pitchFamily="34" charset="0"/>
                <a:ea typeface="Tahoma" pitchFamily="34" charset="0"/>
                <a:cs typeface="Arial" pitchFamily="34" charset="0"/>
              </a:rPr>
              <a:t>Global SDGs and national SDV and their implementation“ </a:t>
            </a:r>
            <a:endParaRPr lang="en-US" sz="1600" dirty="0">
              <a:solidFill>
                <a:schemeClr val="accent1">
                  <a:lumMod val="50000"/>
                </a:schemeClr>
              </a:solidFill>
              <a:latin typeface="Arial" pitchFamily="34" charset="0"/>
              <a:ea typeface="Tahoma" pitchFamily="34" charset="0"/>
              <a:cs typeface="Arial" pitchFamily="34" charset="0"/>
            </a:endParaRPr>
          </a:p>
        </p:txBody>
      </p:sp>
      <p:sp>
        <p:nvSpPr>
          <p:cNvPr id="19" name="Rectangle 18"/>
          <p:cNvSpPr/>
          <p:nvPr/>
        </p:nvSpPr>
        <p:spPr>
          <a:xfrm>
            <a:off x="1159664" y="2210392"/>
            <a:ext cx="6833961" cy="584775"/>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2. </a:t>
            </a:r>
            <a:r>
              <a:rPr lang="en-US" sz="1600" b="1" dirty="0" smtClean="0">
                <a:solidFill>
                  <a:schemeClr val="accent1">
                    <a:lumMod val="50000"/>
                  </a:schemeClr>
                </a:solidFill>
                <a:latin typeface="Arial" pitchFamily="34" charset="0"/>
                <a:ea typeface="Tahoma" pitchFamily="34" charset="0"/>
                <a:cs typeface="Arial" pitchFamily="34" charset="0"/>
              </a:rPr>
              <a:t>PARIS</a:t>
            </a:r>
            <a:r>
              <a:rPr lang="mn-MN" sz="1600" b="1" dirty="0" smtClean="0">
                <a:solidFill>
                  <a:schemeClr val="accent1">
                    <a:lumMod val="50000"/>
                  </a:schemeClr>
                </a:solidFill>
                <a:latin typeface="Arial" pitchFamily="34" charset="0"/>
                <a:ea typeface="Tahoma" pitchFamily="34" charset="0"/>
                <a:cs typeface="Arial" pitchFamily="34" charset="0"/>
              </a:rPr>
              <a:t>-21, </a:t>
            </a:r>
            <a:r>
              <a:rPr lang="en-US" sz="1600" b="1" dirty="0" smtClean="0">
                <a:solidFill>
                  <a:schemeClr val="accent1">
                    <a:lumMod val="50000"/>
                  </a:schemeClr>
                </a:solidFill>
                <a:latin typeface="Arial" pitchFamily="34" charset="0"/>
                <a:ea typeface="Tahoma" pitchFamily="34" charset="0"/>
                <a:cs typeface="Arial" pitchFamily="34" charset="0"/>
              </a:rPr>
              <a:t>NSO:</a:t>
            </a:r>
            <a:r>
              <a:rPr lang="mn-MN" sz="1600" b="1" dirty="0" smtClean="0">
                <a:solidFill>
                  <a:schemeClr val="accent1">
                    <a:lumMod val="50000"/>
                  </a:schemeClr>
                </a:solidFill>
                <a:latin typeface="Arial" pitchFamily="34" charset="0"/>
                <a:ea typeface="Tahoma" pitchFamily="34" charset="0"/>
                <a:cs typeface="Arial" pitchFamily="34" charset="0"/>
              </a:rPr>
              <a:t> </a:t>
            </a:r>
            <a:r>
              <a:rPr lang="en-US" sz="1600" dirty="0" smtClean="0">
                <a:solidFill>
                  <a:schemeClr val="accent1">
                    <a:lumMod val="50000"/>
                  </a:schemeClr>
                </a:solidFill>
                <a:latin typeface="Arial" pitchFamily="34" charset="0"/>
                <a:ea typeface="Tahoma" pitchFamily="34" charset="0"/>
                <a:cs typeface="Arial" pitchFamily="34" charset="0"/>
              </a:rPr>
              <a:t>Joint NSO, </a:t>
            </a:r>
            <a:r>
              <a:rPr lang="en-US" sz="1600" dirty="0">
                <a:solidFill>
                  <a:schemeClr val="accent1">
                    <a:lumMod val="50000"/>
                  </a:schemeClr>
                </a:solidFill>
                <a:latin typeface="Arial" pitchFamily="34" charset="0"/>
                <a:ea typeface="Tahoma" pitchFamily="34" charset="0"/>
                <a:cs typeface="Arial" pitchFamily="34" charset="0"/>
              </a:rPr>
              <a:t>NDA </a:t>
            </a:r>
            <a:r>
              <a:rPr lang="en-US" sz="1600" dirty="0" smtClean="0">
                <a:solidFill>
                  <a:schemeClr val="accent1">
                    <a:lumMod val="50000"/>
                  </a:schemeClr>
                </a:solidFill>
                <a:latin typeface="Arial" pitchFamily="34" charset="0"/>
                <a:ea typeface="Tahoma" pitchFamily="34" charset="0"/>
                <a:cs typeface="Arial" pitchFamily="34" charset="0"/>
              </a:rPr>
              <a:t>and PARIS-21 training-workshop </a:t>
            </a:r>
            <a:r>
              <a:rPr lang="en-US" sz="1600" dirty="0">
                <a:solidFill>
                  <a:schemeClr val="accent1">
                    <a:lumMod val="50000"/>
                  </a:schemeClr>
                </a:solidFill>
                <a:latin typeface="Arial" pitchFamily="34" charset="0"/>
                <a:ea typeface="Tahoma" pitchFamily="34" charset="0"/>
                <a:cs typeface="Arial" pitchFamily="34" charset="0"/>
              </a:rPr>
              <a:t>to introduce ADAPT (Advanced Data Planning Tool) on 4 – </a:t>
            </a:r>
            <a:r>
              <a:rPr lang="en-US" sz="1600" dirty="0" smtClean="0">
                <a:solidFill>
                  <a:schemeClr val="accent1">
                    <a:lumMod val="50000"/>
                  </a:schemeClr>
                </a:solidFill>
                <a:latin typeface="Arial" pitchFamily="34" charset="0"/>
                <a:ea typeface="Tahoma" pitchFamily="34" charset="0"/>
                <a:cs typeface="Arial" pitchFamily="34" charset="0"/>
              </a:rPr>
              <a:t>6 </a:t>
            </a:r>
            <a:r>
              <a:rPr lang="en-US" sz="1600" dirty="0">
                <a:solidFill>
                  <a:schemeClr val="accent1">
                    <a:lumMod val="50000"/>
                  </a:schemeClr>
                </a:solidFill>
                <a:latin typeface="Arial" pitchFamily="34" charset="0"/>
                <a:ea typeface="Tahoma" pitchFamily="34" charset="0"/>
                <a:cs typeface="Arial" pitchFamily="34" charset="0"/>
              </a:rPr>
              <a:t>July 2017</a:t>
            </a:r>
          </a:p>
        </p:txBody>
      </p:sp>
      <p:sp>
        <p:nvSpPr>
          <p:cNvPr id="20" name="Rectangle 19"/>
          <p:cNvSpPr/>
          <p:nvPr/>
        </p:nvSpPr>
        <p:spPr>
          <a:xfrm>
            <a:off x="1142653" y="3200618"/>
            <a:ext cx="6850972" cy="584775"/>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mn-MN" sz="1600" b="1" dirty="0" smtClean="0">
                <a:solidFill>
                  <a:schemeClr val="accent1">
                    <a:lumMod val="50000"/>
                  </a:schemeClr>
                </a:solidFill>
                <a:latin typeface="Arial" pitchFamily="34" charset="0"/>
                <a:ea typeface="Tahoma" pitchFamily="34" charset="0"/>
                <a:cs typeface="Arial" pitchFamily="34" charset="0"/>
              </a:rPr>
              <a:t>3. </a:t>
            </a:r>
            <a:r>
              <a:rPr lang="en-US" sz="1600" b="1" dirty="0" smtClean="0">
                <a:solidFill>
                  <a:schemeClr val="accent1">
                    <a:lumMod val="50000"/>
                  </a:schemeClr>
                </a:solidFill>
                <a:latin typeface="Arial" pitchFamily="34" charset="0"/>
                <a:ea typeface="Tahoma" pitchFamily="34" charset="0"/>
                <a:cs typeface="Arial" pitchFamily="34" charset="0"/>
              </a:rPr>
              <a:t>ESCAP, NSO, </a:t>
            </a:r>
            <a:r>
              <a:rPr lang="en-US" sz="1600" b="1" dirty="0" err="1" smtClean="0">
                <a:solidFill>
                  <a:schemeClr val="accent1">
                    <a:lumMod val="50000"/>
                  </a:schemeClr>
                </a:solidFill>
                <a:latin typeface="Arial" pitchFamily="34" charset="0"/>
                <a:ea typeface="Tahoma" pitchFamily="34" charset="0"/>
                <a:cs typeface="Arial" pitchFamily="34" charset="0"/>
              </a:rPr>
              <a:t>MoET</a:t>
            </a:r>
            <a:r>
              <a:rPr lang="en-US" sz="1600" b="1" dirty="0" smtClean="0">
                <a:solidFill>
                  <a:schemeClr val="accent1">
                    <a:lumMod val="50000"/>
                  </a:schemeClr>
                </a:solidFill>
                <a:latin typeface="Arial" pitchFamily="34" charset="0"/>
                <a:ea typeface="Tahoma" pitchFamily="34" charset="0"/>
                <a:cs typeface="Arial" pitchFamily="34" charset="0"/>
              </a:rPr>
              <a:t>, ND</a:t>
            </a:r>
            <a:r>
              <a:rPr lang="mn-MN" sz="1600" b="1" dirty="0" smtClean="0">
                <a:solidFill>
                  <a:schemeClr val="accent1">
                    <a:lumMod val="50000"/>
                  </a:schemeClr>
                </a:solidFill>
                <a:latin typeface="Arial" pitchFamily="34" charset="0"/>
                <a:ea typeface="Tahoma" pitchFamily="34" charset="0"/>
                <a:cs typeface="Arial" pitchFamily="34" charset="0"/>
              </a:rPr>
              <a:t>А</a:t>
            </a:r>
            <a:r>
              <a:rPr lang="en-US" sz="1600" b="1" dirty="0" smtClean="0">
                <a:solidFill>
                  <a:schemeClr val="accent1">
                    <a:lumMod val="50000"/>
                  </a:schemeClr>
                </a:solidFill>
                <a:latin typeface="Arial" pitchFamily="34" charset="0"/>
                <a:ea typeface="Tahoma" pitchFamily="34" charset="0"/>
                <a:cs typeface="Arial" pitchFamily="34" charset="0"/>
              </a:rPr>
              <a:t>: </a:t>
            </a:r>
            <a:r>
              <a:rPr lang="en-US" sz="1600" dirty="0" smtClean="0">
                <a:solidFill>
                  <a:schemeClr val="accent1">
                    <a:lumMod val="50000"/>
                  </a:schemeClr>
                </a:solidFill>
                <a:latin typeface="Arial" pitchFamily="34" charset="0"/>
                <a:ea typeface="Tahoma" pitchFamily="34" charset="0"/>
                <a:cs typeface="Arial" pitchFamily="34" charset="0"/>
              </a:rPr>
              <a:t>“</a:t>
            </a:r>
            <a:r>
              <a:rPr lang="en-US" sz="1600" dirty="0">
                <a:solidFill>
                  <a:schemeClr val="accent1">
                    <a:lumMod val="50000"/>
                  </a:schemeClr>
                </a:solidFill>
                <a:latin typeface="Arial" pitchFamily="34" charset="0"/>
                <a:ea typeface="Tahoma" pitchFamily="34" charset="0"/>
                <a:cs typeface="Arial" pitchFamily="34" charset="0"/>
              </a:rPr>
              <a:t>Sustainable </a:t>
            </a:r>
            <a:r>
              <a:rPr lang="en-US" sz="1600" dirty="0" smtClean="0">
                <a:solidFill>
                  <a:schemeClr val="accent1">
                    <a:lumMod val="50000"/>
                  </a:schemeClr>
                </a:solidFill>
                <a:latin typeface="Arial" pitchFamily="34" charset="0"/>
                <a:ea typeface="Tahoma" pitchFamily="34" charset="0"/>
                <a:cs typeface="Arial" pitchFamily="34" charset="0"/>
              </a:rPr>
              <a:t>Development-2030</a:t>
            </a:r>
            <a:r>
              <a:rPr lang="en-US" sz="1600" dirty="0">
                <a:solidFill>
                  <a:schemeClr val="accent1">
                    <a:lumMod val="50000"/>
                  </a:schemeClr>
                </a:solidFill>
                <a:latin typeface="Arial" pitchFamily="34" charset="0"/>
                <a:ea typeface="Tahoma" pitchFamily="34" charset="0"/>
                <a:cs typeface="Arial" pitchFamily="34" charset="0"/>
              </a:rPr>
              <a:t>” training-seminar on 1-2 November, 2017. </a:t>
            </a:r>
          </a:p>
        </p:txBody>
      </p:sp>
      <p:sp>
        <p:nvSpPr>
          <p:cNvPr id="21" name="Rectangle 20"/>
          <p:cNvSpPr/>
          <p:nvPr/>
        </p:nvSpPr>
        <p:spPr>
          <a:xfrm>
            <a:off x="1114144" y="3962502"/>
            <a:ext cx="7019070" cy="1569660"/>
          </a:xfrm>
          <a:prstGeom prst="rect">
            <a:avLst/>
          </a:prstGeom>
          <a:ln w="3175">
            <a:noFill/>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sz="1600" b="1" dirty="0" smtClean="0">
                <a:solidFill>
                  <a:schemeClr val="accent1">
                    <a:lumMod val="50000"/>
                  </a:schemeClr>
                </a:solidFill>
                <a:latin typeface="Arial" pitchFamily="34" charset="0"/>
                <a:ea typeface="Tahoma" pitchFamily="34" charset="0"/>
                <a:cs typeface="Arial" pitchFamily="34" charset="0"/>
              </a:rPr>
              <a:t>4. ILO, NSO: </a:t>
            </a:r>
            <a:r>
              <a:rPr lang="en-US" sz="1600" dirty="0" smtClean="0">
                <a:solidFill>
                  <a:schemeClr val="accent1">
                    <a:lumMod val="50000"/>
                  </a:schemeClr>
                </a:solidFill>
                <a:latin typeface="Arial" pitchFamily="34" charset="0"/>
                <a:ea typeface="Tahoma" pitchFamily="34" charset="0"/>
                <a:cs typeface="Arial" pitchFamily="34" charset="0"/>
              </a:rPr>
              <a:t>Assessment of the Mongolian </a:t>
            </a:r>
            <a:r>
              <a:rPr lang="en-US" sz="1600" dirty="0" err="1" smtClean="0">
                <a:solidFill>
                  <a:schemeClr val="accent1">
                    <a:lumMod val="50000"/>
                  </a:schemeClr>
                </a:solidFill>
                <a:latin typeface="Arial" pitchFamily="34" charset="0"/>
                <a:ea typeface="Tahoma" pitchFamily="34" charset="0"/>
                <a:cs typeface="Arial" pitchFamily="34" charset="0"/>
              </a:rPr>
              <a:t>Labour</a:t>
            </a:r>
            <a:r>
              <a:rPr lang="en-US" sz="1600" dirty="0" smtClean="0">
                <a:solidFill>
                  <a:schemeClr val="accent1">
                    <a:lumMod val="50000"/>
                  </a:schemeClr>
                </a:solidFill>
                <a:latin typeface="Arial" pitchFamily="34" charset="0"/>
                <a:ea typeface="Tahoma" pitchFamily="34" charset="0"/>
                <a:cs typeface="Arial" pitchFamily="34" charset="0"/>
              </a:rPr>
              <a:t> Statistics System; “Strengthening national statistical capacity for producing, monitoring and reporting on decent work indicators with a focus on SDGs” project, 2017; Sustainable Development Goals Decent Work Indicators country profile: Mongolia-2017; Workshop on SDGs and Decent work; and Workshop on methodologies and definitions for SDGs and Decent Work Indicators</a:t>
            </a:r>
            <a:r>
              <a:rPr lang="en-US" sz="1600" dirty="0" smtClean="0"/>
              <a:t>.</a:t>
            </a:r>
            <a:endParaRPr lang="en-US" sz="1600" dirty="0" smtClean="0">
              <a:solidFill>
                <a:schemeClr val="accent1">
                  <a:lumMod val="50000"/>
                </a:schemeClr>
              </a:solidFill>
              <a:latin typeface="Arial" pitchFamily="34" charset="0"/>
              <a:ea typeface="Tahoma" pitchFamily="34" charset="0"/>
              <a:cs typeface="Arial" pitchFamily="34" charset="0"/>
            </a:endParaRPr>
          </a:p>
        </p:txBody>
      </p:sp>
      <p:sp>
        <p:nvSpPr>
          <p:cNvPr id="22" name="Rectangle 21"/>
          <p:cNvSpPr/>
          <p:nvPr/>
        </p:nvSpPr>
        <p:spPr>
          <a:xfrm>
            <a:off x="1190625" y="275691"/>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360653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04994" y="911141"/>
            <a:ext cx="3948201" cy="646331"/>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United Nations Development Program</a:t>
            </a:r>
          </a:p>
        </p:txBody>
      </p:sp>
      <p:sp>
        <p:nvSpPr>
          <p:cNvPr id="6" name="TextBox 5"/>
          <p:cNvSpPr txBox="1"/>
          <p:nvPr/>
        </p:nvSpPr>
        <p:spPr>
          <a:xfrm>
            <a:off x="1104994" y="1884549"/>
            <a:ext cx="5463102" cy="369332"/>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United Nations Population Fund</a:t>
            </a:r>
          </a:p>
        </p:txBody>
      </p:sp>
      <p:sp>
        <p:nvSpPr>
          <p:cNvPr id="7" name="TextBox 6"/>
          <p:cNvSpPr txBox="1"/>
          <p:nvPr/>
        </p:nvSpPr>
        <p:spPr>
          <a:xfrm>
            <a:off x="1112045" y="3360829"/>
            <a:ext cx="3948201" cy="646331"/>
          </a:xfrm>
          <a:prstGeom prst="rect">
            <a:avLst/>
          </a:prstGeom>
          <a:noFill/>
        </p:spPr>
        <p:txBody>
          <a:bodyPr wrap="square" rtlCol="0">
            <a:spAutoFit/>
          </a:bodyPr>
          <a:lstStyle/>
          <a:p>
            <a:pPr marL="285750" indent="-285750">
              <a:buFont typeface="Arial" pitchFamily="34" charset="0"/>
              <a:buChar char="•"/>
            </a:pPr>
            <a:r>
              <a:rPr lang="en-US" b="1" dirty="0">
                <a:latin typeface="Arial" pitchFamily="34" charset="0"/>
                <a:cs typeface="Arial" pitchFamily="34" charset="0"/>
              </a:rPr>
              <a:t>International Labor Organization</a:t>
            </a:r>
          </a:p>
        </p:txBody>
      </p:sp>
      <p:sp>
        <p:nvSpPr>
          <p:cNvPr id="8" name="TextBox 7"/>
          <p:cNvSpPr txBox="1"/>
          <p:nvPr/>
        </p:nvSpPr>
        <p:spPr>
          <a:xfrm>
            <a:off x="1112045" y="2603156"/>
            <a:ext cx="3798075" cy="646331"/>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The United Nations Children's Fund</a:t>
            </a:r>
          </a:p>
        </p:txBody>
      </p:sp>
      <p:sp>
        <p:nvSpPr>
          <p:cNvPr id="9" name="TextBox 8"/>
          <p:cNvSpPr txBox="1"/>
          <p:nvPr/>
        </p:nvSpPr>
        <p:spPr>
          <a:xfrm>
            <a:off x="1104994" y="5185953"/>
            <a:ext cx="3794550" cy="369332"/>
          </a:xfrm>
          <a:prstGeom prst="rect">
            <a:avLst/>
          </a:prstGeom>
          <a:noFill/>
        </p:spPr>
        <p:txBody>
          <a:bodyPr wrap="square" rtlCol="0">
            <a:spAutoFit/>
          </a:bodyPr>
          <a:lstStyle/>
          <a:p>
            <a:pPr marL="285750" indent="-285750" algn="just">
              <a:buFont typeface="Arial" pitchFamily="34" charset="0"/>
              <a:buChar char="•"/>
            </a:pPr>
            <a:r>
              <a:rPr lang="en-US" b="1" dirty="0">
                <a:latin typeface="Arial" pitchFamily="34" charset="0"/>
                <a:cs typeface="Arial" pitchFamily="34" charset="0"/>
              </a:rPr>
              <a:t>Asian Development Bank</a:t>
            </a:r>
          </a:p>
        </p:txBody>
      </p:sp>
      <p:sp>
        <p:nvSpPr>
          <p:cNvPr id="11" name="TextBox 10"/>
          <p:cNvSpPr txBox="1"/>
          <p:nvPr/>
        </p:nvSpPr>
        <p:spPr>
          <a:xfrm>
            <a:off x="1112045" y="4282680"/>
            <a:ext cx="3948201" cy="369332"/>
          </a:xfrm>
          <a:prstGeom prst="rect">
            <a:avLst/>
          </a:prstGeom>
          <a:noFill/>
        </p:spPr>
        <p:txBody>
          <a:bodyPr wrap="square" rtlCol="0">
            <a:spAutoFit/>
          </a:bodyPr>
          <a:lstStyle/>
          <a:p>
            <a:pPr marL="285750" indent="-285750" algn="just">
              <a:buFont typeface="Arial" pitchFamily="34" charset="0"/>
              <a:buChar char="•"/>
            </a:pPr>
            <a:r>
              <a:rPr lang="mn-MN" b="1" dirty="0" smtClean="0">
                <a:latin typeface="Arial" pitchFamily="34" charset="0"/>
                <a:cs typeface="Arial" pitchFamily="34" charset="0"/>
              </a:rPr>
              <a:t> </a:t>
            </a:r>
            <a:r>
              <a:rPr lang="en-US" b="1" dirty="0" smtClean="0">
                <a:latin typeface="Arial" pitchFamily="34" charset="0"/>
                <a:cs typeface="Arial" pitchFamily="34" charset="0"/>
              </a:rPr>
              <a:t>PARIS 21</a:t>
            </a:r>
            <a:endParaRPr lang="en-US" b="1" dirty="0">
              <a:latin typeface="Arial" pitchFamily="34" charset="0"/>
              <a:cs typeface="Arial" pitchFamily="34" charset="0"/>
            </a:endParaRPr>
          </a:p>
        </p:txBody>
      </p:sp>
      <p:cxnSp>
        <p:nvCxnSpPr>
          <p:cNvPr id="13" name="Straight Connector 12"/>
          <p:cNvCxnSpPr/>
          <p:nvPr/>
        </p:nvCxnSpPr>
        <p:spPr>
          <a:xfrm>
            <a:off x="5056720" y="911141"/>
            <a:ext cx="0" cy="580739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85207" y="911141"/>
            <a:ext cx="6447261" cy="1077218"/>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Assessment of the availability of SDG indicators, enhancement of the capability of staff, and implementation of a Project: </a:t>
            </a:r>
            <a:r>
              <a:rPr lang="mn-MN" sz="1600" dirty="0" smtClean="0">
                <a:latin typeface="Arial" pitchFamily="34" charset="0"/>
                <a:cs typeface="Arial" pitchFamily="34" charset="0"/>
              </a:rPr>
              <a:t>“</a:t>
            </a:r>
            <a:r>
              <a:rPr lang="en-US" sz="1600" dirty="0" smtClean="0">
                <a:latin typeface="Arial" pitchFamily="34" charset="0"/>
                <a:cs typeface="Arial" pitchFamily="34" charset="0"/>
              </a:rPr>
              <a:t>Supporting the implementation of the 2030 agenda in Mongolia</a:t>
            </a:r>
            <a:r>
              <a:rPr lang="mn-MN" sz="1600" dirty="0" smtClean="0">
                <a:latin typeface="Arial" pitchFamily="34" charset="0"/>
                <a:cs typeface="Arial" pitchFamily="34" charset="0"/>
              </a:rPr>
              <a:t>” </a:t>
            </a:r>
            <a:r>
              <a:rPr lang="en-US" sz="1600" dirty="0" smtClean="0">
                <a:latin typeface="Arial" pitchFamily="34" charset="0"/>
                <a:cs typeface="Arial" pitchFamily="34" charset="0"/>
              </a:rPr>
              <a:t>(dashboard</a:t>
            </a:r>
            <a:r>
              <a:rPr lang="mn-MN" sz="1600" dirty="0" smtClean="0">
                <a:latin typeface="Arial" pitchFamily="34" charset="0"/>
                <a:cs typeface="Arial" pitchFamily="34" charset="0"/>
              </a:rPr>
              <a:t>, </a:t>
            </a:r>
            <a:r>
              <a:rPr lang="en-US" sz="1600" dirty="0" smtClean="0">
                <a:latin typeface="Arial" pitchFamily="34" charset="0"/>
                <a:cs typeface="Arial" pitchFamily="34" charset="0"/>
              </a:rPr>
              <a:t>multidimensional poverty mapping</a:t>
            </a:r>
            <a:r>
              <a:rPr lang="mn-MN" sz="1600" dirty="0" smtClean="0">
                <a:latin typeface="Arial" pitchFamily="34" charset="0"/>
                <a:cs typeface="Arial" pitchFamily="34" charset="0"/>
              </a:rPr>
              <a:t>,</a:t>
            </a:r>
            <a:r>
              <a:rPr lang="en-US" sz="1600" dirty="0" smtClean="0">
                <a:latin typeface="Arial" pitchFamily="34" charset="0"/>
                <a:cs typeface="Arial" pitchFamily="34" charset="0"/>
              </a:rPr>
              <a:t> SDG 16)</a:t>
            </a:r>
            <a:r>
              <a:rPr lang="mn-MN" sz="1600" dirty="0" smtClean="0">
                <a:latin typeface="Arial" pitchFamily="34" charset="0"/>
                <a:cs typeface="Arial" pitchFamily="34" charset="0"/>
              </a:rPr>
              <a:t> </a:t>
            </a:r>
            <a:r>
              <a:rPr lang="en-US" sz="1600" dirty="0" smtClean="0">
                <a:latin typeface="Arial" pitchFamily="34" charset="0"/>
                <a:cs typeface="Arial" pitchFamily="34" charset="0"/>
              </a:rPr>
              <a:t> </a:t>
            </a:r>
            <a:endParaRPr lang="en-US" sz="1600" dirty="0">
              <a:latin typeface="Arial" pitchFamily="34" charset="0"/>
              <a:cs typeface="Arial" pitchFamily="34" charset="0"/>
            </a:endParaRPr>
          </a:p>
        </p:txBody>
      </p:sp>
      <p:sp>
        <p:nvSpPr>
          <p:cNvPr id="16" name="TextBox 15"/>
          <p:cNvSpPr txBox="1"/>
          <p:nvPr/>
        </p:nvSpPr>
        <p:spPr>
          <a:xfrm>
            <a:off x="5285205" y="1961493"/>
            <a:ext cx="6447261" cy="584775"/>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Awareness raising activities towards SDGs and strengthening of the capability of staff.</a:t>
            </a:r>
            <a:endParaRPr lang="en-US" sz="1600" dirty="0">
              <a:latin typeface="Arial" pitchFamily="34" charset="0"/>
              <a:cs typeface="Arial" pitchFamily="34" charset="0"/>
            </a:endParaRPr>
          </a:p>
        </p:txBody>
      </p:sp>
      <p:sp>
        <p:nvSpPr>
          <p:cNvPr id="18" name="TextBox 17"/>
          <p:cNvSpPr txBox="1"/>
          <p:nvPr/>
        </p:nvSpPr>
        <p:spPr>
          <a:xfrm>
            <a:off x="5285205" y="2704167"/>
            <a:ext cx="6447261" cy="338554"/>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Enhancement of the staff capability</a:t>
            </a:r>
            <a:endParaRPr lang="en-US" sz="1600" dirty="0">
              <a:latin typeface="Arial" pitchFamily="34" charset="0"/>
              <a:cs typeface="Arial" pitchFamily="34" charset="0"/>
            </a:endParaRPr>
          </a:p>
        </p:txBody>
      </p:sp>
      <p:sp>
        <p:nvSpPr>
          <p:cNvPr id="19" name="TextBox 18"/>
          <p:cNvSpPr txBox="1"/>
          <p:nvPr/>
        </p:nvSpPr>
        <p:spPr>
          <a:xfrm>
            <a:off x="5285205" y="3456336"/>
            <a:ext cx="6447261" cy="338554"/>
          </a:xfrm>
          <a:prstGeom prst="rect">
            <a:avLst/>
          </a:prstGeom>
          <a:noFill/>
        </p:spPr>
        <p:txBody>
          <a:bodyPr wrap="square" rtlCol="0">
            <a:spAutoFit/>
          </a:bodyPr>
          <a:lstStyle/>
          <a:p>
            <a:pPr marL="285750" indent="-285750" algn="just">
              <a:buFont typeface="Arial" pitchFamily="34" charset="0"/>
              <a:buChar char="•"/>
            </a:pPr>
            <a:r>
              <a:rPr lang="en-US" sz="1600" dirty="0" smtClean="0">
                <a:latin typeface="Arial" pitchFamily="34" charset="0"/>
                <a:cs typeface="Arial" pitchFamily="34" charset="0"/>
              </a:rPr>
              <a:t>Preparation of a Country profile on SDG decent work indicators.</a:t>
            </a:r>
            <a:endParaRPr lang="mn-MN" sz="1600" dirty="0" smtClean="0">
              <a:latin typeface="Arial" pitchFamily="34" charset="0"/>
              <a:cs typeface="Arial" pitchFamily="34" charset="0"/>
            </a:endParaRPr>
          </a:p>
        </p:txBody>
      </p:sp>
      <p:sp>
        <p:nvSpPr>
          <p:cNvPr id="21" name="TextBox 20"/>
          <p:cNvSpPr txBox="1"/>
          <p:nvPr/>
        </p:nvSpPr>
        <p:spPr>
          <a:xfrm>
            <a:off x="5285205" y="4096171"/>
            <a:ext cx="6447261" cy="830997"/>
          </a:xfrm>
          <a:prstGeom prst="rect">
            <a:avLst/>
          </a:prstGeom>
          <a:noFill/>
        </p:spPr>
        <p:txBody>
          <a:bodyPr wrap="square" rtlCol="0">
            <a:spAutoFit/>
          </a:bodyPr>
          <a:lstStyle/>
          <a:p>
            <a:pPr marL="285750" indent="-285750" algn="just">
              <a:buFont typeface="Arial" pitchFamily="34" charset="0"/>
              <a:buChar char="•"/>
            </a:pPr>
            <a:r>
              <a:rPr lang="en-US" sz="1600" dirty="0">
                <a:latin typeface="Arial" pitchFamily="34" charset="0"/>
                <a:cs typeface="Arial" pitchFamily="34" charset="0"/>
              </a:rPr>
              <a:t>Mapping of SDGs with NSDS, preparation of a roadmap to generate SDG data, use of the ADAPT tool, and building of the capability of </a:t>
            </a:r>
            <a:r>
              <a:rPr lang="en-US" sz="1600" dirty="0" smtClean="0">
                <a:latin typeface="Arial" pitchFamily="34" charset="0"/>
                <a:cs typeface="Arial" pitchFamily="34" charset="0"/>
              </a:rPr>
              <a:t>staff.</a:t>
            </a:r>
            <a:endParaRPr lang="en-US" sz="1600" dirty="0">
              <a:latin typeface="Arial" pitchFamily="34" charset="0"/>
              <a:cs typeface="Arial" pitchFamily="34" charset="0"/>
            </a:endParaRPr>
          </a:p>
        </p:txBody>
      </p:sp>
      <p:sp>
        <p:nvSpPr>
          <p:cNvPr id="23" name="TextBox 22"/>
          <p:cNvSpPr txBox="1"/>
          <p:nvPr/>
        </p:nvSpPr>
        <p:spPr>
          <a:xfrm>
            <a:off x="5285205" y="5135270"/>
            <a:ext cx="6447261" cy="1077218"/>
          </a:xfrm>
          <a:prstGeom prst="rect">
            <a:avLst/>
          </a:prstGeom>
          <a:noFill/>
        </p:spPr>
        <p:txBody>
          <a:bodyPr wrap="square" rtlCol="0">
            <a:spAutoFit/>
          </a:bodyPr>
          <a:lstStyle/>
          <a:p>
            <a:pPr marL="285750" indent="-285750" algn="just">
              <a:buFont typeface="Arial" pitchFamily="34" charset="0"/>
              <a:buChar char="•"/>
            </a:pPr>
            <a:r>
              <a:rPr lang="en-US" sz="1600" dirty="0">
                <a:latin typeface="Arial" pitchFamily="34" charset="0"/>
                <a:cs typeface="Arial" pitchFamily="34" charset="0"/>
              </a:rPr>
              <a:t>Assessment </a:t>
            </a:r>
            <a:r>
              <a:rPr lang="en-US" sz="1600" dirty="0" smtClean="0">
                <a:latin typeface="Arial" pitchFamily="34" charset="0"/>
                <a:cs typeface="Arial" pitchFamily="34" charset="0"/>
              </a:rPr>
              <a:t>and identification of data sources for SDGs </a:t>
            </a:r>
            <a:r>
              <a:rPr lang="en-US" sz="1600" dirty="0">
                <a:latin typeface="Arial" pitchFamily="34" charset="0"/>
                <a:cs typeface="Arial" pitchFamily="34" charset="0"/>
              </a:rPr>
              <a:t>1, 2, 4, </a:t>
            </a:r>
            <a:r>
              <a:rPr lang="en-US" sz="1600" dirty="0" smtClean="0">
                <a:latin typeface="Arial" pitchFamily="34" charset="0"/>
                <a:cs typeface="Arial" pitchFamily="34" charset="0"/>
              </a:rPr>
              <a:t>5, </a:t>
            </a:r>
            <a:r>
              <a:rPr lang="en-US" sz="1600" dirty="0">
                <a:latin typeface="Arial" pitchFamily="34" charset="0"/>
                <a:cs typeface="Arial" pitchFamily="34" charset="0"/>
              </a:rPr>
              <a:t>development of methods, identification of the potential non-conventional data sources, and preparation of manual for SDG methodologies.</a:t>
            </a:r>
          </a:p>
        </p:txBody>
      </p:sp>
      <p:sp>
        <p:nvSpPr>
          <p:cNvPr id="24" name="Rectangle 23"/>
          <p:cNvSpPr/>
          <p:nvPr/>
        </p:nvSpPr>
        <p:spPr>
          <a:xfrm>
            <a:off x="1104994" y="326771"/>
            <a:ext cx="10353964" cy="369332"/>
          </a:xfrm>
          <a:prstGeom prst="rect">
            <a:avLst/>
          </a:prstGeom>
        </p:spPr>
        <p:txBody>
          <a:bodyPr wrap="square">
            <a:spAutoFit/>
          </a:bodyPr>
          <a:lstStyle/>
          <a:p>
            <a:pPr fontAlgn="base">
              <a:spcBef>
                <a:spcPct val="0"/>
              </a:spcBef>
              <a:spcAft>
                <a:spcPct val="0"/>
              </a:spcAft>
              <a:defRPr/>
            </a:pPr>
            <a:r>
              <a:rPr lang="en-US" b="1" dirty="0" smtClean="0">
                <a:solidFill>
                  <a:schemeClr val="tx2"/>
                </a:solidFill>
                <a:latin typeface="Arial" pitchFamily="34" charset="0"/>
                <a:cs typeface="Arial" pitchFamily="34" charset="0"/>
              </a:rPr>
              <a:t>SDG- </a:t>
            </a:r>
            <a:r>
              <a:rPr lang="en-US" b="1" dirty="0">
                <a:solidFill>
                  <a:schemeClr val="tx2"/>
                </a:solidFill>
                <a:latin typeface="Arial" pitchFamily="34" charset="0"/>
                <a:cs typeface="Arial" pitchFamily="34" charset="0"/>
              </a:rPr>
              <a:t>INTERNATIONAL </a:t>
            </a:r>
            <a:r>
              <a:rPr lang="en-US" b="1" dirty="0" smtClean="0">
                <a:solidFill>
                  <a:schemeClr val="tx2"/>
                </a:solidFill>
                <a:latin typeface="Arial" pitchFamily="34" charset="0"/>
                <a:cs typeface="Arial" pitchFamily="34" charset="0"/>
              </a:rPr>
              <a:t>COOPERATION</a:t>
            </a:r>
            <a:endParaRPr lang="mn-MN"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191235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81100" y="179001"/>
            <a:ext cx="9041073"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WAY FORWARD</a:t>
            </a:r>
            <a:endParaRPr lang="mn-MN" b="1" dirty="0">
              <a:solidFill>
                <a:schemeClr val="tx2"/>
              </a:solidFill>
              <a:latin typeface="Arial" pitchFamily="34" charset="0"/>
              <a:cs typeface="Arial" pitchFamily="34" charset="0"/>
            </a:endParaRPr>
          </a:p>
        </p:txBody>
      </p:sp>
      <p:sp>
        <p:nvSpPr>
          <p:cNvPr id="12" name="TextBox 11"/>
          <p:cNvSpPr txBox="1"/>
          <p:nvPr/>
        </p:nvSpPr>
        <p:spPr>
          <a:xfrm>
            <a:off x="1315585" y="726910"/>
            <a:ext cx="10657340" cy="4524315"/>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marL="457200" lvl="0" indent="-457200" algn="just">
              <a:buFontTx/>
              <a:buAutoNum type="arabicPeriod"/>
            </a:pPr>
            <a:r>
              <a:rPr lang="en-US" dirty="0" smtClean="0">
                <a:solidFill>
                  <a:schemeClr val="tx1"/>
                </a:solidFill>
                <a:latin typeface="Arial" pitchFamily="34" charset="0"/>
                <a:ea typeface="Tahoma" pitchFamily="34" charset="0"/>
                <a:cs typeface="Arial" pitchFamily="34" charset="0"/>
              </a:rPr>
              <a:t>To expedite the reestablishment of the Task Forces entrusted with defining methodologies and data sources for global and national indicators;</a:t>
            </a:r>
            <a:r>
              <a:rPr lang="mn-MN" dirty="0" smtClean="0">
                <a:solidFill>
                  <a:schemeClr val="tx1"/>
                </a:solidFill>
                <a:latin typeface="Arial" pitchFamily="34" charset="0"/>
                <a:ea typeface="Tahoma" pitchFamily="34" charset="0"/>
                <a:cs typeface="Arial" pitchFamily="34" charset="0"/>
              </a:rPr>
              <a:t> </a:t>
            </a:r>
          </a:p>
          <a:p>
            <a:pPr marL="457200" indent="-457200" algn="just">
              <a:buAutoNum type="arabicPeriod"/>
            </a:pPr>
            <a:endParaRPr lang="mn-MN"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compile the baseline data for SDG indicators and disseminate </a:t>
            </a:r>
            <a:r>
              <a:rPr lang="en-US" dirty="0" smtClean="0">
                <a:solidFill>
                  <a:schemeClr val="tx1"/>
                </a:solidFill>
                <a:latin typeface="Arial" pitchFamily="34" charset="0"/>
                <a:ea typeface="Tahoma" pitchFamily="34" charset="0"/>
                <a:cs typeface="Arial" pitchFamily="34" charset="0"/>
              </a:rPr>
              <a:t>it</a:t>
            </a:r>
            <a:r>
              <a:rPr lang="en-US" dirty="0">
                <a:solidFill>
                  <a:schemeClr val="tx1"/>
                </a:solidFill>
                <a:latin typeface="Arial" pitchFamily="34" charset="0"/>
                <a:ea typeface="Tahoma" pitchFamily="34" charset="0"/>
                <a:cs typeface="Arial" pitchFamily="34" charset="0"/>
              </a:rPr>
              <a:t>;</a:t>
            </a:r>
            <a:endParaRPr lang="en-US"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endParaRPr lang="mn-MN"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develop </a:t>
            </a:r>
            <a:r>
              <a:rPr lang="en-US" dirty="0" smtClean="0">
                <a:solidFill>
                  <a:schemeClr val="tx1"/>
                </a:solidFill>
                <a:latin typeface="Arial" pitchFamily="34" charset="0"/>
                <a:ea typeface="Tahoma" pitchFamily="34" charset="0"/>
                <a:cs typeface="Arial" pitchFamily="34" charset="0"/>
              </a:rPr>
              <a:t>methods </a:t>
            </a:r>
            <a:r>
              <a:rPr lang="en-US" dirty="0">
                <a:solidFill>
                  <a:schemeClr val="tx1"/>
                </a:solidFill>
                <a:latin typeface="Arial" pitchFamily="34" charset="0"/>
                <a:ea typeface="Tahoma" pitchFamily="34" charset="0"/>
                <a:cs typeface="Arial" pitchFamily="34" charset="0"/>
              </a:rPr>
              <a:t>for estimating SDG indicators in cooperation with relevant ministries and organizations</a:t>
            </a:r>
            <a:r>
              <a:rPr lang="en-US" dirty="0" smtClean="0">
                <a:solidFill>
                  <a:schemeClr val="tx1"/>
                </a:solidFill>
                <a:latin typeface="Arial" pitchFamily="34" charset="0"/>
                <a:ea typeface="Tahoma" pitchFamily="34" charset="0"/>
                <a:cs typeface="Arial" pitchFamily="34" charset="0"/>
              </a:rPr>
              <a:t>;</a:t>
            </a:r>
          </a:p>
          <a:p>
            <a:pPr marL="457200" indent="-457200" algn="just">
              <a:buFontTx/>
              <a:buAutoNum type="arabicPeriod"/>
            </a:pPr>
            <a:endParaRPr lang="mn-MN" dirty="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define and generate the data sources of the indicators that are not </a:t>
            </a:r>
            <a:r>
              <a:rPr lang="en-US" dirty="0" smtClean="0">
                <a:solidFill>
                  <a:schemeClr val="tx1"/>
                </a:solidFill>
                <a:latin typeface="Arial" pitchFamily="34" charset="0"/>
                <a:ea typeface="Tahoma" pitchFamily="34" charset="0"/>
                <a:cs typeface="Arial" pitchFamily="34" charset="0"/>
              </a:rPr>
              <a:t>available;</a:t>
            </a:r>
          </a:p>
          <a:p>
            <a:pPr marL="457200" indent="-457200" algn="just">
              <a:buFontTx/>
              <a:buAutoNum type="arabicPeriod"/>
            </a:pPr>
            <a:endParaRPr lang="mn-MN" dirty="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a:solidFill>
                  <a:schemeClr val="tx1"/>
                </a:solidFill>
                <a:latin typeface="Arial" pitchFamily="34" charset="0"/>
                <a:ea typeface="Tahoma" pitchFamily="34" charset="0"/>
                <a:cs typeface="Arial" pitchFamily="34" charset="0"/>
              </a:rPr>
              <a:t>To identify and assess the potential non-conventional data sources used for monitoring the implementation of </a:t>
            </a:r>
            <a:r>
              <a:rPr lang="en-US" dirty="0" smtClean="0">
                <a:solidFill>
                  <a:schemeClr val="tx1"/>
                </a:solidFill>
                <a:latin typeface="Arial" pitchFamily="34" charset="0"/>
                <a:ea typeface="Tahoma" pitchFamily="34" charset="0"/>
                <a:cs typeface="Arial" pitchFamily="34" charset="0"/>
              </a:rPr>
              <a:t>SDGs; and</a:t>
            </a:r>
            <a:endParaRPr lang="en-US" dirty="0">
              <a:solidFill>
                <a:schemeClr val="tx1"/>
              </a:solidFill>
              <a:latin typeface="Arial" pitchFamily="34" charset="0"/>
              <a:ea typeface="Tahoma" pitchFamily="34" charset="0"/>
              <a:cs typeface="Arial" pitchFamily="34" charset="0"/>
            </a:endParaRPr>
          </a:p>
          <a:p>
            <a:pPr marL="457200" indent="-457200" algn="just">
              <a:buFontTx/>
              <a:buAutoNum type="arabicPeriod"/>
            </a:pPr>
            <a:endParaRPr lang="en-US" dirty="0" smtClean="0">
              <a:solidFill>
                <a:schemeClr val="tx1"/>
              </a:solidFill>
              <a:latin typeface="Arial" pitchFamily="34" charset="0"/>
              <a:ea typeface="Tahoma" pitchFamily="34" charset="0"/>
              <a:cs typeface="Arial" pitchFamily="34" charset="0"/>
            </a:endParaRPr>
          </a:p>
          <a:p>
            <a:pPr marL="457200" indent="-457200" algn="just">
              <a:buFontTx/>
              <a:buAutoNum type="arabicPeriod"/>
            </a:pPr>
            <a:r>
              <a:rPr lang="en-US" dirty="0" smtClean="0">
                <a:solidFill>
                  <a:schemeClr val="tx1"/>
                </a:solidFill>
                <a:latin typeface="Arial" pitchFamily="34" charset="0"/>
                <a:ea typeface="Tahoma" pitchFamily="34" charset="0"/>
                <a:cs typeface="Arial" pitchFamily="34" charset="0"/>
              </a:rPr>
              <a:t>To strengthen </a:t>
            </a:r>
            <a:r>
              <a:rPr lang="en-US" dirty="0">
                <a:solidFill>
                  <a:schemeClr val="tx1"/>
                </a:solidFill>
                <a:latin typeface="Arial" pitchFamily="34" charset="0"/>
                <a:ea typeface="Tahoma" pitchFamily="34" charset="0"/>
                <a:cs typeface="Arial" pitchFamily="34" charset="0"/>
              </a:rPr>
              <a:t>of partnerships between ministries, agencies, </a:t>
            </a:r>
            <a:r>
              <a:rPr lang="en-US" dirty="0" smtClean="0">
                <a:solidFill>
                  <a:schemeClr val="tx1"/>
                </a:solidFill>
                <a:latin typeface="Arial" pitchFamily="34" charset="0"/>
                <a:ea typeface="Tahoma" pitchFamily="34" charset="0"/>
                <a:cs typeface="Arial" pitchFamily="34" charset="0"/>
              </a:rPr>
              <a:t>non-government organizations, international organizations, research and development agencies </a:t>
            </a:r>
            <a:r>
              <a:rPr lang="en-US" dirty="0">
                <a:solidFill>
                  <a:schemeClr val="tx1"/>
                </a:solidFill>
                <a:latin typeface="Arial" pitchFamily="34" charset="0"/>
                <a:ea typeface="Tahoma" pitchFamily="34" charset="0"/>
                <a:cs typeface="Arial" pitchFamily="34" charset="0"/>
              </a:rPr>
              <a:t>and civil society </a:t>
            </a:r>
            <a:r>
              <a:rPr lang="en-US" dirty="0" smtClean="0">
                <a:solidFill>
                  <a:schemeClr val="tx1"/>
                </a:solidFill>
                <a:latin typeface="Arial" pitchFamily="34" charset="0"/>
                <a:ea typeface="Tahoma" pitchFamily="34" charset="0"/>
                <a:cs typeface="Arial" pitchFamily="34" charset="0"/>
              </a:rPr>
              <a:t>organizations</a:t>
            </a:r>
            <a:r>
              <a:rPr lang="mn-MN" dirty="0" smtClean="0">
                <a:solidFill>
                  <a:schemeClr val="tx1"/>
                </a:solidFill>
                <a:latin typeface="Arial" pitchFamily="34" charset="0"/>
                <a:ea typeface="Tahoma" pitchFamily="34" charset="0"/>
                <a:cs typeface="Arial" pitchFamily="34" charset="0"/>
              </a:rPr>
              <a:t> </a:t>
            </a:r>
            <a:r>
              <a:rPr lang="en-US" dirty="0" smtClean="0">
                <a:solidFill>
                  <a:schemeClr val="tx1"/>
                </a:solidFill>
                <a:latin typeface="Arial" pitchFamily="34" charset="0"/>
                <a:ea typeface="Tahoma" pitchFamily="34" charset="0"/>
                <a:cs typeface="Arial" pitchFamily="34" charset="0"/>
              </a:rPr>
              <a:t>and increase their participation in the SDG implementation.  </a:t>
            </a:r>
            <a:endParaRPr lang="mn-MN" dirty="0">
              <a:solidFill>
                <a:schemeClr val="tx1"/>
              </a:solidFill>
              <a:latin typeface="Arial" pitchFamily="34" charset="0"/>
              <a:ea typeface="Tahoma" pitchFamily="34" charset="0"/>
              <a:cs typeface="Arial" pitchFamily="34" charset="0"/>
            </a:endParaRPr>
          </a:p>
        </p:txBody>
      </p:sp>
    </p:spTree>
    <p:extLst>
      <p:ext uri="{BB962C8B-B14F-4D97-AF65-F5344CB8AC3E}">
        <p14:creationId xmlns:p14="http://schemas.microsoft.com/office/powerpoint/2010/main" val="548329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32638" y="420112"/>
            <a:ext cx="9041073" cy="584775"/>
          </a:xfrm>
          <a:prstGeom prst="rect">
            <a:avLst/>
          </a:prstGeom>
        </p:spPr>
        <p:txBody>
          <a:bodyPr wrap="square">
            <a:spAutoFit/>
          </a:bodyPr>
          <a:lstStyle/>
          <a:p>
            <a:pPr lvl="0" algn="ctr" fontAlgn="base">
              <a:spcBef>
                <a:spcPct val="0"/>
              </a:spcBef>
              <a:spcAft>
                <a:spcPct val="0"/>
              </a:spcAft>
              <a:defRPr/>
            </a:pPr>
            <a:r>
              <a:rPr lang="en-US" sz="3200" b="1" dirty="0" smtClean="0">
                <a:solidFill>
                  <a:schemeClr val="tx2"/>
                </a:solidFill>
                <a:latin typeface="Arial" pitchFamily="34" charset="0"/>
                <a:cs typeface="Arial" pitchFamily="34" charset="0"/>
              </a:rPr>
              <a:t>THANK YOU FOR YOUR ATTENTION</a:t>
            </a:r>
            <a:endParaRPr lang="mn-MN" sz="3200" b="1" dirty="0">
              <a:solidFill>
                <a:schemeClr val="tx2"/>
              </a:solidFill>
              <a:latin typeface="Arial" pitchFamily="34" charset="0"/>
              <a:cs typeface="Arial" pitchFamily="34" charset="0"/>
            </a:endParaRPr>
          </a:p>
        </p:txBody>
      </p:sp>
      <p:pic>
        <p:nvPicPr>
          <p:cNvPr id="5" name="Picture 4"/>
          <p:cNvPicPr>
            <a:picLocks noChangeAspect="1"/>
          </p:cNvPicPr>
          <p:nvPr/>
        </p:nvPicPr>
        <p:blipFill>
          <a:blip r:embed="rId2"/>
          <a:stretch>
            <a:fillRect/>
          </a:stretch>
        </p:blipFill>
        <p:spPr>
          <a:xfrm>
            <a:off x="2047875" y="1004887"/>
            <a:ext cx="8610600" cy="5629275"/>
          </a:xfrm>
          <a:prstGeom prst="rect">
            <a:avLst/>
          </a:prstGeom>
        </p:spPr>
      </p:pic>
    </p:spTree>
    <p:extLst>
      <p:ext uri="{BB962C8B-B14F-4D97-AF65-F5344CB8AC3E}">
        <p14:creationId xmlns:p14="http://schemas.microsoft.com/office/powerpoint/2010/main" val="2624803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729202" y="2155649"/>
            <a:ext cx="4257675" cy="369332"/>
          </a:xfrm>
          <a:prstGeom prst="rect">
            <a:avLst/>
          </a:prstGeom>
          <a:noFill/>
        </p:spPr>
        <p:txBody>
          <a:bodyPr wrap="square" rtlCol="0">
            <a:spAutoFit/>
          </a:bodyPr>
          <a:lstStyle/>
          <a:p>
            <a:pPr algn="ctr"/>
            <a:r>
              <a:rPr lang="en-US" b="1" u="sng" dirty="0">
                <a:solidFill>
                  <a:schemeClr val="accent1">
                    <a:lumMod val="75000"/>
                  </a:schemeClr>
                </a:solidFill>
                <a:latin typeface="Arial" pitchFamily="34" charset="0"/>
                <a:cs typeface="Arial" pitchFamily="34" charset="0"/>
              </a:rPr>
              <a:t>NATIONAL STATISTICS OFFICE</a:t>
            </a:r>
          </a:p>
        </p:txBody>
      </p:sp>
      <p:sp>
        <p:nvSpPr>
          <p:cNvPr id="27" name="TextBox 26"/>
          <p:cNvSpPr txBox="1"/>
          <p:nvPr/>
        </p:nvSpPr>
        <p:spPr>
          <a:xfrm>
            <a:off x="6183382" y="2175110"/>
            <a:ext cx="4572000" cy="369332"/>
          </a:xfrm>
          <a:prstGeom prst="rect">
            <a:avLst/>
          </a:prstGeom>
          <a:noFill/>
        </p:spPr>
        <p:txBody>
          <a:bodyPr wrap="square" rtlCol="0">
            <a:spAutoFit/>
          </a:bodyPr>
          <a:lstStyle/>
          <a:p>
            <a:pPr algn="ctr"/>
            <a:r>
              <a:rPr lang="en-US" b="1" u="sng" dirty="0">
                <a:solidFill>
                  <a:schemeClr val="accent1">
                    <a:lumMod val="75000"/>
                  </a:schemeClr>
                </a:solidFill>
                <a:latin typeface="Arial" pitchFamily="34" charset="0"/>
                <a:cs typeface="Arial" pitchFamily="34" charset="0"/>
              </a:rPr>
              <a:t>NATIONAL DEVELOPMENT AGENCY</a:t>
            </a:r>
          </a:p>
        </p:txBody>
      </p:sp>
      <p:sp>
        <p:nvSpPr>
          <p:cNvPr id="28" name="TextBox 27"/>
          <p:cNvSpPr txBox="1"/>
          <p:nvPr/>
        </p:nvSpPr>
        <p:spPr>
          <a:xfrm>
            <a:off x="6435997" y="2634229"/>
            <a:ext cx="4048414" cy="1200329"/>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a:latin typeface="Arial" pitchFamily="34" charset="0"/>
                <a:cs typeface="Arial" pitchFamily="34" charset="0"/>
              </a:rPr>
              <a:t>Alignment of SDGs with national policies and </a:t>
            </a:r>
            <a:r>
              <a:rPr lang="en-US" dirty="0" smtClean="0">
                <a:latin typeface="Arial" pitchFamily="34" charset="0"/>
                <a:cs typeface="Arial" pitchFamily="34" charset="0"/>
              </a:rPr>
              <a:t>programs and their </a:t>
            </a:r>
            <a:r>
              <a:rPr lang="en-US" dirty="0">
                <a:latin typeface="Arial" pitchFamily="34" charset="0"/>
                <a:cs typeface="Arial" pitchFamily="34" charset="0"/>
              </a:rPr>
              <a:t>planning, implementation, monitoring and reporting</a:t>
            </a:r>
          </a:p>
        </p:txBody>
      </p:sp>
      <p:sp>
        <p:nvSpPr>
          <p:cNvPr id="29" name="TextBox 28"/>
          <p:cNvSpPr txBox="1"/>
          <p:nvPr/>
        </p:nvSpPr>
        <p:spPr>
          <a:xfrm>
            <a:off x="1710742" y="2622106"/>
            <a:ext cx="4295775" cy="1200329"/>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a:latin typeface="Arial" pitchFamily="34" charset="0"/>
                <a:cs typeface="Arial" pitchFamily="34" charset="0"/>
              </a:rPr>
              <a:t>Development of the methods for data used for monitoring the implementation of SDGs and compilation of SDG and SDV data</a:t>
            </a:r>
          </a:p>
        </p:txBody>
      </p:sp>
      <p:sp>
        <p:nvSpPr>
          <p:cNvPr id="30" name="Down Arrow 29"/>
          <p:cNvSpPr/>
          <p:nvPr/>
        </p:nvSpPr>
        <p:spPr>
          <a:xfrm>
            <a:off x="3624676" y="3886407"/>
            <a:ext cx="466725" cy="809625"/>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1" name="Down Arrow 30"/>
          <p:cNvSpPr/>
          <p:nvPr/>
        </p:nvSpPr>
        <p:spPr>
          <a:xfrm>
            <a:off x="8205688" y="3902405"/>
            <a:ext cx="466725" cy="809625"/>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2" name="Rectangle 31"/>
          <p:cNvSpPr/>
          <p:nvPr/>
        </p:nvSpPr>
        <p:spPr>
          <a:xfrm>
            <a:off x="1424402" y="4780161"/>
            <a:ext cx="9328728" cy="400110"/>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2000" b="1" dirty="0">
                <a:solidFill>
                  <a:schemeClr val="tx2"/>
                </a:solidFill>
                <a:latin typeface="Arial" pitchFamily="34" charset="0"/>
                <a:ea typeface="Tahoma" pitchFamily="34" charset="0"/>
                <a:cs typeface="Arial" pitchFamily="34" charset="0"/>
              </a:rPr>
              <a:t>MINISTRIES AND OTHER PUBLIC ORGANIZATIONS</a:t>
            </a:r>
          </a:p>
        </p:txBody>
      </p:sp>
      <p:sp>
        <p:nvSpPr>
          <p:cNvPr id="34" name="Rectangle 33"/>
          <p:cNvSpPr/>
          <p:nvPr/>
        </p:nvSpPr>
        <p:spPr>
          <a:xfrm>
            <a:off x="1434216" y="5328570"/>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CIVIL </a:t>
            </a:r>
            <a:r>
              <a:rPr lang="en-US" sz="1600" b="1" dirty="0" smtClean="0">
                <a:solidFill>
                  <a:schemeClr val="tx2"/>
                </a:solidFill>
                <a:latin typeface="Arial" pitchFamily="34" charset="0"/>
                <a:ea typeface="Tahoma" pitchFamily="34" charset="0"/>
                <a:cs typeface="Arial" pitchFamily="34" charset="0"/>
              </a:rPr>
              <a:t>SOCIETY </a:t>
            </a:r>
            <a:r>
              <a:rPr lang="en-US" sz="1600" b="1" dirty="0">
                <a:solidFill>
                  <a:schemeClr val="tx2"/>
                </a:solidFill>
                <a:latin typeface="Arial" pitchFamily="34" charset="0"/>
                <a:ea typeface="Tahoma" pitchFamily="34" charset="0"/>
                <a:cs typeface="Arial" pitchFamily="34" charset="0"/>
              </a:rPr>
              <a:t>ORGANIZATIONS AND </a:t>
            </a:r>
            <a:r>
              <a:rPr lang="en-US" sz="1600" b="1" dirty="0" smtClean="0">
                <a:solidFill>
                  <a:schemeClr val="tx2"/>
                </a:solidFill>
                <a:latin typeface="Arial" pitchFamily="34" charset="0"/>
                <a:ea typeface="Tahoma" pitchFamily="34" charset="0"/>
                <a:cs typeface="Arial" pitchFamily="34" charset="0"/>
              </a:rPr>
              <a:t>BUSINESS </a:t>
            </a:r>
            <a:r>
              <a:rPr lang="en-US" sz="1600" b="1" dirty="0">
                <a:solidFill>
                  <a:schemeClr val="tx2"/>
                </a:solidFill>
                <a:latin typeface="Arial" pitchFamily="34" charset="0"/>
                <a:ea typeface="Tahoma" pitchFamily="34" charset="0"/>
                <a:cs typeface="Arial" pitchFamily="34" charset="0"/>
              </a:rPr>
              <a:t>ENTITIES</a:t>
            </a:r>
          </a:p>
        </p:txBody>
      </p:sp>
      <p:sp>
        <p:nvSpPr>
          <p:cNvPr id="35" name="Rectangle 34"/>
          <p:cNvSpPr/>
          <p:nvPr/>
        </p:nvSpPr>
        <p:spPr>
          <a:xfrm>
            <a:off x="1424691" y="5795295"/>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UNIVERSITIES, ACADEMIA AND RESEARCH INSTITUTES</a:t>
            </a:r>
          </a:p>
        </p:txBody>
      </p:sp>
      <p:sp>
        <p:nvSpPr>
          <p:cNvPr id="36" name="Rectangle 35"/>
          <p:cNvSpPr/>
          <p:nvPr/>
        </p:nvSpPr>
        <p:spPr>
          <a:xfrm>
            <a:off x="1443741" y="6233445"/>
            <a:ext cx="9328728" cy="338554"/>
          </a:xfrm>
          <a:prstGeom prst="rect">
            <a:avLst/>
          </a:prstGeom>
          <a:ln w="3175"/>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1600" b="1" dirty="0">
                <a:solidFill>
                  <a:schemeClr val="tx2"/>
                </a:solidFill>
                <a:latin typeface="Arial" pitchFamily="34" charset="0"/>
                <a:ea typeface="Tahoma" pitchFamily="34" charset="0"/>
                <a:cs typeface="Arial" pitchFamily="34" charset="0"/>
              </a:rPr>
              <a:t>INTERNATIONAL ORGANIZATIONS</a:t>
            </a:r>
          </a:p>
        </p:txBody>
      </p:sp>
      <p:sp>
        <p:nvSpPr>
          <p:cNvPr id="2" name="Rectangle 1"/>
          <p:cNvSpPr/>
          <p:nvPr/>
        </p:nvSpPr>
        <p:spPr>
          <a:xfrm>
            <a:off x="1425162" y="869622"/>
            <a:ext cx="5240379" cy="923330"/>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a:solidFill>
                  <a:schemeClr val="dk1"/>
                </a:solidFill>
                <a:latin typeface="Arial" pitchFamily="34" charset="0"/>
                <a:cs typeface="Arial" pitchFamily="34" charset="0"/>
              </a:rPr>
              <a:t>Standing </a:t>
            </a:r>
            <a:r>
              <a:rPr lang="en-US" b="1" dirty="0" smtClean="0">
                <a:solidFill>
                  <a:schemeClr val="dk1"/>
                </a:solidFill>
                <a:latin typeface="Arial" pitchFamily="34" charset="0"/>
                <a:cs typeface="Arial" pitchFamily="34" charset="0"/>
              </a:rPr>
              <a:t>Committee </a:t>
            </a:r>
            <a:r>
              <a:rPr lang="en-US" b="1" dirty="0">
                <a:solidFill>
                  <a:schemeClr val="dk1"/>
                </a:solidFill>
                <a:latin typeface="Arial" pitchFamily="34" charset="0"/>
                <a:cs typeface="Arial" pitchFamily="34" charset="0"/>
              </a:rPr>
              <a:t>on Social </a:t>
            </a:r>
            <a:r>
              <a:rPr lang="en-US" b="1" dirty="0" smtClean="0">
                <a:solidFill>
                  <a:schemeClr val="dk1"/>
                </a:solidFill>
                <a:latin typeface="Arial" pitchFamily="34" charset="0"/>
                <a:cs typeface="Arial" pitchFamily="34" charset="0"/>
              </a:rPr>
              <a:t>Policy</a:t>
            </a:r>
            <a:r>
              <a:rPr lang="en-US" b="1" dirty="0">
                <a:solidFill>
                  <a:schemeClr val="dk1"/>
                </a:solidFill>
                <a:latin typeface="Arial" pitchFamily="34" charset="0"/>
                <a:cs typeface="Arial" pitchFamily="34" charset="0"/>
              </a:rPr>
              <a:t>, </a:t>
            </a:r>
            <a:r>
              <a:rPr lang="en-US" b="1" dirty="0" smtClean="0">
                <a:solidFill>
                  <a:schemeClr val="dk1"/>
                </a:solidFill>
                <a:latin typeface="Arial" pitchFamily="34" charset="0"/>
                <a:cs typeface="Arial" pitchFamily="34" charset="0"/>
              </a:rPr>
              <a:t>Education</a:t>
            </a:r>
            <a:r>
              <a:rPr lang="en-US" b="1" dirty="0">
                <a:solidFill>
                  <a:schemeClr val="dk1"/>
                </a:solidFill>
                <a:latin typeface="Arial" pitchFamily="34" charset="0"/>
                <a:cs typeface="Arial" pitchFamily="34" charset="0"/>
              </a:rPr>
              <a:t>, </a:t>
            </a:r>
            <a:r>
              <a:rPr lang="en-US" b="1" dirty="0" smtClean="0">
                <a:solidFill>
                  <a:schemeClr val="dk1"/>
                </a:solidFill>
                <a:latin typeface="Arial" pitchFamily="34" charset="0"/>
                <a:cs typeface="Arial" pitchFamily="34" charset="0"/>
              </a:rPr>
              <a:t>Culture </a:t>
            </a:r>
            <a:r>
              <a:rPr lang="en-US" b="1" dirty="0">
                <a:solidFill>
                  <a:schemeClr val="dk1"/>
                </a:solidFill>
                <a:latin typeface="Arial" pitchFamily="34" charset="0"/>
                <a:cs typeface="Arial" pitchFamily="34" charset="0"/>
              </a:rPr>
              <a:t>and </a:t>
            </a:r>
            <a:r>
              <a:rPr lang="en-US" b="1" dirty="0" smtClean="0">
                <a:solidFill>
                  <a:schemeClr val="dk1"/>
                </a:solidFill>
                <a:latin typeface="Arial" pitchFamily="34" charset="0"/>
                <a:cs typeface="Arial" pitchFamily="34" charset="0"/>
              </a:rPr>
              <a:t>Science </a:t>
            </a:r>
            <a:r>
              <a:rPr lang="en-US" b="1" dirty="0">
                <a:solidFill>
                  <a:schemeClr val="dk1"/>
                </a:solidFill>
                <a:latin typeface="Arial" pitchFamily="34" charset="0"/>
                <a:cs typeface="Arial" pitchFamily="34" charset="0"/>
              </a:rPr>
              <a:t>of the State Great </a:t>
            </a:r>
            <a:r>
              <a:rPr lang="en-US" b="1" dirty="0" err="1">
                <a:solidFill>
                  <a:schemeClr val="dk1"/>
                </a:solidFill>
                <a:latin typeface="Arial" pitchFamily="34" charset="0"/>
                <a:cs typeface="Arial" pitchFamily="34" charset="0"/>
              </a:rPr>
              <a:t>Khural</a:t>
            </a:r>
            <a:endParaRPr lang="en-US" b="1" dirty="0">
              <a:solidFill>
                <a:schemeClr val="dk1"/>
              </a:solidFill>
              <a:latin typeface="Arial" pitchFamily="34" charset="0"/>
              <a:cs typeface="Arial" pitchFamily="34" charset="0"/>
            </a:endParaRPr>
          </a:p>
        </p:txBody>
      </p:sp>
      <p:sp>
        <p:nvSpPr>
          <p:cNvPr id="3" name="Right Arrow 2"/>
          <p:cNvSpPr/>
          <p:nvPr/>
        </p:nvSpPr>
        <p:spPr>
          <a:xfrm>
            <a:off x="6935953" y="1100455"/>
            <a:ext cx="677917" cy="461665"/>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dk1"/>
              </a:solidFill>
            </a:endParaRPr>
          </a:p>
        </p:txBody>
      </p:sp>
      <p:sp>
        <p:nvSpPr>
          <p:cNvPr id="17" name="Rectangle 16"/>
          <p:cNvSpPr/>
          <p:nvPr/>
        </p:nvSpPr>
        <p:spPr>
          <a:xfrm>
            <a:off x="7872090" y="882096"/>
            <a:ext cx="2851293" cy="936693"/>
          </a:xfrm>
          <a:prstGeom prst="rect">
            <a:avLst/>
          </a:prstGeom>
          <a:ln w="3175"/>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b="1" dirty="0">
                <a:latin typeface="Arial" pitchFamily="34" charset="0"/>
                <a:cs typeface="Arial" pitchFamily="34" charset="0"/>
              </a:rPr>
              <a:t>Subcommittee on Sustainable Development</a:t>
            </a:r>
          </a:p>
        </p:txBody>
      </p:sp>
      <p:sp>
        <p:nvSpPr>
          <p:cNvPr id="18" name="Title 3"/>
          <p:cNvSpPr>
            <a:spLocks noGrp="1"/>
          </p:cNvSpPr>
          <p:nvPr>
            <p:ph type="title"/>
          </p:nvPr>
        </p:nvSpPr>
        <p:spPr>
          <a:xfrm>
            <a:off x="1152525" y="289198"/>
            <a:ext cx="9966663" cy="369332"/>
          </a:xfrm>
          <a:ln>
            <a:noFill/>
          </a:ln>
          <a:extLst/>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800" b="1" dirty="0" smtClean="0">
                <a:solidFill>
                  <a:schemeClr val="tx2"/>
                </a:solidFill>
                <a:latin typeface="Arial" pitchFamily="34" charset="0"/>
                <a:ea typeface="Tahoma" pitchFamily="34" charset="0"/>
                <a:cs typeface="Arial" pitchFamily="34" charset="0"/>
              </a:rPr>
              <a:t>SDGs </a:t>
            </a:r>
            <a:r>
              <a:rPr lang="en-US" sz="1800" b="1" dirty="0">
                <a:solidFill>
                  <a:schemeClr val="tx2"/>
                </a:solidFill>
                <a:latin typeface="Arial" pitchFamily="34" charset="0"/>
                <a:ea typeface="Tahoma" pitchFamily="34" charset="0"/>
                <a:cs typeface="Arial" pitchFamily="34" charset="0"/>
              </a:rPr>
              <a:t>at </a:t>
            </a:r>
            <a:r>
              <a:rPr lang="en-US" sz="1800" b="1" dirty="0" smtClean="0">
                <a:solidFill>
                  <a:schemeClr val="tx2"/>
                </a:solidFill>
                <a:latin typeface="Arial" pitchFamily="34" charset="0"/>
                <a:ea typeface="Tahoma" pitchFamily="34" charset="0"/>
                <a:cs typeface="Arial" pitchFamily="34" charset="0"/>
              </a:rPr>
              <a:t>NATIONAL LEVEL</a:t>
            </a:r>
            <a:r>
              <a:rPr lang="mn-MN" sz="1800" b="1" dirty="0" smtClean="0">
                <a:solidFill>
                  <a:schemeClr val="tx2"/>
                </a:solidFill>
                <a:latin typeface="Arial" pitchFamily="34" charset="0"/>
                <a:ea typeface="Tahoma" pitchFamily="34" charset="0"/>
                <a:cs typeface="Arial" pitchFamily="34" charset="0"/>
              </a:rPr>
              <a:t>, </a:t>
            </a:r>
            <a:r>
              <a:rPr lang="en-US" sz="1800" b="1" dirty="0" smtClean="0">
                <a:solidFill>
                  <a:schemeClr val="tx2"/>
                </a:solidFill>
                <a:latin typeface="Arial" pitchFamily="34" charset="0"/>
                <a:cs typeface="Arial" pitchFamily="34" charset="0"/>
              </a:rPr>
              <a:t>implementation </a:t>
            </a:r>
            <a:r>
              <a:rPr lang="en-US" sz="1800" b="1" dirty="0">
                <a:solidFill>
                  <a:schemeClr val="tx2"/>
                </a:solidFill>
                <a:latin typeface="Arial" pitchFamily="34" charset="0"/>
                <a:cs typeface="Arial" pitchFamily="34" charset="0"/>
              </a:rPr>
              <a:t>mechanism </a:t>
            </a:r>
          </a:p>
        </p:txBody>
      </p:sp>
    </p:spTree>
    <p:extLst>
      <p:ext uri="{BB962C8B-B14F-4D97-AF65-F5344CB8AC3E}">
        <p14:creationId xmlns:p14="http://schemas.microsoft.com/office/powerpoint/2010/main" val="2274445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2767537" y="4246937"/>
            <a:ext cx="8482742" cy="1087268"/>
          </a:xfrm>
        </p:spPr>
        <p:txBody>
          <a:bodyPr/>
          <a:lstStyle/>
          <a:p>
            <a:r>
              <a:rPr lang="en-US" sz="2000" dirty="0" smtClean="0">
                <a:latin typeface="Arial" pitchFamily="34" charset="0"/>
                <a:cs typeface="Arial" pitchFamily="34" charset="0"/>
              </a:rPr>
              <a:t>SDV-2030 </a:t>
            </a:r>
            <a:r>
              <a:rPr lang="en-US" sz="2000" dirty="0">
                <a:latin typeface="Arial" pitchFamily="34" charset="0"/>
                <a:cs typeface="Arial" pitchFamily="34" charset="0"/>
              </a:rPr>
              <a:t>was approved by </a:t>
            </a:r>
            <a:r>
              <a:rPr lang="en-US" sz="2000" dirty="0" smtClean="0">
                <a:latin typeface="Arial" pitchFamily="34" charset="0"/>
                <a:cs typeface="Arial" pitchFamily="34" charset="0"/>
              </a:rPr>
              <a:t>Resolution No.19 </a:t>
            </a:r>
            <a:r>
              <a:rPr lang="en-US" sz="2000" dirty="0">
                <a:latin typeface="Arial" pitchFamily="34" charset="0"/>
                <a:cs typeface="Arial" pitchFamily="34" charset="0"/>
              </a:rPr>
              <a:t>of the Parliament of Mongolia in </a:t>
            </a:r>
            <a:r>
              <a:rPr lang="en-US" sz="2000" dirty="0" smtClean="0">
                <a:latin typeface="Arial" pitchFamily="34" charset="0"/>
                <a:cs typeface="Arial" pitchFamily="34" charset="0"/>
              </a:rPr>
              <a:t>February, 2016</a:t>
            </a:r>
            <a:r>
              <a:rPr lang="mn-MN" sz="2000" dirty="0" smtClean="0">
                <a:latin typeface="Arial" pitchFamily="34" charset="0"/>
                <a:cs typeface="Arial" pitchFamily="34" charset="0"/>
              </a:rPr>
              <a:t>.  </a:t>
            </a:r>
            <a:endParaRPr lang="en-US" sz="2000" dirty="0" smtClean="0">
              <a:latin typeface="Arial" pitchFamily="34" charset="0"/>
              <a:cs typeface="Arial" pitchFamily="34" charset="0"/>
            </a:endParaRPr>
          </a:p>
          <a:p>
            <a:pPr lvl="0"/>
            <a:r>
              <a:rPr lang="en-US" sz="2000" dirty="0">
                <a:latin typeface="Arial" pitchFamily="34" charset="0"/>
                <a:cs typeface="Arial" pitchFamily="34" charset="0"/>
              </a:rPr>
              <a:t>4 p</a:t>
            </a:r>
            <a:r>
              <a:rPr lang="en-US" sz="2000" dirty="0" smtClean="0">
                <a:latin typeface="Arial" pitchFamily="34" charset="0"/>
                <a:cs typeface="Arial" pitchFamily="34" charset="0"/>
              </a:rPr>
              <a:t>illars, 44 objectives, and 20 indicators</a:t>
            </a:r>
            <a:endParaRPr lang="en-US" sz="2000" dirty="0">
              <a:latin typeface="Arial" pitchFamily="34" charset="0"/>
              <a:cs typeface="Arial" pitchFamily="34" charset="0"/>
            </a:endParaRPr>
          </a:p>
        </p:txBody>
      </p:sp>
      <p:sp>
        <p:nvSpPr>
          <p:cNvPr id="7" name="Title 3"/>
          <p:cNvSpPr>
            <a:spLocks noGrp="1"/>
          </p:cNvSpPr>
          <p:nvPr>
            <p:ph type="title"/>
          </p:nvPr>
        </p:nvSpPr>
        <p:spPr>
          <a:xfrm>
            <a:off x="4200538" y="781587"/>
            <a:ext cx="4457685" cy="338554"/>
          </a:xfrm>
          <a:ln>
            <a:noFill/>
          </a:ln>
          <a:extLst/>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b="1" dirty="0" smtClean="0">
                <a:solidFill>
                  <a:schemeClr val="tx2"/>
                </a:solidFill>
                <a:latin typeface="Arial" pitchFamily="34" charset="0"/>
                <a:ea typeface="Tahoma" pitchFamily="34" charset="0"/>
                <a:cs typeface="Arial" pitchFamily="34" charset="0"/>
              </a:rPr>
              <a:t>MONGOLIA SUSTAINABLE VISION-2030</a:t>
            </a:r>
          </a:p>
        </p:txBody>
      </p:sp>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2457" y="1225381"/>
            <a:ext cx="2029918" cy="300138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715633" y="5334205"/>
            <a:ext cx="248816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a:latin typeface="Arial" pitchFamily="34" charset="0"/>
                <a:cs typeface="Arial" pitchFamily="34" charset="0"/>
              </a:rPr>
              <a:t>Sustainable economic</a:t>
            </a:r>
          </a:p>
          <a:p>
            <a:pPr algn="ctr"/>
            <a:r>
              <a:rPr lang="en-US">
                <a:latin typeface="Arial" pitchFamily="34" charset="0"/>
                <a:cs typeface="Arial" pitchFamily="34" charset="0"/>
              </a:rPr>
              <a:t>development</a:t>
            </a:r>
          </a:p>
          <a:p>
            <a:pPr algn="ctr"/>
            <a:r>
              <a:rPr lang="en-US">
                <a:latin typeface="Arial" pitchFamily="34" charset="0"/>
                <a:cs typeface="Arial" pitchFamily="34" charset="0"/>
              </a:rPr>
              <a:t>7 sectors, 22 targets</a:t>
            </a:r>
            <a:endParaRPr lang="en-US" dirty="0">
              <a:latin typeface="Arial" pitchFamily="34" charset="0"/>
              <a:cs typeface="Arial" pitchFamily="34" charset="0"/>
            </a:endParaRPr>
          </a:p>
        </p:txBody>
      </p:sp>
      <p:sp>
        <p:nvSpPr>
          <p:cNvPr id="20" name="TextBox 19"/>
          <p:cNvSpPr txBox="1"/>
          <p:nvPr/>
        </p:nvSpPr>
        <p:spPr>
          <a:xfrm>
            <a:off x="4496747" y="5334205"/>
            <a:ext cx="2466158"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 </a:t>
            </a:r>
            <a:r>
              <a:rPr lang="en-US" dirty="0">
                <a:latin typeface="Arial" pitchFamily="34" charset="0"/>
                <a:cs typeface="Arial" pitchFamily="34" charset="0"/>
              </a:rPr>
              <a:t>social</a:t>
            </a:r>
          </a:p>
          <a:p>
            <a:pPr algn="ctr"/>
            <a:r>
              <a:rPr lang="en-US" dirty="0">
                <a:latin typeface="Arial" pitchFamily="34" charset="0"/>
                <a:cs typeface="Arial" pitchFamily="34" charset="0"/>
              </a:rPr>
              <a:t>development</a:t>
            </a:r>
          </a:p>
          <a:p>
            <a:pPr algn="ctr"/>
            <a:r>
              <a:rPr lang="en-US" dirty="0">
                <a:latin typeface="Arial" pitchFamily="34" charset="0"/>
                <a:cs typeface="Arial" pitchFamily="34" charset="0"/>
              </a:rPr>
              <a:t>3 sectors, 12 targets</a:t>
            </a:r>
          </a:p>
        </p:txBody>
      </p:sp>
      <p:sp>
        <p:nvSpPr>
          <p:cNvPr id="21" name="TextBox 20"/>
          <p:cNvSpPr txBox="1"/>
          <p:nvPr/>
        </p:nvSpPr>
        <p:spPr>
          <a:xfrm>
            <a:off x="9527610" y="5334205"/>
            <a:ext cx="241674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a:t>
            </a:r>
            <a:endParaRPr lang="en-US" dirty="0">
              <a:latin typeface="Arial" pitchFamily="34" charset="0"/>
              <a:cs typeface="Arial" pitchFamily="34" charset="0"/>
            </a:endParaRPr>
          </a:p>
          <a:p>
            <a:pPr algn="ctr"/>
            <a:r>
              <a:rPr lang="en-US" dirty="0">
                <a:latin typeface="Arial" pitchFamily="34" charset="0"/>
                <a:cs typeface="Arial" pitchFamily="34" charset="0"/>
              </a:rPr>
              <a:t>governance</a:t>
            </a:r>
          </a:p>
          <a:p>
            <a:pPr algn="ctr"/>
            <a:r>
              <a:rPr lang="en-US" dirty="0">
                <a:latin typeface="Arial" pitchFamily="34" charset="0"/>
                <a:cs typeface="Arial" pitchFamily="34" charset="0"/>
              </a:rPr>
              <a:t>4 targets</a:t>
            </a:r>
          </a:p>
        </p:txBody>
      </p:sp>
      <p:sp>
        <p:nvSpPr>
          <p:cNvPr id="22" name="TextBox 21"/>
          <p:cNvSpPr txBox="1"/>
          <p:nvPr/>
        </p:nvSpPr>
        <p:spPr>
          <a:xfrm>
            <a:off x="7255855" y="5334205"/>
            <a:ext cx="1978805" cy="152379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latin typeface="Arial" pitchFamily="34" charset="0"/>
                <a:cs typeface="Arial" pitchFamily="34" charset="0"/>
              </a:rPr>
              <a:t>Sustainable </a:t>
            </a:r>
            <a:r>
              <a:rPr lang="en-US" dirty="0">
                <a:latin typeface="Arial" pitchFamily="34" charset="0"/>
                <a:cs typeface="Arial" pitchFamily="34" charset="0"/>
              </a:rPr>
              <a:t>environment</a:t>
            </a:r>
          </a:p>
          <a:p>
            <a:pPr algn="ctr"/>
            <a:r>
              <a:rPr lang="en-US" dirty="0">
                <a:latin typeface="Arial" pitchFamily="34" charset="0"/>
                <a:cs typeface="Arial" pitchFamily="34" charset="0"/>
              </a:rPr>
              <a:t>development</a:t>
            </a:r>
          </a:p>
          <a:p>
            <a:pPr algn="ctr"/>
            <a:r>
              <a:rPr lang="en-US" dirty="0">
                <a:latin typeface="Arial" pitchFamily="34" charset="0"/>
                <a:cs typeface="Arial" pitchFamily="34" charset="0"/>
              </a:rPr>
              <a:t>3 sectors, 6</a:t>
            </a:r>
          </a:p>
          <a:p>
            <a:pPr algn="ctr"/>
            <a:r>
              <a:rPr lang="en-US" dirty="0">
                <a:latin typeface="Arial" pitchFamily="34" charset="0"/>
                <a:cs typeface="Arial" pitchFamily="34" charset="0"/>
              </a:rPr>
              <a:t>targets</a:t>
            </a:r>
          </a:p>
        </p:txBody>
      </p:sp>
      <p:sp>
        <p:nvSpPr>
          <p:cNvPr id="24" name="Title 3"/>
          <p:cNvSpPr txBox="1">
            <a:spLocks/>
          </p:cNvSpPr>
          <p:nvPr/>
        </p:nvSpPr>
        <p:spPr bwMode="auto">
          <a:xfrm>
            <a:off x="1118276" y="168877"/>
            <a:ext cx="10132003" cy="369332"/>
          </a:xfrm>
          <a:prstGeom prst="rect">
            <a:avLst/>
          </a:prstGeom>
          <a:ln w="25400" cap="flat" cmpd="sng" algn="ctr">
            <a:noFill/>
            <a:prstDash val="solid"/>
          </a:ln>
          <a:extLst>
            <a:ext uri="{91240B29-F687-4F45-9708-019B960494DF}">
              <a14:hiddenLine xmlns:a14="http://schemas.microsoft.com/office/drawing/2010/main"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lvl1pPr algn="ctr" rtl="0" eaLnBrk="1" fontAlgn="base" hangingPunct="1">
              <a:spcBef>
                <a:spcPct val="0"/>
              </a:spcBef>
              <a:spcAft>
                <a:spcPct val="0"/>
              </a:spcAft>
              <a:defRPr sz="4400" kern="1200">
                <a:solidFill>
                  <a:schemeClr val="dk1"/>
                </a:solidFill>
                <a:latin typeface="+mn-lt"/>
                <a:ea typeface="+mn-ea"/>
                <a:cs typeface="+mn-cs"/>
              </a:defRPr>
            </a:lvl1pPr>
            <a:lvl2pPr algn="ctr" rtl="0" eaLnBrk="1" fontAlgn="base" hangingPunct="1">
              <a:spcBef>
                <a:spcPct val="0"/>
              </a:spcBef>
              <a:spcAft>
                <a:spcPct val="0"/>
              </a:spcAft>
              <a:defRPr sz="4400">
                <a:solidFill>
                  <a:schemeClr val="dk1"/>
                </a:solidFill>
                <a:latin typeface="+mn-lt"/>
                <a:ea typeface="+mn-ea"/>
                <a:cs typeface="+mn-cs"/>
              </a:defRPr>
            </a:lvl2pPr>
            <a:lvl3pPr algn="ctr" rtl="0" eaLnBrk="1" fontAlgn="base" hangingPunct="1">
              <a:spcBef>
                <a:spcPct val="0"/>
              </a:spcBef>
              <a:spcAft>
                <a:spcPct val="0"/>
              </a:spcAft>
              <a:defRPr sz="4400">
                <a:solidFill>
                  <a:schemeClr val="dk1"/>
                </a:solidFill>
                <a:latin typeface="+mn-lt"/>
                <a:ea typeface="+mn-ea"/>
                <a:cs typeface="+mn-cs"/>
              </a:defRPr>
            </a:lvl3pPr>
            <a:lvl4pPr algn="ctr" rtl="0" eaLnBrk="1" fontAlgn="base" hangingPunct="1">
              <a:spcBef>
                <a:spcPct val="0"/>
              </a:spcBef>
              <a:spcAft>
                <a:spcPct val="0"/>
              </a:spcAft>
              <a:defRPr sz="4400">
                <a:solidFill>
                  <a:schemeClr val="dk1"/>
                </a:solidFill>
                <a:latin typeface="+mn-lt"/>
                <a:ea typeface="+mn-ea"/>
                <a:cs typeface="+mn-cs"/>
              </a:defRPr>
            </a:lvl4pPr>
            <a:lvl5pPr algn="ctr" rtl="0" eaLnBrk="1" fontAlgn="base" hangingPunct="1">
              <a:spcBef>
                <a:spcPct val="0"/>
              </a:spcBef>
              <a:spcAft>
                <a:spcPct val="0"/>
              </a:spcAft>
              <a:defRPr sz="4400">
                <a:solidFill>
                  <a:schemeClr val="dk1"/>
                </a:solidFill>
                <a:latin typeface="+mn-lt"/>
                <a:ea typeface="+mn-ea"/>
                <a:cs typeface="+mn-cs"/>
              </a:defRPr>
            </a:lvl5pPr>
            <a:lvl6pPr marL="457200" algn="ctr" rtl="0" eaLnBrk="1" fontAlgn="base" hangingPunct="1">
              <a:spcBef>
                <a:spcPct val="0"/>
              </a:spcBef>
              <a:spcAft>
                <a:spcPct val="0"/>
              </a:spcAft>
              <a:defRPr sz="4400">
                <a:solidFill>
                  <a:schemeClr val="dk1"/>
                </a:solidFill>
                <a:latin typeface="+mn-lt"/>
                <a:ea typeface="+mn-ea"/>
                <a:cs typeface="+mn-cs"/>
              </a:defRPr>
            </a:lvl6pPr>
            <a:lvl7pPr marL="914400" algn="ctr" rtl="0" eaLnBrk="1" fontAlgn="base" hangingPunct="1">
              <a:spcBef>
                <a:spcPct val="0"/>
              </a:spcBef>
              <a:spcAft>
                <a:spcPct val="0"/>
              </a:spcAft>
              <a:defRPr sz="4400">
                <a:solidFill>
                  <a:schemeClr val="dk1"/>
                </a:solidFill>
                <a:latin typeface="+mn-lt"/>
                <a:ea typeface="+mn-ea"/>
                <a:cs typeface="+mn-cs"/>
              </a:defRPr>
            </a:lvl7pPr>
            <a:lvl8pPr marL="1371600" algn="ctr" rtl="0" eaLnBrk="1" fontAlgn="base" hangingPunct="1">
              <a:spcBef>
                <a:spcPct val="0"/>
              </a:spcBef>
              <a:spcAft>
                <a:spcPct val="0"/>
              </a:spcAft>
              <a:defRPr sz="4400">
                <a:solidFill>
                  <a:schemeClr val="dk1"/>
                </a:solidFill>
                <a:latin typeface="+mn-lt"/>
                <a:ea typeface="+mn-ea"/>
                <a:cs typeface="+mn-cs"/>
              </a:defRPr>
            </a:lvl8pPr>
            <a:lvl9pPr marL="1828800" algn="ctr" rtl="0" eaLnBrk="1" fontAlgn="base" hangingPunct="1">
              <a:spcBef>
                <a:spcPct val="0"/>
              </a:spcBef>
              <a:spcAft>
                <a:spcPct val="0"/>
              </a:spcAft>
              <a:defRPr sz="4400">
                <a:solidFill>
                  <a:schemeClr val="dk1"/>
                </a:solidFill>
                <a:latin typeface="+mn-lt"/>
                <a:ea typeface="+mn-ea"/>
                <a:cs typeface="+mn-cs"/>
              </a:defRPr>
            </a:lvl9pPr>
          </a:lstStyle>
          <a:p>
            <a:r>
              <a:rPr lang="en-US" sz="1800" b="1" dirty="0" smtClean="0">
                <a:solidFill>
                  <a:schemeClr val="tx2"/>
                </a:solidFill>
                <a:latin typeface="Arial" pitchFamily="34" charset="0"/>
                <a:ea typeface="Tahoma" pitchFamily="34" charset="0"/>
                <a:cs typeface="Arial" pitchFamily="34" charset="0"/>
              </a:rPr>
              <a:t>SUSTAINABLE DEVELOPMENT GOALS at NATIONAL LEVEL</a:t>
            </a:r>
          </a:p>
        </p:txBody>
      </p:sp>
    </p:spTree>
    <p:extLst>
      <p:ext uri="{BB962C8B-B14F-4D97-AF65-F5344CB8AC3E}">
        <p14:creationId xmlns:p14="http://schemas.microsoft.com/office/powerpoint/2010/main" val="1697760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0903" y="356747"/>
            <a:ext cx="9507415" cy="707886"/>
          </a:xfrm>
          <a:prstGeom prst="rect">
            <a:avLst/>
          </a:prstGeom>
          <a:noFill/>
        </p:spPr>
        <p:txBody>
          <a:bodyPr wrap="square" rtlCol="0">
            <a:spAutoFit/>
          </a:bodyPr>
          <a:lstStyle/>
          <a:p>
            <a:pPr algn="ctr"/>
            <a:r>
              <a:rPr lang="en-US" sz="2000" b="1" dirty="0" smtClean="0">
                <a:solidFill>
                  <a:schemeClr val="tx2"/>
                </a:solidFill>
                <a:latin typeface="Arial" panose="020B0604020202020204" pitchFamily="34" charset="0"/>
                <a:ea typeface="Tahoma" panose="020B0604030504040204" pitchFamily="34" charset="0"/>
                <a:cs typeface="Arial" panose="020B0604020202020204" pitchFamily="34" charset="0"/>
              </a:rPr>
              <a:t>20 KEY INDICATORS FOR MONGOLIA SUSTAINABLE DEVELOPMENT VISION 2030</a:t>
            </a:r>
            <a:endParaRPr lang="en-US" sz="2000" b="1"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pic>
        <p:nvPicPr>
          <p:cNvPr id="6" name="Picture 5"/>
          <p:cNvPicPr>
            <a:picLocks noChangeAspect="1"/>
          </p:cNvPicPr>
          <p:nvPr/>
        </p:nvPicPr>
        <p:blipFill>
          <a:blip r:embed="rId3" cstate="print"/>
          <a:stretch>
            <a:fillRect/>
          </a:stretch>
        </p:blipFill>
        <p:spPr>
          <a:xfrm>
            <a:off x="1140040" y="1958821"/>
            <a:ext cx="10902519" cy="3245157"/>
          </a:xfrm>
          <a:prstGeom prst="rect">
            <a:avLst/>
          </a:prstGeom>
        </p:spPr>
      </p:pic>
    </p:spTree>
    <p:extLst>
      <p:ext uri="{BB962C8B-B14F-4D97-AF65-F5344CB8AC3E}">
        <p14:creationId xmlns:p14="http://schemas.microsoft.com/office/powerpoint/2010/main" val="1217289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10903" y="356747"/>
            <a:ext cx="9507415" cy="707886"/>
          </a:xfrm>
          <a:prstGeom prst="rect">
            <a:avLst/>
          </a:prstGeom>
          <a:noFill/>
        </p:spPr>
        <p:txBody>
          <a:bodyPr wrap="square" rtlCol="0">
            <a:spAutoFit/>
          </a:bodyPr>
          <a:lstStyle/>
          <a:p>
            <a:pPr algn="ctr"/>
            <a:r>
              <a:rPr lang="en-US" sz="2000" b="1" dirty="0" smtClean="0">
                <a:solidFill>
                  <a:schemeClr val="tx2"/>
                </a:solidFill>
                <a:latin typeface="Arial" panose="020B0604020202020204" pitchFamily="34" charset="0"/>
                <a:ea typeface="Tahoma" panose="020B0604030504040204" pitchFamily="34" charset="0"/>
                <a:cs typeface="Arial" panose="020B0604020202020204" pitchFamily="34" charset="0"/>
              </a:rPr>
              <a:t>20 KEY INDICATORS FOR MONGOLIA SUSTAINABLE DEVELOPMENT VISION 2030</a:t>
            </a:r>
            <a:endParaRPr lang="en-US" sz="2000" b="1"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pic>
        <p:nvPicPr>
          <p:cNvPr id="3" name="Picture 2"/>
          <p:cNvPicPr>
            <a:picLocks noChangeAspect="1"/>
          </p:cNvPicPr>
          <p:nvPr/>
        </p:nvPicPr>
        <p:blipFill>
          <a:blip r:embed="rId3" cstate="print"/>
          <a:stretch>
            <a:fillRect/>
          </a:stretch>
        </p:blipFill>
        <p:spPr>
          <a:xfrm>
            <a:off x="1063840" y="1566037"/>
            <a:ext cx="10902519" cy="4183125"/>
          </a:xfrm>
          <a:prstGeom prst="rect">
            <a:avLst/>
          </a:prstGeom>
        </p:spPr>
      </p:pic>
    </p:spTree>
    <p:extLst>
      <p:ext uri="{BB962C8B-B14F-4D97-AF65-F5344CB8AC3E}">
        <p14:creationId xmlns:p14="http://schemas.microsoft.com/office/powerpoint/2010/main" val="2115966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469296243"/>
              </p:ext>
            </p:extLst>
          </p:nvPr>
        </p:nvGraphicFramePr>
        <p:xfrm>
          <a:off x="952498" y="588006"/>
          <a:ext cx="10645423" cy="59389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186275" y="1031975"/>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1</a:t>
            </a:r>
          </a:p>
        </p:txBody>
      </p:sp>
      <p:sp>
        <p:nvSpPr>
          <p:cNvPr id="36" name="TextBox 35"/>
          <p:cNvSpPr txBox="1"/>
          <p:nvPr/>
        </p:nvSpPr>
        <p:spPr>
          <a:xfrm>
            <a:off x="1693878" y="2556966"/>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2</a:t>
            </a:r>
            <a:endParaRPr lang="en-US" sz="2400" b="1" dirty="0">
              <a:latin typeface="Arial" pitchFamily="34" charset="0"/>
              <a:cs typeface="Arial" pitchFamily="34" charset="0"/>
            </a:endParaRPr>
          </a:p>
        </p:txBody>
      </p:sp>
      <p:sp>
        <p:nvSpPr>
          <p:cNvPr id="43" name="TextBox 42"/>
          <p:cNvSpPr txBox="1"/>
          <p:nvPr/>
        </p:nvSpPr>
        <p:spPr>
          <a:xfrm>
            <a:off x="1893863" y="4003703"/>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3</a:t>
            </a:r>
          </a:p>
        </p:txBody>
      </p:sp>
      <p:sp>
        <p:nvSpPr>
          <p:cNvPr id="9" name="Title 3"/>
          <p:cNvSpPr txBox="1">
            <a:spLocks/>
          </p:cNvSpPr>
          <p:nvPr/>
        </p:nvSpPr>
        <p:spPr>
          <a:xfrm>
            <a:off x="1066800" y="127834"/>
            <a:ext cx="10163175" cy="369332"/>
          </a:xfrm>
          <a:prstGeom prst="rect">
            <a:avLst/>
          </a:prstGeom>
          <a:extLst/>
        </p:spPr>
        <p:txBody>
          <a:bodyPr wrap="square">
            <a:spAutoFit/>
          </a:bodyPr>
          <a:lstStyle>
            <a:defPPr>
              <a:defRPr lang="en-US"/>
            </a:defPPr>
            <a:lvl1pPr>
              <a:defRPr b="1">
                <a:solidFill>
                  <a:schemeClr val="tx2"/>
                </a:solidFill>
                <a:latin typeface="Arial" pitchFamily="34" charset="0"/>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en-US" dirty="0" smtClean="0"/>
              <a:t>ACTIVITIES </a:t>
            </a:r>
            <a:r>
              <a:rPr lang="en-US" dirty="0"/>
              <a:t>CARRIED OUT TOWARDS IMPLEMENTING SDGs </a:t>
            </a:r>
            <a:r>
              <a:rPr lang="en-US" dirty="0" smtClean="0"/>
              <a:t>at NATIONAL LEVEL  </a:t>
            </a:r>
            <a:endParaRPr lang="en-US" dirty="0"/>
          </a:p>
        </p:txBody>
      </p:sp>
      <p:sp>
        <p:nvSpPr>
          <p:cNvPr id="10" name="TextBox 9"/>
          <p:cNvSpPr txBox="1"/>
          <p:nvPr/>
        </p:nvSpPr>
        <p:spPr>
          <a:xfrm>
            <a:off x="1252128" y="5391950"/>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4</a:t>
            </a:r>
          </a:p>
        </p:txBody>
      </p:sp>
    </p:spTree>
    <p:extLst>
      <p:ext uri="{BB962C8B-B14F-4D97-AF65-F5344CB8AC3E}">
        <p14:creationId xmlns:p14="http://schemas.microsoft.com/office/powerpoint/2010/main" val="122098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099049915"/>
              </p:ext>
            </p:extLst>
          </p:nvPr>
        </p:nvGraphicFramePr>
        <p:xfrm>
          <a:off x="952498" y="588006"/>
          <a:ext cx="1064542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153886" y="955221"/>
            <a:ext cx="473528" cy="461665"/>
          </a:xfrm>
          <a:prstGeom prst="rect">
            <a:avLst/>
          </a:prstGeom>
          <a:noFill/>
        </p:spPr>
        <p:txBody>
          <a:bodyPr wrap="square" rtlCol="0">
            <a:spAutoFit/>
          </a:bodyPr>
          <a:lstStyle/>
          <a:p>
            <a:pPr algn="ctr"/>
            <a:r>
              <a:rPr lang="en-US" sz="2400" b="1" dirty="0">
                <a:latin typeface="Arial" pitchFamily="34" charset="0"/>
                <a:cs typeface="Arial" pitchFamily="34" charset="0"/>
              </a:rPr>
              <a:t>1</a:t>
            </a:r>
          </a:p>
        </p:txBody>
      </p:sp>
      <p:sp>
        <p:nvSpPr>
          <p:cNvPr id="36" name="TextBox 35"/>
          <p:cNvSpPr txBox="1"/>
          <p:nvPr/>
        </p:nvSpPr>
        <p:spPr>
          <a:xfrm>
            <a:off x="1617889" y="1794782"/>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2</a:t>
            </a:r>
            <a:endParaRPr lang="en-US" sz="2400" b="1" dirty="0">
              <a:latin typeface="Arial" pitchFamily="34" charset="0"/>
              <a:cs typeface="Arial" pitchFamily="34" charset="0"/>
            </a:endParaRPr>
          </a:p>
        </p:txBody>
      </p:sp>
      <p:sp>
        <p:nvSpPr>
          <p:cNvPr id="42" name="TextBox 41"/>
          <p:cNvSpPr txBox="1"/>
          <p:nvPr/>
        </p:nvSpPr>
        <p:spPr>
          <a:xfrm>
            <a:off x="1815192" y="2656114"/>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3</a:t>
            </a:r>
            <a:endParaRPr lang="en-US" sz="2400" b="1" dirty="0">
              <a:latin typeface="Arial" pitchFamily="34" charset="0"/>
              <a:cs typeface="Arial" pitchFamily="34" charset="0"/>
            </a:endParaRPr>
          </a:p>
        </p:txBody>
      </p:sp>
      <p:sp>
        <p:nvSpPr>
          <p:cNvPr id="43" name="TextBox 42"/>
          <p:cNvSpPr txBox="1"/>
          <p:nvPr/>
        </p:nvSpPr>
        <p:spPr>
          <a:xfrm>
            <a:off x="1856014" y="3475264"/>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4</a:t>
            </a:r>
            <a:endParaRPr lang="en-US" sz="2400" b="1" dirty="0">
              <a:latin typeface="Arial" pitchFamily="34" charset="0"/>
              <a:cs typeface="Arial" pitchFamily="34" charset="0"/>
            </a:endParaRPr>
          </a:p>
        </p:txBody>
      </p:sp>
      <p:sp>
        <p:nvSpPr>
          <p:cNvPr id="44" name="TextBox 43"/>
          <p:cNvSpPr txBox="1"/>
          <p:nvPr/>
        </p:nvSpPr>
        <p:spPr>
          <a:xfrm>
            <a:off x="1620611" y="4321628"/>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5</a:t>
            </a:r>
            <a:endParaRPr lang="en-US" sz="2400" b="1" dirty="0">
              <a:latin typeface="Arial" pitchFamily="34" charset="0"/>
              <a:cs typeface="Arial" pitchFamily="34" charset="0"/>
            </a:endParaRPr>
          </a:p>
        </p:txBody>
      </p:sp>
      <p:sp>
        <p:nvSpPr>
          <p:cNvPr id="9" name="Title 3"/>
          <p:cNvSpPr txBox="1">
            <a:spLocks/>
          </p:cNvSpPr>
          <p:nvPr/>
        </p:nvSpPr>
        <p:spPr>
          <a:xfrm>
            <a:off x="1066800" y="127835"/>
            <a:ext cx="8460586" cy="369332"/>
          </a:xfrm>
          <a:prstGeom prst="rect">
            <a:avLst/>
          </a:prstGeom>
          <a:extLst/>
        </p:spPr>
        <p:txBody>
          <a:bodyPr wrap="none">
            <a:spAutoFit/>
          </a:bodyPr>
          <a:lstStyle>
            <a:defPPr>
              <a:defRPr lang="en-US"/>
            </a:defPPr>
            <a:lvl1pPr>
              <a:defRPr b="1">
                <a:solidFill>
                  <a:schemeClr val="tx2"/>
                </a:solidFill>
                <a:latin typeface="Arial" pitchFamily="34" charset="0"/>
                <a:cs typeface="Arial"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smtClean="0">
                <a:ea typeface="Tahoma" pitchFamily="34" charset="0"/>
              </a:rPr>
              <a:t>ROLE </a:t>
            </a:r>
            <a:r>
              <a:rPr lang="en-US" dirty="0">
                <a:ea typeface="Tahoma" pitchFamily="34" charset="0"/>
              </a:rPr>
              <a:t>OF NATIONAL STATISTICAL INSTITUTIONS IN IMPLEMENTING </a:t>
            </a:r>
            <a:r>
              <a:rPr lang="en-US" dirty="0" smtClean="0">
                <a:ea typeface="Tahoma" pitchFamily="34" charset="0"/>
              </a:rPr>
              <a:t>SDGs</a:t>
            </a:r>
            <a:endParaRPr lang="en-US" dirty="0">
              <a:ea typeface="Tahoma" pitchFamily="34" charset="0"/>
            </a:endParaRPr>
          </a:p>
        </p:txBody>
      </p:sp>
      <p:sp>
        <p:nvSpPr>
          <p:cNvPr id="10" name="TextBox 9"/>
          <p:cNvSpPr txBox="1"/>
          <p:nvPr/>
        </p:nvSpPr>
        <p:spPr>
          <a:xfrm>
            <a:off x="1172936" y="5197928"/>
            <a:ext cx="473528" cy="461665"/>
          </a:xfrm>
          <a:prstGeom prst="rect">
            <a:avLst/>
          </a:prstGeom>
          <a:noFill/>
        </p:spPr>
        <p:txBody>
          <a:bodyPr wrap="square" rtlCol="0">
            <a:spAutoFit/>
          </a:bodyPr>
          <a:lstStyle/>
          <a:p>
            <a:pPr algn="ctr"/>
            <a:r>
              <a:rPr lang="en-US" sz="2400" b="1" dirty="0" smtClean="0">
                <a:latin typeface="Arial" pitchFamily="34" charset="0"/>
                <a:cs typeface="Arial" pitchFamily="34" charset="0"/>
              </a:rPr>
              <a:t>6</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3998799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1287327" y="3396641"/>
            <a:ext cx="4570674" cy="646331"/>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b="1" dirty="0">
                <a:solidFill>
                  <a:schemeClr val="accent1">
                    <a:lumMod val="50000"/>
                  </a:schemeClr>
                </a:solidFill>
                <a:latin typeface="Arial" pitchFamily="34" charset="0"/>
                <a:ea typeface="Tahoma" pitchFamily="34" charset="0"/>
                <a:cs typeface="Arial" pitchFamily="34" charset="0"/>
              </a:rPr>
              <a:t>Official and administrative statistics were covered.</a:t>
            </a:r>
          </a:p>
        </p:txBody>
      </p:sp>
      <p:sp>
        <p:nvSpPr>
          <p:cNvPr id="29" name="Rectangle 28"/>
          <p:cNvSpPr/>
          <p:nvPr/>
        </p:nvSpPr>
        <p:spPr>
          <a:xfrm>
            <a:off x="1287327" y="4360084"/>
            <a:ext cx="4552951" cy="646331"/>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algn="just"/>
            <a:r>
              <a:rPr lang="en-US" b="1" dirty="0" smtClean="0">
                <a:solidFill>
                  <a:schemeClr val="accent1">
                    <a:lumMod val="50000"/>
                  </a:schemeClr>
                </a:solidFill>
                <a:latin typeface="Arial" pitchFamily="34" charset="0"/>
                <a:ea typeface="Tahoma" pitchFamily="34" charset="0"/>
                <a:cs typeface="Arial" pitchFamily="34" charset="0"/>
              </a:rPr>
              <a:t>Total number of indicators:</a:t>
            </a:r>
            <a:r>
              <a:rPr lang="mn-MN" b="1" dirty="0" smtClean="0">
                <a:solidFill>
                  <a:schemeClr val="accent1">
                    <a:lumMod val="50000"/>
                  </a:schemeClr>
                </a:solidFill>
                <a:latin typeface="Arial" pitchFamily="34" charset="0"/>
                <a:ea typeface="Tahoma" pitchFamily="34" charset="0"/>
                <a:cs typeface="Arial" pitchFamily="34" charset="0"/>
              </a:rPr>
              <a:t> </a:t>
            </a:r>
            <a:r>
              <a:rPr lang="en-US" dirty="0" smtClean="0">
                <a:solidFill>
                  <a:schemeClr val="accent1">
                    <a:lumMod val="50000"/>
                  </a:schemeClr>
                </a:solidFill>
                <a:latin typeface="Arial" pitchFamily="34" charset="0"/>
                <a:ea typeface="Tahoma" pitchFamily="34" charset="0"/>
                <a:cs typeface="Arial" pitchFamily="34" charset="0"/>
              </a:rPr>
              <a:t>244 indicators</a:t>
            </a:r>
            <a:endParaRPr lang="en-US" dirty="0">
              <a:solidFill>
                <a:schemeClr val="accent1">
                  <a:lumMod val="50000"/>
                </a:schemeClr>
              </a:solidFill>
              <a:latin typeface="Arial" pitchFamily="34" charset="0"/>
              <a:ea typeface="Tahoma" pitchFamily="34" charset="0"/>
              <a:cs typeface="Arial" pitchFamily="34" charset="0"/>
            </a:endParaRPr>
          </a:p>
        </p:txBody>
      </p:sp>
      <p:sp>
        <p:nvSpPr>
          <p:cNvPr id="19" name="Rectangle 18"/>
          <p:cNvSpPr/>
          <p:nvPr/>
        </p:nvSpPr>
        <p:spPr>
          <a:xfrm>
            <a:off x="1305050" y="5571804"/>
            <a:ext cx="3806352" cy="646331"/>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marL="742950" lvl="1" indent="-285750">
              <a:buFont typeface="Arial" panose="020B0604020202020204" pitchFamily="34" charset="0"/>
              <a:buChar char="•"/>
            </a:pPr>
            <a:r>
              <a:rPr lang="mn-MN" dirty="0">
                <a:solidFill>
                  <a:schemeClr val="tx2"/>
                </a:solidFill>
                <a:latin typeface="Arial" pitchFamily="34" charset="0"/>
                <a:ea typeface="Tahoma" pitchFamily="34" charset="0"/>
                <a:cs typeface="Arial" pitchFamily="34" charset="0"/>
              </a:rPr>
              <a:t> </a:t>
            </a:r>
            <a:r>
              <a:rPr lang="en-US" dirty="0" smtClean="0">
                <a:solidFill>
                  <a:schemeClr val="tx2"/>
                </a:solidFill>
                <a:latin typeface="Arial" pitchFamily="34" charset="0"/>
                <a:ea typeface="Tahoma" pitchFamily="34" charset="0"/>
                <a:cs typeface="Arial" pitchFamily="34" charset="0"/>
              </a:rPr>
              <a:t>Available</a:t>
            </a:r>
            <a:endParaRPr lang="mn-MN" dirty="0">
              <a:solidFill>
                <a:schemeClr val="tx2"/>
              </a:solidFill>
              <a:latin typeface="Arial" pitchFamily="34" charset="0"/>
              <a:ea typeface="Tahoma" pitchFamily="34" charset="0"/>
              <a:cs typeface="Arial" pitchFamily="34" charset="0"/>
            </a:endParaRPr>
          </a:p>
          <a:p>
            <a:pPr marL="742950" lvl="1" indent="-285750">
              <a:buFont typeface="Arial" panose="020B0604020202020204" pitchFamily="34" charset="0"/>
              <a:buChar char="•"/>
            </a:pPr>
            <a:r>
              <a:rPr lang="en-US" dirty="0" smtClean="0">
                <a:solidFill>
                  <a:schemeClr val="tx2"/>
                </a:solidFill>
                <a:latin typeface="Arial" pitchFamily="34" charset="0"/>
                <a:ea typeface="Tahoma" pitchFamily="34" charset="0"/>
                <a:cs typeface="Arial" pitchFamily="34" charset="0"/>
              </a:rPr>
              <a:t>Not available </a:t>
            </a:r>
            <a:endParaRPr lang="mn-MN" dirty="0">
              <a:solidFill>
                <a:schemeClr val="tx2"/>
              </a:solidFill>
              <a:latin typeface="Arial" pitchFamily="34" charset="0"/>
              <a:ea typeface="Tahoma" pitchFamily="34" charset="0"/>
              <a:cs typeface="Arial" pitchFamily="34" charset="0"/>
            </a:endParaRPr>
          </a:p>
        </p:txBody>
      </p:sp>
      <p:sp>
        <p:nvSpPr>
          <p:cNvPr id="21" name="Rectangle 20"/>
          <p:cNvSpPr/>
          <p:nvPr/>
        </p:nvSpPr>
        <p:spPr>
          <a:xfrm>
            <a:off x="1285838" y="5185777"/>
            <a:ext cx="3839513" cy="369332"/>
          </a:xfrm>
          <a:prstGeom prst="rect">
            <a:avLst/>
          </a:prstGeom>
        </p:spPr>
        <p:txBody>
          <a:bodyPr wrap="none">
            <a:spAutoFit/>
          </a:bodyPr>
          <a:lstStyle/>
          <a:p>
            <a:pPr algn="just"/>
            <a:r>
              <a:rPr lang="en-US" b="1" dirty="0">
                <a:solidFill>
                  <a:schemeClr val="accent1">
                    <a:lumMod val="50000"/>
                  </a:schemeClr>
                </a:solidFill>
                <a:latin typeface="Arial" pitchFamily="34" charset="0"/>
                <a:ea typeface="Tahoma" pitchFamily="34" charset="0"/>
                <a:cs typeface="Arial" pitchFamily="34" charset="0"/>
              </a:rPr>
              <a:t>Criteria used </a:t>
            </a:r>
            <a:r>
              <a:rPr lang="en-US" b="1" dirty="0" smtClean="0">
                <a:solidFill>
                  <a:schemeClr val="accent1">
                    <a:lumMod val="50000"/>
                  </a:schemeClr>
                </a:solidFill>
                <a:latin typeface="Arial" pitchFamily="34" charset="0"/>
                <a:ea typeface="Tahoma" pitchFamily="34" charset="0"/>
                <a:cs typeface="Arial" pitchFamily="34" charset="0"/>
              </a:rPr>
              <a:t>for the </a:t>
            </a:r>
            <a:r>
              <a:rPr lang="en-US" b="1" dirty="0">
                <a:solidFill>
                  <a:schemeClr val="accent1">
                    <a:lumMod val="50000"/>
                  </a:schemeClr>
                </a:solidFill>
                <a:latin typeface="Arial" pitchFamily="34" charset="0"/>
                <a:ea typeface="Tahoma" pitchFamily="34" charset="0"/>
                <a:cs typeface="Arial" pitchFamily="34" charset="0"/>
              </a:rPr>
              <a:t>assessment</a:t>
            </a:r>
            <a:r>
              <a:rPr lang="en-US" b="1" dirty="0" smtClean="0">
                <a:solidFill>
                  <a:schemeClr val="accent1">
                    <a:lumMod val="50000"/>
                  </a:schemeClr>
                </a:solidFill>
                <a:latin typeface="Arial" pitchFamily="34" charset="0"/>
                <a:ea typeface="Tahoma" pitchFamily="34" charset="0"/>
                <a:cs typeface="Arial" pitchFamily="34" charset="0"/>
              </a:rPr>
              <a:t>:</a:t>
            </a:r>
            <a:endParaRPr lang="en-US" b="1" dirty="0">
              <a:solidFill>
                <a:schemeClr val="accent1">
                  <a:lumMod val="50000"/>
                </a:schemeClr>
              </a:solidFill>
              <a:latin typeface="Arial" pitchFamily="34" charset="0"/>
              <a:ea typeface="Tahoma" pitchFamily="34" charset="0"/>
              <a:cs typeface="Arial" pitchFamily="34" charset="0"/>
            </a:endParaRPr>
          </a:p>
        </p:txBody>
      </p:sp>
      <p:sp>
        <p:nvSpPr>
          <p:cNvPr id="12" name="Rectangle 11"/>
          <p:cNvSpPr/>
          <p:nvPr/>
        </p:nvSpPr>
        <p:spPr>
          <a:xfrm>
            <a:off x="1305050" y="1625122"/>
            <a:ext cx="10243111" cy="923330"/>
          </a:xfrm>
          <a:prstGeom prst="rect">
            <a:avLst/>
          </a:prstGeom>
          <a:ln w="3175"/>
        </p:spPr>
        <p:style>
          <a:lnRef idx="2">
            <a:schemeClr val="dk1"/>
          </a:lnRef>
          <a:fillRef idx="1">
            <a:schemeClr val="lt1"/>
          </a:fillRef>
          <a:effectRef idx="0">
            <a:schemeClr val="dk1"/>
          </a:effectRef>
          <a:fontRef idx="minor">
            <a:schemeClr val="dk1"/>
          </a:fontRef>
        </p:style>
        <p:txBody>
          <a:bodyPr wrap="square">
            <a:spAutoFit/>
          </a:bodyPr>
          <a:lstStyle/>
          <a:p>
            <a:pPr algn="just"/>
            <a:r>
              <a:rPr lang="en-US" dirty="0" smtClean="0">
                <a:solidFill>
                  <a:schemeClr val="accent1">
                    <a:lumMod val="50000"/>
                  </a:schemeClr>
                </a:solidFill>
                <a:latin typeface="Arial" pitchFamily="34" charset="0"/>
                <a:ea typeface="Tahoma" pitchFamily="34" charset="0"/>
                <a:cs typeface="Arial" pitchFamily="34" charset="0"/>
              </a:rPr>
              <a:t>As of June, 2018, the recent assessment </a:t>
            </a:r>
            <a:r>
              <a:rPr lang="en-US" dirty="0">
                <a:solidFill>
                  <a:schemeClr val="accent1">
                    <a:lumMod val="50000"/>
                  </a:schemeClr>
                </a:solidFill>
                <a:latin typeface="Arial" pitchFamily="34" charset="0"/>
                <a:ea typeface="Tahoma" pitchFamily="34" charset="0"/>
                <a:cs typeface="Arial" pitchFamily="34" charset="0"/>
              </a:rPr>
              <a:t>shows that </a:t>
            </a:r>
            <a:r>
              <a:rPr lang="en-US" dirty="0" smtClean="0">
                <a:solidFill>
                  <a:schemeClr val="accent1">
                    <a:lumMod val="50000"/>
                  </a:schemeClr>
                </a:solidFill>
                <a:latin typeface="Arial" pitchFamily="34" charset="0"/>
                <a:ea typeface="Tahoma" pitchFamily="34" charset="0"/>
                <a:cs typeface="Arial" pitchFamily="34" charset="0"/>
              </a:rPr>
              <a:t>there are 11 indicators that are not </a:t>
            </a:r>
            <a:r>
              <a:rPr lang="en-US" dirty="0">
                <a:solidFill>
                  <a:schemeClr val="accent1">
                    <a:lumMod val="50000"/>
                  </a:schemeClr>
                </a:solidFill>
                <a:latin typeface="Arial" pitchFamily="34" charset="0"/>
                <a:ea typeface="Tahoma" pitchFamily="34" charset="0"/>
                <a:cs typeface="Arial" pitchFamily="34" charset="0"/>
              </a:rPr>
              <a:t>applicable </a:t>
            </a:r>
            <a:r>
              <a:rPr lang="en-US" dirty="0" smtClean="0">
                <a:solidFill>
                  <a:schemeClr val="accent1">
                    <a:lumMod val="50000"/>
                  </a:schemeClr>
                </a:solidFill>
                <a:latin typeface="Arial" pitchFamily="34" charset="0"/>
                <a:ea typeface="Tahoma" pitchFamily="34" charset="0"/>
                <a:cs typeface="Arial" pitchFamily="34" charset="0"/>
              </a:rPr>
              <a:t>to Mongolia and 113 </a:t>
            </a:r>
            <a:r>
              <a:rPr lang="en-US" dirty="0">
                <a:solidFill>
                  <a:schemeClr val="accent1">
                    <a:lumMod val="50000"/>
                  </a:schemeClr>
                </a:solidFill>
                <a:latin typeface="Arial" pitchFamily="34" charset="0"/>
                <a:ea typeface="Tahoma" pitchFamily="34" charset="0"/>
                <a:cs typeface="Arial" pitchFamily="34" charset="0"/>
              </a:rPr>
              <a:t>indicators out of </a:t>
            </a:r>
            <a:r>
              <a:rPr lang="en-US" dirty="0" smtClean="0">
                <a:solidFill>
                  <a:schemeClr val="accent1">
                    <a:lumMod val="50000"/>
                  </a:schemeClr>
                </a:solidFill>
                <a:latin typeface="Arial" pitchFamily="34" charset="0"/>
                <a:ea typeface="Tahoma" pitchFamily="34" charset="0"/>
                <a:cs typeface="Arial" pitchFamily="34" charset="0"/>
              </a:rPr>
              <a:t>the remaining 233 SDG </a:t>
            </a:r>
            <a:r>
              <a:rPr lang="en-US" dirty="0">
                <a:solidFill>
                  <a:schemeClr val="accent1">
                    <a:lumMod val="50000"/>
                  </a:schemeClr>
                </a:solidFill>
                <a:latin typeface="Arial" pitchFamily="34" charset="0"/>
                <a:ea typeface="Tahoma" pitchFamily="34" charset="0"/>
                <a:cs typeface="Arial" pitchFamily="34" charset="0"/>
              </a:rPr>
              <a:t>indicators </a:t>
            </a:r>
            <a:r>
              <a:rPr lang="en-US" dirty="0" smtClean="0">
                <a:solidFill>
                  <a:schemeClr val="accent1">
                    <a:lumMod val="50000"/>
                  </a:schemeClr>
                </a:solidFill>
                <a:latin typeface="Arial" pitchFamily="34" charset="0"/>
                <a:ea typeface="Tahoma" pitchFamily="34" charset="0"/>
                <a:cs typeface="Arial" pitchFamily="34" charset="0"/>
              </a:rPr>
              <a:t>are produced (</a:t>
            </a:r>
            <a:r>
              <a:rPr lang="en-US" b="1" dirty="0">
                <a:solidFill>
                  <a:schemeClr val="accent1">
                    <a:lumMod val="50000"/>
                  </a:schemeClr>
                </a:solidFill>
                <a:latin typeface="Arial" pitchFamily="34" charset="0"/>
                <a:ea typeface="Tahoma" pitchFamily="34" charset="0"/>
                <a:cs typeface="Arial" pitchFamily="34" charset="0"/>
              </a:rPr>
              <a:t>2015, 2016, 2017</a:t>
            </a:r>
            <a:r>
              <a:rPr lang="en-US" dirty="0" smtClean="0">
                <a:solidFill>
                  <a:schemeClr val="accent1">
                    <a:lumMod val="50000"/>
                  </a:schemeClr>
                </a:solidFill>
                <a:latin typeface="Arial" pitchFamily="34" charset="0"/>
                <a:ea typeface="Tahoma" pitchFamily="34" charset="0"/>
                <a:cs typeface="Arial" pitchFamily="34" charset="0"/>
              </a:rPr>
              <a:t>) </a:t>
            </a:r>
            <a:r>
              <a:rPr lang="en-US" dirty="0">
                <a:solidFill>
                  <a:schemeClr val="accent1">
                    <a:lumMod val="50000"/>
                  </a:schemeClr>
                </a:solidFill>
                <a:latin typeface="Arial" pitchFamily="34" charset="0"/>
                <a:ea typeface="Tahoma" pitchFamily="34" charset="0"/>
                <a:cs typeface="Arial" pitchFamily="34" charset="0"/>
              </a:rPr>
              <a:t>and </a:t>
            </a:r>
            <a:r>
              <a:rPr lang="en-US" dirty="0" smtClean="0">
                <a:solidFill>
                  <a:schemeClr val="accent1">
                    <a:lumMod val="50000"/>
                  </a:schemeClr>
                </a:solidFill>
                <a:latin typeface="Arial" pitchFamily="34" charset="0"/>
                <a:ea typeface="Tahoma" pitchFamily="34" charset="0"/>
                <a:cs typeface="Arial" pitchFamily="34" charset="0"/>
              </a:rPr>
              <a:t>120 </a:t>
            </a:r>
            <a:r>
              <a:rPr lang="en-US" dirty="0">
                <a:solidFill>
                  <a:schemeClr val="accent1">
                    <a:lumMod val="50000"/>
                  </a:schemeClr>
                </a:solidFill>
                <a:latin typeface="Arial" pitchFamily="34" charset="0"/>
                <a:ea typeface="Tahoma" pitchFamily="34" charset="0"/>
                <a:cs typeface="Arial" pitchFamily="34" charset="0"/>
              </a:rPr>
              <a:t>indicators </a:t>
            </a:r>
            <a:r>
              <a:rPr lang="en-US" dirty="0" smtClean="0">
                <a:solidFill>
                  <a:schemeClr val="accent1">
                    <a:lumMod val="50000"/>
                  </a:schemeClr>
                </a:solidFill>
                <a:latin typeface="Arial" pitchFamily="34" charset="0"/>
                <a:ea typeface="Tahoma" pitchFamily="34" charset="0"/>
                <a:cs typeface="Arial" pitchFamily="34" charset="0"/>
              </a:rPr>
              <a:t>are not compiled </a:t>
            </a:r>
            <a:r>
              <a:rPr lang="en-US" dirty="0">
                <a:solidFill>
                  <a:schemeClr val="accent1">
                    <a:lumMod val="50000"/>
                  </a:schemeClr>
                </a:solidFill>
                <a:latin typeface="Arial" pitchFamily="34" charset="0"/>
                <a:ea typeface="Tahoma" pitchFamily="34" charset="0"/>
                <a:cs typeface="Arial" pitchFamily="34" charset="0"/>
              </a:rPr>
              <a:t>or </a:t>
            </a:r>
            <a:r>
              <a:rPr lang="en-US" dirty="0" smtClean="0">
                <a:solidFill>
                  <a:schemeClr val="accent1">
                    <a:lumMod val="50000"/>
                  </a:schemeClr>
                </a:solidFill>
                <a:latin typeface="Arial" pitchFamily="34" charset="0"/>
                <a:ea typeface="Tahoma" pitchFamily="34" charset="0"/>
                <a:cs typeface="Arial" pitchFamily="34" charset="0"/>
              </a:rPr>
              <a:t>their data </a:t>
            </a:r>
            <a:r>
              <a:rPr lang="en-US" dirty="0">
                <a:solidFill>
                  <a:schemeClr val="accent1">
                    <a:lumMod val="50000"/>
                  </a:schemeClr>
                </a:solidFill>
                <a:latin typeface="Arial" pitchFamily="34" charset="0"/>
                <a:ea typeface="Tahoma" pitchFamily="34" charset="0"/>
                <a:cs typeface="Arial" pitchFamily="34" charset="0"/>
              </a:rPr>
              <a:t>sources are not defined. </a:t>
            </a:r>
          </a:p>
        </p:txBody>
      </p:sp>
      <p:sp>
        <p:nvSpPr>
          <p:cNvPr id="14" name="Rectangle 13"/>
          <p:cNvSpPr/>
          <p:nvPr/>
        </p:nvSpPr>
        <p:spPr>
          <a:xfrm>
            <a:off x="1239598" y="280625"/>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ACTIVITIES </a:t>
            </a:r>
            <a:r>
              <a:rPr lang="en-US" b="1" dirty="0">
                <a:solidFill>
                  <a:schemeClr val="tx2"/>
                </a:solidFill>
                <a:latin typeface="Arial" pitchFamily="34" charset="0"/>
                <a:cs typeface="Arial" pitchFamily="34" charset="0"/>
              </a:rPr>
              <a:t>CARRIED OUT TOWARDS IMPLEMENTING SDGs</a:t>
            </a:r>
            <a:endParaRPr lang="mn-MN" b="1" dirty="0">
              <a:solidFill>
                <a:schemeClr val="tx2"/>
              </a:solidFill>
              <a:latin typeface="Arial" pitchFamily="34" charset="0"/>
              <a:cs typeface="Arial" pitchFamily="34" charset="0"/>
            </a:endParaRPr>
          </a:p>
        </p:txBody>
      </p:sp>
      <p:sp>
        <p:nvSpPr>
          <p:cNvPr id="15" name="Rectangle 14"/>
          <p:cNvSpPr/>
          <p:nvPr/>
        </p:nvSpPr>
        <p:spPr>
          <a:xfrm>
            <a:off x="1194197" y="1110168"/>
            <a:ext cx="10399365" cy="369332"/>
          </a:xfrm>
          <a:prstGeom prst="rect">
            <a:avLst/>
          </a:prstGeom>
        </p:spPr>
        <p:txBody>
          <a:bodyPr wrap="square">
            <a:spAutoFit/>
          </a:bodyPr>
          <a:lstStyle/>
          <a:p>
            <a:pPr lvl="0" fontAlgn="base">
              <a:spcBef>
                <a:spcPct val="0"/>
              </a:spcBef>
              <a:spcAft>
                <a:spcPct val="0"/>
              </a:spcAft>
              <a:defRPr/>
            </a:pPr>
            <a:r>
              <a:rPr lang="mn-MN" b="1" dirty="0" smtClean="0">
                <a:solidFill>
                  <a:schemeClr val="tx2"/>
                </a:solidFill>
                <a:latin typeface="Arial" pitchFamily="34" charset="0"/>
                <a:cs typeface="Arial" pitchFamily="34" charset="0"/>
              </a:rPr>
              <a:t>1. </a:t>
            </a:r>
            <a:r>
              <a:rPr lang="en-US" b="1" u="sng" dirty="0">
                <a:solidFill>
                  <a:schemeClr val="tx2"/>
                </a:solidFill>
                <a:latin typeface="Arial" pitchFamily="34" charset="0"/>
                <a:cs typeface="Arial" pitchFamily="34" charset="0"/>
              </a:rPr>
              <a:t>3 assessments </a:t>
            </a:r>
            <a:r>
              <a:rPr lang="en-US" b="1" dirty="0" smtClean="0">
                <a:solidFill>
                  <a:schemeClr val="tx2"/>
                </a:solidFill>
                <a:latin typeface="Arial" pitchFamily="34" charset="0"/>
                <a:cs typeface="Arial" pitchFamily="34" charset="0"/>
              </a:rPr>
              <a:t>for “data availability </a:t>
            </a:r>
            <a:r>
              <a:rPr lang="en-US" b="1" dirty="0">
                <a:solidFill>
                  <a:schemeClr val="tx2"/>
                </a:solidFill>
                <a:latin typeface="Arial" pitchFamily="34" charset="0"/>
                <a:cs typeface="Arial" pitchFamily="34" charset="0"/>
              </a:rPr>
              <a:t>of the SDG indicators” were conducted</a:t>
            </a:r>
            <a:r>
              <a:rPr lang="mn-MN" b="1" dirty="0" smtClean="0">
                <a:solidFill>
                  <a:schemeClr val="tx2"/>
                </a:solidFill>
                <a:latin typeface="Arial" pitchFamily="34" charset="0"/>
                <a:cs typeface="Arial" pitchFamily="34" charset="0"/>
              </a:rPr>
              <a:t>. </a:t>
            </a:r>
            <a:endParaRPr lang="mn-MN" b="1" dirty="0">
              <a:solidFill>
                <a:schemeClr val="tx2"/>
              </a:solidFill>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052291911"/>
              </p:ext>
            </p:extLst>
          </p:nvPr>
        </p:nvGraphicFramePr>
        <p:xfrm>
          <a:off x="6414185" y="3555540"/>
          <a:ext cx="5010150" cy="2645148"/>
        </p:xfrm>
        <a:graphic>
          <a:graphicData uri="http://schemas.openxmlformats.org/drawingml/2006/table">
            <a:tbl>
              <a:tblPr/>
              <a:tblGrid>
                <a:gridCol w="3230236">
                  <a:extLst>
                    <a:ext uri="{9D8B030D-6E8A-4147-A177-3AD203B41FA5}">
                      <a16:colId xmlns:a16="http://schemas.microsoft.com/office/drawing/2014/main" xmlns="" val="20000"/>
                    </a:ext>
                  </a:extLst>
                </a:gridCol>
                <a:gridCol w="926043">
                  <a:extLst>
                    <a:ext uri="{9D8B030D-6E8A-4147-A177-3AD203B41FA5}">
                      <a16:colId xmlns:a16="http://schemas.microsoft.com/office/drawing/2014/main" xmlns="" val="20001"/>
                    </a:ext>
                  </a:extLst>
                </a:gridCol>
                <a:gridCol w="853871">
                  <a:extLst>
                    <a:ext uri="{9D8B030D-6E8A-4147-A177-3AD203B41FA5}">
                      <a16:colId xmlns:a16="http://schemas.microsoft.com/office/drawing/2014/main" xmlns="" val="20002"/>
                    </a:ext>
                  </a:extLst>
                </a:gridCol>
              </a:tblGrid>
              <a:tr h="583189">
                <a:tc>
                  <a:txBody>
                    <a:bodyPr/>
                    <a:lstStyle/>
                    <a:p>
                      <a:pPr algn="l" rtl="0" fontAlgn="ctr"/>
                      <a:r>
                        <a:rPr lang="en-US" sz="1800" b="0" i="0" u="none" strike="noStrike" dirty="0">
                          <a:solidFill>
                            <a:srgbClr val="000000"/>
                          </a:solidFill>
                          <a:latin typeface="Arial" pitchFamily="34" charset="0"/>
                          <a:ea typeface="Tahoma" pitchFamily="34" charset="0"/>
                          <a:cs typeface="Arial" pitchFamily="34" charset="0"/>
                        </a:rPr>
                        <a:t> </a:t>
                      </a: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tc>
                  <a:txBody>
                    <a:bodyPr/>
                    <a:lstStyle/>
                    <a:p>
                      <a:pPr algn="ctr" rtl="0" fontAlgn="ctr"/>
                      <a:r>
                        <a:rPr lang="en-US" sz="1800" b="0" i="0" u="none" strike="noStrike" dirty="0">
                          <a:solidFill>
                            <a:srgbClr val="000000"/>
                          </a:solidFill>
                          <a:latin typeface="Arial" pitchFamily="34" charset="0"/>
                          <a:ea typeface="Tahoma" pitchFamily="34" charset="0"/>
                          <a:cs typeface="Arial" pitchFamily="34" charset="0"/>
                        </a:rPr>
                        <a:t>Total indicator</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tc>
                  <a:txBody>
                    <a:bodyPr/>
                    <a:lstStyle/>
                    <a:p>
                      <a:pPr algn="ctr" rtl="0" fontAlgn="ctr"/>
                      <a:r>
                        <a:rPr lang="en-US" sz="1800" b="0" i="0" u="none" strike="noStrike" dirty="0">
                          <a:solidFill>
                            <a:srgbClr val="000000"/>
                          </a:solidFill>
                          <a:latin typeface="Arial" pitchFamily="34" charset="0"/>
                          <a:ea typeface="Tahoma" pitchFamily="34" charset="0"/>
                          <a:cs typeface="Arial" pitchFamily="34" charset="0"/>
                        </a:rPr>
                        <a:t>%</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xmlns="" val="10000"/>
                  </a:ext>
                </a:extLst>
              </a:tr>
              <a:tr h="341113">
                <a:tc>
                  <a:txBody>
                    <a:bodyPr/>
                    <a:lstStyle/>
                    <a:p>
                      <a:pPr algn="l" rtl="0" fontAlgn="b"/>
                      <a:r>
                        <a:rPr lang="mn-MN" sz="1800" b="1" i="0" u="none" strike="noStrike" dirty="0">
                          <a:solidFill>
                            <a:srgbClr val="000000"/>
                          </a:solidFill>
                          <a:latin typeface="Arial" pitchFamily="34" charset="0"/>
                          <a:ea typeface="Tahoma" pitchFamily="34" charset="0"/>
                          <a:cs typeface="Arial" pitchFamily="34" charset="0"/>
                        </a:rPr>
                        <a:t>1</a:t>
                      </a:r>
                      <a:r>
                        <a:rPr lang="en-US" sz="1800" b="1" i="0" u="none" strike="noStrike" dirty="0">
                          <a:solidFill>
                            <a:srgbClr val="000000"/>
                          </a:solidFill>
                          <a:latin typeface="Arial" pitchFamily="34" charset="0"/>
                          <a:ea typeface="Tahoma" pitchFamily="34" charset="0"/>
                          <a:cs typeface="Arial" pitchFamily="34" charset="0"/>
                        </a:rPr>
                        <a:t>. Total SDG </a:t>
                      </a:r>
                      <a:endParaRPr lang="mn-MN"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24</a:t>
                      </a:r>
                      <a:r>
                        <a:rPr lang="mn-MN" sz="1800" b="1" i="0" u="none" strike="noStrike" dirty="0">
                          <a:solidFill>
                            <a:srgbClr val="000000"/>
                          </a:solidFill>
                          <a:latin typeface="Arial" pitchFamily="34" charset="0"/>
                          <a:ea typeface="Tahoma" pitchFamily="34" charset="0"/>
                          <a:cs typeface="Arial" pitchFamily="34" charset="0"/>
                        </a:rPr>
                        <a:t>4</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endParaRPr lang="en-US" sz="1800" b="1" i="0" u="none" strike="noStrike">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1"/>
                  </a:ext>
                </a:extLst>
              </a:tr>
              <a:tr h="341114">
                <a:tc>
                  <a:txBody>
                    <a:bodyPr/>
                    <a:lstStyle/>
                    <a:p>
                      <a:pPr algn="l" rtl="0" fontAlgn="ctr"/>
                      <a:r>
                        <a:rPr lang="en-US" sz="1800" b="0" i="0" u="none" strike="noStrike" dirty="0">
                          <a:solidFill>
                            <a:srgbClr val="000000"/>
                          </a:solidFill>
                          <a:latin typeface="Arial" pitchFamily="34" charset="0"/>
                          <a:ea typeface="Tahoma" pitchFamily="34" charset="0"/>
                          <a:cs typeface="Arial" pitchFamily="34" charset="0"/>
                        </a:rPr>
                        <a:t>2. Not applicable to MGL</a:t>
                      </a:r>
                      <a:endParaRPr lang="mn-MN" sz="1800" b="0" i="0" u="none" strike="noStrike" dirty="0">
                        <a:solidFill>
                          <a:srgbClr val="000000"/>
                        </a:solidFill>
                        <a:latin typeface="Arial" pitchFamily="34" charset="0"/>
                        <a:ea typeface="Tahoma" pitchFamily="34" charset="0"/>
                        <a:cs typeface="Arial" pitchFamily="34" charset="0"/>
                      </a:endParaRP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1</a:t>
                      </a:r>
                      <a:r>
                        <a:rPr lang="mn-MN" sz="1800" b="1" i="0" u="none" strike="noStrike" dirty="0">
                          <a:solidFill>
                            <a:srgbClr val="000000"/>
                          </a:solidFill>
                          <a:latin typeface="Arial" pitchFamily="34" charset="0"/>
                          <a:ea typeface="Tahoma" pitchFamily="34" charset="0"/>
                          <a:cs typeface="Arial" pitchFamily="34" charset="0"/>
                        </a:rPr>
                        <a:t>1</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2"/>
                  </a:ext>
                </a:extLst>
              </a:tr>
              <a:tr h="644043">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3.SDG indicators</a:t>
                      </a:r>
                      <a:r>
                        <a:rPr lang="en-US" sz="1800" b="1" i="0" u="none" strike="noStrike" baseline="0" dirty="0">
                          <a:solidFill>
                            <a:srgbClr val="000000"/>
                          </a:solidFill>
                          <a:latin typeface="Arial" pitchFamily="34" charset="0"/>
                          <a:ea typeface="Tahoma" pitchFamily="34" charset="0"/>
                          <a:cs typeface="Arial" pitchFamily="34" charset="0"/>
                        </a:rPr>
                        <a:t> applicable to MGL </a:t>
                      </a:r>
                      <a:r>
                        <a:rPr lang="en-US" sz="1800" b="1" i="0" u="none" strike="noStrike" dirty="0">
                          <a:solidFill>
                            <a:srgbClr val="000000"/>
                          </a:solidFill>
                          <a:latin typeface="Arial" pitchFamily="34" charset="0"/>
                          <a:ea typeface="Tahoma" pitchFamily="34" charset="0"/>
                          <a:cs typeface="Arial" pitchFamily="34" charset="0"/>
                        </a:rPr>
                        <a:t>(1-2)</a:t>
                      </a:r>
                      <a:r>
                        <a:rPr lang="mn-MN" sz="1800" b="1" i="0" u="none" strike="noStrike" dirty="0">
                          <a:solidFill>
                            <a:srgbClr val="000000"/>
                          </a:solidFill>
                          <a:latin typeface="Arial" pitchFamily="34" charset="0"/>
                          <a:ea typeface="Tahoma" pitchFamily="34" charset="0"/>
                          <a:cs typeface="Arial" pitchFamily="34" charset="0"/>
                        </a:rPr>
                        <a:t> </a:t>
                      </a:r>
                    </a:p>
                  </a:txBody>
                  <a:tcPr marL="9525"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mn-MN" sz="1800" b="1" i="0" u="none" strike="noStrike" dirty="0">
                          <a:solidFill>
                            <a:srgbClr val="000000"/>
                          </a:solidFill>
                          <a:latin typeface="Arial" pitchFamily="34" charset="0"/>
                          <a:ea typeface="Tahoma" pitchFamily="34" charset="0"/>
                          <a:cs typeface="Arial" pitchFamily="34" charset="0"/>
                        </a:rPr>
                        <a:t>233</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en-US" sz="1800" b="1" i="0" u="none" strike="noStrike" dirty="0">
                          <a:solidFill>
                            <a:srgbClr val="000000"/>
                          </a:solidFill>
                          <a:latin typeface="Arial" pitchFamily="34" charset="0"/>
                          <a:ea typeface="Tahoma" pitchFamily="34" charset="0"/>
                          <a:cs typeface="Arial" pitchFamily="34" charset="0"/>
                        </a:rPr>
                        <a:t>100.0</a:t>
                      </a: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3"/>
                  </a:ext>
                </a:extLst>
              </a:tr>
              <a:tr h="381239">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3.1</a:t>
                      </a:r>
                      <a:r>
                        <a:rPr lang="en-US" sz="1800" b="0" i="0" u="none" strike="noStrike" dirty="0">
                          <a:solidFill>
                            <a:srgbClr val="000000"/>
                          </a:solidFill>
                          <a:latin typeface="Arial" pitchFamily="34" charset="0"/>
                          <a:ea typeface="Tahoma" pitchFamily="34" charset="0"/>
                          <a:cs typeface="Arial" pitchFamily="34" charset="0"/>
                        </a:rPr>
                        <a:t> Readily available</a:t>
                      </a:r>
                      <a:endParaRPr lang="mn-MN" sz="1800" b="1" i="0" u="none" strike="noStrike" dirty="0">
                        <a:solidFill>
                          <a:srgbClr val="000000"/>
                        </a:solidFill>
                        <a:latin typeface="Arial" pitchFamily="34" charset="0"/>
                        <a:ea typeface="Tahoma" pitchFamily="34" charset="0"/>
                        <a:cs typeface="Arial" pitchFamily="34" charset="0"/>
                      </a:endParaRPr>
                    </a:p>
                  </a:txBody>
                  <a:tcPr marL="171450"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b"/>
                      <a:r>
                        <a:rPr lang="mn-MN" sz="1800" b="1" i="0" u="none" strike="noStrike" dirty="0" smtClean="0">
                          <a:solidFill>
                            <a:srgbClr val="000000"/>
                          </a:solidFill>
                          <a:latin typeface="Arial" pitchFamily="34" charset="0"/>
                          <a:ea typeface="Tahoma" pitchFamily="34" charset="0"/>
                          <a:cs typeface="Arial" pitchFamily="34" charset="0"/>
                        </a:rPr>
                        <a:t>1</a:t>
                      </a:r>
                      <a:r>
                        <a:rPr lang="en-US" sz="1800" b="1" i="0" u="none" strike="noStrike" dirty="0" smtClean="0">
                          <a:solidFill>
                            <a:srgbClr val="000000"/>
                          </a:solidFill>
                          <a:latin typeface="Arial" pitchFamily="34" charset="0"/>
                          <a:ea typeface="Tahoma" pitchFamily="34" charset="0"/>
                          <a:cs typeface="Arial" pitchFamily="34" charset="0"/>
                        </a:rPr>
                        <a:t>13</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b" latinLnBrk="0" hangingPunct="1"/>
                      <a:r>
                        <a:rPr lang="en-US" sz="1800" b="1" i="0" u="none" strike="noStrike" kern="1200" dirty="0" smtClean="0">
                          <a:solidFill>
                            <a:srgbClr val="000000"/>
                          </a:solidFill>
                          <a:latin typeface="Arial" pitchFamily="34" charset="0"/>
                          <a:ea typeface="Tahoma" pitchFamily="34" charset="0"/>
                          <a:cs typeface="Arial" pitchFamily="34" charset="0"/>
                        </a:rPr>
                        <a:t>48</a:t>
                      </a:r>
                      <a:r>
                        <a:rPr lang="mn-MN" sz="1800" b="1" i="0" u="none" strike="noStrike" kern="1200" dirty="0" smtClean="0">
                          <a:solidFill>
                            <a:srgbClr val="000000"/>
                          </a:solidFill>
                          <a:latin typeface="Arial" pitchFamily="34" charset="0"/>
                          <a:ea typeface="Tahoma" pitchFamily="34" charset="0"/>
                          <a:cs typeface="Arial" pitchFamily="34" charset="0"/>
                        </a:rPr>
                        <a:t>.5</a:t>
                      </a:r>
                      <a:endParaRPr lang="en-US" sz="1800" b="1" i="0" u="none" strike="noStrike" kern="1200"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4"/>
                  </a:ext>
                </a:extLst>
              </a:tr>
              <a:tr h="354450">
                <a:tc>
                  <a:txBody>
                    <a:bodyPr/>
                    <a:lstStyle/>
                    <a:p>
                      <a:pPr algn="l" rtl="0" fontAlgn="ctr"/>
                      <a:r>
                        <a:rPr lang="en-US" sz="1800" b="1" i="0" u="none" strike="noStrike" dirty="0">
                          <a:solidFill>
                            <a:srgbClr val="000000"/>
                          </a:solidFill>
                          <a:latin typeface="Arial" pitchFamily="34" charset="0"/>
                          <a:ea typeface="Tahoma" pitchFamily="34" charset="0"/>
                          <a:cs typeface="Arial" pitchFamily="34" charset="0"/>
                        </a:rPr>
                        <a:t>3.</a:t>
                      </a:r>
                      <a:r>
                        <a:rPr lang="mn-MN" sz="1800" b="1" i="0" u="none" strike="noStrike" dirty="0">
                          <a:solidFill>
                            <a:srgbClr val="000000"/>
                          </a:solidFill>
                          <a:latin typeface="Arial" pitchFamily="34" charset="0"/>
                          <a:ea typeface="Tahoma" pitchFamily="34" charset="0"/>
                          <a:cs typeface="Arial" pitchFamily="34" charset="0"/>
                        </a:rPr>
                        <a:t>2</a:t>
                      </a:r>
                      <a:r>
                        <a:rPr lang="en-US" sz="1800" b="1" i="0" u="none" strike="noStrike" dirty="0">
                          <a:solidFill>
                            <a:srgbClr val="000000"/>
                          </a:solidFill>
                          <a:latin typeface="Arial" pitchFamily="34" charset="0"/>
                          <a:ea typeface="Tahoma" pitchFamily="34" charset="0"/>
                          <a:cs typeface="Arial" pitchFamily="34" charset="0"/>
                        </a:rPr>
                        <a:t> Not available</a:t>
                      </a:r>
                      <a:endParaRPr lang="mn-MN" sz="1800" b="1" i="0" u="none" strike="noStrike" dirty="0">
                        <a:solidFill>
                          <a:srgbClr val="000000"/>
                        </a:solidFill>
                        <a:latin typeface="Arial" pitchFamily="34" charset="0"/>
                        <a:ea typeface="Tahoma" pitchFamily="34" charset="0"/>
                        <a:cs typeface="Arial" pitchFamily="34" charset="0"/>
                      </a:endParaRPr>
                    </a:p>
                  </a:txBody>
                  <a:tcPr marL="171450" marR="9525" marT="9525"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tc>
                  <a:txBody>
                    <a:bodyPr/>
                    <a:lstStyle/>
                    <a:p>
                      <a:pPr algn="ctr" rtl="0" fontAlgn="b"/>
                      <a:r>
                        <a:rPr lang="en-US" sz="1800" b="1" i="0" u="none" strike="noStrike" dirty="0" smtClean="0">
                          <a:solidFill>
                            <a:srgbClr val="000000"/>
                          </a:solidFill>
                          <a:latin typeface="Arial" pitchFamily="34" charset="0"/>
                          <a:ea typeface="Tahoma" pitchFamily="34" charset="0"/>
                          <a:cs typeface="Arial" pitchFamily="34" charset="0"/>
                        </a:rPr>
                        <a:t>120</a:t>
                      </a:r>
                      <a:endParaRPr lang="en-US" sz="1800" b="1" i="0" u="none" strike="noStrike"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tc>
                  <a:txBody>
                    <a:bodyPr/>
                    <a:lstStyle/>
                    <a:p>
                      <a:pPr marL="0" algn="ctr" defTabSz="914400" rtl="0" eaLnBrk="1" fontAlgn="b" latinLnBrk="0" hangingPunct="1"/>
                      <a:r>
                        <a:rPr lang="en-US" sz="1800" b="1" i="0" u="none" strike="noStrike" kern="1200" dirty="0" smtClean="0">
                          <a:solidFill>
                            <a:srgbClr val="000000"/>
                          </a:solidFill>
                          <a:latin typeface="Arial" pitchFamily="34" charset="0"/>
                          <a:ea typeface="Tahoma" pitchFamily="34" charset="0"/>
                          <a:cs typeface="Arial" pitchFamily="34" charset="0"/>
                        </a:rPr>
                        <a:t>51</a:t>
                      </a:r>
                      <a:r>
                        <a:rPr lang="mn-MN" sz="1800" b="1" i="0" u="none" strike="noStrike" kern="1200" dirty="0" smtClean="0">
                          <a:solidFill>
                            <a:srgbClr val="000000"/>
                          </a:solidFill>
                          <a:latin typeface="Arial" pitchFamily="34" charset="0"/>
                          <a:ea typeface="Tahoma" pitchFamily="34" charset="0"/>
                          <a:cs typeface="Arial" pitchFamily="34" charset="0"/>
                        </a:rPr>
                        <a:t>.5</a:t>
                      </a:r>
                      <a:endParaRPr lang="en-US" sz="1800" b="1" i="0" u="none" strike="noStrike" kern="1200" dirty="0">
                        <a:solidFill>
                          <a:srgbClr val="000000"/>
                        </a:solidFill>
                        <a:latin typeface="Arial" pitchFamily="34" charset="0"/>
                        <a:ea typeface="Tahoma" pitchFamily="34" charset="0"/>
                        <a:cs typeface="Arial" pitchFamily="34" charset="0"/>
                      </a:endParaRPr>
                    </a:p>
                  </a:txBody>
                  <a:tcPr marL="9525" marR="9525" marT="9525"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12700" cap="flat" cmpd="sng" algn="ctr">
                      <a:solidFill>
                        <a:srgbClr val="C00000"/>
                      </a:solidFill>
                      <a:prstDash val="solid"/>
                      <a:round/>
                      <a:headEnd type="none" w="med" len="med"/>
                      <a:tailEnd type="none" w="med" len="med"/>
                    </a:lnB>
                    <a:noFill/>
                  </a:tcPr>
                </a:tc>
                <a:extLst>
                  <a:ext uri="{0D108BD9-81ED-4DB2-BD59-A6C34878D82A}">
                    <a16:rowId xmlns:a16="http://schemas.microsoft.com/office/drawing/2014/main" xmlns="" val="10005"/>
                  </a:ext>
                </a:extLst>
              </a:tr>
            </a:tbl>
          </a:graphicData>
        </a:graphic>
      </p:graphicFrame>
      <p:sp>
        <p:nvSpPr>
          <p:cNvPr id="13" name="Rectangle 1"/>
          <p:cNvSpPr>
            <a:spLocks noChangeArrowheads="1"/>
          </p:cNvSpPr>
          <p:nvPr/>
        </p:nvSpPr>
        <p:spPr bwMode="auto">
          <a:xfrm>
            <a:off x="6304073" y="2790675"/>
            <a:ext cx="52440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en-US" b="1" dirty="0">
                <a:solidFill>
                  <a:schemeClr val="accent1">
                    <a:lumMod val="50000"/>
                  </a:schemeClr>
                </a:solidFill>
                <a:latin typeface="Arial" pitchFamily="34" charset="0"/>
                <a:ea typeface="Tahoma" pitchFamily="34" charset="0"/>
                <a:cs typeface="Arial" pitchFamily="34" charset="0"/>
              </a:rPr>
              <a:t>The results from the assessment </a:t>
            </a:r>
          </a:p>
          <a:p>
            <a:pPr algn="ctr" fontAlgn="base">
              <a:spcBef>
                <a:spcPct val="0"/>
              </a:spcBef>
              <a:spcAft>
                <a:spcPct val="0"/>
              </a:spcAft>
            </a:pPr>
            <a:r>
              <a:rPr lang="en-US" b="1" dirty="0">
                <a:solidFill>
                  <a:schemeClr val="accent1">
                    <a:lumMod val="50000"/>
                  </a:schemeClr>
                </a:solidFill>
                <a:latin typeface="Arial" pitchFamily="34" charset="0"/>
                <a:ea typeface="Tahoma" pitchFamily="34" charset="0"/>
                <a:cs typeface="Arial" pitchFamily="34" charset="0"/>
              </a:rPr>
              <a:t>of the availability of the SDG indicators</a:t>
            </a:r>
          </a:p>
        </p:txBody>
      </p:sp>
    </p:spTree>
    <p:extLst>
      <p:ext uri="{BB962C8B-B14F-4D97-AF65-F5344CB8AC3E}">
        <p14:creationId xmlns:p14="http://schemas.microsoft.com/office/powerpoint/2010/main" val="3883685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224251" y="219776"/>
            <a:ext cx="10353964" cy="369332"/>
          </a:xfrm>
          <a:prstGeom prst="rect">
            <a:avLst/>
          </a:prstGeom>
        </p:spPr>
        <p:txBody>
          <a:bodyPr wrap="square">
            <a:spAutoFit/>
          </a:bodyPr>
          <a:lstStyle/>
          <a:p>
            <a:pPr lvl="0" fontAlgn="base">
              <a:spcBef>
                <a:spcPct val="0"/>
              </a:spcBef>
              <a:spcAft>
                <a:spcPct val="0"/>
              </a:spcAft>
              <a:defRPr/>
            </a:pPr>
            <a:r>
              <a:rPr lang="en-US" b="1" dirty="0" smtClean="0">
                <a:solidFill>
                  <a:schemeClr val="tx2"/>
                </a:solidFill>
                <a:latin typeface="Arial" pitchFamily="34" charset="0"/>
                <a:cs typeface="Arial" pitchFamily="34" charset="0"/>
              </a:rPr>
              <a:t>DATA AVAILABILITY OF THE SDG INDICATORS</a:t>
            </a:r>
            <a:endParaRPr lang="mn-MN" b="1" dirty="0">
              <a:solidFill>
                <a:schemeClr val="tx2"/>
              </a:solidFill>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385738680"/>
              </p:ext>
            </p:extLst>
          </p:nvPr>
        </p:nvGraphicFramePr>
        <p:xfrm>
          <a:off x="1367126" y="745488"/>
          <a:ext cx="9644065" cy="6072970"/>
        </p:xfrm>
        <a:graphic>
          <a:graphicData uri="http://schemas.openxmlformats.org/drawingml/2006/table">
            <a:tbl>
              <a:tblPr/>
              <a:tblGrid>
                <a:gridCol w="880354">
                  <a:extLst>
                    <a:ext uri="{9D8B030D-6E8A-4147-A177-3AD203B41FA5}">
                      <a16:colId xmlns:a16="http://schemas.microsoft.com/office/drawing/2014/main" xmlns="" val="20000"/>
                    </a:ext>
                  </a:extLst>
                </a:gridCol>
                <a:gridCol w="5777622">
                  <a:extLst>
                    <a:ext uri="{9D8B030D-6E8A-4147-A177-3AD203B41FA5}">
                      <a16:colId xmlns:a16="http://schemas.microsoft.com/office/drawing/2014/main" xmlns="" val="20001"/>
                    </a:ext>
                  </a:extLst>
                </a:gridCol>
                <a:gridCol w="728663">
                  <a:extLst>
                    <a:ext uri="{9D8B030D-6E8A-4147-A177-3AD203B41FA5}">
                      <a16:colId xmlns:a16="http://schemas.microsoft.com/office/drawing/2014/main" xmlns="" val="20002"/>
                    </a:ext>
                  </a:extLst>
                </a:gridCol>
                <a:gridCol w="914400">
                  <a:extLst>
                    <a:ext uri="{9D8B030D-6E8A-4147-A177-3AD203B41FA5}">
                      <a16:colId xmlns:a16="http://schemas.microsoft.com/office/drawing/2014/main" xmlns="" val="20003"/>
                    </a:ext>
                  </a:extLst>
                </a:gridCol>
                <a:gridCol w="671513">
                  <a:extLst>
                    <a:ext uri="{9D8B030D-6E8A-4147-A177-3AD203B41FA5}">
                      <a16:colId xmlns:a16="http://schemas.microsoft.com/office/drawing/2014/main" xmlns="" val="20004"/>
                    </a:ext>
                  </a:extLst>
                </a:gridCol>
                <a:gridCol w="671513">
                  <a:extLst>
                    <a:ext uri="{9D8B030D-6E8A-4147-A177-3AD203B41FA5}">
                      <a16:colId xmlns:a16="http://schemas.microsoft.com/office/drawing/2014/main" xmlns="" val="20005"/>
                    </a:ext>
                  </a:extLst>
                </a:gridCol>
              </a:tblGrid>
              <a:tr h="1380796">
                <a:tc>
                  <a:txBody>
                    <a:bodyPr/>
                    <a:lstStyle/>
                    <a:p>
                      <a:pPr algn="ctr" rtl="0" fontAlgn="ctr"/>
                      <a:r>
                        <a:rPr lang="en-US" sz="1600" b="0" i="0" u="none" strike="noStrike" dirty="0" smtClean="0">
                          <a:solidFill>
                            <a:srgbClr val="000000"/>
                          </a:solidFill>
                          <a:latin typeface="Arial"/>
                        </a:rPr>
                        <a:t>Goals</a:t>
                      </a:r>
                      <a:endParaRPr lang="en-US" sz="1600" b="0" i="0" u="none" strike="noStrike" dirty="0">
                        <a:solidFill>
                          <a:srgbClr val="000000"/>
                        </a:solidFill>
                        <a:latin typeface="Arial"/>
                      </a:endParaRPr>
                    </a:p>
                  </a:txBody>
                  <a:tcPr marL="7435" marR="7435" marT="7435" marB="0" vert="vert27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Goals</a:t>
                      </a:r>
                      <a:r>
                        <a:rPr lang="en-US" sz="1600" b="0" i="0" u="none" strike="noStrike" baseline="0" dirty="0" smtClean="0">
                          <a:solidFill>
                            <a:srgbClr val="000000"/>
                          </a:solidFill>
                          <a:latin typeface="Arial"/>
                        </a:rPr>
                        <a:t> name</a:t>
                      </a:r>
                      <a:endParaRPr lang="en-US" sz="1600" b="0" i="0" u="none" strike="noStrike" dirty="0">
                        <a:solidFill>
                          <a:srgbClr val="000000"/>
                        </a:solidFill>
                        <a:latin typeface="Arial"/>
                      </a:endParaRPr>
                    </a:p>
                  </a:txBody>
                  <a:tcPr marL="7435" marR="7435" marT="743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Total number</a:t>
                      </a:r>
                      <a:r>
                        <a:rPr lang="en-US" sz="1600" b="0" i="0" u="none" strike="noStrike" baseline="0" dirty="0" smtClean="0">
                          <a:solidFill>
                            <a:srgbClr val="000000"/>
                          </a:solidFill>
                          <a:latin typeface="Arial"/>
                        </a:rPr>
                        <a:t> of indicators</a:t>
                      </a:r>
                      <a:endParaRPr lang="en-US" sz="1600" b="0" i="0" u="none" strike="noStrike" dirty="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US" sz="1600" b="0" i="0" u="none" strike="noStrike" dirty="0" smtClean="0">
                          <a:solidFill>
                            <a:srgbClr val="000000"/>
                          </a:solidFill>
                          <a:latin typeface="Arial"/>
                        </a:rPr>
                        <a:t>Not applicable to </a:t>
                      </a:r>
                      <a:r>
                        <a:rPr lang="en-US" sz="1600" b="0" i="0" u="none" strike="noStrike" dirty="0" err="1" smtClean="0">
                          <a:solidFill>
                            <a:srgbClr val="000000"/>
                          </a:solidFill>
                          <a:latin typeface="Arial"/>
                        </a:rPr>
                        <a:t>Mgl</a:t>
                      </a:r>
                      <a:endParaRPr lang="en-US" sz="1600" b="0" i="0" u="none" strike="noStrike" dirty="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Arial"/>
                        </a:rPr>
                        <a:t>Available indicators</a:t>
                      </a:r>
                      <a:endParaRPr lang="mn-MN" sz="1600" b="0" i="0" u="none" strike="noStrike" dirty="0" smtClean="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Arial"/>
                        </a:rPr>
                        <a:t>Not</a:t>
                      </a:r>
                      <a:r>
                        <a:rPr lang="en-US" sz="1600" b="0" i="0" u="none" strike="noStrike" baseline="0" dirty="0" smtClean="0">
                          <a:solidFill>
                            <a:srgbClr val="000000"/>
                          </a:solidFill>
                          <a:latin typeface="Arial"/>
                        </a:rPr>
                        <a:t> available indicators</a:t>
                      </a:r>
                      <a:endParaRPr lang="mn-MN" sz="1600" b="0" i="0" u="none" strike="noStrike" dirty="0" smtClean="0">
                        <a:solidFill>
                          <a:srgbClr val="000000"/>
                        </a:solidFill>
                        <a:latin typeface="Arial"/>
                      </a:endParaRPr>
                    </a:p>
                  </a:txBody>
                  <a:tcPr marL="7435" marR="7435" marT="7435" marB="0" vert="vert27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xmlns="" val="10000"/>
                  </a:ext>
                </a:extLst>
              </a:tr>
              <a:tr h="251688">
                <a:tc>
                  <a:txBody>
                    <a:bodyPr/>
                    <a:lstStyle/>
                    <a:p>
                      <a:pPr algn="ctr" rtl="0" fontAlgn="t"/>
                      <a:r>
                        <a:rPr lang="en-US" sz="1600" b="0" i="0" u="none" strike="noStrike" dirty="0">
                          <a:solidFill>
                            <a:schemeClr val="tx1"/>
                          </a:solidFill>
                          <a:latin typeface="Arial"/>
                        </a:rPr>
                        <a:t>1</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Poverty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1"/>
                  </a:ext>
                </a:extLst>
              </a:tr>
              <a:tr h="251688">
                <a:tc>
                  <a:txBody>
                    <a:bodyPr/>
                    <a:lstStyle/>
                    <a:p>
                      <a:pPr algn="ctr" rtl="0" fontAlgn="t"/>
                      <a:r>
                        <a:rPr lang="en-US" sz="1600" b="0" i="0" u="none" strike="noStrike">
                          <a:solidFill>
                            <a:schemeClr val="tx1"/>
                          </a:solidFill>
                          <a:latin typeface="Arial"/>
                        </a:rPr>
                        <a:t>2</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Hunger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02"/>
                  </a:ext>
                </a:extLst>
              </a:tr>
              <a:tr h="235196">
                <a:tc>
                  <a:txBody>
                    <a:bodyPr/>
                    <a:lstStyle/>
                    <a:p>
                      <a:pPr algn="ctr" rtl="0" fontAlgn="t"/>
                      <a:r>
                        <a:rPr lang="en-US" sz="1600" b="0" i="0" u="none" strike="noStrike">
                          <a:solidFill>
                            <a:schemeClr val="tx1"/>
                          </a:solidFill>
                          <a:latin typeface="Arial"/>
                        </a:rPr>
                        <a:t>3</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Health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27</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3"/>
                  </a:ext>
                </a:extLst>
              </a:tr>
              <a:tr h="251688">
                <a:tc>
                  <a:txBody>
                    <a:bodyPr/>
                    <a:lstStyle/>
                    <a:p>
                      <a:pPr algn="ctr" rtl="0" fontAlgn="t"/>
                      <a:r>
                        <a:rPr lang="en-US" sz="1600" b="0" i="0" u="none" strike="noStrike">
                          <a:solidFill>
                            <a:schemeClr val="tx1"/>
                          </a:solidFill>
                          <a:latin typeface="Arial"/>
                        </a:rPr>
                        <a:t>4</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Education</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8</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04"/>
                  </a:ext>
                </a:extLst>
              </a:tr>
              <a:tr h="251688">
                <a:tc>
                  <a:txBody>
                    <a:bodyPr/>
                    <a:lstStyle/>
                    <a:p>
                      <a:pPr algn="ctr" rtl="0" fontAlgn="t"/>
                      <a:r>
                        <a:rPr lang="en-US" sz="1600" b="0" i="0" u="none" strike="noStrike" dirty="0">
                          <a:solidFill>
                            <a:schemeClr val="tx1"/>
                          </a:solidFill>
                          <a:latin typeface="Arial"/>
                        </a:rPr>
                        <a:t>5</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Gender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8</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5"/>
                  </a:ext>
                </a:extLst>
              </a:tr>
              <a:tr h="235196">
                <a:tc>
                  <a:txBody>
                    <a:bodyPr/>
                    <a:lstStyle/>
                    <a:p>
                      <a:pPr algn="ctr" rtl="0" fontAlgn="t"/>
                      <a:r>
                        <a:rPr lang="en-US" sz="1600" b="0" i="0" u="none" strike="noStrike">
                          <a:solidFill>
                            <a:schemeClr val="tx1"/>
                          </a:solidFill>
                          <a:latin typeface="Arial"/>
                        </a:rPr>
                        <a:t>6</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Water</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06"/>
                  </a:ext>
                </a:extLst>
              </a:tr>
              <a:tr h="235196">
                <a:tc>
                  <a:txBody>
                    <a:bodyPr/>
                    <a:lstStyle/>
                    <a:p>
                      <a:pPr algn="ctr" rtl="0" fontAlgn="t"/>
                      <a:r>
                        <a:rPr lang="en-US" sz="1600" b="0" i="0" u="none" strike="noStrike">
                          <a:solidFill>
                            <a:schemeClr val="tx1"/>
                          </a:solidFill>
                          <a:latin typeface="Arial"/>
                        </a:rPr>
                        <a:t>7</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Energy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6</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7"/>
                  </a:ext>
                </a:extLst>
              </a:tr>
              <a:tr h="235196">
                <a:tc>
                  <a:txBody>
                    <a:bodyPr/>
                    <a:lstStyle/>
                    <a:p>
                      <a:pPr algn="ctr" rtl="0" fontAlgn="t"/>
                      <a:r>
                        <a:rPr lang="en-US" sz="1600" b="0" i="0" u="none" strike="noStrike">
                          <a:solidFill>
                            <a:schemeClr val="tx1"/>
                          </a:solidFill>
                          <a:latin typeface="Arial"/>
                        </a:rPr>
                        <a:t>8</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Economy</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17</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08"/>
                  </a:ext>
                </a:extLst>
              </a:tr>
              <a:tr h="235196">
                <a:tc>
                  <a:txBody>
                    <a:bodyPr/>
                    <a:lstStyle/>
                    <a:p>
                      <a:pPr algn="ctr" rtl="0" fontAlgn="t"/>
                      <a:r>
                        <a:rPr lang="en-US" sz="1600" b="0" i="0" u="none" strike="noStrike">
                          <a:solidFill>
                            <a:schemeClr val="tx1"/>
                          </a:solidFill>
                          <a:latin typeface="Arial"/>
                        </a:rPr>
                        <a:t>9</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Infrastructure</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12</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09"/>
                  </a:ext>
                </a:extLst>
              </a:tr>
              <a:tr h="235196">
                <a:tc>
                  <a:txBody>
                    <a:bodyPr/>
                    <a:lstStyle/>
                    <a:p>
                      <a:pPr algn="ctr" rtl="0" fontAlgn="t"/>
                      <a:r>
                        <a:rPr lang="en-US" sz="1600" b="0" i="0" u="none" strike="noStrike">
                          <a:solidFill>
                            <a:schemeClr val="tx1"/>
                          </a:solidFill>
                          <a:latin typeface="Arial"/>
                        </a:rPr>
                        <a:t>10</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Inequality</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11</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4</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7</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10"/>
                  </a:ext>
                </a:extLst>
              </a:tr>
              <a:tr h="235196">
                <a:tc>
                  <a:txBody>
                    <a:bodyPr/>
                    <a:lstStyle/>
                    <a:p>
                      <a:pPr algn="ctr" rtl="0" fontAlgn="t"/>
                      <a:r>
                        <a:rPr lang="en-US" sz="1600" b="0" i="0" u="none" strike="noStrike" dirty="0">
                          <a:solidFill>
                            <a:schemeClr val="tx1"/>
                          </a:solidFill>
                          <a:latin typeface="Arial"/>
                        </a:rPr>
                        <a:t>11</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City</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15</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10</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11"/>
                  </a:ext>
                </a:extLst>
              </a:tr>
              <a:tr h="235196">
                <a:tc>
                  <a:txBody>
                    <a:bodyPr/>
                    <a:lstStyle/>
                    <a:p>
                      <a:pPr algn="ctr" rtl="0" fontAlgn="t"/>
                      <a:r>
                        <a:rPr lang="en-US" sz="1600" b="0" i="0" u="none" strike="noStrike">
                          <a:solidFill>
                            <a:schemeClr val="tx1"/>
                          </a:solidFill>
                          <a:latin typeface="Arial"/>
                        </a:rPr>
                        <a:t>12</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Consumption</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a:solidFill>
                            <a:schemeClr val="tx1"/>
                          </a:solidFill>
                          <a:latin typeface="Arial"/>
                          <a:ea typeface="+mn-ea"/>
                          <a:cs typeface="+mn-cs"/>
                        </a:rPr>
                        <a:t>11</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12"/>
                  </a:ext>
                </a:extLst>
              </a:tr>
              <a:tr h="235196">
                <a:tc>
                  <a:txBody>
                    <a:bodyPr/>
                    <a:lstStyle/>
                    <a:p>
                      <a:pPr algn="ctr" rtl="0" fontAlgn="t"/>
                      <a:r>
                        <a:rPr lang="en-US" sz="1600" b="0" i="0" u="none" strike="noStrike">
                          <a:solidFill>
                            <a:schemeClr val="tx1"/>
                          </a:solidFill>
                          <a:latin typeface="Arial"/>
                        </a:rPr>
                        <a:t>13</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Climate</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8</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13"/>
                  </a:ext>
                </a:extLst>
              </a:tr>
              <a:tr h="235196">
                <a:tc>
                  <a:txBody>
                    <a:bodyPr/>
                    <a:lstStyle/>
                    <a:p>
                      <a:pPr algn="ctr" rtl="0" fontAlgn="t"/>
                      <a:r>
                        <a:rPr lang="en-US" sz="1600" b="0" i="0" u="none" strike="noStrike" dirty="0">
                          <a:solidFill>
                            <a:schemeClr val="tx1"/>
                          </a:solidFill>
                          <a:latin typeface="Arial"/>
                        </a:rPr>
                        <a:t>14</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Ocean,</a:t>
                      </a:r>
                      <a:r>
                        <a:rPr lang="en-US" sz="1600" b="0" i="0" u="none" strike="noStrike" baseline="0" dirty="0" smtClean="0">
                          <a:solidFill>
                            <a:schemeClr val="tx1"/>
                          </a:solidFill>
                          <a:latin typeface="Arial"/>
                        </a:rPr>
                        <a:t> sea</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10</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8</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 </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14"/>
                  </a:ext>
                </a:extLst>
              </a:tr>
              <a:tr h="235196">
                <a:tc>
                  <a:txBody>
                    <a:bodyPr/>
                    <a:lstStyle/>
                    <a:p>
                      <a:pPr algn="ctr" rtl="0" fontAlgn="t"/>
                      <a:r>
                        <a:rPr lang="en-US" sz="1600" b="0" i="0" u="none" strike="noStrike">
                          <a:solidFill>
                            <a:schemeClr val="tx1"/>
                          </a:solidFill>
                          <a:latin typeface="Arial"/>
                        </a:rPr>
                        <a:t>15</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Forest, land</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14</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5</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15"/>
                  </a:ext>
                </a:extLst>
              </a:tr>
              <a:tr h="235196">
                <a:tc>
                  <a:txBody>
                    <a:bodyPr/>
                    <a:lstStyle/>
                    <a:p>
                      <a:pPr algn="ctr" rtl="0" fontAlgn="t"/>
                      <a:r>
                        <a:rPr lang="en-US" sz="1600" b="0" i="0" u="none" strike="noStrike">
                          <a:solidFill>
                            <a:schemeClr val="tx1"/>
                          </a:solidFill>
                          <a:latin typeface="Arial"/>
                        </a:rPr>
                        <a:t>16</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t"/>
                      <a:r>
                        <a:rPr lang="en-US" sz="1600" b="0" i="0" u="none" strike="noStrike" dirty="0" smtClean="0">
                          <a:solidFill>
                            <a:schemeClr val="tx1"/>
                          </a:solidFill>
                          <a:latin typeface="Arial"/>
                        </a:rPr>
                        <a:t>Court, governance</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r>
                        <a:rPr lang="mn-MN" sz="1600" b="0" i="0" u="none" strike="noStrike" dirty="0" smtClean="0">
                          <a:solidFill>
                            <a:schemeClr val="tx1"/>
                          </a:solidFill>
                          <a:latin typeface="Arial"/>
                        </a:rPr>
                        <a:t>23</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12</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11</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016"/>
                  </a:ext>
                </a:extLst>
              </a:tr>
              <a:tr h="384969">
                <a:tc>
                  <a:txBody>
                    <a:bodyPr/>
                    <a:lstStyle/>
                    <a:p>
                      <a:pPr algn="ctr" rtl="0" fontAlgn="t"/>
                      <a:r>
                        <a:rPr lang="en-US" sz="1600" b="0" i="0" u="none" strike="noStrike" dirty="0">
                          <a:solidFill>
                            <a:schemeClr val="tx1"/>
                          </a:solidFill>
                          <a:latin typeface="Arial"/>
                        </a:rPr>
                        <a:t>17</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l" rtl="0" fontAlgn="t"/>
                      <a:r>
                        <a:rPr lang="en-US" sz="1600" b="0" i="0" u="none" strike="noStrike" dirty="0" smtClean="0">
                          <a:solidFill>
                            <a:schemeClr val="tx1"/>
                          </a:solidFill>
                          <a:latin typeface="Arial"/>
                        </a:rPr>
                        <a:t>World development</a:t>
                      </a:r>
                      <a:r>
                        <a:rPr lang="mn-MN" sz="1600" b="0" i="0" u="none" strike="noStrike" dirty="0" smtClean="0">
                          <a:solidFill>
                            <a:schemeClr val="tx1"/>
                          </a:solidFill>
                          <a:latin typeface="Arial"/>
                        </a:rPr>
                        <a:t> </a:t>
                      </a:r>
                      <a:endParaRPr lang="mn-MN"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r>
                        <a:rPr lang="mn-MN" sz="1600" b="0" i="0" u="none" strike="noStrike" dirty="0" smtClean="0">
                          <a:solidFill>
                            <a:schemeClr val="tx1"/>
                          </a:solidFill>
                          <a:latin typeface="Arial"/>
                        </a:rPr>
                        <a:t>25</a:t>
                      </a:r>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algn="ctr" rtl="0" fontAlgn="t"/>
                      <a:endParaRPr lang="en-US" sz="1600" b="0"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9</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tc>
                  <a:txBody>
                    <a:bodyPr/>
                    <a:lstStyle/>
                    <a:p>
                      <a:pPr marL="0" algn="ctr" defTabSz="914400" rtl="0" eaLnBrk="1" fontAlgn="t" latinLnBrk="0" hangingPunct="1"/>
                      <a:r>
                        <a:rPr lang="en-US" sz="1600" b="0" i="0" u="none" strike="noStrike" kern="1200" dirty="0">
                          <a:solidFill>
                            <a:schemeClr val="tx1"/>
                          </a:solidFill>
                          <a:latin typeface="Arial"/>
                          <a:ea typeface="+mn-ea"/>
                          <a:cs typeface="+mn-cs"/>
                        </a:rPr>
                        <a:t>16</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noFill/>
                  </a:tcPr>
                </a:tc>
                <a:extLst>
                  <a:ext uri="{0D108BD9-81ED-4DB2-BD59-A6C34878D82A}">
                    <a16:rowId xmlns:a16="http://schemas.microsoft.com/office/drawing/2014/main" xmlns="" val="10017"/>
                  </a:ext>
                </a:extLst>
              </a:tr>
              <a:tr h="235196">
                <a:tc>
                  <a:txBody>
                    <a:bodyPr/>
                    <a:lstStyle/>
                    <a:p>
                      <a:pPr algn="ctr" rtl="0" fontAlgn="t"/>
                      <a:r>
                        <a:rPr lang="en-US" sz="1600" b="0" i="0" u="none" strike="noStrike" dirty="0">
                          <a:solidFill>
                            <a:schemeClr val="tx1"/>
                          </a:solidFill>
                          <a:latin typeface="Arial"/>
                        </a:rPr>
                        <a:t> </a:t>
                      </a:r>
                    </a:p>
                  </a:txBody>
                  <a:tcPr marL="7435" marR="7435" marT="7435" marB="0">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en-US" sz="1600" b="1" i="0" u="none" strike="noStrike" dirty="0" smtClean="0">
                          <a:solidFill>
                            <a:schemeClr val="tx1"/>
                          </a:solidFill>
                          <a:latin typeface="Arial"/>
                        </a:rPr>
                        <a:t>Total</a:t>
                      </a:r>
                      <a:endParaRPr lang="mn-MN"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mn-MN" sz="1600" b="1" i="0" u="none" strike="noStrike" dirty="0" smtClean="0">
                          <a:solidFill>
                            <a:schemeClr val="tx1"/>
                          </a:solidFill>
                          <a:latin typeface="Arial"/>
                        </a:rPr>
                        <a:t>244</a:t>
                      </a:r>
                      <a:endParaRPr lang="en-US"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t"/>
                      <a:r>
                        <a:rPr lang="mn-MN" sz="1600" b="1" i="0" u="none" strike="noStrike" dirty="0" smtClean="0">
                          <a:solidFill>
                            <a:schemeClr val="tx1"/>
                          </a:solidFill>
                          <a:latin typeface="Arial"/>
                        </a:rPr>
                        <a:t>11</a:t>
                      </a:r>
                      <a:endParaRPr lang="en-US" sz="1600" b="1" i="0" u="none" strike="noStrike" dirty="0">
                        <a:solidFill>
                          <a:schemeClr val="tx1"/>
                        </a:solidFill>
                        <a:latin typeface="Arial"/>
                      </a:endParaRPr>
                    </a:p>
                  </a:txBody>
                  <a:tcPr marL="7435" marR="7435" marT="743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algn="ctr" defTabSz="914400" rtl="0" eaLnBrk="1" fontAlgn="t" latinLnBrk="0" hangingPunct="1"/>
                      <a:r>
                        <a:rPr lang="en-US" sz="1600" b="1" i="0" u="none" strike="noStrike" kern="1200" dirty="0">
                          <a:solidFill>
                            <a:schemeClr val="tx1"/>
                          </a:solidFill>
                          <a:latin typeface="Arial"/>
                          <a:ea typeface="+mn-ea"/>
                          <a:cs typeface="+mn-cs"/>
                        </a:rPr>
                        <a:t>113</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algn="ctr" defTabSz="914400" rtl="0" eaLnBrk="1" fontAlgn="t" latinLnBrk="0" hangingPunct="1"/>
                      <a:r>
                        <a:rPr lang="en-US" sz="1600" b="1" i="0" u="none" strike="noStrike" kern="1200" dirty="0">
                          <a:solidFill>
                            <a:schemeClr val="tx1"/>
                          </a:solidFill>
                          <a:latin typeface="Arial"/>
                          <a:ea typeface="+mn-ea"/>
                          <a:cs typeface="+mn-cs"/>
                        </a:rPr>
                        <a:t>120</a:t>
                      </a:r>
                    </a:p>
                  </a:txBody>
                  <a:tcPr marL="9525" marR="9525" marT="9525"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xmlns="" val="10018"/>
                  </a:ext>
                </a:extLst>
              </a:tr>
            </a:tbl>
          </a:graphicData>
        </a:graphic>
      </p:graphicFrame>
      <p:sp>
        <p:nvSpPr>
          <p:cNvPr id="3" name="Rectangle 2"/>
          <p:cNvSpPr/>
          <p:nvPr/>
        </p:nvSpPr>
        <p:spPr>
          <a:xfrm>
            <a:off x="10758488" y="6315074"/>
            <a:ext cx="1271587" cy="157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9427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3" id="{94AC7F4E-B40C-4204-9148-54BBD337FBD6}" vid="{0BD84295-DC0C-4F08-A0CE-16B8A60C24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Theme3</Template>
  <TotalTime>2458</TotalTime>
  <Words>1386</Words>
  <Application>Microsoft Office PowerPoint</Application>
  <PresentationFormat>Широкоэкранный</PresentationFormat>
  <Paragraphs>246</Paragraphs>
  <Slides>15</Slides>
  <Notes>13</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Tahoma</vt:lpstr>
      <vt:lpstr>Theme3</vt:lpstr>
      <vt:lpstr>Презентация PowerPoint</vt:lpstr>
      <vt:lpstr>SDGs at NATIONAL LEVEL, implementation mechanism </vt:lpstr>
      <vt:lpstr>MONGOLIA SUSTAINABLE VISION-2030</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Norov</dc:creator>
  <cp:lastModifiedBy>user</cp:lastModifiedBy>
  <cp:revision>644</cp:revision>
  <cp:lastPrinted>2018-06-15T01:52:26Z</cp:lastPrinted>
  <dcterms:created xsi:type="dcterms:W3CDTF">2018-04-05T03:11:49Z</dcterms:created>
  <dcterms:modified xsi:type="dcterms:W3CDTF">2018-10-02T09:01:48Z</dcterms:modified>
</cp:coreProperties>
</file>