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handoutMasterIdLst>
    <p:handoutMasterId r:id="rId10"/>
  </p:handoutMasterIdLst>
  <p:sldIdLst>
    <p:sldId id="265" r:id="rId2"/>
    <p:sldId id="279" r:id="rId3"/>
    <p:sldId id="284" r:id="rId4"/>
    <p:sldId id="283" r:id="rId5"/>
    <p:sldId id="282" r:id="rId6"/>
    <p:sldId id="276" r:id="rId7"/>
    <p:sldId id="275" r:id="rId8"/>
  </p:sldIdLst>
  <p:sldSz cx="17556163" cy="98933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16">
          <p15:clr>
            <a:srgbClr val="A4A3A4"/>
          </p15:clr>
        </p15:guide>
        <p15:guide id="2" pos="552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BE"/>
    <a:srgbClr val="1208DA"/>
    <a:srgbClr val="0066FF"/>
    <a:srgbClr val="E6E6E6"/>
    <a:srgbClr val="C2151C"/>
    <a:srgbClr val="D51920"/>
    <a:srgbClr val="EAEAEA"/>
    <a:srgbClr val="F04C38"/>
    <a:srgbClr val="ED1C24"/>
    <a:srgbClr val="D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65" autoAdjust="0"/>
    <p:restoredTop sz="76243" autoAdjust="0"/>
  </p:normalViewPr>
  <p:slideViewPr>
    <p:cSldViewPr snapToGrid="0">
      <p:cViewPr varScale="1">
        <p:scale>
          <a:sx n="35" d="100"/>
          <a:sy n="35" d="100"/>
        </p:scale>
        <p:origin x="1470" y="72"/>
      </p:cViewPr>
      <p:guideLst>
        <p:guide orient="horz" pos="3116"/>
        <p:guide pos="5529"/>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50" d="100"/>
          <a:sy n="50" d="100"/>
        </p:scale>
        <p:origin x="-2636" y="-5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BD0DD8-1321-462D-8934-929311812CD9}" type="datetimeFigureOut">
              <a:rPr lang="en-US" smtClean="0"/>
              <a:pPr/>
              <a:t>10/1/2018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83F91E-8ABD-4F83-8EA3-62C0E44BA1C4}" type="slidenum">
              <a:rPr lang="en-US" smtClean="0"/>
              <a:pPr/>
              <a:t>‹#›</a:t>
            </a:fld>
            <a:endParaRPr lang="en-US"/>
          </a:p>
        </p:txBody>
      </p:sp>
    </p:spTree>
    <p:extLst>
      <p:ext uri="{BB962C8B-B14F-4D97-AF65-F5344CB8AC3E}">
        <p14:creationId xmlns:p14="http://schemas.microsoft.com/office/powerpoint/2010/main" val="2317264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D865E7-7E44-4009-9DF1-23CAB494CC52}" type="datetimeFigureOut">
              <a:rPr lang="en-US" smtClean="0"/>
              <a:pPr/>
              <a:t>10/1/2018</a:t>
            </a:fld>
            <a:endParaRPr lang="en-US"/>
          </a:p>
        </p:txBody>
      </p:sp>
      <p:sp>
        <p:nvSpPr>
          <p:cNvPr id="4" name="Slide Image Placeholder 3"/>
          <p:cNvSpPr>
            <a:spLocks noGrp="1" noRot="1" noChangeAspect="1"/>
          </p:cNvSpPr>
          <p:nvPr>
            <p:ph type="sldImg" idx="2"/>
          </p:nvPr>
        </p:nvSpPr>
        <p:spPr>
          <a:xfrm>
            <a:off x="387350" y="685800"/>
            <a:ext cx="60833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DE49E9-858A-4BDD-8A46-F617C019AEE9}" type="slidenum">
              <a:rPr lang="en-US" smtClean="0"/>
              <a:pPr/>
              <a:t>‹#›</a:t>
            </a:fld>
            <a:endParaRPr lang="en-US"/>
          </a:p>
        </p:txBody>
      </p:sp>
    </p:spTree>
    <p:extLst>
      <p:ext uri="{BB962C8B-B14F-4D97-AF65-F5344CB8AC3E}">
        <p14:creationId xmlns:p14="http://schemas.microsoft.com/office/powerpoint/2010/main" val="370947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ka-GE" dirty="0"/>
          </a:p>
        </p:txBody>
      </p:sp>
      <p:sp>
        <p:nvSpPr>
          <p:cNvPr id="4" name="Slide Number Placeholder 3"/>
          <p:cNvSpPr>
            <a:spLocks noGrp="1"/>
          </p:cNvSpPr>
          <p:nvPr>
            <p:ph type="sldNum" sz="quarter" idx="5"/>
          </p:nvPr>
        </p:nvSpPr>
        <p:spPr/>
        <p:txBody>
          <a:bodyPr/>
          <a:lstStyle/>
          <a:p>
            <a:fld id="{42DE49E9-858A-4BDD-8A46-F617C019AEE9}" type="slidenum">
              <a:rPr lang="en-US" smtClean="0"/>
              <a:pPr/>
              <a:t>1</a:t>
            </a:fld>
            <a:endParaRPr lang="en-US"/>
          </a:p>
        </p:txBody>
      </p:sp>
    </p:spTree>
    <p:extLst>
      <p:ext uri="{BB962C8B-B14F-4D97-AF65-F5344CB8AC3E}">
        <p14:creationId xmlns:p14="http://schemas.microsoft.com/office/powerpoint/2010/main" val="3141950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Data collection and national statistical system is the cornerstone for SDG national production, monitoring and evaluation.</a:t>
            </a:r>
            <a:endParaRPr lang="ka-G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Georgia has undertaken active measures to adjust SDG agenda and its targets. Government of Georgia established the </a:t>
            </a:r>
            <a:r>
              <a:rPr lang="ka-GE" sz="1200" kern="1200" dirty="0">
                <a:solidFill>
                  <a:schemeClr val="tx1"/>
                </a:solidFill>
                <a:effectLst/>
                <a:latin typeface="+mn-lt"/>
                <a:ea typeface="+mn-ea"/>
                <a:cs typeface="+mn-cs"/>
              </a:rPr>
              <a:t>Council </a:t>
            </a:r>
            <a:r>
              <a:rPr lang="en-AU" sz="1200" kern="1200" dirty="0">
                <a:solidFill>
                  <a:schemeClr val="tx1"/>
                </a:solidFill>
                <a:effectLst/>
                <a:latin typeface="+mn-lt"/>
                <a:ea typeface="+mn-ea"/>
                <a:cs typeface="+mn-cs"/>
              </a:rPr>
              <a:t>coordinating SDGs</a:t>
            </a:r>
            <a:r>
              <a:rPr lang="en-US" sz="1200" kern="1200" dirty="0">
                <a:solidFill>
                  <a:schemeClr val="tx1"/>
                </a:solidFill>
                <a:effectLst/>
                <a:latin typeface="+mn-lt"/>
                <a:ea typeface="+mn-ea"/>
                <a:cs typeface="+mn-cs"/>
              </a:rPr>
              <a:t>, which includes experts from different line ministries, institutions and also </a:t>
            </a:r>
          </a:p>
          <a:p>
            <a:r>
              <a:rPr lang="en-US" sz="1200" kern="1200" dirty="0">
                <a:solidFill>
                  <a:schemeClr val="tx1"/>
                </a:solidFill>
                <a:effectLst/>
                <a:latin typeface="+mn-lt"/>
                <a:ea typeface="+mn-ea"/>
                <a:cs typeface="+mn-cs"/>
              </a:rPr>
              <a:t>National Statistics Office is member of this council…</a:t>
            </a:r>
            <a:endParaRPr lang="ka-GE" sz="1200" kern="1200" dirty="0">
              <a:solidFill>
                <a:schemeClr val="tx1"/>
              </a:solidFill>
              <a:effectLst/>
              <a:latin typeface="+mn-lt"/>
              <a:ea typeface="+mn-ea"/>
              <a:cs typeface="+mn-cs"/>
            </a:endParaRPr>
          </a:p>
          <a:p>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It is worth to mention that </a:t>
            </a:r>
            <a:r>
              <a:rPr lang="en-US" sz="1200" kern="1200" dirty="0" err="1">
                <a:solidFill>
                  <a:schemeClr val="tx1"/>
                </a:solidFill>
                <a:effectLst/>
                <a:latin typeface="+mn-lt"/>
                <a:ea typeface="+mn-ea"/>
                <a:cs typeface="+mn-cs"/>
              </a:rPr>
              <a:t>Geostat</a:t>
            </a:r>
            <a:r>
              <a:rPr lang="en-US" sz="1200" kern="1200" dirty="0">
                <a:solidFill>
                  <a:schemeClr val="tx1"/>
                </a:solidFill>
                <a:effectLst/>
                <a:latin typeface="+mn-lt"/>
                <a:ea typeface="+mn-ea"/>
                <a:cs typeface="+mn-cs"/>
              </a:rPr>
              <a:t> will secure coordinated work with the official statistics producing bodies and will issue recommendations, in line with international standards and recommendations.  </a:t>
            </a:r>
            <a:endParaRPr lang="ka-GE"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2DE49E9-858A-4BDD-8A46-F617C019AEE9}" type="slidenum">
              <a:rPr lang="en-US" smtClean="0"/>
              <a:pPr/>
              <a:t>2</a:t>
            </a:fld>
            <a:endParaRPr lang="en-US"/>
          </a:p>
        </p:txBody>
      </p:sp>
    </p:spTree>
    <p:extLst>
      <p:ext uri="{BB962C8B-B14F-4D97-AF65-F5344CB8AC3E}">
        <p14:creationId xmlns:p14="http://schemas.microsoft.com/office/powerpoint/2010/main" val="670473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The localization of SDGs has been done according to the national context, challenges and opportunities. </a:t>
            </a:r>
            <a:endParaRPr lang="ka-GE" sz="11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r>
              <a:rPr lang="en-US" sz="1100" b="1" kern="1200" dirty="0">
                <a:solidFill>
                  <a:schemeClr val="tx1"/>
                </a:solidFill>
                <a:effectLst/>
                <a:latin typeface="+mn-lt"/>
                <a:ea typeface="+mn-ea"/>
                <a:cs typeface="+mn-cs"/>
              </a:rPr>
              <a:t>-  </a:t>
            </a:r>
            <a:r>
              <a:rPr lang="en-AU" sz="1200" kern="1200" dirty="0">
                <a:solidFill>
                  <a:schemeClr val="tx1"/>
                </a:solidFill>
                <a:effectLst/>
                <a:latin typeface="+mn-lt"/>
                <a:ea typeface="+mn-ea"/>
                <a:cs typeface="+mn-cs"/>
              </a:rPr>
              <a:t>Georgia prioritized set of 17 goals out of the total 17, as well as 98 targets mid term </a:t>
            </a:r>
            <a:r>
              <a:rPr lang="en-US" sz="1200" kern="1200" dirty="0">
                <a:solidFill>
                  <a:schemeClr val="tx1"/>
                </a:solidFill>
                <a:effectLst/>
                <a:latin typeface="+mn-lt"/>
                <a:ea typeface="+mn-ea"/>
                <a:cs typeface="+mn-cs"/>
              </a:rPr>
              <a:t>and they were adjusted to meet Georgia’s specific context</a:t>
            </a:r>
            <a:endParaRPr lang="en-US" sz="1100" kern="1200" dirty="0">
              <a:solidFill>
                <a:schemeClr val="tx1"/>
              </a:solidFill>
              <a:effectLst/>
              <a:latin typeface="+mn-lt"/>
              <a:ea typeface="+mn-ea"/>
              <a:cs typeface="+mn-cs"/>
            </a:endParaRPr>
          </a:p>
          <a:p>
            <a:pPr marL="171450" indent="-171450">
              <a:buFontTx/>
              <a:buChar char="-"/>
            </a:pPr>
            <a:r>
              <a:rPr lang="en-AU" sz="1200" kern="1200" dirty="0">
                <a:solidFill>
                  <a:schemeClr val="tx1"/>
                </a:solidFill>
                <a:effectLst/>
                <a:latin typeface="+mn-lt"/>
                <a:ea typeface="+mn-ea"/>
                <a:cs typeface="+mn-cs"/>
              </a:rPr>
              <a:t>161 indicators has been identified as a baseline data (79% of national indicators) </a:t>
            </a:r>
            <a:endParaRPr lang="en-US" sz="1100" kern="1200" dirty="0">
              <a:solidFill>
                <a:schemeClr val="tx1"/>
              </a:solidFill>
              <a:effectLst/>
              <a:latin typeface="+mn-lt"/>
              <a:ea typeface="+mn-ea"/>
              <a:cs typeface="+mn-cs"/>
            </a:endParaRPr>
          </a:p>
          <a:p>
            <a:pPr marL="171450" indent="-171450">
              <a:buFontTx/>
              <a:buChar char="-"/>
            </a:pPr>
            <a:r>
              <a:rPr lang="en-AU" sz="1200" kern="1200" dirty="0">
                <a:solidFill>
                  <a:schemeClr val="tx1"/>
                </a:solidFill>
                <a:effectLst/>
                <a:latin typeface="+mn-lt"/>
                <a:ea typeface="+mn-ea"/>
                <a:cs typeface="+mn-cs"/>
              </a:rPr>
              <a:t>Joint work plan for next years UN Partnership for SDGs development is under finalization</a:t>
            </a:r>
            <a:endParaRPr lang="en-US" sz="1100" kern="1200" dirty="0">
              <a:solidFill>
                <a:schemeClr val="tx1"/>
              </a:solidFill>
              <a:effectLst/>
              <a:latin typeface="+mn-lt"/>
              <a:ea typeface="+mn-ea"/>
              <a:cs typeface="+mn-cs"/>
            </a:endParaRPr>
          </a:p>
          <a:p>
            <a:pPr marL="171450" indent="-171450">
              <a:buFontTx/>
              <a:buChar char="-"/>
            </a:pPr>
            <a:r>
              <a:rPr lang="en-AU" sz="1200" kern="1200" dirty="0">
                <a:solidFill>
                  <a:schemeClr val="tx1"/>
                </a:solidFill>
                <a:effectLst/>
                <a:latin typeface="+mn-lt"/>
                <a:ea typeface="+mn-ea"/>
                <a:cs typeface="+mn-cs"/>
              </a:rPr>
              <a:t>Also Discussions and work about Setting up a national reporting web-platform for SDGs is ongoing.</a:t>
            </a:r>
            <a:endParaRPr lang="ka-GE"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2DE49E9-858A-4BDD-8A46-F617C019AEE9}" type="slidenum">
              <a:rPr lang="en-US" smtClean="0"/>
              <a:pPr/>
              <a:t>3</a:t>
            </a:fld>
            <a:endParaRPr lang="en-US"/>
          </a:p>
        </p:txBody>
      </p:sp>
    </p:spTree>
    <p:extLst>
      <p:ext uri="{BB962C8B-B14F-4D97-AF65-F5344CB8AC3E}">
        <p14:creationId xmlns:p14="http://schemas.microsoft.com/office/powerpoint/2010/main" val="2101269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How to ensure availability of Baseline Indicator data</a:t>
            </a:r>
            <a:endParaRPr lang="ka-G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ka-G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First of all we need to fill data gaps for SDGs, based on different statistical surveys …</a:t>
            </a:r>
          </a:p>
          <a:p>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MICS</a:t>
            </a:r>
          </a:p>
          <a:p>
            <a:pPr marL="800100" lvl="2">
              <a:buFont typeface="Wingdings" pitchFamily="2" charset="2"/>
              <a:buChar char="ü"/>
              <a:defRPr/>
            </a:pPr>
            <a:r>
              <a:rPr lang="en-US" sz="2200" dirty="0">
                <a:solidFill>
                  <a:srgbClr val="0070C0"/>
                </a:solidFill>
                <a:latin typeface="Arial" charset="0"/>
                <a:cs typeface="Arial" charset="0"/>
              </a:rPr>
              <a:t> </a:t>
            </a:r>
            <a:r>
              <a:rPr lang="ka-GE" sz="2200" dirty="0">
                <a:solidFill>
                  <a:srgbClr val="0070C0"/>
                </a:solidFill>
                <a:latin typeface="Arial" charset="0"/>
                <a:cs typeface="Arial" charset="0"/>
              </a:rPr>
              <a:t>30 %</a:t>
            </a:r>
            <a:r>
              <a:rPr lang="en-US" sz="2200" dirty="0">
                <a:solidFill>
                  <a:srgbClr val="0070C0"/>
                </a:solidFill>
                <a:latin typeface="Arial" charset="0"/>
                <a:cs typeface="Arial" charset="0"/>
              </a:rPr>
              <a:t> of</a:t>
            </a:r>
            <a:r>
              <a:rPr lang="ka-GE" sz="2200" dirty="0">
                <a:solidFill>
                  <a:srgbClr val="0070C0"/>
                </a:solidFill>
                <a:latin typeface="Arial" charset="0"/>
                <a:cs typeface="Arial" charset="0"/>
              </a:rPr>
              <a:t> </a:t>
            </a:r>
            <a:r>
              <a:rPr lang="en-US" sz="2200" dirty="0">
                <a:solidFill>
                  <a:srgbClr val="0070C0"/>
                </a:solidFill>
                <a:latin typeface="Arial" charset="0"/>
                <a:cs typeface="Arial" charset="0"/>
                <a:sym typeface="Montserrat-Regular"/>
              </a:rPr>
              <a:t>232</a:t>
            </a:r>
            <a:r>
              <a:rPr lang="en-US" sz="2200" dirty="0">
                <a:solidFill>
                  <a:srgbClr val="0070C0"/>
                </a:solidFill>
                <a:latin typeface="Arial" charset="0"/>
                <a:cs typeface="Arial" charset="0"/>
              </a:rPr>
              <a:t> Global SDG indicators can be generated by the household surveys</a:t>
            </a:r>
          </a:p>
          <a:p>
            <a:pPr marL="800100" lvl="2">
              <a:buFont typeface="Wingdings" pitchFamily="2" charset="2"/>
              <a:buChar char="ü"/>
              <a:defRPr/>
            </a:pPr>
            <a:r>
              <a:rPr lang="en-US" sz="2200" dirty="0">
                <a:solidFill>
                  <a:srgbClr val="0070C0"/>
                </a:solidFill>
                <a:latin typeface="Arial" charset="0"/>
                <a:cs typeface="Arial" charset="0"/>
              </a:rPr>
              <a:t> 48 percent  of indicators (33 indicators) collected from household survey are covered by MICS and covers 12 goals.</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It is worth to mention that for assessments and identification of data gaps and it's fulfillment, </a:t>
            </a:r>
            <a:r>
              <a:rPr lang="en-US" sz="1200" kern="1200" dirty="0" err="1">
                <a:solidFill>
                  <a:schemeClr val="tx1"/>
                </a:solidFill>
                <a:effectLst/>
                <a:latin typeface="+mn-lt"/>
                <a:ea typeface="+mn-ea"/>
                <a:cs typeface="+mn-cs"/>
              </a:rPr>
              <a:t>Geostat</a:t>
            </a:r>
            <a:r>
              <a:rPr lang="en-US" sz="1200" kern="1200" dirty="0">
                <a:solidFill>
                  <a:schemeClr val="tx1"/>
                </a:solidFill>
                <a:effectLst/>
                <a:latin typeface="+mn-lt"/>
                <a:ea typeface="+mn-ea"/>
                <a:cs typeface="+mn-cs"/>
              </a:rPr>
              <a:t> needs to work closely with  Government of Georgia, line ministries,  international organizations and also data producers. </a:t>
            </a:r>
            <a:endParaRPr lang="ka-GE" sz="1200" kern="1200" dirty="0">
              <a:solidFill>
                <a:schemeClr val="tx1"/>
              </a:solidFill>
              <a:effectLst/>
              <a:latin typeface="+mn-lt"/>
              <a:ea typeface="+mn-ea"/>
              <a:cs typeface="+mn-cs"/>
            </a:endParaRPr>
          </a:p>
          <a:p>
            <a:endParaRPr lang="ka-GE"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2DE49E9-858A-4BDD-8A46-F617C019AEE9}" type="slidenum">
              <a:rPr lang="en-US" smtClean="0"/>
              <a:pPr/>
              <a:t>4</a:t>
            </a:fld>
            <a:endParaRPr lang="en-US"/>
          </a:p>
        </p:txBody>
      </p:sp>
    </p:spTree>
    <p:extLst>
      <p:ext uri="{BB962C8B-B14F-4D97-AF65-F5344CB8AC3E}">
        <p14:creationId xmlns:p14="http://schemas.microsoft.com/office/powerpoint/2010/main" val="155163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lvl="0"/>
            <a:r>
              <a:rPr lang="fr-CH" sz="1200" b="1" kern="1200" dirty="0">
                <a:solidFill>
                  <a:schemeClr val="tx1"/>
                </a:solidFill>
                <a:effectLst/>
                <a:latin typeface="+mn-lt"/>
                <a:ea typeface="+mn-ea"/>
                <a:cs typeface="+mn-cs"/>
              </a:rPr>
              <a:t>First of all in </a:t>
            </a:r>
            <a:r>
              <a:rPr lang="fr-CH" sz="1200" b="1" kern="1200" dirty="0" err="1">
                <a:solidFill>
                  <a:schemeClr val="tx1"/>
                </a:solidFill>
                <a:effectLst/>
                <a:latin typeface="+mn-lt"/>
                <a:ea typeface="+mn-ea"/>
                <a:cs typeface="+mn-cs"/>
              </a:rPr>
              <a:t>this</a:t>
            </a:r>
            <a:r>
              <a:rPr lang="fr-CH" sz="1200" b="1" kern="1200" dirty="0">
                <a:solidFill>
                  <a:schemeClr val="tx1"/>
                </a:solidFill>
                <a:effectLst/>
                <a:latin typeface="+mn-lt"/>
                <a:ea typeface="+mn-ea"/>
                <a:cs typeface="+mn-cs"/>
              </a:rPr>
              <a:t> regard dialogue </a:t>
            </a:r>
            <a:r>
              <a:rPr lang="fr-CH" sz="1200" b="1" kern="1200" dirty="0" err="1">
                <a:solidFill>
                  <a:schemeClr val="tx1"/>
                </a:solidFill>
                <a:effectLst/>
                <a:latin typeface="+mn-lt"/>
                <a:ea typeface="+mn-ea"/>
                <a:cs typeface="+mn-cs"/>
              </a:rPr>
              <a:t>with</a:t>
            </a:r>
            <a:r>
              <a:rPr lang="fr-CH" sz="1200" b="1" kern="1200" dirty="0">
                <a:solidFill>
                  <a:schemeClr val="tx1"/>
                </a:solidFill>
                <a:effectLst/>
                <a:latin typeface="+mn-lt"/>
                <a:ea typeface="+mn-ea"/>
                <a:cs typeface="+mn-cs"/>
              </a:rPr>
              <a:t> </a:t>
            </a:r>
            <a:r>
              <a:rPr lang="fr-CH" sz="1200" b="1" kern="1200" dirty="0" err="1">
                <a:solidFill>
                  <a:schemeClr val="tx1"/>
                </a:solidFill>
                <a:effectLst/>
                <a:latin typeface="+mn-lt"/>
                <a:ea typeface="+mn-ea"/>
                <a:cs typeface="+mn-cs"/>
              </a:rPr>
              <a:t>policymakers</a:t>
            </a:r>
            <a:r>
              <a:rPr lang="fr-CH" sz="1200" b="1" kern="1200" dirty="0">
                <a:solidFill>
                  <a:schemeClr val="tx1"/>
                </a:solidFill>
                <a:effectLst/>
                <a:latin typeface="+mn-lt"/>
                <a:ea typeface="+mn-ea"/>
                <a:cs typeface="+mn-cs"/>
              </a:rPr>
              <a:t>/</a:t>
            </a:r>
            <a:r>
              <a:rPr lang="fr-CH" sz="1200" b="1" kern="1200" dirty="0" err="1">
                <a:solidFill>
                  <a:schemeClr val="tx1"/>
                </a:solidFill>
                <a:effectLst/>
                <a:latin typeface="+mn-lt"/>
                <a:ea typeface="+mn-ea"/>
                <a:cs typeface="+mn-cs"/>
              </a:rPr>
              <a:t>government</a:t>
            </a:r>
            <a:r>
              <a:rPr lang="fr-CH" sz="1200" b="1" kern="1200" dirty="0">
                <a:solidFill>
                  <a:schemeClr val="tx1"/>
                </a:solidFill>
                <a:effectLst/>
                <a:latin typeface="+mn-lt"/>
                <a:ea typeface="+mn-ea"/>
                <a:cs typeface="+mn-cs"/>
              </a:rPr>
              <a:t> </a:t>
            </a:r>
            <a:r>
              <a:rPr lang="fr-CH" sz="1200" b="1" kern="1200" dirty="0" err="1">
                <a:solidFill>
                  <a:schemeClr val="tx1"/>
                </a:solidFill>
                <a:effectLst/>
                <a:latin typeface="+mn-lt"/>
                <a:ea typeface="+mn-ea"/>
                <a:cs typeface="+mn-cs"/>
              </a:rPr>
              <a:t>is</a:t>
            </a:r>
            <a:r>
              <a:rPr lang="fr-CH" sz="1200" b="1" kern="1200" dirty="0">
                <a:solidFill>
                  <a:schemeClr val="tx1"/>
                </a:solidFill>
                <a:effectLst/>
                <a:latin typeface="+mn-lt"/>
                <a:ea typeface="+mn-ea"/>
                <a:cs typeface="+mn-cs"/>
              </a:rPr>
              <a:t> </a:t>
            </a:r>
            <a:r>
              <a:rPr lang="fr-CH" sz="1200" b="1" kern="1200" dirty="0" err="1">
                <a:solidFill>
                  <a:schemeClr val="tx1"/>
                </a:solidFill>
                <a:effectLst/>
                <a:latin typeface="+mn-lt"/>
                <a:ea typeface="+mn-ea"/>
                <a:cs typeface="+mn-cs"/>
              </a:rPr>
              <a:t>needed</a:t>
            </a:r>
            <a:r>
              <a:rPr lang="fr-CH" sz="1200" b="1" kern="1200" dirty="0">
                <a:solidFill>
                  <a:schemeClr val="tx1"/>
                </a:solidFill>
                <a:effectLst/>
                <a:latin typeface="+mn-lt"/>
                <a:ea typeface="+mn-ea"/>
                <a:cs typeface="+mn-cs"/>
              </a:rPr>
              <a:t>..</a:t>
            </a:r>
            <a:endParaRPr lang="en-US" sz="1100" b="0" kern="1200" dirty="0">
              <a:solidFill>
                <a:schemeClr val="tx1"/>
              </a:solidFill>
              <a:effectLst/>
              <a:latin typeface="+mn-lt"/>
              <a:ea typeface="+mn-ea"/>
              <a:cs typeface="+mn-cs"/>
            </a:endParaRPr>
          </a:p>
          <a:p>
            <a:pPr lvl="0"/>
            <a:r>
              <a:rPr lang="en-GB" sz="1200" b="0" kern="1200" dirty="0">
                <a:solidFill>
                  <a:schemeClr val="tx1"/>
                </a:solidFill>
                <a:effectLst/>
                <a:latin typeface="+mn-lt"/>
                <a:ea typeface="+mn-ea"/>
                <a:cs typeface="+mn-cs"/>
              </a:rPr>
              <a:t>… </a:t>
            </a:r>
            <a:r>
              <a:rPr lang="fr-CH" sz="1200" b="0" kern="1200" dirty="0" err="1">
                <a:solidFill>
                  <a:schemeClr val="tx1"/>
                </a:solidFill>
                <a:effectLst/>
                <a:latin typeface="+mn-lt"/>
                <a:ea typeface="+mn-ea"/>
                <a:cs typeface="+mn-cs"/>
              </a:rPr>
              <a:t>because</a:t>
            </a:r>
            <a:r>
              <a:rPr lang="fr-CH" sz="1200" b="0" kern="1200" dirty="0">
                <a:solidFill>
                  <a:schemeClr val="tx1"/>
                </a:solidFill>
                <a:effectLst/>
                <a:latin typeface="+mn-lt"/>
                <a:ea typeface="+mn-ea"/>
                <a:cs typeface="+mn-cs"/>
              </a:rPr>
              <a:t>, as </a:t>
            </a:r>
            <a:r>
              <a:rPr lang="fr-CH" sz="1200" b="0" kern="1200" dirty="0" err="1">
                <a:solidFill>
                  <a:schemeClr val="tx1"/>
                </a:solidFill>
                <a:effectLst/>
                <a:latin typeface="+mn-lt"/>
                <a:ea typeface="+mn-ea"/>
                <a:cs typeface="+mn-cs"/>
              </a:rPr>
              <a:t>you</a:t>
            </a:r>
            <a:r>
              <a:rPr lang="fr-CH" sz="1200" b="0" kern="1200" dirty="0">
                <a:solidFill>
                  <a:schemeClr val="tx1"/>
                </a:solidFill>
                <a:effectLst/>
                <a:latin typeface="+mn-lt"/>
                <a:ea typeface="+mn-ea"/>
                <a:cs typeface="+mn-cs"/>
              </a:rPr>
              <a:t> know </a:t>
            </a:r>
            <a:r>
              <a:rPr lang="en-US" sz="1200" b="0" kern="1200" dirty="0">
                <a:solidFill>
                  <a:schemeClr val="tx1"/>
                </a:solidFill>
                <a:effectLst/>
                <a:latin typeface="+mn-lt"/>
                <a:ea typeface="+mn-ea"/>
                <a:cs typeface="+mn-cs"/>
              </a:rPr>
              <a:t>we, statisticians are not </a:t>
            </a:r>
            <a:r>
              <a:rPr lang="en-GB" sz="1200" b="0" kern="1200" dirty="0">
                <a:solidFill>
                  <a:schemeClr val="tx1"/>
                </a:solidFill>
                <a:effectLst/>
                <a:latin typeface="+mn-lt"/>
                <a:ea typeface="+mn-ea"/>
                <a:cs typeface="+mn-cs"/>
              </a:rPr>
              <a:t>yet in a position to provide all SDG data, there are some limitation of budget and HR resources, necessary for production of SDG related indicators. And I think statistics office needs to be active in dialogue with policymakers</a:t>
            </a:r>
          </a:p>
          <a:p>
            <a:pPr lvl="0"/>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fr-CH" altLang="ka-GE" sz="1200" b="1" spc="100" dirty="0" err="1">
                <a:solidFill>
                  <a:srgbClr val="0080BD"/>
                </a:solidFill>
                <a:latin typeface="Times New Roman" panose="02020603050405020304" pitchFamily="18" charset="0"/>
                <a:cs typeface="Times New Roman" panose="02020603050405020304" pitchFamily="18" charset="0"/>
              </a:rPr>
              <a:t>Also</a:t>
            </a:r>
            <a:r>
              <a:rPr lang="fr-CH" altLang="ka-GE" sz="1200" b="1" spc="100" dirty="0">
                <a:solidFill>
                  <a:srgbClr val="0080BD"/>
                </a:solidFill>
                <a:latin typeface="Times New Roman" panose="02020603050405020304" pitchFamily="18" charset="0"/>
                <a:cs typeface="Times New Roman" panose="02020603050405020304" pitchFamily="18" charset="0"/>
              </a:rPr>
              <a:t> </a:t>
            </a:r>
            <a:r>
              <a:rPr lang="fr-CH" altLang="ka-GE" sz="1200" b="1" spc="100" dirty="0" err="1">
                <a:solidFill>
                  <a:srgbClr val="0080BD"/>
                </a:solidFill>
                <a:latin typeface="Times New Roman" panose="02020603050405020304" pitchFamily="18" charset="0"/>
                <a:cs typeface="Times New Roman" panose="02020603050405020304" pitchFamily="18" charset="0"/>
              </a:rPr>
              <a:t>it</a:t>
            </a:r>
            <a:r>
              <a:rPr lang="fr-CH" altLang="ka-GE" sz="1200" b="1" spc="100" dirty="0">
                <a:solidFill>
                  <a:srgbClr val="0080BD"/>
                </a:solidFill>
                <a:latin typeface="Times New Roman" panose="02020603050405020304" pitchFamily="18" charset="0"/>
                <a:cs typeface="Times New Roman" panose="02020603050405020304" pitchFamily="18" charset="0"/>
              </a:rPr>
              <a:t> </a:t>
            </a:r>
            <a:r>
              <a:rPr lang="fr-CH" altLang="ka-GE" sz="1200" b="1" spc="100" dirty="0" err="1">
                <a:solidFill>
                  <a:srgbClr val="0080BD"/>
                </a:solidFill>
                <a:latin typeface="Times New Roman" panose="02020603050405020304" pitchFamily="18" charset="0"/>
                <a:cs typeface="Times New Roman" panose="02020603050405020304" pitchFamily="18" charset="0"/>
              </a:rPr>
              <a:t>is</a:t>
            </a:r>
            <a:r>
              <a:rPr lang="fr-CH" altLang="ka-GE" sz="1200" b="1" spc="100" dirty="0">
                <a:solidFill>
                  <a:srgbClr val="0080BD"/>
                </a:solidFill>
                <a:latin typeface="Times New Roman" panose="02020603050405020304" pitchFamily="18" charset="0"/>
                <a:cs typeface="Times New Roman" panose="02020603050405020304" pitchFamily="18" charset="0"/>
              </a:rPr>
              <a:t> important to </a:t>
            </a:r>
            <a:r>
              <a:rPr lang="fr-CH" altLang="ka-GE" sz="1200" b="1" spc="100" dirty="0" err="1">
                <a:solidFill>
                  <a:srgbClr val="0080BD"/>
                </a:solidFill>
                <a:latin typeface="Times New Roman" panose="02020603050405020304" pitchFamily="18" charset="0"/>
                <a:cs typeface="Times New Roman" panose="02020603050405020304" pitchFamily="18" charset="0"/>
              </a:rPr>
              <a:t>define</a:t>
            </a:r>
            <a:r>
              <a:rPr lang="fr-CH" altLang="ka-GE" sz="1200" b="1" spc="100" dirty="0">
                <a:solidFill>
                  <a:srgbClr val="0080BD"/>
                </a:solidFill>
                <a:latin typeface="Times New Roman" panose="02020603050405020304" pitchFamily="18" charset="0"/>
                <a:cs typeface="Times New Roman" panose="02020603050405020304" pitchFamily="18" charset="0"/>
              </a:rPr>
              <a:t> THE ROLE AND RESPONSIBILITIES of relevant institutions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altLang="ka-GE" sz="1200" spc="100" dirty="0">
                <a:solidFill>
                  <a:srgbClr val="0080BD"/>
                </a:solidFill>
                <a:latin typeface="Times New Roman" panose="02020603050405020304" pitchFamily="18" charset="0"/>
                <a:cs typeface="Times New Roman" panose="02020603050405020304" pitchFamily="18" charset="0"/>
              </a:rPr>
              <a:t>… </a:t>
            </a:r>
            <a:r>
              <a:rPr lang="fr-CH" altLang="ka-GE" sz="1200" spc="100" dirty="0" err="1">
                <a:solidFill>
                  <a:srgbClr val="0080BD"/>
                </a:solidFill>
                <a:latin typeface="Times New Roman" panose="02020603050405020304" pitchFamily="18" charset="0"/>
                <a:cs typeface="Times New Roman" panose="02020603050405020304" pitchFamily="18" charset="0"/>
              </a:rPr>
              <a:t>Statisticians</a:t>
            </a:r>
            <a:r>
              <a:rPr lang="fr-CH" altLang="ka-GE" sz="1200" spc="100" dirty="0">
                <a:solidFill>
                  <a:srgbClr val="0080BD"/>
                </a:solidFill>
                <a:latin typeface="Times New Roman" panose="02020603050405020304" pitchFamily="18" charset="0"/>
                <a:cs typeface="Times New Roman" panose="02020603050405020304" pitchFamily="18" charset="0"/>
              </a:rPr>
              <a:t> can </a:t>
            </a:r>
            <a:r>
              <a:rPr lang="fr-CH" altLang="ka-GE" sz="1200" spc="100" dirty="0" err="1">
                <a:solidFill>
                  <a:srgbClr val="0080BD"/>
                </a:solidFill>
                <a:latin typeface="Times New Roman" panose="02020603050405020304" pitchFamily="18" charset="0"/>
                <a:cs typeface="Times New Roman" panose="02020603050405020304" pitchFamily="18" charset="0"/>
              </a:rPr>
              <a:t>also</a:t>
            </a:r>
            <a:r>
              <a:rPr lang="fr-CH" altLang="ka-GE" sz="1200" spc="100" dirty="0">
                <a:solidFill>
                  <a:srgbClr val="0080BD"/>
                </a:solidFill>
                <a:latin typeface="Times New Roman" panose="02020603050405020304" pitchFamily="18" charset="0"/>
                <a:cs typeface="Times New Roman" panose="02020603050405020304" pitchFamily="18" charset="0"/>
              </a:rPr>
              <a:t> </a:t>
            </a:r>
            <a:r>
              <a:rPr lang="fr-CH" altLang="ka-GE" sz="1200" spc="100" dirty="0" err="1">
                <a:solidFill>
                  <a:srgbClr val="0080BD"/>
                </a:solidFill>
                <a:latin typeface="Times New Roman" panose="02020603050405020304" pitchFamily="18" charset="0"/>
                <a:cs typeface="Times New Roman" panose="02020603050405020304" pitchFamily="18" charset="0"/>
              </a:rPr>
              <a:t>ensure</a:t>
            </a:r>
            <a:r>
              <a:rPr lang="fr-CH" altLang="ka-GE" sz="1200" spc="100" dirty="0">
                <a:solidFill>
                  <a:srgbClr val="0080BD"/>
                </a:solidFill>
                <a:latin typeface="Times New Roman" panose="02020603050405020304" pitchFamily="18" charset="0"/>
                <a:cs typeface="Times New Roman" panose="02020603050405020304" pitchFamily="18" charset="0"/>
              </a:rPr>
              <a:t> compliance of national monitoring system </a:t>
            </a:r>
            <a:r>
              <a:rPr lang="fr-CH" altLang="ka-GE" sz="1200" spc="100" dirty="0" err="1">
                <a:solidFill>
                  <a:srgbClr val="0080BD"/>
                </a:solidFill>
                <a:latin typeface="Times New Roman" panose="02020603050405020304" pitchFamily="18" charset="0"/>
                <a:cs typeface="Times New Roman" panose="02020603050405020304" pitchFamily="18" charset="0"/>
              </a:rPr>
              <a:t>with</a:t>
            </a:r>
            <a:r>
              <a:rPr lang="fr-CH" altLang="ka-GE" sz="1200" spc="100" dirty="0">
                <a:solidFill>
                  <a:srgbClr val="0080BD"/>
                </a:solidFill>
                <a:latin typeface="Times New Roman" panose="02020603050405020304" pitchFamily="18" charset="0"/>
                <a:cs typeface="Times New Roman" panose="02020603050405020304" pitchFamily="18" charset="0"/>
              </a:rPr>
              <a:t> </a:t>
            </a:r>
            <a:r>
              <a:rPr lang="en-US" altLang="ka-GE" sz="1200" spc="100" dirty="0">
                <a:solidFill>
                  <a:srgbClr val="0080BD"/>
                </a:solidFill>
                <a:latin typeface="Times New Roman" panose="02020603050405020304" pitchFamily="18" charset="0"/>
                <a:cs typeface="Times New Roman" panose="02020603050405020304" pitchFamily="18" charset="0"/>
              </a:rPr>
              <a:t>internationally recognized </a:t>
            </a:r>
            <a:r>
              <a:rPr lang="en-US" altLang="ka-GE" sz="1200" spc="100" dirty="0" err="1">
                <a:solidFill>
                  <a:srgbClr val="0080BD"/>
                </a:solidFill>
                <a:latin typeface="Times New Roman" panose="02020603050405020304" pitchFamily="18" charset="0"/>
                <a:cs typeface="Times New Roman" panose="02020603050405020304" pitchFamily="18" charset="0"/>
              </a:rPr>
              <a:t>standarts</a:t>
            </a:r>
            <a:endParaRPr lang="en-US" altLang="ka-GE" sz="1200" spc="100" dirty="0">
              <a:solidFill>
                <a:srgbClr val="0080BD"/>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ka-GE" sz="1200" spc="100" dirty="0">
              <a:solidFill>
                <a:srgbClr val="0080BD"/>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ka-GE" sz="1200" spc="100" dirty="0">
                <a:solidFill>
                  <a:srgbClr val="0080BD"/>
                </a:solidFill>
                <a:latin typeface="Times New Roman" panose="02020603050405020304" pitchFamily="18" charset="0"/>
                <a:cs typeface="Times New Roman" panose="02020603050405020304" pitchFamily="18" charset="0"/>
              </a:rPr>
              <a:t>What about </a:t>
            </a:r>
            <a:r>
              <a:rPr lang="en-US" altLang="ka-GE" sz="1200" b="1" spc="100" dirty="0">
                <a:solidFill>
                  <a:srgbClr val="0080BD"/>
                </a:solidFill>
                <a:latin typeface="Times New Roman" panose="02020603050405020304" pitchFamily="18" charset="0"/>
                <a:cs typeface="Times New Roman" panose="02020603050405020304" pitchFamily="18" charset="0"/>
              </a:rPr>
              <a:t>Communication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ka-GE" sz="1200" b="0" spc="100" dirty="0">
                <a:solidFill>
                  <a:srgbClr val="0080BD"/>
                </a:solidFill>
                <a:latin typeface="Times New Roman" panose="02020603050405020304" pitchFamily="18" charset="0"/>
                <a:cs typeface="Times New Roman" panose="02020603050405020304" pitchFamily="18" charset="0"/>
              </a:rPr>
              <a:t>- We learned that </a:t>
            </a:r>
            <a:r>
              <a:rPr lang="fr-CH" altLang="ka-GE" sz="1200" spc="100" dirty="0">
                <a:solidFill>
                  <a:srgbClr val="0080BD"/>
                </a:solidFill>
                <a:latin typeface="Times New Roman" panose="02020603050405020304" pitchFamily="18" charset="0"/>
                <a:cs typeface="Times New Roman" panose="02020603050405020304" pitchFamily="18" charset="0"/>
              </a:rPr>
              <a:t>Communication on </a:t>
            </a:r>
            <a:r>
              <a:rPr lang="fr-CH" altLang="ka-GE" sz="1200" spc="100" dirty="0" err="1">
                <a:solidFill>
                  <a:srgbClr val="0080BD"/>
                </a:solidFill>
                <a:latin typeface="Times New Roman" panose="02020603050405020304" pitchFamily="18" charset="0"/>
                <a:cs typeface="Times New Roman" panose="02020603050405020304" pitchFamily="18" charset="0"/>
              </a:rPr>
              <a:t>SDGs</a:t>
            </a:r>
            <a:r>
              <a:rPr lang="fr-CH" altLang="ka-GE" sz="1200" spc="100" dirty="0">
                <a:solidFill>
                  <a:srgbClr val="0080BD"/>
                </a:solidFill>
                <a:latin typeface="Times New Roman" panose="02020603050405020304" pitchFamily="18" charset="0"/>
                <a:cs typeface="Times New Roman" panose="02020603050405020304" pitchFamily="18" charset="0"/>
              </a:rPr>
              <a:t> </a:t>
            </a:r>
            <a:r>
              <a:rPr lang="fr-CH" altLang="ka-GE" sz="1200" spc="100" dirty="0" err="1">
                <a:solidFill>
                  <a:srgbClr val="0080BD"/>
                </a:solidFill>
                <a:latin typeface="Times New Roman" panose="02020603050405020304" pitchFamily="18" charset="0"/>
                <a:cs typeface="Times New Roman" panose="02020603050405020304" pitchFamily="18" charset="0"/>
              </a:rPr>
              <a:t>should</a:t>
            </a:r>
            <a:r>
              <a:rPr lang="fr-CH" altLang="ka-GE" sz="1200" spc="100" dirty="0">
                <a:solidFill>
                  <a:srgbClr val="0080BD"/>
                </a:solidFill>
                <a:latin typeface="Times New Roman" panose="02020603050405020304" pitchFamily="18" charset="0"/>
                <a:cs typeface="Times New Roman" panose="02020603050405020304" pitchFamily="18" charset="0"/>
              </a:rPr>
              <a:t> </a:t>
            </a:r>
            <a:r>
              <a:rPr lang="fr-CH" altLang="ka-GE" sz="1200" spc="100" dirty="0" err="1">
                <a:solidFill>
                  <a:srgbClr val="0080BD"/>
                </a:solidFill>
                <a:latin typeface="Times New Roman" panose="02020603050405020304" pitchFamily="18" charset="0"/>
                <a:cs typeface="Times New Roman" panose="02020603050405020304" pitchFamily="18" charset="0"/>
              </a:rPr>
              <a:t>take</a:t>
            </a:r>
            <a:r>
              <a:rPr lang="fr-CH" altLang="ka-GE" sz="1200" spc="100" dirty="0">
                <a:solidFill>
                  <a:srgbClr val="0080BD"/>
                </a:solidFill>
                <a:latin typeface="Times New Roman" panose="02020603050405020304" pitchFamily="18" charset="0"/>
                <a:cs typeface="Times New Roman" panose="02020603050405020304" pitchFamily="18" charset="0"/>
              </a:rPr>
              <a:t> place at </a:t>
            </a:r>
            <a:r>
              <a:rPr lang="fr-CH" altLang="ka-GE" sz="1200" spc="100" dirty="0" err="1">
                <a:solidFill>
                  <a:srgbClr val="0080BD"/>
                </a:solidFill>
                <a:latin typeface="Times New Roman" panose="02020603050405020304" pitchFamily="18" charset="0"/>
                <a:cs typeface="Times New Roman" panose="02020603050405020304" pitchFamily="18" charset="0"/>
              </a:rPr>
              <a:t>different</a:t>
            </a:r>
            <a:r>
              <a:rPr lang="fr-CH" altLang="ka-GE" sz="1200" spc="100" dirty="0">
                <a:solidFill>
                  <a:srgbClr val="0080BD"/>
                </a:solidFill>
                <a:latin typeface="Times New Roman" panose="02020603050405020304" pitchFamily="18" charset="0"/>
                <a:cs typeface="Times New Roman" panose="02020603050405020304" pitchFamily="18" charset="0"/>
              </a:rPr>
              <a:t> </a:t>
            </a:r>
            <a:r>
              <a:rPr lang="fr-CH" altLang="ka-GE" sz="1200" spc="100" dirty="0" err="1">
                <a:solidFill>
                  <a:srgbClr val="0080BD"/>
                </a:solidFill>
                <a:latin typeface="Times New Roman" panose="02020603050405020304" pitchFamily="18" charset="0"/>
                <a:cs typeface="Times New Roman" panose="02020603050405020304" pitchFamily="18" charset="0"/>
              </a:rPr>
              <a:t>levels</a:t>
            </a:r>
            <a:r>
              <a:rPr lang="fr-CH" altLang="ka-GE" sz="1200" spc="100" dirty="0">
                <a:solidFill>
                  <a:srgbClr val="0080BD"/>
                </a:solidFill>
                <a:latin typeface="Times New Roman" panose="02020603050405020304" pitchFamily="18" charset="0"/>
                <a:cs typeface="Times New Roman" panose="02020603050405020304" pitchFamily="18" charset="0"/>
              </a:rPr>
              <a:t>, </a:t>
            </a:r>
            <a:r>
              <a:rPr lang="fr-CH" altLang="ka-GE" sz="1200" spc="100" dirty="0" err="1">
                <a:solidFill>
                  <a:srgbClr val="0080BD"/>
                </a:solidFill>
                <a:latin typeface="Times New Roman" panose="02020603050405020304" pitchFamily="18" charset="0"/>
                <a:cs typeface="Times New Roman" panose="02020603050405020304" pitchFamily="18" charset="0"/>
              </a:rPr>
              <a:t>regular</a:t>
            </a:r>
            <a:r>
              <a:rPr lang="fr-CH" altLang="ka-GE" sz="1200" spc="100" dirty="0">
                <a:solidFill>
                  <a:srgbClr val="0080BD"/>
                </a:solidFill>
                <a:latin typeface="Times New Roman" panose="02020603050405020304" pitchFamily="18" charset="0"/>
                <a:cs typeface="Times New Roman" panose="02020603050405020304" pitchFamily="18" charset="0"/>
              </a:rPr>
              <a:t> basis.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ltLang="ka-GE" sz="1200" spc="100" dirty="0">
                <a:solidFill>
                  <a:srgbClr val="0080BD"/>
                </a:solidFill>
                <a:latin typeface="Times New Roman" panose="02020603050405020304" pitchFamily="18" charset="0"/>
                <a:cs typeface="Times New Roman" panose="02020603050405020304" pitchFamily="18" charset="0"/>
              </a:rPr>
              <a:t>There </a:t>
            </a:r>
            <a:r>
              <a:rPr lang="fr-CH" altLang="ka-GE" sz="1200" spc="100" dirty="0" err="1">
                <a:solidFill>
                  <a:srgbClr val="0080BD"/>
                </a:solidFill>
                <a:latin typeface="Times New Roman" panose="02020603050405020304" pitchFamily="18" charset="0"/>
                <a:cs typeface="Times New Roman" panose="02020603050405020304" pitchFamily="18" charset="0"/>
              </a:rPr>
              <a:t>is</a:t>
            </a:r>
            <a:r>
              <a:rPr lang="fr-CH" altLang="ka-GE" sz="1200" spc="100" dirty="0">
                <a:solidFill>
                  <a:srgbClr val="0080BD"/>
                </a:solidFill>
                <a:latin typeface="Times New Roman" panose="02020603050405020304" pitchFamily="18" charset="0"/>
                <a:cs typeface="Times New Roman" panose="02020603050405020304" pitchFamily="18" charset="0"/>
              </a:rPr>
              <a:t> a </a:t>
            </a:r>
            <a:r>
              <a:rPr lang="fr-CH" altLang="ka-GE" sz="1200" spc="100" dirty="0" err="1">
                <a:solidFill>
                  <a:srgbClr val="0080BD"/>
                </a:solidFill>
                <a:latin typeface="Times New Roman" panose="02020603050405020304" pitchFamily="18" charset="0"/>
                <a:cs typeface="Times New Roman" panose="02020603050405020304" pitchFamily="18" charset="0"/>
              </a:rPr>
              <a:t>need</a:t>
            </a:r>
            <a:r>
              <a:rPr lang="fr-CH" altLang="ka-GE" sz="1200" spc="100" dirty="0">
                <a:solidFill>
                  <a:srgbClr val="0080BD"/>
                </a:solidFill>
                <a:latin typeface="Times New Roman" panose="02020603050405020304" pitchFamily="18" charset="0"/>
                <a:cs typeface="Times New Roman" panose="02020603050405020304" pitchFamily="18" charset="0"/>
              </a:rPr>
              <a:t> to continue </a:t>
            </a:r>
            <a:r>
              <a:rPr lang="en-US" altLang="ka-GE" sz="2200" spc="100" dirty="0">
                <a:solidFill>
                  <a:srgbClr val="0080BD"/>
                </a:solidFill>
                <a:latin typeface="Times New Roman" panose="02020603050405020304" pitchFamily="18" charset="0"/>
                <a:cs typeface="Times New Roman" panose="02020603050405020304" pitchFamily="18" charset="0"/>
              </a:rPr>
              <a:t>active cooperation and communication with </a:t>
            </a:r>
            <a:r>
              <a:rPr lang="fr-CH" altLang="ka-GE" sz="2200" spc="100" dirty="0" err="1">
                <a:solidFill>
                  <a:srgbClr val="0080BD"/>
                </a:solidFill>
                <a:latin typeface="Times New Roman" panose="02020603050405020304" pitchFamily="18" charset="0"/>
                <a:cs typeface="Times New Roman" panose="02020603050405020304" pitchFamily="18" charset="0"/>
              </a:rPr>
              <a:t>policimakers</a:t>
            </a:r>
            <a:r>
              <a:rPr lang="fr-CH" altLang="ka-GE" sz="2200" spc="100" dirty="0">
                <a:solidFill>
                  <a:srgbClr val="0080BD"/>
                </a:solidFill>
                <a:latin typeface="Times New Roman" panose="02020603050405020304" pitchFamily="18" charset="0"/>
                <a:cs typeface="Times New Roman" panose="02020603050405020304" pitchFamily="18" charset="0"/>
              </a:rPr>
              <a:t> and </a:t>
            </a:r>
            <a:r>
              <a:rPr lang="fr-CH" altLang="ka-GE" sz="2200" spc="100" dirty="0" err="1">
                <a:solidFill>
                  <a:srgbClr val="0080BD"/>
                </a:solidFill>
                <a:latin typeface="Times New Roman" panose="02020603050405020304" pitchFamily="18" charset="0"/>
                <a:cs typeface="Times New Roman" panose="02020603050405020304" pitchFamily="18" charset="0"/>
              </a:rPr>
              <a:t>owners</a:t>
            </a:r>
            <a:r>
              <a:rPr lang="fr-CH" altLang="ka-GE" sz="2200" spc="100" dirty="0">
                <a:solidFill>
                  <a:srgbClr val="0080BD"/>
                </a:solidFill>
                <a:latin typeface="Times New Roman" panose="02020603050405020304" pitchFamily="18" charset="0"/>
                <a:cs typeface="Times New Roman" panose="02020603050405020304" pitchFamily="18" charset="0"/>
              </a:rPr>
              <a:t> of administrative data</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lang="fr-CH" altLang="ka-GE" sz="2200" spc="100" dirty="0">
                <a:solidFill>
                  <a:srgbClr val="0080BD"/>
                </a:solidFill>
                <a:latin typeface="Times New Roman" panose="02020603050405020304" pitchFamily="18" charset="0"/>
                <a:cs typeface="Times New Roman" panose="02020603050405020304" pitchFamily="18" charset="0"/>
              </a:rPr>
              <a:t>Communication </a:t>
            </a:r>
            <a:r>
              <a:rPr lang="fr-CH" altLang="ka-GE" sz="2200" spc="100" dirty="0" err="1">
                <a:solidFill>
                  <a:srgbClr val="0080BD"/>
                </a:solidFill>
                <a:latin typeface="Times New Roman" panose="02020603050405020304" pitchFamily="18" charset="0"/>
                <a:cs typeface="Times New Roman" panose="02020603050405020304" pitchFamily="18" charset="0"/>
              </a:rPr>
              <a:t>is</a:t>
            </a:r>
            <a:r>
              <a:rPr lang="fr-CH" altLang="ka-GE" sz="2200" spc="100" dirty="0">
                <a:solidFill>
                  <a:srgbClr val="0080BD"/>
                </a:solidFill>
                <a:latin typeface="Times New Roman" panose="02020603050405020304" pitchFamily="18" charset="0"/>
                <a:cs typeface="Times New Roman" panose="02020603050405020304" pitchFamily="18" charset="0"/>
              </a:rPr>
              <a:t> important - to </a:t>
            </a:r>
            <a:r>
              <a:rPr lang="fr-CH" altLang="ka-GE" sz="2200" spc="100" dirty="0" err="1">
                <a:solidFill>
                  <a:srgbClr val="0080BD"/>
                </a:solidFill>
                <a:latin typeface="Times New Roman" panose="02020603050405020304" pitchFamily="18" charset="0"/>
                <a:cs typeface="Times New Roman" panose="02020603050405020304" pitchFamily="18" charset="0"/>
              </a:rPr>
              <a:t>avoid</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wrong</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Interpretation</a:t>
            </a:r>
            <a:r>
              <a:rPr lang="fr-CH" altLang="ka-GE" sz="2200" spc="100" dirty="0">
                <a:solidFill>
                  <a:srgbClr val="0080BD"/>
                </a:solidFill>
                <a:latin typeface="Times New Roman" panose="02020603050405020304" pitchFamily="18" charset="0"/>
                <a:cs typeface="Times New Roman" panose="02020603050405020304" pitchFamily="18" charset="0"/>
              </a:rPr>
              <a:t> of </a:t>
            </a:r>
            <a:r>
              <a:rPr lang="fr-CH" altLang="ka-GE" sz="2200" spc="100" dirty="0" err="1">
                <a:solidFill>
                  <a:srgbClr val="0080BD"/>
                </a:solidFill>
                <a:latin typeface="Times New Roman" panose="02020603050405020304" pitchFamily="18" charset="0"/>
                <a:cs typeface="Times New Roman" panose="02020603050405020304" pitchFamily="18" charset="0"/>
              </a:rPr>
              <a:t>statistical</a:t>
            </a:r>
            <a:r>
              <a:rPr lang="fr-CH" altLang="ka-GE" sz="2200" spc="100" dirty="0">
                <a:solidFill>
                  <a:srgbClr val="0080BD"/>
                </a:solidFill>
                <a:latin typeface="Times New Roman" panose="02020603050405020304" pitchFamily="18" charset="0"/>
                <a:cs typeface="Times New Roman" panose="02020603050405020304" pitchFamily="18" charset="0"/>
              </a:rPr>
              <a:t> data, </a:t>
            </a:r>
            <a:r>
              <a:rPr lang="fr-CH" altLang="ka-GE" sz="2200" spc="100" dirty="0" err="1">
                <a:solidFill>
                  <a:srgbClr val="0080BD"/>
                </a:solidFill>
                <a:latin typeface="Times New Roman" panose="02020603050405020304" pitchFamily="18" charset="0"/>
                <a:cs typeface="Times New Roman" panose="02020603050405020304" pitchFamily="18" charset="0"/>
              </a:rPr>
              <a:t>also</a:t>
            </a:r>
            <a:r>
              <a:rPr lang="fr-CH" altLang="ka-GE" sz="2200" spc="100" dirty="0">
                <a:solidFill>
                  <a:srgbClr val="0080BD"/>
                </a:solidFill>
                <a:latin typeface="Times New Roman" panose="02020603050405020304" pitchFamily="18" charset="0"/>
                <a:cs typeface="Times New Roman" panose="02020603050405020304" pitchFamily="18" charset="0"/>
              </a:rPr>
              <a:t> to </a:t>
            </a:r>
            <a:r>
              <a:rPr lang="fr-CH" altLang="ka-GE" sz="2200" spc="100" dirty="0" err="1">
                <a:solidFill>
                  <a:srgbClr val="0080BD"/>
                </a:solidFill>
                <a:latin typeface="Times New Roman" panose="02020603050405020304" pitchFamily="18" charset="0"/>
                <a:cs typeface="Times New Roman" panose="02020603050405020304" pitchFamily="18" charset="0"/>
              </a:rPr>
              <a:t>avoid</a:t>
            </a:r>
            <a:r>
              <a:rPr lang="fr-CH" altLang="ka-GE" sz="2200" spc="100" dirty="0">
                <a:solidFill>
                  <a:srgbClr val="0080BD"/>
                </a:solidFill>
                <a:latin typeface="Times New Roman" panose="02020603050405020304" pitchFamily="18" charset="0"/>
                <a:cs typeface="Times New Roman" panose="02020603050405020304" pitchFamily="18" charset="0"/>
              </a:rPr>
              <a:t> duplication</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lang="fr-CH" altLang="ka-GE" sz="2200" spc="100" dirty="0">
                <a:solidFill>
                  <a:srgbClr val="0080BD"/>
                </a:solidFill>
                <a:latin typeface="Times New Roman" panose="02020603050405020304" pitchFamily="18" charset="0"/>
                <a:cs typeface="Times New Roman" panose="02020603050405020304" pitchFamily="18" charset="0"/>
              </a:rPr>
              <a:t>And </a:t>
            </a:r>
            <a:r>
              <a:rPr lang="fr-CH" altLang="ka-GE" sz="2200" spc="100" dirty="0" err="1">
                <a:solidFill>
                  <a:srgbClr val="0080BD"/>
                </a:solidFill>
                <a:latin typeface="Times New Roman" panose="02020603050405020304" pitchFamily="18" charset="0"/>
                <a:cs typeface="Times New Roman" panose="02020603050405020304" pitchFamily="18" charset="0"/>
              </a:rPr>
              <a:t>it</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is</a:t>
            </a:r>
            <a:r>
              <a:rPr lang="fr-CH" altLang="ka-GE" sz="2200" spc="100" dirty="0">
                <a:solidFill>
                  <a:srgbClr val="0080BD"/>
                </a:solidFill>
                <a:latin typeface="Times New Roman" panose="02020603050405020304" pitchFamily="18" charset="0"/>
                <a:cs typeface="Times New Roman" panose="02020603050405020304" pitchFamily="18" charset="0"/>
              </a:rPr>
              <a:t> major important to </a:t>
            </a:r>
            <a:r>
              <a:rPr lang="fr-CH" altLang="ka-GE" sz="2200" spc="100" dirty="0" err="1">
                <a:solidFill>
                  <a:srgbClr val="0080BD"/>
                </a:solidFill>
                <a:latin typeface="Times New Roman" panose="02020603050405020304" pitchFamily="18" charset="0"/>
                <a:cs typeface="Times New Roman" panose="02020603050405020304" pitchFamily="18" charset="0"/>
              </a:rPr>
              <a:t>ensure</a:t>
            </a:r>
            <a:r>
              <a:rPr lang="fr-CH" altLang="ka-GE" sz="2200" spc="100" dirty="0">
                <a:solidFill>
                  <a:srgbClr val="0080BD"/>
                </a:solidFill>
                <a:latin typeface="Times New Roman" panose="02020603050405020304" pitchFamily="18" charset="0"/>
                <a:cs typeface="Times New Roman" panose="02020603050405020304" pitchFamily="18" charset="0"/>
              </a:rPr>
              <a:t> establishment of transparent and reliable system</a:t>
            </a:r>
          </a:p>
          <a:p>
            <a:pPr marL="342900" marR="0" lvl="0" indent="-342900" algn="l" defTabSz="914400" rtl="0" eaLnBrk="1" fontAlgn="auto" latinLnBrk="0" hangingPunct="1">
              <a:lnSpc>
                <a:spcPct val="100000"/>
              </a:lnSpc>
              <a:spcBef>
                <a:spcPts val="0"/>
              </a:spcBef>
              <a:spcAft>
                <a:spcPts val="0"/>
              </a:spcAft>
              <a:buClrTx/>
              <a:buSzTx/>
              <a:buFontTx/>
              <a:buChar char="-"/>
              <a:tabLst/>
              <a:defRPr/>
            </a:pPr>
            <a:endParaRPr lang="fr-CH" altLang="ka-GE" sz="2200" spc="100" dirty="0">
              <a:solidFill>
                <a:srgbClr val="0080BD"/>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ltLang="ka-GE" sz="1200" spc="100" dirty="0">
              <a:solidFill>
                <a:srgbClr val="0080BD"/>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ka-GE" sz="1200" b="0" spc="100" dirty="0">
              <a:solidFill>
                <a:srgbClr val="0080BD"/>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ltLang="ka-GE" sz="1200" spc="100" dirty="0">
              <a:solidFill>
                <a:srgbClr val="0080BD"/>
              </a:solidFill>
              <a:latin typeface="Times New Roman" panose="02020603050405020304" pitchFamily="18" charset="0"/>
              <a:cs typeface="Times New Roman" panose="02020603050405020304" pitchFamily="18" charset="0"/>
            </a:endParaRPr>
          </a:p>
          <a:p>
            <a:endParaRPr lang="ka-GE" dirty="0"/>
          </a:p>
        </p:txBody>
      </p:sp>
      <p:sp>
        <p:nvSpPr>
          <p:cNvPr id="4" name="Slide Number Placeholder 3"/>
          <p:cNvSpPr>
            <a:spLocks noGrp="1"/>
          </p:cNvSpPr>
          <p:nvPr>
            <p:ph type="sldNum" sz="quarter" idx="5"/>
          </p:nvPr>
        </p:nvSpPr>
        <p:spPr/>
        <p:txBody>
          <a:bodyPr/>
          <a:lstStyle/>
          <a:p>
            <a:fld id="{42DE49E9-858A-4BDD-8A46-F617C019AEE9}" type="slidenum">
              <a:rPr lang="en-US" smtClean="0"/>
              <a:pPr/>
              <a:t>5</a:t>
            </a:fld>
            <a:endParaRPr lang="en-US"/>
          </a:p>
        </p:txBody>
      </p:sp>
    </p:spTree>
    <p:extLst>
      <p:ext uri="{BB962C8B-B14F-4D97-AF65-F5344CB8AC3E}">
        <p14:creationId xmlns:p14="http://schemas.microsoft.com/office/powerpoint/2010/main" val="1847012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Challenges</a:t>
            </a:r>
            <a:endParaRPr lang="ka-G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this process of discussions within the working groups, weaknesses of the available statistical data have been identified, especially when it comes to disaggregated data and administrative statistics. This became especially apparent while working to translate the global indicators into the national ones, and when assigning the methodologically appropriate baseline and progress indicators.</a:t>
            </a:r>
            <a:endParaRPr lang="ka-G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So, the key problem is the lack of data disaggregated by age, gender, and specific sectors of economy. This especially concerns the Goals and targets that deal with social rights, labor rights, gender issues, poverty and unemployment. Current problems have been discussed in detail with the Government of Georgia. </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identified data gaps demonstrate substantial need for upgrading Georgia’s national statistical research infrastructure and practices, which will require additional training, better financing and attraction of necessary human capital. </a:t>
            </a:r>
            <a:endParaRPr lang="ka-GE" sz="1200" kern="1200" dirty="0">
              <a:solidFill>
                <a:schemeClr val="tx1"/>
              </a:solidFill>
              <a:effectLst/>
              <a:latin typeface="+mn-lt"/>
              <a:ea typeface="+mn-ea"/>
              <a:cs typeface="+mn-cs"/>
            </a:endParaRPr>
          </a:p>
          <a:p>
            <a:endParaRPr lang="ka-GE" sz="1200" kern="1200" dirty="0">
              <a:solidFill>
                <a:schemeClr val="tx1"/>
              </a:solidFill>
              <a:effectLst/>
              <a:latin typeface="+mn-lt"/>
              <a:ea typeface="+mn-ea"/>
              <a:cs typeface="+mn-cs"/>
            </a:endParaRPr>
          </a:p>
          <a:p>
            <a:endParaRPr lang="ka-GE" dirty="0"/>
          </a:p>
        </p:txBody>
      </p:sp>
      <p:sp>
        <p:nvSpPr>
          <p:cNvPr id="4" name="Slide Number Placeholder 3"/>
          <p:cNvSpPr>
            <a:spLocks noGrp="1"/>
          </p:cNvSpPr>
          <p:nvPr>
            <p:ph type="sldNum" sz="quarter" idx="5"/>
          </p:nvPr>
        </p:nvSpPr>
        <p:spPr/>
        <p:txBody>
          <a:bodyPr/>
          <a:lstStyle/>
          <a:p>
            <a:fld id="{42DE49E9-858A-4BDD-8A46-F617C019AEE9}" type="slidenum">
              <a:rPr lang="en-US" smtClean="0"/>
              <a:pPr/>
              <a:t>6</a:t>
            </a:fld>
            <a:endParaRPr lang="en-US"/>
          </a:p>
        </p:txBody>
      </p:sp>
    </p:spTree>
    <p:extLst>
      <p:ext uri="{BB962C8B-B14F-4D97-AF65-F5344CB8AC3E}">
        <p14:creationId xmlns:p14="http://schemas.microsoft.com/office/powerpoint/2010/main" val="3753329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194521" y="1619113"/>
            <a:ext cx="13167122" cy="3444334"/>
          </a:xfrm>
        </p:spPr>
        <p:txBody>
          <a:bodyPr anchor="b"/>
          <a:lstStyle>
            <a:lvl1pPr algn="ctr">
              <a:defRPr sz="8640"/>
            </a:lvl1pPr>
          </a:lstStyle>
          <a:p>
            <a:r>
              <a:rPr lang="ru-RU"/>
              <a:t>Образец заголовка</a:t>
            </a:r>
            <a:endParaRPr lang="en-US" dirty="0"/>
          </a:p>
        </p:txBody>
      </p:sp>
      <p:sp>
        <p:nvSpPr>
          <p:cNvPr id="3" name="Subtitle 2"/>
          <p:cNvSpPr>
            <a:spLocks noGrp="1"/>
          </p:cNvSpPr>
          <p:nvPr>
            <p:ph type="subTitle" idx="1"/>
          </p:nvPr>
        </p:nvSpPr>
        <p:spPr>
          <a:xfrm>
            <a:off x="2194521" y="5196273"/>
            <a:ext cx="13167122" cy="2388590"/>
          </a:xfrm>
        </p:spPr>
        <p:txBody>
          <a:bodyPr/>
          <a:lstStyle>
            <a:lvl1pPr marL="0" indent="0" algn="ctr">
              <a:buNone/>
              <a:defRPr sz="3456"/>
            </a:lvl1pPr>
            <a:lvl2pPr marL="658368" indent="0" algn="ctr">
              <a:buNone/>
              <a:defRPr sz="2880"/>
            </a:lvl2pPr>
            <a:lvl3pPr marL="1316736" indent="0" algn="ctr">
              <a:buNone/>
              <a:defRPr sz="2592"/>
            </a:lvl3pPr>
            <a:lvl4pPr marL="1975104" indent="0" algn="ctr">
              <a:buNone/>
              <a:defRPr sz="2304"/>
            </a:lvl4pPr>
            <a:lvl5pPr marL="2633472" indent="0" algn="ctr">
              <a:buNone/>
              <a:defRPr sz="2304"/>
            </a:lvl5pPr>
            <a:lvl6pPr marL="3291840" indent="0" algn="ctr">
              <a:buNone/>
              <a:defRPr sz="2304"/>
            </a:lvl6pPr>
            <a:lvl7pPr marL="3950208" indent="0" algn="ctr">
              <a:buNone/>
              <a:defRPr sz="2304"/>
            </a:lvl7pPr>
            <a:lvl8pPr marL="4608576" indent="0" algn="ctr">
              <a:buNone/>
              <a:defRPr sz="2304"/>
            </a:lvl8pPr>
            <a:lvl9pPr marL="5266944" indent="0" algn="ctr">
              <a:buNone/>
              <a:defRPr sz="2304"/>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1AA773E8-8866-4A47-9ACB-DEC3FA1FEC3B}" type="datetimeFigureOut">
              <a:rPr lang="ru-RU" smtClean="0"/>
              <a:pPr/>
              <a:t>01.10.2018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C3AE67-D731-486F-B925-0224FB3AEDDA}" type="slidenum">
              <a:rPr lang="ru-RU" smtClean="0"/>
              <a:pPr/>
              <a:t>‹#›</a:t>
            </a:fld>
            <a:endParaRPr lang="ru-RU"/>
          </a:p>
        </p:txBody>
      </p:sp>
    </p:spTree>
    <p:extLst>
      <p:ext uri="{BB962C8B-B14F-4D97-AF65-F5344CB8AC3E}">
        <p14:creationId xmlns:p14="http://schemas.microsoft.com/office/powerpoint/2010/main" val="1327779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A773E8-8866-4A47-9ACB-DEC3FA1FEC3B}" type="datetimeFigureOut">
              <a:rPr lang="ru-RU" smtClean="0"/>
              <a:pPr/>
              <a:t>01.10.2018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C3AE67-D731-486F-B925-0224FB3AEDDA}" type="slidenum">
              <a:rPr lang="ru-RU" smtClean="0"/>
              <a:pPr/>
              <a:t>‹#›</a:t>
            </a:fld>
            <a:endParaRPr lang="ru-RU"/>
          </a:p>
        </p:txBody>
      </p:sp>
    </p:spTree>
    <p:extLst>
      <p:ext uri="{BB962C8B-B14F-4D97-AF65-F5344CB8AC3E}">
        <p14:creationId xmlns:p14="http://schemas.microsoft.com/office/powerpoint/2010/main" val="110006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563629" y="526727"/>
            <a:ext cx="3785548" cy="838411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06986" y="526727"/>
            <a:ext cx="11137191" cy="838411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A773E8-8866-4A47-9ACB-DEC3FA1FEC3B}" type="datetimeFigureOut">
              <a:rPr lang="ru-RU" smtClean="0"/>
              <a:pPr/>
              <a:t>01.10.2018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C3AE67-D731-486F-B925-0224FB3AEDDA}" type="slidenum">
              <a:rPr lang="ru-RU" smtClean="0"/>
              <a:pPr/>
              <a:t>‹#›</a:t>
            </a:fld>
            <a:endParaRPr lang="ru-RU"/>
          </a:p>
        </p:txBody>
      </p:sp>
    </p:spTree>
    <p:extLst>
      <p:ext uri="{BB962C8B-B14F-4D97-AF65-F5344CB8AC3E}">
        <p14:creationId xmlns:p14="http://schemas.microsoft.com/office/powerpoint/2010/main" val="4242807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AA773E8-8866-4A47-9ACB-DEC3FA1FEC3B}" type="datetimeFigureOut">
              <a:rPr lang="ru-RU" smtClean="0"/>
              <a:pPr/>
              <a:t>01.10.2018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C3AE67-D731-486F-B925-0224FB3AEDDA}" type="slidenum">
              <a:rPr lang="ru-RU" smtClean="0"/>
              <a:pPr/>
              <a:t>‹#›</a:t>
            </a:fld>
            <a:endParaRPr lang="ru-RU"/>
          </a:p>
        </p:txBody>
      </p:sp>
    </p:spTree>
    <p:extLst>
      <p:ext uri="{BB962C8B-B14F-4D97-AF65-F5344CB8AC3E}">
        <p14:creationId xmlns:p14="http://schemas.microsoft.com/office/powerpoint/2010/main" val="1008449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97842" y="2466456"/>
            <a:ext cx="15142191" cy="4115337"/>
          </a:xfrm>
        </p:spPr>
        <p:txBody>
          <a:bodyPr anchor="b"/>
          <a:lstStyle>
            <a:lvl1pPr>
              <a:defRPr sz="8640"/>
            </a:lvl1pPr>
          </a:lstStyle>
          <a:p>
            <a:r>
              <a:rPr lang="ru-RU"/>
              <a:t>Образец заголовка</a:t>
            </a:r>
            <a:endParaRPr lang="en-US" dirty="0"/>
          </a:p>
        </p:txBody>
      </p:sp>
      <p:sp>
        <p:nvSpPr>
          <p:cNvPr id="3" name="Text Placeholder 2"/>
          <p:cNvSpPr>
            <a:spLocks noGrp="1"/>
          </p:cNvSpPr>
          <p:nvPr>
            <p:ph type="body" idx="1"/>
          </p:nvPr>
        </p:nvSpPr>
        <p:spPr>
          <a:xfrm>
            <a:off x="1197842" y="6620726"/>
            <a:ext cx="15142191" cy="2164159"/>
          </a:xfrm>
        </p:spPr>
        <p:txBody>
          <a:bodyPr/>
          <a:lstStyle>
            <a:lvl1pPr marL="0" indent="0">
              <a:buNone/>
              <a:defRPr sz="3456">
                <a:solidFill>
                  <a:schemeClr val="tx1">
                    <a:tint val="75000"/>
                  </a:schemeClr>
                </a:solidFill>
              </a:defRPr>
            </a:lvl1pPr>
            <a:lvl2pPr marL="658368" indent="0">
              <a:buNone/>
              <a:defRPr sz="2880">
                <a:solidFill>
                  <a:schemeClr val="tx1">
                    <a:tint val="75000"/>
                  </a:schemeClr>
                </a:solidFill>
              </a:defRPr>
            </a:lvl2pPr>
            <a:lvl3pPr marL="1316736" indent="0">
              <a:buNone/>
              <a:defRPr sz="2592">
                <a:solidFill>
                  <a:schemeClr val="tx1">
                    <a:tint val="75000"/>
                  </a:schemeClr>
                </a:solidFill>
              </a:defRPr>
            </a:lvl3pPr>
            <a:lvl4pPr marL="1975104" indent="0">
              <a:buNone/>
              <a:defRPr sz="2304">
                <a:solidFill>
                  <a:schemeClr val="tx1">
                    <a:tint val="75000"/>
                  </a:schemeClr>
                </a:solidFill>
              </a:defRPr>
            </a:lvl4pPr>
            <a:lvl5pPr marL="2633472" indent="0">
              <a:buNone/>
              <a:defRPr sz="2304">
                <a:solidFill>
                  <a:schemeClr val="tx1">
                    <a:tint val="75000"/>
                  </a:schemeClr>
                </a:solidFill>
              </a:defRPr>
            </a:lvl5pPr>
            <a:lvl6pPr marL="3291840" indent="0">
              <a:buNone/>
              <a:defRPr sz="2304">
                <a:solidFill>
                  <a:schemeClr val="tx1">
                    <a:tint val="75000"/>
                  </a:schemeClr>
                </a:solidFill>
              </a:defRPr>
            </a:lvl6pPr>
            <a:lvl7pPr marL="3950208" indent="0">
              <a:buNone/>
              <a:defRPr sz="2304">
                <a:solidFill>
                  <a:schemeClr val="tx1">
                    <a:tint val="75000"/>
                  </a:schemeClr>
                </a:solidFill>
              </a:defRPr>
            </a:lvl7pPr>
            <a:lvl8pPr marL="4608576" indent="0">
              <a:buNone/>
              <a:defRPr sz="2304">
                <a:solidFill>
                  <a:schemeClr val="tx1">
                    <a:tint val="75000"/>
                  </a:schemeClr>
                </a:solidFill>
              </a:defRPr>
            </a:lvl8pPr>
            <a:lvl9pPr marL="5266944" indent="0">
              <a:buNone/>
              <a:defRPr sz="2304">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AA773E8-8866-4A47-9ACB-DEC3FA1FEC3B}" type="datetimeFigureOut">
              <a:rPr lang="ru-RU" smtClean="0"/>
              <a:pPr/>
              <a:t>01.10.2018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C3AE67-D731-486F-B925-0224FB3AEDDA}" type="slidenum">
              <a:rPr lang="ru-RU" smtClean="0"/>
              <a:pPr/>
              <a:t>‹#›</a:t>
            </a:fld>
            <a:endParaRPr lang="ru-RU"/>
          </a:p>
        </p:txBody>
      </p:sp>
    </p:spTree>
    <p:extLst>
      <p:ext uri="{BB962C8B-B14F-4D97-AF65-F5344CB8AC3E}">
        <p14:creationId xmlns:p14="http://schemas.microsoft.com/office/powerpoint/2010/main" val="2393046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06986" y="2633633"/>
            <a:ext cx="7461369" cy="627720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8887808" y="2633633"/>
            <a:ext cx="7461369" cy="627720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AA773E8-8866-4A47-9ACB-DEC3FA1FEC3B}" type="datetimeFigureOut">
              <a:rPr lang="ru-RU" smtClean="0"/>
              <a:pPr/>
              <a:t>01.10.2018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AC3AE67-D731-486F-B925-0224FB3AEDDA}" type="slidenum">
              <a:rPr lang="ru-RU" smtClean="0"/>
              <a:pPr/>
              <a:t>‹#›</a:t>
            </a:fld>
            <a:endParaRPr lang="ru-RU"/>
          </a:p>
        </p:txBody>
      </p:sp>
    </p:spTree>
    <p:extLst>
      <p:ext uri="{BB962C8B-B14F-4D97-AF65-F5344CB8AC3E}">
        <p14:creationId xmlns:p14="http://schemas.microsoft.com/office/powerpoint/2010/main" val="842079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209273" y="526728"/>
            <a:ext cx="15142191" cy="191224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209274" y="2425233"/>
            <a:ext cx="7427079" cy="1188569"/>
          </a:xfrm>
        </p:spPr>
        <p:txBody>
          <a:bodyPr anchor="b"/>
          <a:lstStyle>
            <a:lvl1pPr marL="0" indent="0">
              <a:buNone/>
              <a:defRPr sz="3456" b="1"/>
            </a:lvl1pPr>
            <a:lvl2pPr marL="658368" indent="0">
              <a:buNone/>
              <a:defRPr sz="2880" b="1"/>
            </a:lvl2pPr>
            <a:lvl3pPr marL="1316736" indent="0">
              <a:buNone/>
              <a:defRPr sz="2592" b="1"/>
            </a:lvl3pPr>
            <a:lvl4pPr marL="1975104" indent="0">
              <a:buNone/>
              <a:defRPr sz="2304" b="1"/>
            </a:lvl4pPr>
            <a:lvl5pPr marL="2633472" indent="0">
              <a:buNone/>
              <a:defRPr sz="2304" b="1"/>
            </a:lvl5pPr>
            <a:lvl6pPr marL="3291840" indent="0">
              <a:buNone/>
              <a:defRPr sz="2304" b="1"/>
            </a:lvl6pPr>
            <a:lvl7pPr marL="3950208" indent="0">
              <a:buNone/>
              <a:defRPr sz="2304" b="1"/>
            </a:lvl7pPr>
            <a:lvl8pPr marL="4608576" indent="0">
              <a:buNone/>
              <a:defRPr sz="2304" b="1"/>
            </a:lvl8pPr>
            <a:lvl9pPr marL="5266944" indent="0">
              <a:buNone/>
              <a:defRPr sz="2304" b="1"/>
            </a:lvl9pPr>
          </a:lstStyle>
          <a:p>
            <a:pPr lvl="0"/>
            <a:r>
              <a:rPr lang="ru-RU"/>
              <a:t>Образец текста</a:t>
            </a:r>
          </a:p>
        </p:txBody>
      </p:sp>
      <p:sp>
        <p:nvSpPr>
          <p:cNvPr id="4" name="Content Placeholder 3"/>
          <p:cNvSpPr>
            <a:spLocks noGrp="1"/>
          </p:cNvSpPr>
          <p:nvPr>
            <p:ph sz="half" idx="2"/>
          </p:nvPr>
        </p:nvSpPr>
        <p:spPr>
          <a:xfrm>
            <a:off x="1209274" y="3613803"/>
            <a:ext cx="7427079" cy="531535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8887807" y="2425233"/>
            <a:ext cx="7463656" cy="1188569"/>
          </a:xfrm>
        </p:spPr>
        <p:txBody>
          <a:bodyPr anchor="b"/>
          <a:lstStyle>
            <a:lvl1pPr marL="0" indent="0">
              <a:buNone/>
              <a:defRPr sz="3456" b="1"/>
            </a:lvl1pPr>
            <a:lvl2pPr marL="658368" indent="0">
              <a:buNone/>
              <a:defRPr sz="2880" b="1"/>
            </a:lvl2pPr>
            <a:lvl3pPr marL="1316736" indent="0">
              <a:buNone/>
              <a:defRPr sz="2592" b="1"/>
            </a:lvl3pPr>
            <a:lvl4pPr marL="1975104" indent="0">
              <a:buNone/>
              <a:defRPr sz="2304" b="1"/>
            </a:lvl4pPr>
            <a:lvl5pPr marL="2633472" indent="0">
              <a:buNone/>
              <a:defRPr sz="2304" b="1"/>
            </a:lvl5pPr>
            <a:lvl6pPr marL="3291840" indent="0">
              <a:buNone/>
              <a:defRPr sz="2304" b="1"/>
            </a:lvl6pPr>
            <a:lvl7pPr marL="3950208" indent="0">
              <a:buNone/>
              <a:defRPr sz="2304" b="1"/>
            </a:lvl7pPr>
            <a:lvl8pPr marL="4608576" indent="0">
              <a:buNone/>
              <a:defRPr sz="2304" b="1"/>
            </a:lvl8pPr>
            <a:lvl9pPr marL="5266944" indent="0">
              <a:buNone/>
              <a:defRPr sz="2304" b="1"/>
            </a:lvl9pPr>
          </a:lstStyle>
          <a:p>
            <a:pPr lvl="0"/>
            <a:r>
              <a:rPr lang="ru-RU"/>
              <a:t>Образец текста</a:t>
            </a:r>
          </a:p>
        </p:txBody>
      </p:sp>
      <p:sp>
        <p:nvSpPr>
          <p:cNvPr id="6" name="Content Placeholder 5"/>
          <p:cNvSpPr>
            <a:spLocks noGrp="1"/>
          </p:cNvSpPr>
          <p:nvPr>
            <p:ph sz="quarter" idx="4"/>
          </p:nvPr>
        </p:nvSpPr>
        <p:spPr>
          <a:xfrm>
            <a:off x="8887807" y="3613803"/>
            <a:ext cx="7463656" cy="531535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1AA773E8-8866-4A47-9ACB-DEC3FA1FEC3B}" type="datetimeFigureOut">
              <a:rPr lang="ru-RU" smtClean="0"/>
              <a:pPr/>
              <a:t>01.10.2018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AC3AE67-D731-486F-B925-0224FB3AEDDA}" type="slidenum">
              <a:rPr lang="ru-RU" smtClean="0"/>
              <a:pPr/>
              <a:t>‹#›</a:t>
            </a:fld>
            <a:endParaRPr lang="ru-RU"/>
          </a:p>
        </p:txBody>
      </p:sp>
    </p:spTree>
    <p:extLst>
      <p:ext uri="{BB962C8B-B14F-4D97-AF65-F5344CB8AC3E}">
        <p14:creationId xmlns:p14="http://schemas.microsoft.com/office/powerpoint/2010/main" val="3736825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AA773E8-8866-4A47-9ACB-DEC3FA1FEC3B}" type="datetimeFigureOut">
              <a:rPr lang="ru-RU" smtClean="0"/>
              <a:pPr/>
              <a:t>01.10.2018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AC3AE67-D731-486F-B925-0224FB3AEDDA}" type="slidenum">
              <a:rPr lang="ru-RU" smtClean="0"/>
              <a:pPr/>
              <a:t>‹#›</a:t>
            </a:fld>
            <a:endParaRPr lang="ru-RU"/>
          </a:p>
        </p:txBody>
      </p:sp>
    </p:spTree>
    <p:extLst>
      <p:ext uri="{BB962C8B-B14F-4D97-AF65-F5344CB8AC3E}">
        <p14:creationId xmlns:p14="http://schemas.microsoft.com/office/powerpoint/2010/main" val="3025737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A773E8-8866-4A47-9ACB-DEC3FA1FEC3B}" type="datetimeFigureOut">
              <a:rPr lang="ru-RU" smtClean="0"/>
              <a:pPr/>
              <a:t>01.10.2018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AC3AE67-D731-486F-B925-0224FB3AEDDA}" type="slidenum">
              <a:rPr lang="ru-RU" smtClean="0"/>
              <a:pPr/>
              <a:t>‹#›</a:t>
            </a:fld>
            <a:endParaRPr lang="ru-RU"/>
          </a:p>
        </p:txBody>
      </p:sp>
    </p:spTree>
    <p:extLst>
      <p:ext uri="{BB962C8B-B14F-4D97-AF65-F5344CB8AC3E}">
        <p14:creationId xmlns:p14="http://schemas.microsoft.com/office/powerpoint/2010/main" val="2044245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09274" y="659553"/>
            <a:ext cx="5662319" cy="2308437"/>
          </a:xfrm>
        </p:spPr>
        <p:txBody>
          <a:bodyPr anchor="b"/>
          <a:lstStyle>
            <a:lvl1pPr>
              <a:defRPr sz="4608"/>
            </a:lvl1pPr>
          </a:lstStyle>
          <a:p>
            <a:r>
              <a:rPr lang="ru-RU"/>
              <a:t>Образец заголовка</a:t>
            </a:r>
            <a:endParaRPr lang="en-US" dirty="0"/>
          </a:p>
        </p:txBody>
      </p:sp>
      <p:sp>
        <p:nvSpPr>
          <p:cNvPr id="3" name="Content Placeholder 2"/>
          <p:cNvSpPr>
            <a:spLocks noGrp="1"/>
          </p:cNvSpPr>
          <p:nvPr>
            <p:ph idx="1"/>
          </p:nvPr>
        </p:nvSpPr>
        <p:spPr>
          <a:xfrm>
            <a:off x="7463656" y="1424453"/>
            <a:ext cx="8887808" cy="7030655"/>
          </a:xfrm>
        </p:spPr>
        <p:txBody>
          <a:bodyPr/>
          <a:lstStyle>
            <a:lvl1pPr>
              <a:defRPr sz="4608"/>
            </a:lvl1pPr>
            <a:lvl2pPr>
              <a:defRPr sz="4032"/>
            </a:lvl2pPr>
            <a:lvl3pPr>
              <a:defRPr sz="3456"/>
            </a:lvl3pPr>
            <a:lvl4pPr>
              <a:defRPr sz="2880"/>
            </a:lvl4pPr>
            <a:lvl5pPr>
              <a:defRPr sz="2880"/>
            </a:lvl5pPr>
            <a:lvl6pPr>
              <a:defRPr sz="2880"/>
            </a:lvl6pPr>
            <a:lvl7pPr>
              <a:defRPr sz="2880"/>
            </a:lvl7pPr>
            <a:lvl8pPr>
              <a:defRPr sz="2880"/>
            </a:lvl8pPr>
            <a:lvl9pPr>
              <a:defRPr sz="288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09274" y="2967990"/>
            <a:ext cx="5662319" cy="5498569"/>
          </a:xfrm>
        </p:spPr>
        <p:txBody>
          <a:bodyPr/>
          <a:lstStyle>
            <a:lvl1pPr marL="0" indent="0">
              <a:buNone/>
              <a:defRPr sz="2304"/>
            </a:lvl1pPr>
            <a:lvl2pPr marL="658368" indent="0">
              <a:buNone/>
              <a:defRPr sz="2016"/>
            </a:lvl2pPr>
            <a:lvl3pPr marL="1316736" indent="0">
              <a:buNone/>
              <a:defRPr sz="1728"/>
            </a:lvl3pPr>
            <a:lvl4pPr marL="1975104" indent="0">
              <a:buNone/>
              <a:defRPr sz="1440"/>
            </a:lvl4pPr>
            <a:lvl5pPr marL="2633472" indent="0">
              <a:buNone/>
              <a:defRPr sz="1440"/>
            </a:lvl5pPr>
            <a:lvl6pPr marL="3291840" indent="0">
              <a:buNone/>
              <a:defRPr sz="1440"/>
            </a:lvl6pPr>
            <a:lvl7pPr marL="3950208" indent="0">
              <a:buNone/>
              <a:defRPr sz="1440"/>
            </a:lvl7pPr>
            <a:lvl8pPr marL="4608576" indent="0">
              <a:buNone/>
              <a:defRPr sz="1440"/>
            </a:lvl8pPr>
            <a:lvl9pPr marL="5266944" indent="0">
              <a:buNone/>
              <a:defRPr sz="1440"/>
            </a:lvl9pPr>
          </a:lstStyle>
          <a:p>
            <a:pPr lvl="0"/>
            <a:r>
              <a:rPr lang="ru-RU"/>
              <a:t>Образец текста</a:t>
            </a:r>
          </a:p>
        </p:txBody>
      </p:sp>
      <p:sp>
        <p:nvSpPr>
          <p:cNvPr id="5" name="Date Placeholder 4"/>
          <p:cNvSpPr>
            <a:spLocks noGrp="1"/>
          </p:cNvSpPr>
          <p:nvPr>
            <p:ph type="dt" sz="half" idx="10"/>
          </p:nvPr>
        </p:nvSpPr>
        <p:spPr/>
        <p:txBody>
          <a:bodyPr/>
          <a:lstStyle/>
          <a:p>
            <a:fld id="{1AA773E8-8866-4A47-9ACB-DEC3FA1FEC3B}" type="datetimeFigureOut">
              <a:rPr lang="ru-RU" smtClean="0"/>
              <a:pPr/>
              <a:t>01.10.2018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AC3AE67-D731-486F-B925-0224FB3AEDDA}" type="slidenum">
              <a:rPr lang="ru-RU" smtClean="0"/>
              <a:pPr/>
              <a:t>‹#›</a:t>
            </a:fld>
            <a:endParaRPr lang="ru-RU"/>
          </a:p>
        </p:txBody>
      </p:sp>
    </p:spTree>
    <p:extLst>
      <p:ext uri="{BB962C8B-B14F-4D97-AF65-F5344CB8AC3E}">
        <p14:creationId xmlns:p14="http://schemas.microsoft.com/office/powerpoint/2010/main" val="3009330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09274" y="659553"/>
            <a:ext cx="5662319" cy="2308437"/>
          </a:xfrm>
        </p:spPr>
        <p:txBody>
          <a:bodyPr anchor="b"/>
          <a:lstStyle>
            <a:lvl1pPr>
              <a:defRPr sz="4608"/>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63656" y="1424453"/>
            <a:ext cx="8887808" cy="7030655"/>
          </a:xfrm>
        </p:spPr>
        <p:txBody>
          <a:bodyPr anchor="t"/>
          <a:lstStyle>
            <a:lvl1pPr marL="0" indent="0">
              <a:buNone/>
              <a:defRPr sz="4608"/>
            </a:lvl1pPr>
            <a:lvl2pPr marL="658368" indent="0">
              <a:buNone/>
              <a:defRPr sz="4032"/>
            </a:lvl2pPr>
            <a:lvl3pPr marL="1316736" indent="0">
              <a:buNone/>
              <a:defRPr sz="3456"/>
            </a:lvl3pPr>
            <a:lvl4pPr marL="1975104" indent="0">
              <a:buNone/>
              <a:defRPr sz="2880"/>
            </a:lvl4pPr>
            <a:lvl5pPr marL="2633472" indent="0">
              <a:buNone/>
              <a:defRPr sz="2880"/>
            </a:lvl5pPr>
            <a:lvl6pPr marL="3291840" indent="0">
              <a:buNone/>
              <a:defRPr sz="2880"/>
            </a:lvl6pPr>
            <a:lvl7pPr marL="3950208" indent="0">
              <a:buNone/>
              <a:defRPr sz="2880"/>
            </a:lvl7pPr>
            <a:lvl8pPr marL="4608576" indent="0">
              <a:buNone/>
              <a:defRPr sz="2880"/>
            </a:lvl8pPr>
            <a:lvl9pPr marL="5266944" indent="0">
              <a:buNone/>
              <a:defRPr sz="2880"/>
            </a:lvl9pPr>
          </a:lstStyle>
          <a:p>
            <a:r>
              <a:rPr lang="ru-RU"/>
              <a:t>Вставка рисунка</a:t>
            </a:r>
            <a:endParaRPr lang="en-US" dirty="0"/>
          </a:p>
        </p:txBody>
      </p:sp>
      <p:sp>
        <p:nvSpPr>
          <p:cNvPr id="4" name="Text Placeholder 3"/>
          <p:cNvSpPr>
            <a:spLocks noGrp="1"/>
          </p:cNvSpPr>
          <p:nvPr>
            <p:ph type="body" sz="half" idx="2"/>
          </p:nvPr>
        </p:nvSpPr>
        <p:spPr>
          <a:xfrm>
            <a:off x="1209274" y="2967990"/>
            <a:ext cx="5662319" cy="5498569"/>
          </a:xfrm>
        </p:spPr>
        <p:txBody>
          <a:bodyPr/>
          <a:lstStyle>
            <a:lvl1pPr marL="0" indent="0">
              <a:buNone/>
              <a:defRPr sz="2304"/>
            </a:lvl1pPr>
            <a:lvl2pPr marL="658368" indent="0">
              <a:buNone/>
              <a:defRPr sz="2016"/>
            </a:lvl2pPr>
            <a:lvl3pPr marL="1316736" indent="0">
              <a:buNone/>
              <a:defRPr sz="1728"/>
            </a:lvl3pPr>
            <a:lvl4pPr marL="1975104" indent="0">
              <a:buNone/>
              <a:defRPr sz="1440"/>
            </a:lvl4pPr>
            <a:lvl5pPr marL="2633472" indent="0">
              <a:buNone/>
              <a:defRPr sz="1440"/>
            </a:lvl5pPr>
            <a:lvl6pPr marL="3291840" indent="0">
              <a:buNone/>
              <a:defRPr sz="1440"/>
            </a:lvl6pPr>
            <a:lvl7pPr marL="3950208" indent="0">
              <a:buNone/>
              <a:defRPr sz="1440"/>
            </a:lvl7pPr>
            <a:lvl8pPr marL="4608576" indent="0">
              <a:buNone/>
              <a:defRPr sz="1440"/>
            </a:lvl8pPr>
            <a:lvl9pPr marL="5266944" indent="0">
              <a:buNone/>
              <a:defRPr sz="1440"/>
            </a:lvl9pPr>
          </a:lstStyle>
          <a:p>
            <a:pPr lvl="0"/>
            <a:r>
              <a:rPr lang="ru-RU"/>
              <a:t>Образец текста</a:t>
            </a:r>
          </a:p>
        </p:txBody>
      </p:sp>
      <p:sp>
        <p:nvSpPr>
          <p:cNvPr id="5" name="Date Placeholder 4"/>
          <p:cNvSpPr>
            <a:spLocks noGrp="1"/>
          </p:cNvSpPr>
          <p:nvPr>
            <p:ph type="dt" sz="half" idx="10"/>
          </p:nvPr>
        </p:nvSpPr>
        <p:spPr/>
        <p:txBody>
          <a:bodyPr/>
          <a:lstStyle/>
          <a:p>
            <a:fld id="{1AA773E8-8866-4A47-9ACB-DEC3FA1FEC3B}" type="datetimeFigureOut">
              <a:rPr lang="ru-RU" smtClean="0"/>
              <a:pPr/>
              <a:t>01.10.2018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AC3AE67-D731-486F-B925-0224FB3AEDDA}" type="slidenum">
              <a:rPr lang="ru-RU" smtClean="0"/>
              <a:pPr/>
              <a:t>‹#›</a:t>
            </a:fld>
            <a:endParaRPr lang="ru-RU"/>
          </a:p>
        </p:txBody>
      </p:sp>
    </p:spTree>
    <p:extLst>
      <p:ext uri="{BB962C8B-B14F-4D97-AF65-F5344CB8AC3E}">
        <p14:creationId xmlns:p14="http://schemas.microsoft.com/office/powerpoint/2010/main" val="3906189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06986" y="526728"/>
            <a:ext cx="15142191" cy="191224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06986" y="2633633"/>
            <a:ext cx="15142191" cy="627720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206986" y="9169624"/>
            <a:ext cx="3950137" cy="526727"/>
          </a:xfrm>
          <a:prstGeom prst="rect">
            <a:avLst/>
          </a:prstGeom>
        </p:spPr>
        <p:txBody>
          <a:bodyPr vert="horz" lIns="91440" tIns="45720" rIns="91440" bIns="45720" rtlCol="0" anchor="ctr"/>
          <a:lstStyle>
            <a:lvl1pPr algn="l">
              <a:defRPr sz="1728">
                <a:solidFill>
                  <a:schemeClr val="tx1">
                    <a:tint val="75000"/>
                  </a:schemeClr>
                </a:solidFill>
              </a:defRPr>
            </a:lvl1pPr>
          </a:lstStyle>
          <a:p>
            <a:fld id="{1AA773E8-8866-4A47-9ACB-DEC3FA1FEC3B}" type="datetimeFigureOut">
              <a:rPr lang="ru-RU" smtClean="0"/>
              <a:pPr/>
              <a:t>01.10.2018</a:t>
            </a:fld>
            <a:endParaRPr lang="ru-RU"/>
          </a:p>
        </p:txBody>
      </p:sp>
      <p:sp>
        <p:nvSpPr>
          <p:cNvPr id="5" name="Footer Placeholder 4"/>
          <p:cNvSpPr>
            <a:spLocks noGrp="1"/>
          </p:cNvSpPr>
          <p:nvPr>
            <p:ph type="ftr" sz="quarter" idx="3"/>
          </p:nvPr>
        </p:nvSpPr>
        <p:spPr>
          <a:xfrm>
            <a:off x="5815479" y="9169624"/>
            <a:ext cx="5925205" cy="526727"/>
          </a:xfrm>
          <a:prstGeom prst="rect">
            <a:avLst/>
          </a:prstGeom>
        </p:spPr>
        <p:txBody>
          <a:bodyPr vert="horz" lIns="91440" tIns="45720" rIns="91440" bIns="45720" rtlCol="0" anchor="ctr"/>
          <a:lstStyle>
            <a:lvl1pPr algn="ctr">
              <a:defRPr sz="1728">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2399040" y="9169624"/>
            <a:ext cx="3950137" cy="526727"/>
          </a:xfrm>
          <a:prstGeom prst="rect">
            <a:avLst/>
          </a:prstGeom>
        </p:spPr>
        <p:txBody>
          <a:bodyPr vert="horz" lIns="91440" tIns="45720" rIns="91440" bIns="45720" rtlCol="0" anchor="ctr"/>
          <a:lstStyle>
            <a:lvl1pPr algn="r">
              <a:defRPr sz="1728">
                <a:solidFill>
                  <a:schemeClr val="tx1">
                    <a:tint val="75000"/>
                  </a:schemeClr>
                </a:solidFill>
              </a:defRPr>
            </a:lvl1pPr>
          </a:lstStyle>
          <a:p>
            <a:fld id="{AAC3AE67-D731-486F-B925-0224FB3AEDDA}" type="slidenum">
              <a:rPr lang="ru-RU" smtClean="0"/>
              <a:pPr/>
              <a:t>‹#›</a:t>
            </a:fld>
            <a:endParaRPr lang="ru-RU"/>
          </a:p>
        </p:txBody>
      </p:sp>
    </p:spTree>
    <p:extLst>
      <p:ext uri="{BB962C8B-B14F-4D97-AF65-F5344CB8AC3E}">
        <p14:creationId xmlns:p14="http://schemas.microsoft.com/office/powerpoint/2010/main" val="28127425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316736" rtl="0" eaLnBrk="1" latinLnBrk="0" hangingPunct="1">
        <a:lnSpc>
          <a:spcPct val="90000"/>
        </a:lnSpc>
        <a:spcBef>
          <a:spcPct val="0"/>
        </a:spcBef>
        <a:buNone/>
        <a:defRPr sz="6336" kern="1200">
          <a:solidFill>
            <a:schemeClr val="tx1"/>
          </a:solidFill>
          <a:latin typeface="+mj-lt"/>
          <a:ea typeface="+mj-ea"/>
          <a:cs typeface="+mj-cs"/>
        </a:defRPr>
      </a:lvl1pPr>
    </p:titleStyle>
    <p:bodyStyle>
      <a:lvl1pPr marL="329184" indent="-329184" algn="l" defTabSz="1316736" rtl="0" eaLnBrk="1" latinLnBrk="0" hangingPunct="1">
        <a:lnSpc>
          <a:spcPct val="90000"/>
        </a:lnSpc>
        <a:spcBef>
          <a:spcPts val="1440"/>
        </a:spcBef>
        <a:buFont typeface="Arial" panose="020B0604020202020204" pitchFamily="34" charset="0"/>
        <a:buChar char="•"/>
        <a:defRPr sz="4032" kern="1200">
          <a:solidFill>
            <a:schemeClr val="tx1"/>
          </a:solidFill>
          <a:latin typeface="+mn-lt"/>
          <a:ea typeface="+mn-ea"/>
          <a:cs typeface="+mn-cs"/>
        </a:defRPr>
      </a:lvl1pPr>
      <a:lvl2pPr marL="987552" indent="-329184" algn="l" defTabSz="1316736" rtl="0" eaLnBrk="1" latinLnBrk="0" hangingPunct="1">
        <a:lnSpc>
          <a:spcPct val="90000"/>
        </a:lnSpc>
        <a:spcBef>
          <a:spcPts val="720"/>
        </a:spcBef>
        <a:buFont typeface="Arial" panose="020B0604020202020204" pitchFamily="34" charset="0"/>
        <a:buChar char="•"/>
        <a:defRPr sz="3456" kern="1200">
          <a:solidFill>
            <a:schemeClr val="tx1"/>
          </a:solidFill>
          <a:latin typeface="+mn-lt"/>
          <a:ea typeface="+mn-ea"/>
          <a:cs typeface="+mn-cs"/>
        </a:defRPr>
      </a:lvl2pPr>
      <a:lvl3pPr marL="1645920" indent="-329184" algn="l" defTabSz="1316736" rtl="0" eaLnBrk="1" latinLnBrk="0" hangingPunct="1">
        <a:lnSpc>
          <a:spcPct val="90000"/>
        </a:lnSpc>
        <a:spcBef>
          <a:spcPts val="720"/>
        </a:spcBef>
        <a:buFont typeface="Arial" panose="020B0604020202020204" pitchFamily="34" charset="0"/>
        <a:buChar char="•"/>
        <a:defRPr sz="2880" kern="1200">
          <a:solidFill>
            <a:schemeClr val="tx1"/>
          </a:solidFill>
          <a:latin typeface="+mn-lt"/>
          <a:ea typeface="+mn-ea"/>
          <a:cs typeface="+mn-cs"/>
        </a:defRPr>
      </a:lvl3pPr>
      <a:lvl4pPr marL="2304288" indent="-329184" algn="l" defTabSz="1316736" rtl="0" eaLnBrk="1" latinLnBrk="0" hangingPunct="1">
        <a:lnSpc>
          <a:spcPct val="90000"/>
        </a:lnSpc>
        <a:spcBef>
          <a:spcPts val="720"/>
        </a:spcBef>
        <a:buFont typeface="Arial" panose="020B0604020202020204" pitchFamily="34" charset="0"/>
        <a:buChar char="•"/>
        <a:defRPr sz="2592" kern="1200">
          <a:solidFill>
            <a:schemeClr val="tx1"/>
          </a:solidFill>
          <a:latin typeface="+mn-lt"/>
          <a:ea typeface="+mn-ea"/>
          <a:cs typeface="+mn-cs"/>
        </a:defRPr>
      </a:lvl4pPr>
      <a:lvl5pPr marL="2962656" indent="-329184" algn="l" defTabSz="1316736" rtl="0" eaLnBrk="1" latinLnBrk="0" hangingPunct="1">
        <a:lnSpc>
          <a:spcPct val="90000"/>
        </a:lnSpc>
        <a:spcBef>
          <a:spcPts val="720"/>
        </a:spcBef>
        <a:buFont typeface="Arial" panose="020B0604020202020204" pitchFamily="34" charset="0"/>
        <a:buChar char="•"/>
        <a:defRPr sz="2592" kern="1200">
          <a:solidFill>
            <a:schemeClr val="tx1"/>
          </a:solidFill>
          <a:latin typeface="+mn-lt"/>
          <a:ea typeface="+mn-ea"/>
          <a:cs typeface="+mn-cs"/>
        </a:defRPr>
      </a:lvl5pPr>
      <a:lvl6pPr marL="3621024" indent="-329184" algn="l" defTabSz="1316736" rtl="0" eaLnBrk="1" latinLnBrk="0" hangingPunct="1">
        <a:lnSpc>
          <a:spcPct val="90000"/>
        </a:lnSpc>
        <a:spcBef>
          <a:spcPts val="720"/>
        </a:spcBef>
        <a:buFont typeface="Arial" panose="020B0604020202020204" pitchFamily="34" charset="0"/>
        <a:buChar char="•"/>
        <a:defRPr sz="2592" kern="1200">
          <a:solidFill>
            <a:schemeClr val="tx1"/>
          </a:solidFill>
          <a:latin typeface="+mn-lt"/>
          <a:ea typeface="+mn-ea"/>
          <a:cs typeface="+mn-cs"/>
        </a:defRPr>
      </a:lvl6pPr>
      <a:lvl7pPr marL="4279392" indent="-329184" algn="l" defTabSz="1316736" rtl="0" eaLnBrk="1" latinLnBrk="0" hangingPunct="1">
        <a:lnSpc>
          <a:spcPct val="90000"/>
        </a:lnSpc>
        <a:spcBef>
          <a:spcPts val="720"/>
        </a:spcBef>
        <a:buFont typeface="Arial" panose="020B0604020202020204" pitchFamily="34" charset="0"/>
        <a:buChar char="•"/>
        <a:defRPr sz="2592" kern="1200">
          <a:solidFill>
            <a:schemeClr val="tx1"/>
          </a:solidFill>
          <a:latin typeface="+mn-lt"/>
          <a:ea typeface="+mn-ea"/>
          <a:cs typeface="+mn-cs"/>
        </a:defRPr>
      </a:lvl7pPr>
      <a:lvl8pPr marL="4937760" indent="-329184" algn="l" defTabSz="1316736" rtl="0" eaLnBrk="1" latinLnBrk="0" hangingPunct="1">
        <a:lnSpc>
          <a:spcPct val="90000"/>
        </a:lnSpc>
        <a:spcBef>
          <a:spcPts val="720"/>
        </a:spcBef>
        <a:buFont typeface="Arial" panose="020B0604020202020204" pitchFamily="34" charset="0"/>
        <a:buChar char="•"/>
        <a:defRPr sz="2592" kern="1200">
          <a:solidFill>
            <a:schemeClr val="tx1"/>
          </a:solidFill>
          <a:latin typeface="+mn-lt"/>
          <a:ea typeface="+mn-ea"/>
          <a:cs typeface="+mn-cs"/>
        </a:defRPr>
      </a:lvl8pPr>
      <a:lvl9pPr marL="5596128" indent="-329184" algn="l" defTabSz="1316736" rtl="0" eaLnBrk="1" latinLnBrk="0" hangingPunct="1">
        <a:lnSpc>
          <a:spcPct val="90000"/>
        </a:lnSpc>
        <a:spcBef>
          <a:spcPts val="720"/>
        </a:spcBef>
        <a:buFont typeface="Arial" panose="020B0604020202020204" pitchFamily="34" charset="0"/>
        <a:buChar char="•"/>
        <a:defRPr sz="2592" kern="1200">
          <a:solidFill>
            <a:schemeClr val="tx1"/>
          </a:solidFill>
          <a:latin typeface="+mn-lt"/>
          <a:ea typeface="+mn-ea"/>
          <a:cs typeface="+mn-cs"/>
        </a:defRPr>
      </a:lvl9pPr>
    </p:bodyStyle>
    <p:otherStyle>
      <a:defPPr>
        <a:defRPr lang="en-US"/>
      </a:defPPr>
      <a:lvl1pPr marL="0" algn="l" defTabSz="1316736" rtl="0" eaLnBrk="1" latinLnBrk="0" hangingPunct="1">
        <a:defRPr sz="2592" kern="1200">
          <a:solidFill>
            <a:schemeClr val="tx1"/>
          </a:solidFill>
          <a:latin typeface="+mn-lt"/>
          <a:ea typeface="+mn-ea"/>
          <a:cs typeface="+mn-cs"/>
        </a:defRPr>
      </a:lvl1pPr>
      <a:lvl2pPr marL="658368" algn="l" defTabSz="1316736" rtl="0" eaLnBrk="1" latinLnBrk="0" hangingPunct="1">
        <a:defRPr sz="2592" kern="1200">
          <a:solidFill>
            <a:schemeClr val="tx1"/>
          </a:solidFill>
          <a:latin typeface="+mn-lt"/>
          <a:ea typeface="+mn-ea"/>
          <a:cs typeface="+mn-cs"/>
        </a:defRPr>
      </a:lvl2pPr>
      <a:lvl3pPr marL="1316736" algn="l" defTabSz="1316736" rtl="0" eaLnBrk="1" latinLnBrk="0" hangingPunct="1">
        <a:defRPr sz="2592" kern="1200">
          <a:solidFill>
            <a:schemeClr val="tx1"/>
          </a:solidFill>
          <a:latin typeface="+mn-lt"/>
          <a:ea typeface="+mn-ea"/>
          <a:cs typeface="+mn-cs"/>
        </a:defRPr>
      </a:lvl3pPr>
      <a:lvl4pPr marL="1975104" algn="l" defTabSz="1316736" rtl="0" eaLnBrk="1" latinLnBrk="0" hangingPunct="1">
        <a:defRPr sz="2592" kern="1200">
          <a:solidFill>
            <a:schemeClr val="tx1"/>
          </a:solidFill>
          <a:latin typeface="+mn-lt"/>
          <a:ea typeface="+mn-ea"/>
          <a:cs typeface="+mn-cs"/>
        </a:defRPr>
      </a:lvl4pPr>
      <a:lvl5pPr marL="2633472" algn="l" defTabSz="1316736" rtl="0" eaLnBrk="1" latinLnBrk="0" hangingPunct="1">
        <a:defRPr sz="2592" kern="1200">
          <a:solidFill>
            <a:schemeClr val="tx1"/>
          </a:solidFill>
          <a:latin typeface="+mn-lt"/>
          <a:ea typeface="+mn-ea"/>
          <a:cs typeface="+mn-cs"/>
        </a:defRPr>
      </a:lvl5pPr>
      <a:lvl6pPr marL="3291840" algn="l" defTabSz="1316736" rtl="0" eaLnBrk="1" latinLnBrk="0" hangingPunct="1">
        <a:defRPr sz="2592" kern="1200">
          <a:solidFill>
            <a:schemeClr val="tx1"/>
          </a:solidFill>
          <a:latin typeface="+mn-lt"/>
          <a:ea typeface="+mn-ea"/>
          <a:cs typeface="+mn-cs"/>
        </a:defRPr>
      </a:lvl6pPr>
      <a:lvl7pPr marL="3950208" algn="l" defTabSz="1316736" rtl="0" eaLnBrk="1" latinLnBrk="0" hangingPunct="1">
        <a:defRPr sz="2592" kern="1200">
          <a:solidFill>
            <a:schemeClr val="tx1"/>
          </a:solidFill>
          <a:latin typeface="+mn-lt"/>
          <a:ea typeface="+mn-ea"/>
          <a:cs typeface="+mn-cs"/>
        </a:defRPr>
      </a:lvl7pPr>
      <a:lvl8pPr marL="4608576" algn="l" defTabSz="1316736" rtl="0" eaLnBrk="1" latinLnBrk="0" hangingPunct="1">
        <a:defRPr sz="2592" kern="1200">
          <a:solidFill>
            <a:schemeClr val="tx1"/>
          </a:solidFill>
          <a:latin typeface="+mn-lt"/>
          <a:ea typeface="+mn-ea"/>
          <a:cs typeface="+mn-cs"/>
        </a:defRPr>
      </a:lvl8pPr>
      <a:lvl9pPr marL="5266944" algn="l" defTabSz="1316736" rtl="0" eaLnBrk="1" latinLnBrk="0" hangingPunct="1">
        <a:defRPr sz="259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svg"/><Relationship Id="rId11" Type="http://schemas.openxmlformats.org/officeDocument/2006/relationships/image" Target="../media/image16.emf"/><Relationship Id="rId5" Type="http://schemas.openxmlformats.org/officeDocument/2006/relationships/image" Target="../media/image9.png"/><Relationship Id="rId10" Type="http://schemas.openxmlformats.org/officeDocument/2006/relationships/image" Target="../media/image15.emf"/><Relationship Id="rId4" Type="http://schemas.openxmlformats.org/officeDocument/2006/relationships/image" Target="../media/image8.sv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8.jpeg"/><Relationship Id="rId4" Type="http://schemas.openxmlformats.org/officeDocument/2006/relationships/image" Target="../media/image8.sv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sv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19.jpeg"/><Relationship Id="rId4" Type="http://schemas.openxmlformats.org/officeDocument/2006/relationships/image" Target="../media/image8.svg"/><Relationship Id="rId9" Type="http://schemas.openxmlformats.org/officeDocument/2006/relationships/image" Target="../media/image12.svg"/></Relationships>
</file>

<file path=ppt/slides/_rels/slide7.xml.rels><?xml version="1.0" encoding="UTF-8" standalone="yes"?>
<Relationships xmlns="http://schemas.openxmlformats.org/package/2006/relationships"><Relationship Id="rId8" Type="http://schemas.openxmlformats.org/officeDocument/2006/relationships/hyperlink" Target="mailto:gtodradze@geostat.ge" TargetMode="External"/><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D02EB059-E63C-4646-AB56-69B17486E0D7}"/>
              </a:ext>
            </a:extLst>
          </p:cNvPr>
          <p:cNvPicPr>
            <a:picLocks noChangeAspect="1"/>
          </p:cNvPicPr>
          <p:nvPr/>
        </p:nvPicPr>
        <p:blipFill rotWithShape="1">
          <a:blip r:embed="rId3">
            <a:extLst>
              <a:ext uri="{28A0092B-C50C-407E-A947-70E740481C1C}">
                <a14:useLocalDpi xmlns:a14="http://schemas.microsoft.com/office/drawing/2010/main" val="0"/>
              </a:ext>
            </a:extLst>
          </a:blip>
          <a:srcRect t="26182" b="17809"/>
          <a:stretch/>
        </p:blipFill>
        <p:spPr>
          <a:xfrm>
            <a:off x="-24710" y="-1"/>
            <a:ext cx="17603994" cy="9893301"/>
          </a:xfrm>
          <a:prstGeom prst="rect">
            <a:avLst/>
          </a:prstGeom>
        </p:spPr>
      </p:pic>
      <p:sp>
        <p:nvSpPr>
          <p:cNvPr id="53" name="Прямоугольник 52">
            <a:extLst>
              <a:ext uri="{FF2B5EF4-FFF2-40B4-BE49-F238E27FC236}">
                <a16:creationId xmlns:a16="http://schemas.microsoft.com/office/drawing/2014/main" id="{7ED1B7DB-16FB-4A4D-86A0-0A4F0DB2E855}"/>
              </a:ext>
            </a:extLst>
          </p:cNvPr>
          <p:cNvSpPr/>
          <p:nvPr/>
        </p:nvSpPr>
        <p:spPr>
          <a:xfrm>
            <a:off x="5815725" y="7312566"/>
            <a:ext cx="5923125" cy="646331"/>
          </a:xfrm>
          <a:prstGeom prst="rect">
            <a:avLst/>
          </a:prstGeom>
        </p:spPr>
        <p:txBody>
          <a:bodyPr wrap="square">
            <a:spAutoFit/>
          </a:bodyPr>
          <a:lstStyle/>
          <a:p>
            <a:pPr algn="ctr">
              <a:spcBef>
                <a:spcPct val="20000"/>
              </a:spcBef>
            </a:pPr>
            <a:r>
              <a:rPr lang="en-US" altLang="ru-RU" sz="3600" spc="300" dirty="0">
                <a:solidFill>
                  <a:srgbClr val="0080BD"/>
                </a:solidFill>
                <a:latin typeface="Calibri Bold" panose="020F0702030404030204" pitchFamily="34" charset="0"/>
                <a:cs typeface="Calibri Bold" panose="020F0702030404030204" pitchFamily="34" charset="0"/>
              </a:rPr>
              <a:t>GOGITA TODRADZE</a:t>
            </a:r>
          </a:p>
        </p:txBody>
      </p:sp>
      <p:sp>
        <p:nvSpPr>
          <p:cNvPr id="54" name="Прямоугольник 53">
            <a:extLst>
              <a:ext uri="{FF2B5EF4-FFF2-40B4-BE49-F238E27FC236}">
                <a16:creationId xmlns:a16="http://schemas.microsoft.com/office/drawing/2014/main" id="{A79374D1-7F82-449F-B80C-E6B94F011317}"/>
              </a:ext>
            </a:extLst>
          </p:cNvPr>
          <p:cNvSpPr/>
          <p:nvPr/>
        </p:nvSpPr>
        <p:spPr>
          <a:xfrm>
            <a:off x="5163916" y="7999017"/>
            <a:ext cx="7276162" cy="1175706"/>
          </a:xfrm>
          <a:prstGeom prst="rect">
            <a:avLst/>
          </a:prstGeom>
        </p:spPr>
        <p:txBody>
          <a:bodyPr wrap="square">
            <a:spAutoFit/>
          </a:bodyPr>
          <a:lstStyle/>
          <a:p>
            <a:pPr algn="ctr">
              <a:spcBef>
                <a:spcPct val="20000"/>
              </a:spcBef>
            </a:pPr>
            <a:r>
              <a:rPr lang="en-US" altLang="ru-RU" sz="3200" spc="100" dirty="0">
                <a:solidFill>
                  <a:srgbClr val="0080BD"/>
                </a:solidFill>
                <a:latin typeface="Calibri Light" panose="020F0302020204030204" pitchFamily="34" charset="0"/>
                <a:cs typeface="Calibri Light" panose="020F0302020204030204" pitchFamily="34" charset="0"/>
              </a:rPr>
              <a:t>Executive Director</a:t>
            </a:r>
          </a:p>
          <a:p>
            <a:pPr algn="ctr">
              <a:spcBef>
                <a:spcPct val="20000"/>
              </a:spcBef>
            </a:pPr>
            <a:r>
              <a:rPr lang="en-US" altLang="ru-RU" sz="3200" spc="100" dirty="0">
                <a:solidFill>
                  <a:srgbClr val="0080BD"/>
                </a:solidFill>
                <a:latin typeface="Calibri Light" panose="020F0302020204030204" pitchFamily="34" charset="0"/>
                <a:cs typeface="Calibri Light" panose="020F0302020204030204" pitchFamily="34" charset="0"/>
              </a:rPr>
              <a:t>National Statistics Office of Georgia</a:t>
            </a:r>
          </a:p>
        </p:txBody>
      </p:sp>
      <p:sp>
        <p:nvSpPr>
          <p:cNvPr id="12" name="Прямоугольник 11">
            <a:extLst>
              <a:ext uri="{FF2B5EF4-FFF2-40B4-BE49-F238E27FC236}">
                <a16:creationId xmlns:a16="http://schemas.microsoft.com/office/drawing/2014/main" id="{F81140C9-7888-40AD-8ABA-A5CFFFD701AE}"/>
              </a:ext>
            </a:extLst>
          </p:cNvPr>
          <p:cNvSpPr/>
          <p:nvPr/>
        </p:nvSpPr>
        <p:spPr>
          <a:xfrm>
            <a:off x="0" y="8496647"/>
            <a:ext cx="361950" cy="1016000"/>
          </a:xfrm>
          <a:prstGeom prst="rect">
            <a:avLst/>
          </a:prstGeom>
          <a:solidFill>
            <a:srgbClr val="0080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rgbClr val="E6E6E6"/>
              </a:solidFill>
            </a:endParaRPr>
          </a:p>
        </p:txBody>
      </p:sp>
      <p:sp>
        <p:nvSpPr>
          <p:cNvPr id="2" name="Прямоугольник 1"/>
          <p:cNvSpPr/>
          <p:nvPr/>
        </p:nvSpPr>
        <p:spPr>
          <a:xfrm>
            <a:off x="-2138283" y="1469380"/>
            <a:ext cx="21857758" cy="2862322"/>
          </a:xfrm>
          <a:prstGeom prst="rect">
            <a:avLst/>
          </a:prstGeom>
        </p:spPr>
        <p:txBody>
          <a:bodyPr wrap="square">
            <a:spAutoFit/>
          </a:bodyPr>
          <a:lstStyle/>
          <a:p>
            <a:pPr algn="ctr">
              <a:defRPr/>
            </a:pPr>
            <a:r>
              <a:rPr lang="en-GB" sz="6000" spc="300" dirty="0">
                <a:solidFill>
                  <a:srgbClr val="0080BD"/>
                </a:solidFill>
                <a:latin typeface="Calibri Bold" panose="020F0702030404030204" pitchFamily="34" charset="0"/>
                <a:cs typeface="Calibri Bold" panose="020F0702030404030204" pitchFamily="34" charset="0"/>
              </a:rPr>
              <a:t>Progress and main issues </a:t>
            </a:r>
          </a:p>
          <a:p>
            <a:pPr algn="ctr">
              <a:defRPr/>
            </a:pPr>
            <a:r>
              <a:rPr lang="en-GB" sz="6000" spc="300" dirty="0">
                <a:solidFill>
                  <a:srgbClr val="0080BD"/>
                </a:solidFill>
                <a:latin typeface="Calibri Bold" panose="020F0702030404030204" pitchFamily="34" charset="0"/>
                <a:cs typeface="Calibri Bold" panose="020F0702030404030204" pitchFamily="34" charset="0"/>
              </a:rPr>
              <a:t>in developing statistics for SDG </a:t>
            </a:r>
          </a:p>
          <a:p>
            <a:pPr algn="ctr">
              <a:defRPr/>
            </a:pPr>
            <a:r>
              <a:rPr lang="en-GB" sz="6000" spc="300" dirty="0">
                <a:solidFill>
                  <a:srgbClr val="0080BD"/>
                </a:solidFill>
                <a:latin typeface="Calibri Bold" panose="020F0702030404030204" pitchFamily="34" charset="0"/>
                <a:cs typeface="Calibri Bold" panose="020F0702030404030204" pitchFamily="34" charset="0"/>
              </a:rPr>
              <a:t>in GEORGIA</a:t>
            </a:r>
            <a:endParaRPr lang="en-US" altLang="en-US" sz="6000" spc="300" dirty="0">
              <a:solidFill>
                <a:srgbClr val="0080BD"/>
              </a:solidFill>
              <a:latin typeface="Calibri Bold" panose="020F0702030404030204" pitchFamily="34" charset="0"/>
              <a:cs typeface="Calibri Bold" panose="020F0702030404030204" pitchFamily="34" charset="0"/>
            </a:endParaRPr>
          </a:p>
        </p:txBody>
      </p:sp>
      <p:sp>
        <p:nvSpPr>
          <p:cNvPr id="19" name="Прямоугольник 18">
            <a:extLst>
              <a:ext uri="{FF2B5EF4-FFF2-40B4-BE49-F238E27FC236}">
                <a16:creationId xmlns:a16="http://schemas.microsoft.com/office/drawing/2014/main" id="{F81140C9-7888-40AD-8ABA-A5CFFFD701AE}"/>
              </a:ext>
            </a:extLst>
          </p:cNvPr>
          <p:cNvSpPr/>
          <p:nvPr/>
        </p:nvSpPr>
        <p:spPr>
          <a:xfrm>
            <a:off x="17236725" y="8496647"/>
            <a:ext cx="361950" cy="1016000"/>
          </a:xfrm>
          <a:prstGeom prst="rect">
            <a:avLst/>
          </a:prstGeom>
          <a:solidFill>
            <a:srgbClr val="0080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rgbClr val="E6E6E6"/>
              </a:solidFill>
            </a:endParaRPr>
          </a:p>
        </p:txBody>
      </p:sp>
      <p:cxnSp>
        <p:nvCxnSpPr>
          <p:cNvPr id="20" name="Прямая соединительная линия 19"/>
          <p:cNvCxnSpPr>
            <a:cxnSpLocks/>
          </p:cNvCxnSpPr>
          <p:nvPr/>
        </p:nvCxnSpPr>
        <p:spPr>
          <a:xfrm>
            <a:off x="7207466" y="8016632"/>
            <a:ext cx="310145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5" name="Группа 14">
            <a:extLst>
              <a:ext uri="{FF2B5EF4-FFF2-40B4-BE49-F238E27FC236}">
                <a16:creationId xmlns:a16="http://schemas.microsoft.com/office/drawing/2014/main" id="{8A6187C7-A8BF-4B47-BA1A-E8C2E2FE2549}"/>
              </a:ext>
            </a:extLst>
          </p:cNvPr>
          <p:cNvGrpSpPr/>
          <p:nvPr/>
        </p:nvGrpSpPr>
        <p:grpSpPr>
          <a:xfrm>
            <a:off x="1257300" y="4884277"/>
            <a:ext cx="15066594" cy="2204120"/>
            <a:chOff x="1257300" y="4884277"/>
            <a:chExt cx="15066594" cy="2204120"/>
          </a:xfrm>
        </p:grpSpPr>
        <p:pic>
          <p:nvPicPr>
            <p:cNvPr id="5" name="Рисунок 4">
              <a:extLst>
                <a:ext uri="{FF2B5EF4-FFF2-40B4-BE49-F238E27FC236}">
                  <a16:creationId xmlns:a16="http://schemas.microsoft.com/office/drawing/2014/main" id="{9283170F-9740-4002-B3E4-AE5A9BAC4687}"/>
                </a:ext>
              </a:extLst>
            </p:cNvPr>
            <p:cNvPicPr>
              <a:picLocks noChangeAspect="1"/>
            </p:cNvPicPr>
            <p:nvPr/>
          </p:nvPicPr>
          <p:blipFill rotWithShape="1">
            <a:blip r:embed="rId4"/>
            <a:srcRect l="3837" t="35131" r="9891" b="25362"/>
            <a:stretch/>
          </p:blipFill>
          <p:spPr>
            <a:xfrm>
              <a:off x="4547718" y="4896979"/>
              <a:ext cx="8485758" cy="2185804"/>
            </a:xfrm>
            <a:prstGeom prst="rect">
              <a:avLst/>
            </a:prstGeom>
          </p:spPr>
        </p:pic>
        <p:pic>
          <p:nvPicPr>
            <p:cNvPr id="8" name="Рисунок 7">
              <a:extLst>
                <a:ext uri="{FF2B5EF4-FFF2-40B4-BE49-F238E27FC236}">
                  <a16:creationId xmlns:a16="http://schemas.microsoft.com/office/drawing/2014/main" id="{7BF5E283-9813-4FBD-98C2-4CD82264B7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6826" y="4896979"/>
              <a:ext cx="3275731" cy="2185804"/>
            </a:xfrm>
            <a:prstGeom prst="rect">
              <a:avLst/>
            </a:prstGeom>
          </p:spPr>
        </p:pic>
        <p:pic>
          <p:nvPicPr>
            <p:cNvPr id="10" name="Рисунок 9">
              <a:extLst>
                <a:ext uri="{FF2B5EF4-FFF2-40B4-BE49-F238E27FC236}">
                  <a16:creationId xmlns:a16="http://schemas.microsoft.com/office/drawing/2014/main" id="{8514CD5D-520E-4B8B-85CC-21BF5C2D810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033476" y="4896978"/>
              <a:ext cx="3290418" cy="2191419"/>
            </a:xfrm>
            <a:prstGeom prst="rect">
              <a:avLst/>
            </a:prstGeom>
          </p:spPr>
        </p:pic>
        <p:sp>
          <p:nvSpPr>
            <p:cNvPr id="11" name="Прямоугольник 10">
              <a:extLst>
                <a:ext uri="{FF2B5EF4-FFF2-40B4-BE49-F238E27FC236}">
                  <a16:creationId xmlns:a16="http://schemas.microsoft.com/office/drawing/2014/main" id="{1F9E8F50-2225-4F94-8DF9-648AA0692E52}"/>
                </a:ext>
              </a:extLst>
            </p:cNvPr>
            <p:cNvSpPr/>
            <p:nvPr/>
          </p:nvSpPr>
          <p:spPr>
            <a:xfrm>
              <a:off x="1257300" y="4884277"/>
              <a:ext cx="15066593" cy="49567"/>
            </a:xfrm>
            <a:prstGeom prst="rect">
              <a:avLst/>
            </a:prstGeom>
            <a:solidFill>
              <a:srgbClr val="0080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rgbClr val="E6E6E6"/>
                </a:solidFill>
              </a:endParaRPr>
            </a:p>
          </p:txBody>
        </p:sp>
      </p:grpSp>
      <p:sp>
        <p:nvSpPr>
          <p:cNvPr id="13" name="Прямоугольник 12">
            <a:extLst>
              <a:ext uri="{FF2B5EF4-FFF2-40B4-BE49-F238E27FC236}">
                <a16:creationId xmlns:a16="http://schemas.microsoft.com/office/drawing/2014/main" id="{6B8B14DA-DFA5-4BC2-8528-59D38F712ED9}"/>
              </a:ext>
            </a:extLst>
          </p:cNvPr>
          <p:cNvSpPr/>
          <p:nvPr/>
        </p:nvSpPr>
        <p:spPr>
          <a:xfrm>
            <a:off x="1262749" y="4928945"/>
            <a:ext cx="3275731" cy="2153838"/>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Прямоугольник 28">
            <a:extLst>
              <a:ext uri="{FF2B5EF4-FFF2-40B4-BE49-F238E27FC236}">
                <a16:creationId xmlns:a16="http://schemas.microsoft.com/office/drawing/2014/main" id="{FAF07EC3-7963-4FF3-8A17-8BC9577621E6}"/>
              </a:ext>
            </a:extLst>
          </p:cNvPr>
          <p:cNvSpPr/>
          <p:nvPr/>
        </p:nvSpPr>
        <p:spPr>
          <a:xfrm>
            <a:off x="13036651" y="4935295"/>
            <a:ext cx="3296768" cy="2153838"/>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 name="Рисунок 6">
            <a:extLst>
              <a:ext uri="{FF2B5EF4-FFF2-40B4-BE49-F238E27FC236}">
                <a16:creationId xmlns:a16="http://schemas.microsoft.com/office/drawing/2014/main" id="{32F845AD-7F8D-4BBD-835F-21DCC7EA655F}"/>
              </a:ext>
            </a:extLst>
          </p:cNvPr>
          <p:cNvPicPr>
            <a:picLocks noChangeAspect="1"/>
          </p:cNvPicPr>
          <p:nvPr/>
        </p:nvPicPr>
        <p:blipFill>
          <a:blip r:embed="rId7" cstate="print">
            <a:extLst>
              <a:ext uri="{96DAC541-7B7A-43D3-8B79-37D633B846F1}">
                <asvg:svgBlip xmlns:asvg="http://schemas.microsoft.com/office/drawing/2016/SVG/main" r:embed="rId8"/>
              </a:ext>
            </a:extLst>
          </a:blip>
          <a:stretch>
            <a:fillRect/>
          </a:stretch>
        </p:blipFill>
        <p:spPr>
          <a:xfrm>
            <a:off x="8111331" y="637748"/>
            <a:ext cx="1333500" cy="861531"/>
          </a:xfrm>
          <a:prstGeom prst="rect">
            <a:avLst/>
          </a:prstGeom>
        </p:spPr>
      </p:pic>
      <p:cxnSp>
        <p:nvCxnSpPr>
          <p:cNvPr id="18" name="Прямая соединительная линия 17">
            <a:extLst>
              <a:ext uri="{FF2B5EF4-FFF2-40B4-BE49-F238E27FC236}">
                <a16:creationId xmlns:a16="http://schemas.microsoft.com/office/drawing/2014/main" id="{86F5D2EC-3196-4F41-9BD1-223F4D591FFE}"/>
              </a:ext>
            </a:extLst>
          </p:cNvPr>
          <p:cNvCxnSpPr>
            <a:cxnSpLocks/>
          </p:cNvCxnSpPr>
          <p:nvPr/>
        </p:nvCxnSpPr>
        <p:spPr>
          <a:xfrm>
            <a:off x="7026894" y="4252260"/>
            <a:ext cx="3502375" cy="0"/>
          </a:xfrm>
          <a:prstGeom prst="line">
            <a:avLst/>
          </a:prstGeom>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F01D3F38-D1C5-4824-897D-DBBD46163DA9}"/>
              </a:ext>
            </a:extLst>
          </p:cNvPr>
          <p:cNvSpPr/>
          <p:nvPr/>
        </p:nvSpPr>
        <p:spPr>
          <a:xfrm>
            <a:off x="4505019" y="9264937"/>
            <a:ext cx="8828379" cy="369332"/>
          </a:xfrm>
          <a:prstGeom prst="rect">
            <a:avLst/>
          </a:prstGeom>
        </p:spPr>
        <p:txBody>
          <a:bodyPr wrap="none">
            <a:spAutoFit/>
          </a:bodyPr>
          <a:lstStyle/>
          <a:p>
            <a:pPr marL="457200" indent="-457200" algn="ctr">
              <a:spcBef>
                <a:spcPts val="1200"/>
              </a:spcBef>
            </a:pPr>
            <a:r>
              <a:rPr lang="en-GB" spc="100" dirty="0">
                <a:solidFill>
                  <a:srgbClr val="0080BD"/>
                </a:solidFill>
                <a:latin typeface="Calibri Light" panose="020F0302020204030204" pitchFamily="34" charset="0"/>
              </a:rPr>
              <a:t>13th SPECA Working Group on Statistics</a:t>
            </a:r>
            <a:r>
              <a:rPr lang="en-US" spc="100" dirty="0">
                <a:solidFill>
                  <a:srgbClr val="0080BD"/>
                </a:solidFill>
                <a:latin typeface="Calibri Light" panose="020F0302020204030204" pitchFamily="34" charset="0"/>
              </a:rPr>
              <a:t>,  </a:t>
            </a:r>
            <a:r>
              <a:rPr lang="en-GB" spc="100" dirty="0">
                <a:solidFill>
                  <a:srgbClr val="0080BD"/>
                </a:solidFill>
                <a:latin typeface="Calibri Light" panose="020F0302020204030204" pitchFamily="34" charset="0"/>
              </a:rPr>
              <a:t>1-3 October 2018, Shymkent, Kazakhstan</a:t>
            </a:r>
            <a:endParaRPr lang="ka-GE" spc="100" dirty="0">
              <a:solidFill>
                <a:srgbClr val="0080BD"/>
              </a:solidFill>
            </a:endParaRPr>
          </a:p>
        </p:txBody>
      </p:sp>
    </p:spTree>
    <p:extLst>
      <p:ext uri="{BB962C8B-B14F-4D97-AF65-F5344CB8AC3E}">
        <p14:creationId xmlns:p14="http://schemas.microsoft.com/office/powerpoint/2010/main" val="358121039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childTnLst>
                          </p:cTn>
                        </p:par>
                        <p:par>
                          <p:cTn id="20" fill="hold">
                            <p:stCondLst>
                              <p:cond delay="2500"/>
                            </p:stCondLst>
                            <p:childTnLst>
                              <p:par>
                                <p:cTn id="21" presetID="12" presetClass="entr" presetSubtype="4"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1250"/>
                                        <p:tgtEl>
                                          <p:spTgt spid="53"/>
                                        </p:tgtEl>
                                        <p:attrNameLst>
                                          <p:attrName>ppt_y</p:attrName>
                                        </p:attrNameLst>
                                      </p:cBhvr>
                                      <p:tavLst>
                                        <p:tav tm="0">
                                          <p:val>
                                            <p:strVal val="#ppt_y+#ppt_h*1.125000"/>
                                          </p:val>
                                        </p:tav>
                                        <p:tav tm="100000">
                                          <p:val>
                                            <p:strVal val="#ppt_y"/>
                                          </p:val>
                                        </p:tav>
                                      </p:tavLst>
                                    </p:anim>
                                    <p:animEffect transition="in" filter="wipe(up)">
                                      <p:cBhvr>
                                        <p:cTn id="24" dur="1250"/>
                                        <p:tgtEl>
                                          <p:spTgt spid="53"/>
                                        </p:tgtEl>
                                      </p:cBhvr>
                                    </p:animEffect>
                                  </p:childTnLst>
                                </p:cTn>
                              </p:par>
                            </p:childTnLst>
                          </p:cTn>
                        </p:par>
                        <p:par>
                          <p:cTn id="25" fill="hold">
                            <p:stCondLst>
                              <p:cond delay="3750"/>
                            </p:stCondLst>
                            <p:childTnLst>
                              <p:par>
                                <p:cTn id="26" presetID="22" presetClass="entr" presetSubtype="8"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wipe(left)">
                                      <p:cBhvr>
                                        <p:cTn id="28" dur="2000"/>
                                        <p:tgtEl>
                                          <p:spTgt spid="54"/>
                                        </p:tgtEl>
                                      </p:cBhvr>
                                    </p:animEffect>
                                  </p:childTnLst>
                                </p:cTn>
                              </p:par>
                            </p:childTnLst>
                          </p:cTn>
                        </p:par>
                        <p:par>
                          <p:cTn id="29" fill="hold">
                            <p:stCondLst>
                              <p:cond delay="5750"/>
                            </p:stCondLst>
                            <p:childTnLst>
                              <p:par>
                                <p:cTn id="30" presetID="49" presetClass="entr" presetSubtype="0" decel="100000" fill="hold" grpId="0" nodeType="afterEffect">
                                  <p:stCondLst>
                                    <p:cond delay="5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 calcmode="lin" valueType="num">
                                      <p:cBhvr>
                                        <p:cTn id="34" dur="500" fill="hold"/>
                                        <p:tgtEl>
                                          <p:spTgt spid="12"/>
                                        </p:tgtEl>
                                        <p:attrNameLst>
                                          <p:attrName>style.rotation</p:attrName>
                                        </p:attrNameLst>
                                      </p:cBhvr>
                                      <p:tavLst>
                                        <p:tav tm="0">
                                          <p:val>
                                            <p:fltVal val="360"/>
                                          </p:val>
                                        </p:tav>
                                        <p:tav tm="100000">
                                          <p:val>
                                            <p:fltVal val="0"/>
                                          </p:val>
                                        </p:tav>
                                      </p:tavLst>
                                    </p:anim>
                                    <p:animEffect transition="in" filter="fade">
                                      <p:cBhvr>
                                        <p:cTn id="35" dur="500"/>
                                        <p:tgtEl>
                                          <p:spTgt spid="12"/>
                                        </p:tgtEl>
                                      </p:cBhvr>
                                    </p:animEffect>
                                  </p:childTnLst>
                                </p:cTn>
                              </p:par>
                              <p:par>
                                <p:cTn id="36" presetID="49" presetClass="entr" presetSubtype="0" decel="100000" fill="hold" grpId="0" nodeType="withEffect">
                                  <p:stCondLst>
                                    <p:cond delay="50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 calcmode="lin" valueType="num">
                                      <p:cBhvr>
                                        <p:cTn id="40" dur="500" fill="hold"/>
                                        <p:tgtEl>
                                          <p:spTgt spid="19"/>
                                        </p:tgtEl>
                                        <p:attrNameLst>
                                          <p:attrName>style.rotation</p:attrName>
                                        </p:attrNameLst>
                                      </p:cBhvr>
                                      <p:tavLst>
                                        <p:tav tm="0">
                                          <p:val>
                                            <p:fltVal val="360"/>
                                          </p:val>
                                        </p:tav>
                                        <p:tav tm="100000">
                                          <p:val>
                                            <p:fltVal val="0"/>
                                          </p:val>
                                        </p:tav>
                                      </p:tavLst>
                                    </p:anim>
                                    <p:animEffect transition="in" filter="fade">
                                      <p:cBhvr>
                                        <p:cTn id="41" dur="500"/>
                                        <p:tgtEl>
                                          <p:spTgt spid="19"/>
                                        </p:tgtEl>
                                      </p:cBhvr>
                                    </p:animEffect>
                                  </p:childTnLst>
                                </p:cTn>
                              </p:par>
                            </p:childTnLst>
                          </p:cTn>
                        </p:par>
                        <p:par>
                          <p:cTn id="42" fill="hold">
                            <p:stCondLst>
                              <p:cond delay="6750"/>
                            </p:stCondLst>
                            <p:childTnLst>
                              <p:par>
                                <p:cTn id="43" presetID="12" presetClass="entr" presetSubtype="2"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p:tgtEl>
                                          <p:spTgt spid="13"/>
                                        </p:tgtEl>
                                        <p:attrNameLst>
                                          <p:attrName>ppt_x</p:attrName>
                                        </p:attrNameLst>
                                      </p:cBhvr>
                                      <p:tavLst>
                                        <p:tav tm="0">
                                          <p:val>
                                            <p:strVal val="#ppt_x+#ppt_w*1.125000"/>
                                          </p:val>
                                        </p:tav>
                                        <p:tav tm="100000">
                                          <p:val>
                                            <p:strVal val="#ppt_x"/>
                                          </p:val>
                                        </p:tav>
                                      </p:tavLst>
                                    </p:anim>
                                    <p:animEffect transition="in" filter="wipe(left)">
                                      <p:cBhvr>
                                        <p:cTn id="46" dur="500"/>
                                        <p:tgtEl>
                                          <p:spTgt spid="13"/>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p:tgtEl>
                                          <p:spTgt spid="29"/>
                                        </p:tgtEl>
                                        <p:attrNameLst>
                                          <p:attrName>ppt_x</p:attrName>
                                        </p:attrNameLst>
                                      </p:cBhvr>
                                      <p:tavLst>
                                        <p:tav tm="0">
                                          <p:val>
                                            <p:strVal val="#ppt_x-#ppt_w*1.125000"/>
                                          </p:val>
                                        </p:tav>
                                        <p:tav tm="100000">
                                          <p:val>
                                            <p:strVal val="#ppt_x"/>
                                          </p:val>
                                        </p:tav>
                                      </p:tavLst>
                                    </p:anim>
                                    <p:animEffect transition="in" filter="wipe(right)">
                                      <p:cBhvr>
                                        <p:cTn id="50" dur="500"/>
                                        <p:tgtEl>
                                          <p:spTgt spid="29"/>
                                        </p:tgtEl>
                                      </p:cBhvr>
                                    </p:animEffect>
                                  </p:childTnLst>
                                </p:cTn>
                              </p:par>
                            </p:childTnLst>
                          </p:cTn>
                        </p:par>
                        <p:par>
                          <p:cTn id="51" fill="hold">
                            <p:stCondLst>
                              <p:cond delay="7250"/>
                            </p:stCondLst>
                            <p:childTnLst>
                              <p:par>
                                <p:cTn id="52" presetID="53" presetClass="entr" presetSubtype="16"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12" grpId="0" animBg="1"/>
      <p:bldP spid="2" grpId="0"/>
      <p:bldP spid="19" grpId="0" animBg="1"/>
      <p:bldP spid="13" grpId="0"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a:extLst>
              <a:ext uri="{FF2B5EF4-FFF2-40B4-BE49-F238E27FC236}">
                <a16:creationId xmlns:a16="http://schemas.microsoft.com/office/drawing/2014/main" id="{BC70352C-8995-4CE3-B9C3-5CF36E202550}"/>
              </a:ext>
            </a:extLst>
          </p:cNvPr>
          <p:cNvSpPr>
            <a:spLocks/>
          </p:cNvSpPr>
          <p:nvPr/>
        </p:nvSpPr>
        <p:spPr bwMode="auto">
          <a:xfrm>
            <a:off x="1" y="1247776"/>
            <a:ext cx="17554575" cy="927100"/>
          </a:xfrm>
          <a:custGeom>
            <a:avLst/>
            <a:gdLst>
              <a:gd name="T0" fmla="*/ 7680 w 7680"/>
              <a:gd name="T1" fmla="*/ 295 h 404"/>
              <a:gd name="T2" fmla="*/ 7680 w 7680"/>
              <a:gd name="T3" fmla="*/ 0 h 404"/>
              <a:gd name="T4" fmla="*/ 0 w 7680"/>
              <a:gd name="T5" fmla="*/ 0 h 404"/>
              <a:gd name="T6" fmla="*/ 0 w 7680"/>
              <a:gd name="T7" fmla="*/ 295 h 404"/>
              <a:gd name="T8" fmla="*/ 3708 w 7680"/>
              <a:gd name="T9" fmla="*/ 404 h 404"/>
              <a:gd name="T10" fmla="*/ 3756 w 7680"/>
              <a:gd name="T11" fmla="*/ 255 h 404"/>
              <a:gd name="T12" fmla="*/ 3972 w 7680"/>
              <a:gd name="T13" fmla="*/ 404 h 404"/>
              <a:gd name="T14" fmla="*/ 7680 w 7680"/>
              <a:gd name="T15" fmla="*/ 295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22">
            <a:extLst>
              <a:ext uri="{FF2B5EF4-FFF2-40B4-BE49-F238E27FC236}">
                <a16:creationId xmlns:a16="http://schemas.microsoft.com/office/drawing/2014/main" id="{58535D2D-A068-47A4-8A8E-C8B5975B6825}"/>
              </a:ext>
            </a:extLst>
          </p:cNvPr>
          <p:cNvSpPr>
            <a:spLocks/>
          </p:cNvSpPr>
          <p:nvPr/>
        </p:nvSpPr>
        <p:spPr bwMode="auto">
          <a:xfrm>
            <a:off x="1" y="300038"/>
            <a:ext cx="17554575" cy="1876425"/>
          </a:xfrm>
          <a:custGeom>
            <a:avLst/>
            <a:gdLst>
              <a:gd name="T0" fmla="*/ 7680 w 7680"/>
              <a:gd name="T1" fmla="*/ 522 h 818"/>
              <a:gd name="T2" fmla="*/ 7680 w 7680"/>
              <a:gd name="T3" fmla="*/ 0 h 818"/>
              <a:gd name="T4" fmla="*/ 0 w 7680"/>
              <a:gd name="T5" fmla="*/ 0 h 818"/>
              <a:gd name="T6" fmla="*/ 0 w 7680"/>
              <a:gd name="T7" fmla="*/ 522 h 818"/>
              <a:gd name="T8" fmla="*/ 3708 w 7680"/>
              <a:gd name="T9" fmla="*/ 818 h 818"/>
              <a:gd name="T10" fmla="*/ 3832 w 7680"/>
              <a:gd name="T11" fmla="*/ 564 h 818"/>
              <a:gd name="T12" fmla="*/ 3977 w 7680"/>
              <a:gd name="T13" fmla="*/ 818 h 818"/>
              <a:gd name="T14" fmla="*/ 7680 w 7680"/>
              <a:gd name="T15" fmla="*/ 522 h 8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pic>
        <p:nvPicPr>
          <p:cNvPr id="40" name="Рисунок 39">
            <a:extLst>
              <a:ext uri="{FF2B5EF4-FFF2-40B4-BE49-F238E27FC236}">
                <a16:creationId xmlns:a16="http://schemas.microsoft.com/office/drawing/2014/main" id="{2E02C2F6-25B2-442F-9500-1E2738FF45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52" y="-3283"/>
            <a:ext cx="17621249" cy="2199077"/>
          </a:xfrm>
          <a:prstGeom prst="rect">
            <a:avLst/>
          </a:prstGeom>
        </p:spPr>
      </p:pic>
      <p:sp>
        <p:nvSpPr>
          <p:cNvPr id="13" name="Прямоугольник 12">
            <a:extLst>
              <a:ext uri="{FF2B5EF4-FFF2-40B4-BE49-F238E27FC236}">
                <a16:creationId xmlns:a16="http://schemas.microsoft.com/office/drawing/2014/main" id="{7EDF2B9F-7D72-4826-BCE8-C292EC1A2434}"/>
              </a:ext>
            </a:extLst>
          </p:cNvPr>
          <p:cNvSpPr/>
          <p:nvPr/>
        </p:nvSpPr>
        <p:spPr>
          <a:xfrm>
            <a:off x="2324353" y="451680"/>
            <a:ext cx="12900313" cy="707886"/>
          </a:xfrm>
          <a:prstGeom prst="rect">
            <a:avLst/>
          </a:prstGeom>
        </p:spPr>
        <p:txBody>
          <a:bodyPr wrap="square">
            <a:spAutoFit/>
          </a:bodyPr>
          <a:lstStyle/>
          <a:p>
            <a:pPr algn="ctr">
              <a:defRPr/>
            </a:pPr>
            <a:r>
              <a:rPr lang="en-US" altLang="en-US" sz="4000" b="1" spc="200" dirty="0">
                <a:solidFill>
                  <a:schemeClr val="bg1"/>
                </a:solidFill>
                <a:latin typeface="Calibri Bold" panose="020F0702030404030204" pitchFamily="34" charset="0"/>
                <a:cs typeface="Calibri Bold" panose="020F0702030404030204" pitchFamily="34" charset="0"/>
              </a:rPr>
              <a:t>THE ROLE AND STATUS OF GEOSTAT  </a:t>
            </a:r>
          </a:p>
        </p:txBody>
      </p:sp>
      <p:grpSp>
        <p:nvGrpSpPr>
          <p:cNvPr id="2" name="Группа 6">
            <a:extLst>
              <a:ext uri="{FF2B5EF4-FFF2-40B4-BE49-F238E27FC236}">
                <a16:creationId xmlns:a16="http://schemas.microsoft.com/office/drawing/2014/main" id="{399F3F94-2ECF-428C-8CAE-B74CF7386FBD}"/>
              </a:ext>
            </a:extLst>
          </p:cNvPr>
          <p:cNvGrpSpPr/>
          <p:nvPr/>
        </p:nvGrpSpPr>
        <p:grpSpPr>
          <a:xfrm>
            <a:off x="0" y="1118588"/>
            <a:ext cx="17556163" cy="1585314"/>
            <a:chOff x="0" y="1118588"/>
            <a:chExt cx="17556163" cy="1585314"/>
          </a:xfrm>
        </p:grpSpPr>
        <p:pic>
          <p:nvPicPr>
            <p:cNvPr id="41" name="Рисунок 40">
              <a:extLst>
                <a:ext uri="{FF2B5EF4-FFF2-40B4-BE49-F238E27FC236}">
                  <a16:creationId xmlns:a16="http://schemas.microsoft.com/office/drawing/2014/main" id="{9D7F3FD3-50DA-4EDE-8A34-5CDC5371236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1118588"/>
              <a:ext cx="17556163" cy="1435582"/>
            </a:xfrm>
            <a:prstGeom prst="rect">
              <a:avLst/>
            </a:prstGeom>
          </p:spPr>
        </p:pic>
        <p:grpSp>
          <p:nvGrpSpPr>
            <p:cNvPr id="4" name="Группа 5">
              <a:extLst>
                <a:ext uri="{FF2B5EF4-FFF2-40B4-BE49-F238E27FC236}">
                  <a16:creationId xmlns:a16="http://schemas.microsoft.com/office/drawing/2014/main" id="{0DC75D09-3664-4B0F-96EF-C093D7E11A51}"/>
                </a:ext>
              </a:extLst>
            </p:cNvPr>
            <p:cNvGrpSpPr/>
            <p:nvPr/>
          </p:nvGrpSpPr>
          <p:grpSpPr>
            <a:xfrm>
              <a:off x="8013700" y="1694252"/>
              <a:ext cx="1555750" cy="1009650"/>
              <a:chOff x="8013700" y="1694252"/>
              <a:chExt cx="1555750" cy="1009650"/>
            </a:xfrm>
          </p:grpSpPr>
          <p:sp>
            <p:nvSpPr>
              <p:cNvPr id="5" name="Прямоугольник 4">
                <a:extLst>
                  <a:ext uri="{FF2B5EF4-FFF2-40B4-BE49-F238E27FC236}">
                    <a16:creationId xmlns:a16="http://schemas.microsoft.com/office/drawing/2014/main" id="{251D49A6-2B0D-4594-B56D-FD0704634947}"/>
                  </a:ext>
                </a:extLst>
              </p:cNvPr>
              <p:cNvSpPr/>
              <p:nvPr/>
            </p:nvSpPr>
            <p:spPr>
              <a:xfrm>
                <a:off x="8013700" y="1694252"/>
                <a:ext cx="1555750" cy="1009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id="{3DF3E48A-B68B-4DB7-A5BF-4F50A4558A83}"/>
                  </a:ext>
                </a:extLst>
              </p:cNvPr>
              <p:cNvPicPr>
                <a:picLocks noChangeAspect="1"/>
              </p:cNvPicPr>
              <p:nvPr/>
            </p:nvPicPr>
            <p:blipFill>
              <a:blip r:embed="rId7" cstate="print">
                <a:extLst>
                  <a:ext uri="{96DAC541-7B7A-43D3-8B79-37D633B846F1}">
                    <asvg:svgBlip xmlns:asvg="http://schemas.microsoft.com/office/drawing/2016/SVG/main" r:embed="rId8"/>
                  </a:ext>
                </a:extLst>
              </a:blip>
              <a:stretch>
                <a:fillRect/>
              </a:stretch>
            </p:blipFill>
            <p:spPr>
              <a:xfrm>
                <a:off x="8163720" y="1733490"/>
                <a:ext cx="1221580" cy="787748"/>
              </a:xfrm>
              <a:prstGeom prst="rect">
                <a:avLst/>
              </a:prstGeom>
            </p:spPr>
          </p:pic>
        </p:grpSp>
      </p:grpSp>
      <p:sp>
        <p:nvSpPr>
          <p:cNvPr id="6" name="Прямоугольник 5">
            <a:extLst>
              <a:ext uri="{FF2B5EF4-FFF2-40B4-BE49-F238E27FC236}">
                <a16:creationId xmlns:a16="http://schemas.microsoft.com/office/drawing/2014/main" id="{95B44BDA-8C39-4C75-9B80-E20D0B7EF894}"/>
              </a:ext>
            </a:extLst>
          </p:cNvPr>
          <p:cNvSpPr/>
          <p:nvPr/>
        </p:nvSpPr>
        <p:spPr>
          <a:xfrm>
            <a:off x="796028" y="2630491"/>
            <a:ext cx="11564568" cy="2908617"/>
          </a:xfrm>
          <a:prstGeom prst="rect">
            <a:avLst/>
          </a:prstGeom>
        </p:spPr>
        <p:txBody>
          <a:bodyPr wrap="square">
            <a:spAutoFit/>
          </a:bodyPr>
          <a:lstStyle/>
          <a:p>
            <a:pPr indent="-285750" algn="just">
              <a:lnSpc>
                <a:spcPct val="150000"/>
              </a:lnSpc>
              <a:buFont typeface="Arial" panose="020B0604020202020204" pitchFamily="34" charset="0"/>
              <a:buChar char="•"/>
              <a:defRPr/>
            </a:pPr>
            <a:r>
              <a:rPr lang="en-US" sz="2500" spc="100" dirty="0">
                <a:solidFill>
                  <a:srgbClr val="0080BD"/>
                </a:solidFill>
                <a:latin typeface="Times New Roman" panose="02020603050405020304" pitchFamily="18" charset="0"/>
                <a:cs typeface="Times New Roman" panose="02020603050405020304" pitchFamily="18" charset="0"/>
              </a:rPr>
              <a:t>Member of the </a:t>
            </a:r>
            <a:r>
              <a:rPr lang="ka-GE" sz="2500" spc="100" dirty="0">
                <a:solidFill>
                  <a:srgbClr val="0080BD"/>
                </a:solidFill>
                <a:latin typeface="Calibri" panose="020F0502020204030204" pitchFamily="34" charset="0"/>
                <a:cs typeface="Times New Roman" panose="02020603050405020304" pitchFamily="18" charset="0"/>
              </a:rPr>
              <a:t>Council</a:t>
            </a:r>
            <a:r>
              <a:rPr lang="ka-GE" sz="2500" spc="100" dirty="0">
                <a:solidFill>
                  <a:srgbClr val="0080BD"/>
                </a:solidFill>
                <a:cs typeface="Times New Roman" panose="02020603050405020304" pitchFamily="18" charset="0"/>
              </a:rPr>
              <a:t> </a:t>
            </a:r>
            <a:r>
              <a:rPr lang="en-AU" sz="2500" spc="100" dirty="0">
                <a:solidFill>
                  <a:srgbClr val="0080BD"/>
                </a:solidFill>
                <a:latin typeface="Times New Roman" panose="02020603050405020304" pitchFamily="18" charset="0"/>
                <a:cs typeface="Times New Roman" panose="02020603050405020304" pitchFamily="18" charset="0"/>
              </a:rPr>
              <a:t>coordinating SDGs</a:t>
            </a:r>
          </a:p>
          <a:p>
            <a:pPr indent="-285750" algn="just">
              <a:lnSpc>
                <a:spcPct val="150000"/>
              </a:lnSpc>
              <a:buFont typeface="Arial" panose="020B0604020202020204" pitchFamily="34" charset="0"/>
              <a:buChar char="•"/>
              <a:defRPr/>
            </a:pPr>
            <a:r>
              <a:rPr lang="en-US" sz="2500" spc="100" dirty="0">
                <a:solidFill>
                  <a:srgbClr val="0080BD"/>
                </a:solidFill>
                <a:latin typeface="Times New Roman" panose="02020603050405020304" pitchFamily="18" charset="0"/>
                <a:cs typeface="Times New Roman" panose="02020603050405020304" pitchFamily="18" charset="0"/>
              </a:rPr>
              <a:t>Participation in the developing of SDG indicators, tailored to national context</a:t>
            </a:r>
          </a:p>
          <a:p>
            <a:pPr indent="-285750" algn="just">
              <a:lnSpc>
                <a:spcPct val="150000"/>
              </a:lnSpc>
              <a:buFont typeface="Arial" panose="020B0604020202020204" pitchFamily="34" charset="0"/>
              <a:buChar char="•"/>
              <a:defRPr/>
            </a:pPr>
            <a:r>
              <a:rPr lang="en-US" sz="2500" spc="100" dirty="0">
                <a:solidFill>
                  <a:srgbClr val="0080BD"/>
                </a:solidFill>
                <a:latin typeface="Times New Roman" panose="02020603050405020304" pitchFamily="18" charset="0"/>
                <a:cs typeface="Times New Roman" panose="02020603050405020304" pitchFamily="18" charset="0"/>
              </a:rPr>
              <a:t>Ensure production of statistics related SDG indicators, including metadata</a:t>
            </a:r>
          </a:p>
          <a:p>
            <a:pPr indent="-285750" algn="just">
              <a:lnSpc>
                <a:spcPct val="150000"/>
              </a:lnSpc>
              <a:buFont typeface="Arial" panose="020B0604020202020204" pitchFamily="34" charset="0"/>
              <a:buChar char="•"/>
              <a:defRPr/>
            </a:pPr>
            <a:r>
              <a:rPr lang="en-US" sz="2500" spc="100" dirty="0">
                <a:solidFill>
                  <a:srgbClr val="0080BD"/>
                </a:solidFill>
                <a:latin typeface="Times New Roman" panose="02020603050405020304" pitchFamily="18" charset="0"/>
                <a:cs typeface="Times New Roman" panose="02020603050405020304" pitchFamily="18" charset="0"/>
              </a:rPr>
              <a:t>Participation in SDG Monitoring and Evaluation processes</a:t>
            </a:r>
            <a:endParaRPr lang="en-US" altLang="tr-TR" sz="2500" spc="100" dirty="0">
              <a:solidFill>
                <a:srgbClr val="0080BD"/>
              </a:solidFill>
              <a:latin typeface="Times New Roman" panose="02020603050405020304" pitchFamily="18" charset="0"/>
              <a:cs typeface="Times New Roman" panose="02020603050405020304" pitchFamily="18" charset="0"/>
            </a:endParaRPr>
          </a:p>
          <a:p>
            <a:pPr indent="-285750" algn="just">
              <a:lnSpc>
                <a:spcPct val="150000"/>
              </a:lnSpc>
              <a:buFont typeface="Arial" panose="020B0604020202020204" pitchFamily="34" charset="0"/>
              <a:buChar char="•"/>
              <a:defRPr/>
            </a:pPr>
            <a:r>
              <a:rPr lang="en-US" sz="2500" spc="100" dirty="0">
                <a:solidFill>
                  <a:srgbClr val="0080BD"/>
                </a:solidFill>
                <a:latin typeface="Times New Roman" panose="02020603050405020304" pitchFamily="18" charset="0"/>
                <a:cs typeface="Times New Roman" panose="02020603050405020304" pitchFamily="18" charset="0"/>
              </a:rPr>
              <a:t>Define areas for strengthening national statistical capacities: </a:t>
            </a:r>
          </a:p>
        </p:txBody>
      </p:sp>
      <p:pic>
        <p:nvPicPr>
          <p:cNvPr id="20" name="Picture 16" descr="დაკავშირებული სურათი">
            <a:extLst>
              <a:ext uri="{FF2B5EF4-FFF2-40B4-BE49-F238E27FC236}">
                <a16:creationId xmlns:a16="http://schemas.microsoft.com/office/drawing/2014/main" id="{9D0FBEF8-ACF1-4ED5-9D87-731E86E7DEE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78" y="5902949"/>
            <a:ext cx="5192468" cy="298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рямоугольник 7">
            <a:extLst>
              <a:ext uri="{FF2B5EF4-FFF2-40B4-BE49-F238E27FC236}">
                <a16:creationId xmlns:a16="http://schemas.microsoft.com/office/drawing/2014/main" id="{B05BB73D-3E96-4BD6-A54B-B691EC3E90DD}"/>
              </a:ext>
            </a:extLst>
          </p:cNvPr>
          <p:cNvSpPr/>
          <p:nvPr/>
        </p:nvSpPr>
        <p:spPr>
          <a:xfrm>
            <a:off x="2994256" y="5902949"/>
            <a:ext cx="13606434" cy="2805063"/>
          </a:xfrm>
          <a:prstGeom prst="rect">
            <a:avLst/>
          </a:prstGeom>
        </p:spPr>
        <p:txBody>
          <a:bodyPr wrap="square">
            <a:spAutoFit/>
          </a:bodyPr>
          <a:lstStyle/>
          <a:p>
            <a:pPr marL="1792288" lvl="1">
              <a:lnSpc>
                <a:spcPct val="150000"/>
              </a:lnSpc>
              <a:buFont typeface="Wingdings" pitchFamily="2" charset="2"/>
              <a:buChar char="ü"/>
              <a:defRPr/>
            </a:pPr>
            <a:r>
              <a:rPr lang="en-US" sz="2400" i="1" spc="100" dirty="0">
                <a:solidFill>
                  <a:srgbClr val="0080BD"/>
                </a:solidFill>
                <a:latin typeface="Times New Roman" panose="02020603050405020304" pitchFamily="18" charset="0"/>
                <a:cs typeface="Times New Roman" panose="02020603050405020304" pitchFamily="18" charset="0"/>
              </a:rPr>
              <a:t> Cooperation and communication with line Ministries, admin. institutions</a:t>
            </a:r>
          </a:p>
          <a:p>
            <a:pPr marL="1792288" lvl="1">
              <a:lnSpc>
                <a:spcPct val="150000"/>
              </a:lnSpc>
              <a:buFont typeface="Wingdings" pitchFamily="2" charset="2"/>
              <a:buChar char="ü"/>
              <a:defRPr/>
            </a:pPr>
            <a:r>
              <a:rPr lang="en-AU" sz="2400" i="1" spc="100" dirty="0">
                <a:solidFill>
                  <a:srgbClr val="0080BD"/>
                </a:solidFill>
                <a:latin typeface="Times New Roman" panose="02020603050405020304" pitchFamily="18" charset="0"/>
                <a:cs typeface="Times New Roman" panose="02020603050405020304" pitchFamily="18" charset="0"/>
              </a:rPr>
              <a:t> Identify new data sources</a:t>
            </a:r>
          </a:p>
          <a:p>
            <a:pPr marL="1792288" lvl="1">
              <a:lnSpc>
                <a:spcPct val="150000"/>
              </a:lnSpc>
              <a:buFont typeface="Wingdings" pitchFamily="2" charset="2"/>
              <a:buChar char="ü"/>
              <a:defRPr/>
            </a:pPr>
            <a:r>
              <a:rPr lang="en-AU" sz="2400" i="1" spc="100" dirty="0">
                <a:solidFill>
                  <a:srgbClr val="0080BD"/>
                </a:solidFill>
                <a:latin typeface="Times New Roman" panose="02020603050405020304" pitchFamily="18" charset="0"/>
                <a:cs typeface="Times New Roman" panose="02020603050405020304" pitchFamily="18" charset="0"/>
              </a:rPr>
              <a:t> Strengthening cooperation with other stakeholders (academia, business)</a:t>
            </a:r>
            <a:endParaRPr lang="ka-GE" sz="2400" i="1" spc="100" dirty="0">
              <a:solidFill>
                <a:srgbClr val="0080BD"/>
              </a:solidFill>
              <a:cs typeface="Times New Roman" panose="02020603050405020304" pitchFamily="18" charset="0"/>
            </a:endParaRPr>
          </a:p>
          <a:p>
            <a:pPr marL="1792288" lvl="1">
              <a:lnSpc>
                <a:spcPct val="150000"/>
              </a:lnSpc>
              <a:buFont typeface="Wingdings" pitchFamily="2" charset="2"/>
              <a:buChar char="ü"/>
              <a:defRPr/>
            </a:pPr>
            <a:r>
              <a:rPr lang="en-US" sz="2400" i="1" spc="100" dirty="0">
                <a:solidFill>
                  <a:srgbClr val="0080BD"/>
                </a:solidFill>
                <a:latin typeface="Times New Roman" panose="02020603050405020304" pitchFamily="18" charset="0"/>
                <a:cs typeface="Times New Roman" panose="02020603050405020304" pitchFamily="18" charset="0"/>
              </a:rPr>
              <a:t> Quality assurance</a:t>
            </a:r>
            <a:r>
              <a:rPr lang="ka-GE" sz="2400" i="1" spc="100" dirty="0">
                <a:solidFill>
                  <a:srgbClr val="0080BD"/>
                </a:solidFill>
                <a:cs typeface="Times New Roman" panose="02020603050405020304" pitchFamily="18" charset="0"/>
              </a:rPr>
              <a:t> </a:t>
            </a:r>
            <a:r>
              <a:rPr lang="en-US" sz="2400" i="1" spc="100" dirty="0">
                <a:solidFill>
                  <a:srgbClr val="0080BD"/>
                </a:solidFill>
                <a:latin typeface="Times New Roman" panose="02020603050405020304" pitchFamily="18" charset="0"/>
                <a:cs typeface="Times New Roman" panose="02020603050405020304" pitchFamily="18" charset="0"/>
              </a:rPr>
              <a:t>and data comparability </a:t>
            </a:r>
          </a:p>
          <a:p>
            <a:pPr marL="1792288" lvl="1">
              <a:lnSpc>
                <a:spcPct val="150000"/>
              </a:lnSpc>
              <a:buFont typeface="Wingdings" pitchFamily="2" charset="2"/>
              <a:buChar char="ü"/>
              <a:defRPr/>
            </a:pPr>
            <a:r>
              <a:rPr lang="en-US" sz="2400" i="1" spc="100" dirty="0">
                <a:solidFill>
                  <a:srgbClr val="0080BD"/>
                </a:solidFill>
                <a:latin typeface="Times New Roman" panose="02020603050405020304" pitchFamily="18" charset="0"/>
                <a:cs typeface="Times New Roman" panose="02020603050405020304" pitchFamily="18" charset="0"/>
              </a:rPr>
              <a:t> Data dissemination and communication</a:t>
            </a:r>
          </a:p>
        </p:txBody>
      </p:sp>
    </p:spTree>
    <p:extLst>
      <p:ext uri="{BB962C8B-B14F-4D97-AF65-F5344CB8AC3E}">
        <p14:creationId xmlns:p14="http://schemas.microsoft.com/office/powerpoint/2010/main" val="31871274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250"/>
                            </p:stCondLst>
                            <p:childTnLst>
                              <p:par>
                                <p:cTn id="19" presetID="30" presetClass="entr" presetSubtype="0" fill="hold" nodeType="afterEffect">
                                  <p:stCondLst>
                                    <p:cond delay="50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800" decel="100000"/>
                                        <p:tgtEl>
                                          <p:spTgt spid="20"/>
                                        </p:tgtEl>
                                      </p:cBhvr>
                                    </p:animEffect>
                                    <p:anim calcmode="lin" valueType="num">
                                      <p:cBhvr>
                                        <p:cTn id="22" dur="800" decel="100000" fill="hold"/>
                                        <p:tgtEl>
                                          <p:spTgt spid="20"/>
                                        </p:tgtEl>
                                        <p:attrNameLst>
                                          <p:attrName>style.rotation</p:attrName>
                                        </p:attrNameLst>
                                      </p:cBhvr>
                                      <p:tavLst>
                                        <p:tav tm="0">
                                          <p:val>
                                            <p:fltVal val="-90"/>
                                          </p:val>
                                        </p:tav>
                                        <p:tav tm="100000">
                                          <p:val>
                                            <p:fltVal val="0"/>
                                          </p:val>
                                        </p:tav>
                                      </p:tavLst>
                                    </p:anim>
                                    <p:anim calcmode="lin" valueType="num">
                                      <p:cBhvr>
                                        <p:cTn id="23" dur="800" decel="100000" fill="hold"/>
                                        <p:tgtEl>
                                          <p:spTgt spid="20"/>
                                        </p:tgtEl>
                                        <p:attrNameLst>
                                          <p:attrName>ppt_x</p:attrName>
                                        </p:attrNameLst>
                                      </p:cBhvr>
                                      <p:tavLst>
                                        <p:tav tm="0">
                                          <p:val>
                                            <p:strVal val="#ppt_x+0.4"/>
                                          </p:val>
                                        </p:tav>
                                        <p:tav tm="100000">
                                          <p:val>
                                            <p:strVal val="#ppt_x-0.05"/>
                                          </p:val>
                                        </p:tav>
                                      </p:tavLst>
                                    </p:anim>
                                    <p:anim calcmode="lin" valueType="num">
                                      <p:cBhvr>
                                        <p:cTn id="24" dur="800" decel="100000" fill="hold"/>
                                        <p:tgtEl>
                                          <p:spTgt spid="20"/>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par>
                          <p:cTn id="27" fill="hold">
                            <p:stCondLst>
                              <p:cond delay="3750"/>
                            </p:stCondLst>
                            <p:childTnLst>
                              <p:par>
                                <p:cTn id="28" presetID="37" presetClass="entr" presetSubtype="0" fill="hold" grpId="0" nodeType="afterEffect">
                                  <p:stCondLst>
                                    <p:cond delay="25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900" decel="100000" fill="hold"/>
                                        <p:tgtEl>
                                          <p:spTgt spid="8"/>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6"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a:extLst>
              <a:ext uri="{FF2B5EF4-FFF2-40B4-BE49-F238E27FC236}">
                <a16:creationId xmlns:a16="http://schemas.microsoft.com/office/drawing/2014/main" id="{BC70352C-8995-4CE3-B9C3-5CF36E202550}"/>
              </a:ext>
            </a:extLst>
          </p:cNvPr>
          <p:cNvSpPr>
            <a:spLocks/>
          </p:cNvSpPr>
          <p:nvPr/>
        </p:nvSpPr>
        <p:spPr bwMode="auto">
          <a:xfrm>
            <a:off x="1" y="1247776"/>
            <a:ext cx="17554575" cy="927100"/>
          </a:xfrm>
          <a:custGeom>
            <a:avLst/>
            <a:gdLst>
              <a:gd name="T0" fmla="*/ 7680 w 7680"/>
              <a:gd name="T1" fmla="*/ 295 h 404"/>
              <a:gd name="T2" fmla="*/ 7680 w 7680"/>
              <a:gd name="T3" fmla="*/ 0 h 404"/>
              <a:gd name="T4" fmla="*/ 0 w 7680"/>
              <a:gd name="T5" fmla="*/ 0 h 404"/>
              <a:gd name="T6" fmla="*/ 0 w 7680"/>
              <a:gd name="T7" fmla="*/ 295 h 404"/>
              <a:gd name="T8" fmla="*/ 3708 w 7680"/>
              <a:gd name="T9" fmla="*/ 404 h 404"/>
              <a:gd name="T10" fmla="*/ 3756 w 7680"/>
              <a:gd name="T11" fmla="*/ 255 h 404"/>
              <a:gd name="T12" fmla="*/ 3972 w 7680"/>
              <a:gd name="T13" fmla="*/ 404 h 404"/>
              <a:gd name="T14" fmla="*/ 7680 w 7680"/>
              <a:gd name="T15" fmla="*/ 295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22">
            <a:extLst>
              <a:ext uri="{FF2B5EF4-FFF2-40B4-BE49-F238E27FC236}">
                <a16:creationId xmlns:a16="http://schemas.microsoft.com/office/drawing/2014/main" id="{58535D2D-A068-47A4-8A8E-C8B5975B6825}"/>
              </a:ext>
            </a:extLst>
          </p:cNvPr>
          <p:cNvSpPr>
            <a:spLocks/>
          </p:cNvSpPr>
          <p:nvPr/>
        </p:nvSpPr>
        <p:spPr bwMode="auto">
          <a:xfrm>
            <a:off x="1" y="300038"/>
            <a:ext cx="17554575" cy="1876425"/>
          </a:xfrm>
          <a:custGeom>
            <a:avLst/>
            <a:gdLst>
              <a:gd name="T0" fmla="*/ 7680 w 7680"/>
              <a:gd name="T1" fmla="*/ 522 h 818"/>
              <a:gd name="T2" fmla="*/ 7680 w 7680"/>
              <a:gd name="T3" fmla="*/ 0 h 818"/>
              <a:gd name="T4" fmla="*/ 0 w 7680"/>
              <a:gd name="T5" fmla="*/ 0 h 818"/>
              <a:gd name="T6" fmla="*/ 0 w 7680"/>
              <a:gd name="T7" fmla="*/ 522 h 818"/>
              <a:gd name="T8" fmla="*/ 3708 w 7680"/>
              <a:gd name="T9" fmla="*/ 818 h 818"/>
              <a:gd name="T10" fmla="*/ 3832 w 7680"/>
              <a:gd name="T11" fmla="*/ 564 h 818"/>
              <a:gd name="T12" fmla="*/ 3977 w 7680"/>
              <a:gd name="T13" fmla="*/ 818 h 818"/>
              <a:gd name="T14" fmla="*/ 7680 w 7680"/>
              <a:gd name="T15" fmla="*/ 522 h 8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pic>
        <p:nvPicPr>
          <p:cNvPr id="40" name="Рисунок 39">
            <a:extLst>
              <a:ext uri="{FF2B5EF4-FFF2-40B4-BE49-F238E27FC236}">
                <a16:creationId xmlns:a16="http://schemas.microsoft.com/office/drawing/2014/main" id="{2E02C2F6-25B2-442F-9500-1E2738FF45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574" y="0"/>
            <a:ext cx="17621249" cy="2199077"/>
          </a:xfrm>
          <a:prstGeom prst="rect">
            <a:avLst/>
          </a:prstGeom>
        </p:spPr>
      </p:pic>
      <p:sp>
        <p:nvSpPr>
          <p:cNvPr id="13" name="Прямоугольник 12">
            <a:extLst>
              <a:ext uri="{FF2B5EF4-FFF2-40B4-BE49-F238E27FC236}">
                <a16:creationId xmlns:a16="http://schemas.microsoft.com/office/drawing/2014/main" id="{7EDF2B9F-7D72-4826-BCE8-C292EC1A2434}"/>
              </a:ext>
            </a:extLst>
          </p:cNvPr>
          <p:cNvSpPr/>
          <p:nvPr/>
        </p:nvSpPr>
        <p:spPr>
          <a:xfrm>
            <a:off x="2295842" y="358328"/>
            <a:ext cx="12900313" cy="707886"/>
          </a:xfrm>
          <a:prstGeom prst="rect">
            <a:avLst/>
          </a:prstGeom>
        </p:spPr>
        <p:txBody>
          <a:bodyPr wrap="square">
            <a:spAutoFit/>
          </a:bodyPr>
          <a:lstStyle/>
          <a:p>
            <a:pPr algn="ctr" fontAlgn="auto">
              <a:spcAft>
                <a:spcPts val="0"/>
              </a:spcAft>
              <a:buFont typeface="Arial" charset="0"/>
              <a:buNone/>
              <a:defRPr/>
            </a:pPr>
            <a:r>
              <a:rPr lang="en-US" altLang="en-US" sz="4000" b="1" spc="200" dirty="0">
                <a:solidFill>
                  <a:schemeClr val="bg1"/>
                </a:solidFill>
                <a:latin typeface="Calibri Bold" panose="020F0702030404030204" pitchFamily="34" charset="0"/>
                <a:cs typeface="Calibri Bold" panose="020F0702030404030204" pitchFamily="34" charset="0"/>
              </a:rPr>
              <a:t>GEORGIA AND SDGs</a:t>
            </a:r>
          </a:p>
        </p:txBody>
      </p:sp>
      <p:grpSp>
        <p:nvGrpSpPr>
          <p:cNvPr id="2" name="Группа 6">
            <a:extLst>
              <a:ext uri="{FF2B5EF4-FFF2-40B4-BE49-F238E27FC236}">
                <a16:creationId xmlns:a16="http://schemas.microsoft.com/office/drawing/2014/main" id="{399F3F94-2ECF-428C-8CAE-B74CF7386FBD}"/>
              </a:ext>
            </a:extLst>
          </p:cNvPr>
          <p:cNvGrpSpPr/>
          <p:nvPr/>
        </p:nvGrpSpPr>
        <p:grpSpPr>
          <a:xfrm>
            <a:off x="0" y="1118588"/>
            <a:ext cx="17556163" cy="1585314"/>
            <a:chOff x="0" y="1118588"/>
            <a:chExt cx="17556163" cy="1585314"/>
          </a:xfrm>
        </p:grpSpPr>
        <p:pic>
          <p:nvPicPr>
            <p:cNvPr id="41" name="Рисунок 40">
              <a:extLst>
                <a:ext uri="{FF2B5EF4-FFF2-40B4-BE49-F238E27FC236}">
                  <a16:creationId xmlns:a16="http://schemas.microsoft.com/office/drawing/2014/main" id="{9D7F3FD3-50DA-4EDE-8A34-5CDC5371236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1118588"/>
              <a:ext cx="17556163" cy="1435582"/>
            </a:xfrm>
            <a:prstGeom prst="rect">
              <a:avLst/>
            </a:prstGeom>
          </p:spPr>
        </p:pic>
        <p:grpSp>
          <p:nvGrpSpPr>
            <p:cNvPr id="4" name="Группа 5">
              <a:extLst>
                <a:ext uri="{FF2B5EF4-FFF2-40B4-BE49-F238E27FC236}">
                  <a16:creationId xmlns:a16="http://schemas.microsoft.com/office/drawing/2014/main" id="{0DC75D09-3664-4B0F-96EF-C093D7E11A51}"/>
                </a:ext>
              </a:extLst>
            </p:cNvPr>
            <p:cNvGrpSpPr/>
            <p:nvPr/>
          </p:nvGrpSpPr>
          <p:grpSpPr>
            <a:xfrm>
              <a:off x="8013700" y="1694252"/>
              <a:ext cx="1555750" cy="1009650"/>
              <a:chOff x="8013700" y="1694252"/>
              <a:chExt cx="1555750" cy="1009650"/>
            </a:xfrm>
          </p:grpSpPr>
          <p:sp>
            <p:nvSpPr>
              <p:cNvPr id="5" name="Прямоугольник 4">
                <a:extLst>
                  <a:ext uri="{FF2B5EF4-FFF2-40B4-BE49-F238E27FC236}">
                    <a16:creationId xmlns:a16="http://schemas.microsoft.com/office/drawing/2014/main" id="{251D49A6-2B0D-4594-B56D-FD0704634947}"/>
                  </a:ext>
                </a:extLst>
              </p:cNvPr>
              <p:cNvSpPr/>
              <p:nvPr/>
            </p:nvSpPr>
            <p:spPr>
              <a:xfrm>
                <a:off x="8013700" y="1694252"/>
                <a:ext cx="1555750" cy="1009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id="{3DF3E48A-B68B-4DB7-A5BF-4F50A4558A83}"/>
                  </a:ext>
                </a:extLst>
              </p:cNvPr>
              <p:cNvPicPr>
                <a:picLocks noChangeAspect="1"/>
              </p:cNvPicPr>
              <p:nvPr/>
            </p:nvPicPr>
            <p:blipFill>
              <a:blip r:embed="rId7" cstate="print">
                <a:extLst>
                  <a:ext uri="{96DAC541-7B7A-43D3-8B79-37D633B846F1}">
                    <asvg:svgBlip xmlns:asvg="http://schemas.microsoft.com/office/drawing/2016/SVG/main" r:embed="rId8"/>
                  </a:ext>
                </a:extLst>
              </a:blip>
              <a:stretch>
                <a:fillRect/>
              </a:stretch>
            </p:blipFill>
            <p:spPr>
              <a:xfrm>
                <a:off x="8163720" y="1733490"/>
                <a:ext cx="1221580" cy="787748"/>
              </a:xfrm>
              <a:prstGeom prst="rect">
                <a:avLst/>
              </a:prstGeom>
            </p:spPr>
          </p:pic>
        </p:grpSp>
      </p:grpSp>
      <p:sp>
        <p:nvSpPr>
          <p:cNvPr id="12" name="Прямоугольник 11">
            <a:extLst>
              <a:ext uri="{FF2B5EF4-FFF2-40B4-BE49-F238E27FC236}">
                <a16:creationId xmlns:a16="http://schemas.microsoft.com/office/drawing/2014/main" id="{2B0A4BFA-0A82-492C-B565-8A6CF1795396}"/>
              </a:ext>
            </a:extLst>
          </p:cNvPr>
          <p:cNvSpPr/>
          <p:nvPr/>
        </p:nvSpPr>
        <p:spPr>
          <a:xfrm>
            <a:off x="2965673" y="2956281"/>
            <a:ext cx="5842858" cy="707886"/>
          </a:xfrm>
          <a:prstGeom prst="rect">
            <a:avLst/>
          </a:prstGeom>
        </p:spPr>
        <p:txBody>
          <a:bodyPr wrap="square">
            <a:spAutoFit/>
          </a:bodyPr>
          <a:lstStyle/>
          <a:p>
            <a:pPr algn="ctr" fontAlgn="auto">
              <a:spcBef>
                <a:spcPts val="0"/>
              </a:spcBef>
              <a:spcAft>
                <a:spcPts val="0"/>
              </a:spcAft>
              <a:defRPr/>
            </a:pPr>
            <a:r>
              <a:rPr lang="en-US" sz="2000" spc="100" dirty="0">
                <a:solidFill>
                  <a:srgbClr val="0080BD"/>
                </a:solidFill>
                <a:latin typeface="Calibri Bold" panose="020F0702030404030204" pitchFamily="34" charset="0"/>
                <a:cs typeface="Calibri Bold" panose="020F0702030404030204" pitchFamily="34" charset="0"/>
              </a:rPr>
              <a:t>DATA ECOSYSTEM-AVAILABILITY </a:t>
            </a:r>
          </a:p>
          <a:p>
            <a:pPr algn="ctr" fontAlgn="auto">
              <a:spcBef>
                <a:spcPts val="0"/>
              </a:spcBef>
              <a:spcAft>
                <a:spcPts val="0"/>
              </a:spcAft>
              <a:defRPr/>
            </a:pPr>
            <a:r>
              <a:rPr lang="en-US" sz="2000" spc="100" dirty="0">
                <a:solidFill>
                  <a:srgbClr val="0080BD"/>
                </a:solidFill>
                <a:latin typeface="Calibri Bold" panose="020F0702030404030204" pitchFamily="34" charset="0"/>
                <a:cs typeface="Calibri Bold" panose="020F0702030404030204" pitchFamily="34" charset="0"/>
              </a:rPr>
              <a:t>OF BASELINE INDICATORS</a:t>
            </a:r>
          </a:p>
        </p:txBody>
      </p:sp>
      <p:pic>
        <p:nvPicPr>
          <p:cNvPr id="29" name="Picture 2" descr="sdg-ის სურათის შედეგი">
            <a:extLst>
              <a:ext uri="{FF2B5EF4-FFF2-40B4-BE49-F238E27FC236}">
                <a16:creationId xmlns:a16="http://schemas.microsoft.com/office/drawing/2014/main" id="{4113B17F-B87F-4E8B-BC64-FAF4181F66D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566019" y="8515053"/>
            <a:ext cx="5718544" cy="1079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a:extLst>
              <a:ext uri="{FF2B5EF4-FFF2-40B4-BE49-F238E27FC236}">
                <a16:creationId xmlns:a16="http://schemas.microsoft.com/office/drawing/2014/main" id="{E6F7A459-0350-4DFE-9850-4B5ED2AA5673}"/>
              </a:ext>
            </a:extLst>
          </p:cNvPr>
          <p:cNvSpPr/>
          <p:nvPr/>
        </p:nvSpPr>
        <p:spPr>
          <a:xfrm>
            <a:off x="1857261" y="4389211"/>
            <a:ext cx="877163" cy="5632311"/>
          </a:xfrm>
          <a:prstGeom prst="rect">
            <a:avLst/>
          </a:prstGeom>
        </p:spPr>
        <p:txBody>
          <a:bodyPr wrap="none">
            <a:spAutoFit/>
          </a:bodyPr>
          <a:lstStyle/>
          <a:p>
            <a:r>
              <a:rPr lang="en-US" spc="100" dirty="0">
                <a:solidFill>
                  <a:srgbClr val="0080BD"/>
                </a:solidFill>
                <a:latin typeface="Calibri" panose="020F0502020204030204" pitchFamily="34" charset="0"/>
                <a:cs typeface="Calibri" panose="020F0502020204030204" pitchFamily="34" charset="0"/>
              </a:rPr>
              <a:t>SDG1</a:t>
            </a:r>
          </a:p>
          <a:p>
            <a:r>
              <a:rPr lang="en-US" spc="100" dirty="0">
                <a:solidFill>
                  <a:srgbClr val="0080BD"/>
                </a:solidFill>
                <a:latin typeface="Calibri" panose="020F0502020204030204" pitchFamily="34" charset="0"/>
                <a:cs typeface="Calibri" panose="020F0502020204030204" pitchFamily="34" charset="0"/>
              </a:rPr>
              <a:t>SDG2</a:t>
            </a:r>
            <a:endParaRPr lang="ru-RU" dirty="0"/>
          </a:p>
          <a:p>
            <a:r>
              <a:rPr lang="en-US" spc="100" dirty="0">
                <a:solidFill>
                  <a:srgbClr val="0080BD"/>
                </a:solidFill>
                <a:latin typeface="Calibri" panose="020F0502020204030204" pitchFamily="34" charset="0"/>
                <a:cs typeface="Calibri" panose="020F0502020204030204" pitchFamily="34" charset="0"/>
              </a:rPr>
              <a:t>SDG3</a:t>
            </a:r>
            <a:endParaRPr lang="ru-RU" dirty="0"/>
          </a:p>
          <a:p>
            <a:r>
              <a:rPr lang="en-US" spc="100" dirty="0">
                <a:solidFill>
                  <a:srgbClr val="0080BD"/>
                </a:solidFill>
                <a:latin typeface="Calibri" panose="020F0502020204030204" pitchFamily="34" charset="0"/>
                <a:cs typeface="Calibri" panose="020F0502020204030204" pitchFamily="34" charset="0"/>
              </a:rPr>
              <a:t>SDG4</a:t>
            </a:r>
            <a:endParaRPr lang="ru-RU" dirty="0"/>
          </a:p>
          <a:p>
            <a:r>
              <a:rPr lang="en-US" spc="100" dirty="0">
                <a:solidFill>
                  <a:srgbClr val="0080BD"/>
                </a:solidFill>
                <a:latin typeface="Calibri" panose="020F0502020204030204" pitchFamily="34" charset="0"/>
                <a:cs typeface="Calibri" panose="020F0502020204030204" pitchFamily="34" charset="0"/>
              </a:rPr>
              <a:t>SDG5</a:t>
            </a:r>
            <a:endParaRPr lang="ru-RU" dirty="0"/>
          </a:p>
          <a:p>
            <a:r>
              <a:rPr lang="en-US" spc="100" dirty="0">
                <a:solidFill>
                  <a:srgbClr val="0080BD"/>
                </a:solidFill>
                <a:latin typeface="Calibri" panose="020F0502020204030204" pitchFamily="34" charset="0"/>
                <a:cs typeface="Calibri" panose="020F0502020204030204" pitchFamily="34" charset="0"/>
              </a:rPr>
              <a:t>SDG6</a:t>
            </a:r>
            <a:endParaRPr lang="ru-RU" dirty="0"/>
          </a:p>
          <a:p>
            <a:r>
              <a:rPr lang="en-US" spc="100" dirty="0">
                <a:solidFill>
                  <a:srgbClr val="0080BD"/>
                </a:solidFill>
                <a:latin typeface="Calibri" panose="020F0502020204030204" pitchFamily="34" charset="0"/>
                <a:cs typeface="Calibri" panose="020F0502020204030204" pitchFamily="34" charset="0"/>
              </a:rPr>
              <a:t>SDG7</a:t>
            </a:r>
            <a:endParaRPr lang="ru-RU" dirty="0"/>
          </a:p>
          <a:p>
            <a:r>
              <a:rPr lang="en-US" spc="100" dirty="0">
                <a:solidFill>
                  <a:srgbClr val="0080BD"/>
                </a:solidFill>
                <a:latin typeface="Calibri" panose="020F0502020204030204" pitchFamily="34" charset="0"/>
                <a:cs typeface="Calibri" panose="020F0502020204030204" pitchFamily="34" charset="0"/>
              </a:rPr>
              <a:t>SDG8</a:t>
            </a:r>
            <a:endParaRPr lang="ru-RU" dirty="0"/>
          </a:p>
          <a:p>
            <a:r>
              <a:rPr lang="en-US" spc="100" dirty="0">
                <a:solidFill>
                  <a:srgbClr val="0080BD"/>
                </a:solidFill>
                <a:latin typeface="Calibri" panose="020F0502020204030204" pitchFamily="34" charset="0"/>
                <a:cs typeface="Calibri" panose="020F0502020204030204" pitchFamily="34" charset="0"/>
              </a:rPr>
              <a:t>SDG9</a:t>
            </a:r>
            <a:endParaRPr lang="ru-RU" dirty="0"/>
          </a:p>
          <a:p>
            <a:r>
              <a:rPr lang="en-US" spc="100" dirty="0">
                <a:solidFill>
                  <a:srgbClr val="0080BD"/>
                </a:solidFill>
                <a:latin typeface="Calibri" panose="020F0502020204030204" pitchFamily="34" charset="0"/>
                <a:cs typeface="Calibri" panose="020F0502020204030204" pitchFamily="34" charset="0"/>
              </a:rPr>
              <a:t>SDG10</a:t>
            </a:r>
            <a:endParaRPr lang="ru-RU" dirty="0"/>
          </a:p>
          <a:p>
            <a:r>
              <a:rPr lang="en-US" spc="100" dirty="0">
                <a:solidFill>
                  <a:srgbClr val="0080BD"/>
                </a:solidFill>
                <a:latin typeface="Calibri" panose="020F0502020204030204" pitchFamily="34" charset="0"/>
                <a:cs typeface="Calibri" panose="020F0502020204030204" pitchFamily="34" charset="0"/>
              </a:rPr>
              <a:t>SDG11</a:t>
            </a:r>
            <a:endParaRPr lang="ru-RU" dirty="0"/>
          </a:p>
          <a:p>
            <a:r>
              <a:rPr lang="en-US" spc="100" dirty="0">
                <a:solidFill>
                  <a:srgbClr val="0080BD"/>
                </a:solidFill>
                <a:latin typeface="Calibri" panose="020F0502020204030204" pitchFamily="34" charset="0"/>
                <a:cs typeface="Calibri" panose="020F0502020204030204" pitchFamily="34" charset="0"/>
              </a:rPr>
              <a:t>SDG12</a:t>
            </a:r>
            <a:endParaRPr lang="ru-RU" dirty="0"/>
          </a:p>
          <a:p>
            <a:r>
              <a:rPr lang="en-US" spc="100" dirty="0">
                <a:solidFill>
                  <a:srgbClr val="0080BD"/>
                </a:solidFill>
                <a:latin typeface="Calibri" panose="020F0502020204030204" pitchFamily="34" charset="0"/>
                <a:cs typeface="Calibri" panose="020F0502020204030204" pitchFamily="34" charset="0"/>
              </a:rPr>
              <a:t>SDG13</a:t>
            </a:r>
          </a:p>
          <a:p>
            <a:r>
              <a:rPr lang="en-US" spc="100" dirty="0">
                <a:solidFill>
                  <a:srgbClr val="0080BD"/>
                </a:solidFill>
                <a:latin typeface="Calibri" panose="020F0502020204030204" pitchFamily="34" charset="0"/>
                <a:cs typeface="Calibri" panose="020F0502020204030204" pitchFamily="34" charset="0"/>
              </a:rPr>
              <a:t>SDG14</a:t>
            </a:r>
            <a:endParaRPr lang="ru-RU" dirty="0"/>
          </a:p>
          <a:p>
            <a:r>
              <a:rPr lang="en-US" spc="100" dirty="0">
                <a:solidFill>
                  <a:srgbClr val="0080BD"/>
                </a:solidFill>
                <a:latin typeface="Calibri" panose="020F0502020204030204" pitchFamily="34" charset="0"/>
                <a:cs typeface="Calibri" panose="020F0502020204030204" pitchFamily="34" charset="0"/>
              </a:rPr>
              <a:t>SDG15</a:t>
            </a:r>
            <a:endParaRPr lang="ru-RU" dirty="0"/>
          </a:p>
          <a:p>
            <a:r>
              <a:rPr lang="en-US" spc="100" dirty="0">
                <a:solidFill>
                  <a:srgbClr val="0080BD"/>
                </a:solidFill>
                <a:latin typeface="Calibri" panose="020F0502020204030204" pitchFamily="34" charset="0"/>
                <a:cs typeface="Calibri" panose="020F0502020204030204" pitchFamily="34" charset="0"/>
              </a:rPr>
              <a:t>SDG16</a:t>
            </a:r>
            <a:endParaRPr lang="ru-RU" dirty="0"/>
          </a:p>
          <a:p>
            <a:r>
              <a:rPr lang="en-US" spc="100" dirty="0">
                <a:solidFill>
                  <a:srgbClr val="0080BD"/>
                </a:solidFill>
                <a:latin typeface="Calibri" panose="020F0502020204030204" pitchFamily="34" charset="0"/>
                <a:cs typeface="Calibri" panose="020F0502020204030204" pitchFamily="34" charset="0"/>
              </a:rPr>
              <a:t>SDG17</a:t>
            </a:r>
          </a:p>
          <a:p>
            <a:r>
              <a:rPr lang="en-US" spc="100" dirty="0">
                <a:solidFill>
                  <a:srgbClr val="0080BD"/>
                </a:solidFill>
                <a:latin typeface="Calibri Bold" panose="020F0702030404030204" pitchFamily="34" charset="0"/>
                <a:cs typeface="Calibri Bold" panose="020F0702030404030204" pitchFamily="34" charset="0"/>
              </a:rPr>
              <a:t>TOTAL</a:t>
            </a:r>
            <a:endParaRPr lang="ru-RU" dirty="0">
              <a:latin typeface="Calibri Bold" panose="020F0702030404030204" pitchFamily="34" charset="0"/>
              <a:cs typeface="Calibri Bold" panose="020F0702030404030204" pitchFamily="34" charset="0"/>
            </a:endParaRPr>
          </a:p>
          <a:p>
            <a:endParaRPr lang="ru-RU" dirty="0"/>
          </a:p>
          <a:p>
            <a:endParaRPr lang="ru-RU" dirty="0"/>
          </a:p>
        </p:txBody>
      </p:sp>
      <p:grpSp>
        <p:nvGrpSpPr>
          <p:cNvPr id="9" name="Группа 8">
            <a:extLst>
              <a:ext uri="{FF2B5EF4-FFF2-40B4-BE49-F238E27FC236}">
                <a16:creationId xmlns:a16="http://schemas.microsoft.com/office/drawing/2014/main" id="{58EB25FD-C81A-4AF4-9EE9-FFB4420D7DEF}"/>
              </a:ext>
            </a:extLst>
          </p:cNvPr>
          <p:cNvGrpSpPr/>
          <p:nvPr/>
        </p:nvGrpSpPr>
        <p:grpSpPr>
          <a:xfrm>
            <a:off x="3059209" y="3879926"/>
            <a:ext cx="699935" cy="5587598"/>
            <a:chOff x="2176589" y="3858999"/>
            <a:chExt cx="699935" cy="5587598"/>
          </a:xfrm>
        </p:grpSpPr>
        <p:sp>
          <p:nvSpPr>
            <p:cNvPr id="18" name="Прямоугольник 17">
              <a:extLst>
                <a:ext uri="{FF2B5EF4-FFF2-40B4-BE49-F238E27FC236}">
                  <a16:creationId xmlns:a16="http://schemas.microsoft.com/office/drawing/2014/main" id="{4A0D261A-7BCC-4061-A361-05F1FDE06EBF}"/>
                </a:ext>
              </a:extLst>
            </p:cNvPr>
            <p:cNvSpPr/>
            <p:nvPr/>
          </p:nvSpPr>
          <p:spPr>
            <a:xfrm>
              <a:off x="2294334" y="4368284"/>
              <a:ext cx="574196" cy="5078313"/>
            </a:xfrm>
            <a:prstGeom prst="rect">
              <a:avLst/>
            </a:prstGeom>
          </p:spPr>
          <p:txBody>
            <a:bodyPr wrap="none">
              <a:spAutoFit/>
            </a:bodyPr>
            <a:lstStyle/>
            <a:p>
              <a:r>
                <a:rPr lang="en-US" spc="100" dirty="0">
                  <a:solidFill>
                    <a:srgbClr val="0080BD"/>
                  </a:solidFill>
                  <a:latin typeface="Calibri" panose="020F0502020204030204" pitchFamily="34" charset="0"/>
                  <a:cs typeface="Calibri" panose="020F0502020204030204" pitchFamily="34" charset="0"/>
                </a:rPr>
                <a:t>12</a:t>
              </a:r>
            </a:p>
            <a:p>
              <a:r>
                <a:rPr lang="en-US" spc="100" dirty="0">
                  <a:solidFill>
                    <a:srgbClr val="0080BD"/>
                  </a:solidFill>
                  <a:latin typeface="Calibri" panose="020F0502020204030204" pitchFamily="34" charset="0"/>
                  <a:cs typeface="Calibri" panose="020F0502020204030204" pitchFamily="34" charset="0"/>
                </a:rPr>
                <a:t>7</a:t>
              </a:r>
            </a:p>
            <a:p>
              <a:r>
                <a:rPr lang="en-US" spc="100" dirty="0">
                  <a:solidFill>
                    <a:srgbClr val="0080BD"/>
                  </a:solidFill>
                  <a:latin typeface="Calibri" panose="020F0502020204030204" pitchFamily="34" charset="0"/>
                  <a:cs typeface="Calibri" panose="020F0502020204030204" pitchFamily="34" charset="0"/>
                </a:rPr>
                <a:t>34</a:t>
              </a:r>
            </a:p>
            <a:p>
              <a:r>
                <a:rPr lang="en-US" spc="100" dirty="0">
                  <a:solidFill>
                    <a:srgbClr val="0080BD"/>
                  </a:solidFill>
                  <a:latin typeface="Calibri" panose="020F0502020204030204" pitchFamily="34" charset="0"/>
                  <a:cs typeface="Calibri" panose="020F0502020204030204" pitchFamily="34" charset="0"/>
                </a:rPr>
                <a:t>17</a:t>
              </a:r>
            </a:p>
            <a:p>
              <a:r>
                <a:rPr lang="en-US" spc="100" dirty="0">
                  <a:solidFill>
                    <a:srgbClr val="0080BD"/>
                  </a:solidFill>
                  <a:latin typeface="Calibri" panose="020F0502020204030204" pitchFamily="34" charset="0"/>
                  <a:cs typeface="Calibri" panose="020F0502020204030204" pitchFamily="34" charset="0"/>
                </a:rPr>
                <a:t>27</a:t>
              </a:r>
            </a:p>
            <a:p>
              <a:r>
                <a:rPr lang="en-US" spc="100" dirty="0">
                  <a:solidFill>
                    <a:srgbClr val="0080BD"/>
                  </a:solidFill>
                  <a:latin typeface="Calibri" panose="020F0502020204030204" pitchFamily="34" charset="0"/>
                  <a:cs typeface="Calibri" panose="020F0502020204030204" pitchFamily="34" charset="0"/>
                </a:rPr>
                <a:t>2</a:t>
              </a:r>
            </a:p>
            <a:p>
              <a:r>
                <a:rPr lang="en-US" spc="100" dirty="0">
                  <a:solidFill>
                    <a:srgbClr val="0080BD"/>
                  </a:solidFill>
                  <a:latin typeface="Calibri" panose="020F0502020204030204" pitchFamily="34" charset="0"/>
                  <a:cs typeface="Calibri" panose="020F0502020204030204" pitchFamily="34" charset="0"/>
                </a:rPr>
                <a:t>6</a:t>
              </a:r>
            </a:p>
            <a:p>
              <a:r>
                <a:rPr lang="en-US" spc="100" dirty="0">
                  <a:solidFill>
                    <a:srgbClr val="0080BD"/>
                  </a:solidFill>
                  <a:latin typeface="Calibri" panose="020F0502020204030204" pitchFamily="34" charset="0"/>
                  <a:cs typeface="Calibri" panose="020F0502020204030204" pitchFamily="34" charset="0"/>
                </a:rPr>
                <a:t>19</a:t>
              </a:r>
            </a:p>
            <a:p>
              <a:r>
                <a:rPr lang="en-US" spc="100" dirty="0">
                  <a:solidFill>
                    <a:srgbClr val="0080BD"/>
                  </a:solidFill>
                  <a:latin typeface="Calibri" panose="020F0502020204030204" pitchFamily="34" charset="0"/>
                  <a:cs typeface="Calibri" panose="020F0502020204030204" pitchFamily="34" charset="0"/>
                </a:rPr>
                <a:t>8</a:t>
              </a:r>
            </a:p>
            <a:p>
              <a:r>
                <a:rPr lang="en-US" spc="100" dirty="0">
                  <a:solidFill>
                    <a:srgbClr val="0080BD"/>
                  </a:solidFill>
                  <a:latin typeface="Calibri" panose="020F0502020204030204" pitchFamily="34" charset="0"/>
                  <a:cs typeface="Calibri" panose="020F0502020204030204" pitchFamily="34" charset="0"/>
                </a:rPr>
                <a:t>10</a:t>
              </a:r>
            </a:p>
            <a:p>
              <a:r>
                <a:rPr lang="en-US" spc="100" dirty="0">
                  <a:solidFill>
                    <a:srgbClr val="0080BD"/>
                  </a:solidFill>
                  <a:latin typeface="Calibri" panose="020F0502020204030204" pitchFamily="34" charset="0"/>
                  <a:cs typeface="Calibri" panose="020F0502020204030204" pitchFamily="34" charset="0"/>
                </a:rPr>
                <a:t>2</a:t>
              </a:r>
            </a:p>
            <a:p>
              <a:r>
                <a:rPr lang="en-US" spc="100" dirty="0">
                  <a:solidFill>
                    <a:srgbClr val="0080BD"/>
                  </a:solidFill>
                  <a:latin typeface="Calibri" panose="020F0502020204030204" pitchFamily="34" charset="0"/>
                  <a:cs typeface="Calibri" panose="020F0502020204030204" pitchFamily="34" charset="0"/>
                </a:rPr>
                <a:t>1</a:t>
              </a:r>
            </a:p>
            <a:p>
              <a:r>
                <a:rPr lang="en-US" spc="100" dirty="0">
                  <a:solidFill>
                    <a:srgbClr val="0080BD"/>
                  </a:solidFill>
                  <a:latin typeface="Calibri" panose="020F0502020204030204" pitchFamily="34" charset="0"/>
                  <a:cs typeface="Calibri" panose="020F0502020204030204" pitchFamily="34" charset="0"/>
                </a:rPr>
                <a:t>1</a:t>
              </a:r>
            </a:p>
            <a:p>
              <a:r>
                <a:rPr lang="en-US" spc="100" dirty="0">
                  <a:solidFill>
                    <a:srgbClr val="0080BD"/>
                  </a:solidFill>
                  <a:latin typeface="Calibri" panose="020F0502020204030204" pitchFamily="34" charset="0"/>
                  <a:cs typeface="Calibri" panose="020F0502020204030204" pitchFamily="34" charset="0"/>
                </a:rPr>
                <a:t>1</a:t>
              </a:r>
            </a:p>
            <a:p>
              <a:r>
                <a:rPr lang="en-US" spc="100" dirty="0">
                  <a:solidFill>
                    <a:srgbClr val="0080BD"/>
                  </a:solidFill>
                  <a:latin typeface="Calibri" panose="020F0502020204030204" pitchFamily="34" charset="0"/>
                  <a:cs typeface="Calibri" panose="020F0502020204030204" pitchFamily="34" charset="0"/>
                </a:rPr>
                <a:t>7</a:t>
              </a:r>
            </a:p>
            <a:p>
              <a:r>
                <a:rPr lang="en-US" spc="100" dirty="0">
                  <a:solidFill>
                    <a:srgbClr val="0080BD"/>
                  </a:solidFill>
                  <a:latin typeface="Calibri" panose="020F0502020204030204" pitchFamily="34" charset="0"/>
                  <a:cs typeface="Calibri" panose="020F0502020204030204" pitchFamily="34" charset="0"/>
                </a:rPr>
                <a:t>45</a:t>
              </a:r>
            </a:p>
            <a:p>
              <a:r>
                <a:rPr lang="en-US" spc="100" dirty="0">
                  <a:solidFill>
                    <a:srgbClr val="0080BD"/>
                  </a:solidFill>
                  <a:latin typeface="Calibri" panose="020F0502020204030204" pitchFamily="34" charset="0"/>
                  <a:cs typeface="Calibri" panose="020F0502020204030204" pitchFamily="34" charset="0"/>
                </a:rPr>
                <a:t>5</a:t>
              </a:r>
            </a:p>
            <a:p>
              <a:r>
                <a:rPr lang="en-US" spc="100" dirty="0">
                  <a:solidFill>
                    <a:srgbClr val="0080BD"/>
                  </a:solidFill>
                  <a:latin typeface="Calibri Bold" panose="020F0702030404030204" pitchFamily="34" charset="0"/>
                  <a:cs typeface="Calibri Bold" panose="020F0702030404030204" pitchFamily="34" charset="0"/>
                </a:rPr>
                <a:t>204</a:t>
              </a:r>
              <a:endParaRPr lang="ru-RU" dirty="0">
                <a:latin typeface="Calibri Bold" panose="020F0702030404030204" pitchFamily="34" charset="0"/>
                <a:cs typeface="Calibri Bold" panose="020F0702030404030204" pitchFamily="34" charset="0"/>
              </a:endParaRPr>
            </a:p>
          </p:txBody>
        </p:sp>
        <p:sp>
          <p:nvSpPr>
            <p:cNvPr id="32" name="Прямоугольник 31">
              <a:extLst>
                <a:ext uri="{FF2B5EF4-FFF2-40B4-BE49-F238E27FC236}">
                  <a16:creationId xmlns:a16="http://schemas.microsoft.com/office/drawing/2014/main" id="{A8399F34-32DB-45A5-AD64-3DD2A8CA0A41}"/>
                </a:ext>
              </a:extLst>
            </p:cNvPr>
            <p:cNvSpPr/>
            <p:nvPr/>
          </p:nvSpPr>
          <p:spPr>
            <a:xfrm>
              <a:off x="2176589" y="3858999"/>
              <a:ext cx="699935" cy="369332"/>
            </a:xfrm>
            <a:prstGeom prst="rect">
              <a:avLst/>
            </a:prstGeom>
          </p:spPr>
          <p:txBody>
            <a:bodyPr wrap="none">
              <a:spAutoFit/>
            </a:bodyPr>
            <a:lstStyle/>
            <a:p>
              <a:pPr algn="ctr"/>
              <a:r>
                <a:rPr lang="en-US" spc="100" dirty="0">
                  <a:solidFill>
                    <a:srgbClr val="0080BD"/>
                  </a:solidFill>
                  <a:latin typeface="Calibri" panose="020F0502020204030204" pitchFamily="34" charset="0"/>
                  <a:cs typeface="Calibri" panose="020F0502020204030204" pitchFamily="34" charset="0"/>
                </a:rPr>
                <a:t>Total</a:t>
              </a:r>
              <a:endParaRPr lang="ru-RU" dirty="0"/>
            </a:p>
          </p:txBody>
        </p:sp>
      </p:grpSp>
      <p:grpSp>
        <p:nvGrpSpPr>
          <p:cNvPr id="10" name="Группа 9">
            <a:extLst>
              <a:ext uri="{FF2B5EF4-FFF2-40B4-BE49-F238E27FC236}">
                <a16:creationId xmlns:a16="http://schemas.microsoft.com/office/drawing/2014/main" id="{B75C78C5-F2CC-42F1-AF94-E259D58F1054}"/>
              </a:ext>
            </a:extLst>
          </p:cNvPr>
          <p:cNvGrpSpPr/>
          <p:nvPr/>
        </p:nvGrpSpPr>
        <p:grpSpPr>
          <a:xfrm>
            <a:off x="4035307" y="3859502"/>
            <a:ext cx="1146789" cy="5608791"/>
            <a:chOff x="4035307" y="3859502"/>
            <a:chExt cx="1146789" cy="5608791"/>
          </a:xfrm>
        </p:grpSpPr>
        <p:sp>
          <p:nvSpPr>
            <p:cNvPr id="23" name="Прямоугольник 22">
              <a:extLst>
                <a:ext uri="{FF2B5EF4-FFF2-40B4-BE49-F238E27FC236}">
                  <a16:creationId xmlns:a16="http://schemas.microsoft.com/office/drawing/2014/main" id="{28F45C49-DA6C-4E34-9281-E65710A9C2AB}"/>
                </a:ext>
              </a:extLst>
            </p:cNvPr>
            <p:cNvSpPr/>
            <p:nvPr/>
          </p:nvSpPr>
          <p:spPr>
            <a:xfrm>
              <a:off x="4040799" y="4250027"/>
              <a:ext cx="1130300" cy="52174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a:extLst>
                <a:ext uri="{FF2B5EF4-FFF2-40B4-BE49-F238E27FC236}">
                  <a16:creationId xmlns:a16="http://schemas.microsoft.com/office/drawing/2014/main" id="{80B88692-933C-4FB1-99CB-AF690B87084F}"/>
                </a:ext>
              </a:extLst>
            </p:cNvPr>
            <p:cNvSpPr/>
            <p:nvPr/>
          </p:nvSpPr>
          <p:spPr>
            <a:xfrm>
              <a:off x="4335245" y="4389980"/>
              <a:ext cx="574196" cy="5078313"/>
            </a:xfrm>
            <a:prstGeom prst="rect">
              <a:avLst/>
            </a:prstGeom>
          </p:spPr>
          <p:txBody>
            <a:bodyPr wrap="none">
              <a:spAutoFit/>
            </a:bodyPr>
            <a:lstStyle/>
            <a:p>
              <a:pPr algn="ctr"/>
              <a:r>
                <a:rPr lang="en-US" spc="100" dirty="0">
                  <a:solidFill>
                    <a:schemeClr val="bg1"/>
                  </a:solidFill>
                  <a:latin typeface="Calibri" panose="020F0502020204030204" pitchFamily="34" charset="0"/>
                  <a:cs typeface="Calibri" panose="020F0502020204030204" pitchFamily="34" charset="0"/>
                </a:rPr>
                <a:t>9</a:t>
              </a:r>
            </a:p>
            <a:p>
              <a:pPr algn="ctr"/>
              <a:r>
                <a:rPr lang="en-US" spc="100" dirty="0">
                  <a:solidFill>
                    <a:schemeClr val="bg1"/>
                  </a:solidFill>
                  <a:latin typeface="Calibri" panose="020F0502020204030204" pitchFamily="34" charset="0"/>
                  <a:cs typeface="Calibri" panose="020F0502020204030204" pitchFamily="34" charset="0"/>
                </a:rPr>
                <a:t>4</a:t>
              </a:r>
            </a:p>
            <a:p>
              <a:pPr algn="ctr"/>
              <a:r>
                <a:rPr lang="en-US" spc="100" dirty="0">
                  <a:solidFill>
                    <a:schemeClr val="bg1"/>
                  </a:solidFill>
                  <a:latin typeface="Calibri" panose="020F0502020204030204" pitchFamily="34" charset="0"/>
                  <a:cs typeface="Calibri" panose="020F0502020204030204" pitchFamily="34" charset="0"/>
                </a:rPr>
                <a:t>32</a:t>
              </a:r>
            </a:p>
            <a:p>
              <a:pPr algn="ctr"/>
              <a:r>
                <a:rPr lang="en-US" spc="100" dirty="0">
                  <a:solidFill>
                    <a:schemeClr val="bg1"/>
                  </a:solidFill>
                  <a:latin typeface="Calibri" panose="020F0502020204030204" pitchFamily="34" charset="0"/>
                  <a:cs typeface="Calibri" panose="020F0502020204030204" pitchFamily="34" charset="0"/>
                </a:rPr>
                <a:t>15</a:t>
              </a:r>
            </a:p>
            <a:p>
              <a:pPr algn="ctr"/>
              <a:r>
                <a:rPr lang="en-US" spc="100" dirty="0">
                  <a:solidFill>
                    <a:schemeClr val="bg1"/>
                  </a:solidFill>
                  <a:latin typeface="Calibri" panose="020F0502020204030204" pitchFamily="34" charset="0"/>
                  <a:cs typeface="Calibri" panose="020F0502020204030204" pitchFamily="34" charset="0"/>
                </a:rPr>
                <a:t>17</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4</a:t>
              </a:r>
            </a:p>
            <a:p>
              <a:pPr algn="ctr"/>
              <a:r>
                <a:rPr lang="en-US" spc="100" dirty="0">
                  <a:solidFill>
                    <a:schemeClr val="bg1"/>
                  </a:solidFill>
                  <a:latin typeface="Calibri" panose="020F0502020204030204" pitchFamily="34" charset="0"/>
                  <a:cs typeface="Calibri" panose="020F0502020204030204" pitchFamily="34" charset="0"/>
                </a:rPr>
                <a:t>19</a:t>
              </a:r>
            </a:p>
            <a:p>
              <a:pPr algn="ctr"/>
              <a:r>
                <a:rPr lang="en-US" spc="100" dirty="0">
                  <a:solidFill>
                    <a:schemeClr val="bg1"/>
                  </a:solidFill>
                  <a:latin typeface="Calibri" panose="020F0502020204030204" pitchFamily="34" charset="0"/>
                  <a:cs typeface="Calibri" panose="020F0502020204030204" pitchFamily="34" charset="0"/>
                </a:rPr>
                <a:t>8</a:t>
              </a:r>
            </a:p>
            <a:p>
              <a:pPr algn="ctr"/>
              <a:r>
                <a:rPr lang="en-US" spc="100" dirty="0">
                  <a:solidFill>
                    <a:schemeClr val="bg1"/>
                  </a:solidFill>
                  <a:latin typeface="Calibri" panose="020F0502020204030204" pitchFamily="34" charset="0"/>
                  <a:cs typeface="Calibri" panose="020F0502020204030204" pitchFamily="34" charset="0"/>
                </a:rPr>
                <a:t>7</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5</a:t>
              </a:r>
            </a:p>
            <a:p>
              <a:pPr algn="ctr"/>
              <a:r>
                <a:rPr lang="en-US" spc="100" dirty="0">
                  <a:solidFill>
                    <a:schemeClr val="bg1"/>
                  </a:solidFill>
                  <a:latin typeface="Calibri" panose="020F0502020204030204" pitchFamily="34" charset="0"/>
                  <a:cs typeface="Calibri" panose="020F0502020204030204" pitchFamily="34" charset="0"/>
                </a:rPr>
                <a:t>35</a:t>
              </a:r>
            </a:p>
            <a:p>
              <a:pPr algn="ctr"/>
              <a:r>
                <a:rPr lang="en-US" spc="100" dirty="0">
                  <a:solidFill>
                    <a:schemeClr val="bg1"/>
                  </a:solidFill>
                  <a:latin typeface="Calibri" panose="020F0502020204030204" pitchFamily="34" charset="0"/>
                  <a:cs typeface="Calibri" panose="020F0502020204030204" pitchFamily="34" charset="0"/>
                </a:rPr>
                <a:t>4</a:t>
              </a:r>
            </a:p>
            <a:p>
              <a:pPr algn="ctr"/>
              <a:r>
                <a:rPr lang="en-US" spc="100" dirty="0">
                  <a:solidFill>
                    <a:schemeClr val="bg1"/>
                  </a:solidFill>
                  <a:latin typeface="Calibri Bold" panose="020F0702030404030204" pitchFamily="34" charset="0"/>
                  <a:cs typeface="Calibri Bold" panose="020F0702030404030204" pitchFamily="34" charset="0"/>
                </a:rPr>
                <a:t>161</a:t>
              </a:r>
              <a:endParaRPr lang="ru-RU" dirty="0">
                <a:solidFill>
                  <a:schemeClr val="bg1"/>
                </a:solidFill>
                <a:latin typeface="Calibri Bold" panose="020F0702030404030204" pitchFamily="34" charset="0"/>
                <a:cs typeface="Calibri Bold" panose="020F0702030404030204" pitchFamily="34" charset="0"/>
              </a:endParaRPr>
            </a:p>
          </p:txBody>
        </p:sp>
        <p:sp>
          <p:nvSpPr>
            <p:cNvPr id="8" name="Прямоугольник 7">
              <a:extLst>
                <a:ext uri="{FF2B5EF4-FFF2-40B4-BE49-F238E27FC236}">
                  <a16:creationId xmlns:a16="http://schemas.microsoft.com/office/drawing/2014/main" id="{D2849168-842B-4784-8A63-44D15A10399D}"/>
                </a:ext>
              </a:extLst>
            </p:cNvPr>
            <p:cNvSpPr/>
            <p:nvPr/>
          </p:nvSpPr>
          <p:spPr>
            <a:xfrm>
              <a:off x="4035307" y="3879926"/>
              <a:ext cx="1146789" cy="369332"/>
            </a:xfrm>
            <a:prstGeom prst="rect">
              <a:avLst/>
            </a:prstGeom>
          </p:spPr>
          <p:txBody>
            <a:bodyPr wrap="none">
              <a:spAutoFit/>
            </a:bodyPr>
            <a:lstStyle/>
            <a:p>
              <a:pPr algn="ctr"/>
              <a:r>
                <a:rPr lang="en-US" spc="100" dirty="0">
                  <a:solidFill>
                    <a:srgbClr val="0080BD"/>
                  </a:solidFill>
                  <a:latin typeface="Calibri" panose="020F0502020204030204" pitchFamily="34" charset="0"/>
                  <a:cs typeface="Calibri" panose="020F0502020204030204" pitchFamily="34" charset="0"/>
                </a:rPr>
                <a:t>Available</a:t>
              </a:r>
              <a:endParaRPr lang="ru-RU" dirty="0"/>
            </a:p>
          </p:txBody>
        </p:sp>
        <p:cxnSp>
          <p:nvCxnSpPr>
            <p:cNvPr id="15" name="Прямая соединительная линия 14">
              <a:extLst>
                <a:ext uri="{FF2B5EF4-FFF2-40B4-BE49-F238E27FC236}">
                  <a16:creationId xmlns:a16="http://schemas.microsoft.com/office/drawing/2014/main" id="{C6AA8C7E-EB68-4C1E-AB23-6D06F7EB153B}"/>
                </a:ext>
              </a:extLst>
            </p:cNvPr>
            <p:cNvCxnSpPr/>
            <p:nvPr/>
          </p:nvCxnSpPr>
          <p:spPr>
            <a:xfrm>
              <a:off x="4035307" y="3859502"/>
              <a:ext cx="113579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11" name="Группа 10">
            <a:extLst>
              <a:ext uri="{FF2B5EF4-FFF2-40B4-BE49-F238E27FC236}">
                <a16:creationId xmlns:a16="http://schemas.microsoft.com/office/drawing/2014/main" id="{3C19812E-1953-4B52-AA74-ACB675BC4C74}"/>
              </a:ext>
            </a:extLst>
          </p:cNvPr>
          <p:cNvGrpSpPr/>
          <p:nvPr/>
        </p:nvGrpSpPr>
        <p:grpSpPr>
          <a:xfrm>
            <a:off x="5331906" y="3859502"/>
            <a:ext cx="1135792" cy="5608022"/>
            <a:chOff x="5331906" y="3859502"/>
            <a:chExt cx="1135792" cy="5608022"/>
          </a:xfrm>
        </p:grpSpPr>
        <p:sp>
          <p:nvSpPr>
            <p:cNvPr id="7" name="Прямоугольник 6">
              <a:extLst>
                <a:ext uri="{FF2B5EF4-FFF2-40B4-BE49-F238E27FC236}">
                  <a16:creationId xmlns:a16="http://schemas.microsoft.com/office/drawing/2014/main" id="{7A907AAC-248A-4F97-8A6A-77CC45493A58}"/>
                </a:ext>
              </a:extLst>
            </p:cNvPr>
            <p:cNvSpPr/>
            <p:nvPr/>
          </p:nvSpPr>
          <p:spPr>
            <a:xfrm>
              <a:off x="5337398" y="4250027"/>
              <a:ext cx="1130300" cy="52174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a:extLst>
                <a:ext uri="{FF2B5EF4-FFF2-40B4-BE49-F238E27FC236}">
                  <a16:creationId xmlns:a16="http://schemas.microsoft.com/office/drawing/2014/main" id="{3E1FA02A-1B1C-4684-883F-87C5212CFCB5}"/>
                </a:ext>
              </a:extLst>
            </p:cNvPr>
            <p:cNvSpPr/>
            <p:nvPr/>
          </p:nvSpPr>
          <p:spPr>
            <a:xfrm>
              <a:off x="5473450" y="3879926"/>
              <a:ext cx="872226" cy="369332"/>
            </a:xfrm>
            <a:prstGeom prst="rect">
              <a:avLst/>
            </a:prstGeom>
          </p:spPr>
          <p:txBody>
            <a:bodyPr wrap="none">
              <a:spAutoFit/>
            </a:bodyPr>
            <a:lstStyle/>
            <a:p>
              <a:pPr algn="ctr"/>
              <a:r>
                <a:rPr lang="en-US" spc="100" dirty="0">
                  <a:solidFill>
                    <a:srgbClr val="0080BD"/>
                  </a:solidFill>
                  <a:latin typeface="Calibri" panose="020F0502020204030204" pitchFamily="34" charset="0"/>
                  <a:cs typeface="Calibri" panose="020F0502020204030204" pitchFamily="34" charset="0"/>
                </a:rPr>
                <a:t>Partial</a:t>
              </a:r>
              <a:endParaRPr lang="ru-RU" dirty="0"/>
            </a:p>
          </p:txBody>
        </p:sp>
        <p:sp>
          <p:nvSpPr>
            <p:cNvPr id="19" name="Прямоугольник 18">
              <a:extLst>
                <a:ext uri="{FF2B5EF4-FFF2-40B4-BE49-F238E27FC236}">
                  <a16:creationId xmlns:a16="http://schemas.microsoft.com/office/drawing/2014/main" id="{F46EA086-95C5-4019-839A-BE175E9B370D}"/>
                </a:ext>
              </a:extLst>
            </p:cNvPr>
            <p:cNvSpPr/>
            <p:nvPr/>
          </p:nvSpPr>
          <p:spPr>
            <a:xfrm>
              <a:off x="5686521" y="4389211"/>
              <a:ext cx="444352" cy="5078313"/>
            </a:xfrm>
            <a:prstGeom prst="rect">
              <a:avLst/>
            </a:prstGeom>
          </p:spPr>
          <p:txBody>
            <a:bodyPr wrap="none">
              <a:spAutoFit/>
            </a:bodyPr>
            <a:lstStyle/>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2</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2</a:t>
              </a:r>
            </a:p>
            <a:p>
              <a:pPr algn="ctr"/>
              <a:r>
                <a:rPr lang="en-US" spc="100" dirty="0">
                  <a:solidFill>
                    <a:schemeClr val="bg1"/>
                  </a:solidFill>
                  <a:latin typeface="Calibri" panose="020F0502020204030204" pitchFamily="34" charset="0"/>
                  <a:cs typeface="Calibri" panose="020F0502020204030204" pitchFamily="34" charset="0"/>
                </a:rPr>
                <a:t>3</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Bold" panose="020F0702030404030204" pitchFamily="34" charset="0"/>
                  <a:cs typeface="Calibri Bold" panose="020F0702030404030204" pitchFamily="34" charset="0"/>
                </a:rPr>
                <a:t>14</a:t>
              </a:r>
              <a:endParaRPr lang="ru-RU" dirty="0">
                <a:solidFill>
                  <a:schemeClr val="bg1"/>
                </a:solidFill>
                <a:latin typeface="Calibri Bold" panose="020F0702030404030204" pitchFamily="34" charset="0"/>
                <a:cs typeface="Calibri Bold" panose="020F0702030404030204" pitchFamily="34" charset="0"/>
              </a:endParaRPr>
            </a:p>
          </p:txBody>
        </p:sp>
        <p:cxnSp>
          <p:nvCxnSpPr>
            <p:cNvPr id="35" name="Прямая соединительная линия 34">
              <a:extLst>
                <a:ext uri="{FF2B5EF4-FFF2-40B4-BE49-F238E27FC236}">
                  <a16:creationId xmlns:a16="http://schemas.microsoft.com/office/drawing/2014/main" id="{163FCF93-84BC-4217-BC47-955F3F575379}"/>
                </a:ext>
              </a:extLst>
            </p:cNvPr>
            <p:cNvCxnSpPr/>
            <p:nvPr/>
          </p:nvCxnSpPr>
          <p:spPr>
            <a:xfrm>
              <a:off x="5331906" y="3859502"/>
              <a:ext cx="113579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17" name="Группа 16">
            <a:extLst>
              <a:ext uri="{FF2B5EF4-FFF2-40B4-BE49-F238E27FC236}">
                <a16:creationId xmlns:a16="http://schemas.microsoft.com/office/drawing/2014/main" id="{138B793B-F947-4B1C-B148-10776046AB6A}"/>
              </a:ext>
            </a:extLst>
          </p:cNvPr>
          <p:cNvGrpSpPr/>
          <p:nvPr/>
        </p:nvGrpSpPr>
        <p:grpSpPr>
          <a:xfrm>
            <a:off x="6573836" y="3859502"/>
            <a:ext cx="1278683" cy="5608022"/>
            <a:chOff x="6573836" y="3859502"/>
            <a:chExt cx="1278683" cy="5608022"/>
          </a:xfrm>
        </p:grpSpPr>
        <p:sp>
          <p:nvSpPr>
            <p:cNvPr id="24" name="Прямоугольник 23">
              <a:extLst>
                <a:ext uri="{FF2B5EF4-FFF2-40B4-BE49-F238E27FC236}">
                  <a16:creationId xmlns:a16="http://schemas.microsoft.com/office/drawing/2014/main" id="{EA8BD622-47E2-4EB5-A24E-CA64C5661FB0}"/>
                </a:ext>
              </a:extLst>
            </p:cNvPr>
            <p:cNvSpPr/>
            <p:nvPr/>
          </p:nvSpPr>
          <p:spPr>
            <a:xfrm>
              <a:off x="6648028" y="4250027"/>
              <a:ext cx="1130300" cy="521749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a:extLst>
                <a:ext uri="{FF2B5EF4-FFF2-40B4-BE49-F238E27FC236}">
                  <a16:creationId xmlns:a16="http://schemas.microsoft.com/office/drawing/2014/main" id="{E2A64994-E807-467A-903D-BC9A81CC6B4C}"/>
                </a:ext>
              </a:extLst>
            </p:cNvPr>
            <p:cNvSpPr/>
            <p:nvPr/>
          </p:nvSpPr>
          <p:spPr>
            <a:xfrm>
              <a:off x="6573836" y="3879926"/>
              <a:ext cx="1278683" cy="369332"/>
            </a:xfrm>
            <a:prstGeom prst="rect">
              <a:avLst/>
            </a:prstGeom>
          </p:spPr>
          <p:txBody>
            <a:bodyPr wrap="none">
              <a:spAutoFit/>
            </a:bodyPr>
            <a:lstStyle/>
            <a:p>
              <a:pPr algn="ctr"/>
              <a:r>
                <a:rPr lang="en-US" dirty="0">
                  <a:solidFill>
                    <a:srgbClr val="0080BD"/>
                  </a:solidFill>
                  <a:latin typeface="Calibri" panose="020F0502020204030204" pitchFamily="34" charset="0"/>
                  <a:cs typeface="Calibri" panose="020F0502020204030204" pitchFamily="34" charset="0"/>
                </a:rPr>
                <a:t>Unavailable</a:t>
              </a:r>
              <a:endParaRPr lang="ru-RU" dirty="0"/>
            </a:p>
          </p:txBody>
        </p:sp>
        <p:sp>
          <p:nvSpPr>
            <p:cNvPr id="21" name="Прямоугольник 20">
              <a:extLst>
                <a:ext uri="{FF2B5EF4-FFF2-40B4-BE49-F238E27FC236}">
                  <a16:creationId xmlns:a16="http://schemas.microsoft.com/office/drawing/2014/main" id="{9C2D13B7-3752-41A8-A270-AF6BE72917BF}"/>
                </a:ext>
              </a:extLst>
            </p:cNvPr>
            <p:cNvSpPr/>
            <p:nvPr/>
          </p:nvSpPr>
          <p:spPr>
            <a:xfrm>
              <a:off x="6988659" y="4389211"/>
              <a:ext cx="444352" cy="5078313"/>
            </a:xfrm>
            <a:prstGeom prst="rect">
              <a:avLst/>
            </a:prstGeom>
          </p:spPr>
          <p:txBody>
            <a:bodyPr wrap="none">
              <a:spAutoFit/>
            </a:bodyPr>
            <a:lstStyle/>
            <a:p>
              <a:pPr algn="ctr"/>
              <a:r>
                <a:rPr lang="en-US" spc="100" dirty="0">
                  <a:solidFill>
                    <a:schemeClr val="bg1"/>
                  </a:solidFill>
                  <a:latin typeface="Calibri" panose="020F0502020204030204" pitchFamily="34" charset="0"/>
                  <a:cs typeface="Calibri" panose="020F0502020204030204" pitchFamily="34" charset="0"/>
                </a:rPr>
                <a:t>2</a:t>
              </a:r>
            </a:p>
            <a:p>
              <a:pPr algn="ctr"/>
              <a:r>
                <a:rPr lang="en-US" spc="100" dirty="0">
                  <a:solidFill>
                    <a:schemeClr val="bg1"/>
                  </a:solidFill>
                  <a:latin typeface="Calibri" panose="020F0502020204030204" pitchFamily="34" charset="0"/>
                  <a:cs typeface="Calibri" panose="020F0502020204030204" pitchFamily="34" charset="0"/>
                </a:rPr>
                <a:t>3</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9</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2</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2</a:t>
              </a: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panose="020F0502020204030204" pitchFamily="34" charset="0"/>
                  <a:cs typeface="Calibri" panose="020F0502020204030204" pitchFamily="34" charset="0"/>
                </a:rPr>
                <a:t>0</a:t>
              </a:r>
            </a:p>
            <a:p>
              <a:pPr algn="ctr"/>
              <a:endParaRPr lang="en-US" spc="100" dirty="0">
                <a:solidFill>
                  <a:schemeClr val="bg1"/>
                </a:solidFill>
                <a:latin typeface="Calibri" panose="020F0502020204030204" pitchFamily="34" charset="0"/>
                <a:cs typeface="Calibri" panose="020F0502020204030204" pitchFamily="34" charset="0"/>
              </a:endParaRPr>
            </a:p>
            <a:p>
              <a:pPr algn="ctr"/>
              <a:r>
                <a:rPr lang="en-US" spc="100" dirty="0">
                  <a:solidFill>
                    <a:schemeClr val="bg1"/>
                  </a:solidFill>
                  <a:latin typeface="Calibri" panose="020F0502020204030204" pitchFamily="34" charset="0"/>
                  <a:cs typeface="Calibri" panose="020F0502020204030204" pitchFamily="34" charset="0"/>
                </a:rPr>
                <a:t>0</a:t>
              </a:r>
            </a:p>
            <a:p>
              <a:pPr algn="ctr"/>
              <a:r>
                <a:rPr lang="en-US" spc="100" dirty="0">
                  <a:solidFill>
                    <a:schemeClr val="bg1"/>
                  </a:solidFill>
                  <a:latin typeface="Calibri" panose="020F0502020204030204" pitchFamily="34" charset="0"/>
                  <a:cs typeface="Calibri" panose="020F0502020204030204" pitchFamily="34" charset="0"/>
                </a:rPr>
                <a:t>7</a:t>
              </a:r>
            </a:p>
            <a:p>
              <a:pPr algn="ctr"/>
              <a:r>
                <a:rPr lang="en-US" spc="100" dirty="0">
                  <a:solidFill>
                    <a:schemeClr val="bg1"/>
                  </a:solidFill>
                  <a:latin typeface="Calibri" panose="020F0502020204030204" pitchFamily="34" charset="0"/>
                  <a:cs typeface="Calibri" panose="020F0502020204030204" pitchFamily="34" charset="0"/>
                </a:rPr>
                <a:t>1</a:t>
              </a:r>
            </a:p>
            <a:p>
              <a:pPr algn="ctr"/>
              <a:r>
                <a:rPr lang="en-US" spc="100" dirty="0">
                  <a:solidFill>
                    <a:schemeClr val="bg1"/>
                  </a:solidFill>
                  <a:latin typeface="Calibri Bold" panose="020F0702030404030204" pitchFamily="34" charset="0"/>
                  <a:cs typeface="Calibri Bold" panose="020F0702030404030204" pitchFamily="34" charset="0"/>
                </a:rPr>
                <a:t>29</a:t>
              </a:r>
            </a:p>
          </p:txBody>
        </p:sp>
        <p:cxnSp>
          <p:nvCxnSpPr>
            <p:cNvPr id="37" name="Прямая соединительная линия 36">
              <a:extLst>
                <a:ext uri="{FF2B5EF4-FFF2-40B4-BE49-F238E27FC236}">
                  <a16:creationId xmlns:a16="http://schemas.microsoft.com/office/drawing/2014/main" id="{934007AC-820A-491B-B414-1B9BB512EE0B}"/>
                </a:ext>
              </a:extLst>
            </p:cNvPr>
            <p:cNvCxnSpPr/>
            <p:nvPr/>
          </p:nvCxnSpPr>
          <p:spPr>
            <a:xfrm>
              <a:off x="6648028" y="3859502"/>
              <a:ext cx="1135792"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25" name="Группа 24">
            <a:extLst>
              <a:ext uri="{FF2B5EF4-FFF2-40B4-BE49-F238E27FC236}">
                <a16:creationId xmlns:a16="http://schemas.microsoft.com/office/drawing/2014/main" id="{8684E443-413B-4993-9AC3-BBFFD6D2CD04}"/>
              </a:ext>
            </a:extLst>
          </p:cNvPr>
          <p:cNvGrpSpPr/>
          <p:nvPr/>
        </p:nvGrpSpPr>
        <p:grpSpPr>
          <a:xfrm>
            <a:off x="8185134" y="3840377"/>
            <a:ext cx="6555352" cy="4319433"/>
            <a:chOff x="8185134" y="3840377"/>
            <a:chExt cx="6555352" cy="4319433"/>
          </a:xfrm>
        </p:grpSpPr>
        <p:pic>
          <p:nvPicPr>
            <p:cNvPr id="14" name="Рисунок 13">
              <a:extLst>
                <a:ext uri="{FF2B5EF4-FFF2-40B4-BE49-F238E27FC236}">
                  <a16:creationId xmlns:a16="http://schemas.microsoft.com/office/drawing/2014/main" id="{96826231-0A49-4E6C-B500-3C0C1B262D77}"/>
                </a:ext>
              </a:extLst>
            </p:cNvPr>
            <p:cNvPicPr>
              <a:picLocks noChangeAspect="1"/>
            </p:cNvPicPr>
            <p:nvPr/>
          </p:nvPicPr>
          <p:blipFill>
            <a:blip r:embed="rId10"/>
            <a:stretch>
              <a:fillRect/>
            </a:stretch>
          </p:blipFill>
          <p:spPr>
            <a:xfrm>
              <a:off x="9241213" y="4113932"/>
              <a:ext cx="4050299" cy="4045878"/>
            </a:xfrm>
            <a:prstGeom prst="rect">
              <a:avLst/>
            </a:prstGeom>
          </p:spPr>
        </p:pic>
        <p:pic>
          <p:nvPicPr>
            <p:cNvPr id="16" name="Рисунок 15">
              <a:extLst>
                <a:ext uri="{FF2B5EF4-FFF2-40B4-BE49-F238E27FC236}">
                  <a16:creationId xmlns:a16="http://schemas.microsoft.com/office/drawing/2014/main" id="{02A00A0C-BD1C-4157-9596-45CE7552F763}"/>
                </a:ext>
              </a:extLst>
            </p:cNvPr>
            <p:cNvPicPr>
              <a:picLocks noChangeAspect="1"/>
            </p:cNvPicPr>
            <p:nvPr/>
          </p:nvPicPr>
          <p:blipFill>
            <a:blip r:embed="rId11"/>
            <a:stretch>
              <a:fillRect/>
            </a:stretch>
          </p:blipFill>
          <p:spPr>
            <a:xfrm>
              <a:off x="12659813" y="4469871"/>
              <a:ext cx="1423305" cy="789862"/>
            </a:xfrm>
            <a:prstGeom prst="rect">
              <a:avLst/>
            </a:prstGeom>
          </p:spPr>
        </p:pic>
        <p:sp>
          <p:nvSpPr>
            <p:cNvPr id="38" name="Прямоугольник 37">
              <a:extLst>
                <a:ext uri="{FF2B5EF4-FFF2-40B4-BE49-F238E27FC236}">
                  <a16:creationId xmlns:a16="http://schemas.microsoft.com/office/drawing/2014/main" id="{3F8B09A4-F143-45F7-A5F2-49B014556634}"/>
                </a:ext>
              </a:extLst>
            </p:cNvPr>
            <p:cNvSpPr/>
            <p:nvPr/>
          </p:nvSpPr>
          <p:spPr>
            <a:xfrm>
              <a:off x="14068507" y="4445363"/>
              <a:ext cx="671979" cy="430887"/>
            </a:xfrm>
            <a:prstGeom prst="rect">
              <a:avLst/>
            </a:prstGeom>
          </p:spPr>
          <p:txBody>
            <a:bodyPr wrap="none">
              <a:spAutoFit/>
            </a:bodyPr>
            <a:lstStyle/>
            <a:p>
              <a:pPr algn="ctr"/>
              <a:r>
                <a:rPr lang="en-US" sz="2200" dirty="0">
                  <a:solidFill>
                    <a:srgbClr val="0080BD"/>
                  </a:solidFill>
                  <a:latin typeface="Calibri" panose="020F0502020204030204" pitchFamily="34" charset="0"/>
                  <a:cs typeface="Calibri" panose="020F0502020204030204" pitchFamily="34" charset="0"/>
                </a:rPr>
                <a:t>79%</a:t>
              </a:r>
              <a:endParaRPr lang="ru-RU" sz="2200" dirty="0"/>
            </a:p>
          </p:txBody>
        </p:sp>
        <p:pic>
          <p:nvPicPr>
            <p:cNvPr id="42" name="Рисунок 41">
              <a:extLst>
                <a:ext uri="{FF2B5EF4-FFF2-40B4-BE49-F238E27FC236}">
                  <a16:creationId xmlns:a16="http://schemas.microsoft.com/office/drawing/2014/main" id="{BC7DF01A-B59C-49E9-AC94-BACD7F86F30C}"/>
                </a:ext>
              </a:extLst>
            </p:cNvPr>
            <p:cNvPicPr>
              <a:picLocks noChangeAspect="1"/>
            </p:cNvPicPr>
            <p:nvPr/>
          </p:nvPicPr>
          <p:blipFill>
            <a:blip r:embed="rId11"/>
            <a:stretch>
              <a:fillRect/>
            </a:stretch>
          </p:blipFill>
          <p:spPr>
            <a:xfrm flipH="1">
              <a:off x="9153893" y="3868733"/>
              <a:ext cx="1410907" cy="789862"/>
            </a:xfrm>
            <a:prstGeom prst="rect">
              <a:avLst/>
            </a:prstGeom>
          </p:spPr>
        </p:pic>
        <p:sp>
          <p:nvSpPr>
            <p:cNvPr id="43" name="Прямоугольник 42">
              <a:extLst>
                <a:ext uri="{FF2B5EF4-FFF2-40B4-BE49-F238E27FC236}">
                  <a16:creationId xmlns:a16="http://schemas.microsoft.com/office/drawing/2014/main" id="{0FDDBF5A-F853-458D-91E9-0B6E70636BB4}"/>
                </a:ext>
              </a:extLst>
            </p:cNvPr>
            <p:cNvSpPr/>
            <p:nvPr/>
          </p:nvSpPr>
          <p:spPr>
            <a:xfrm>
              <a:off x="8185134" y="4808130"/>
              <a:ext cx="529312" cy="430887"/>
            </a:xfrm>
            <a:prstGeom prst="rect">
              <a:avLst/>
            </a:prstGeom>
          </p:spPr>
          <p:txBody>
            <a:bodyPr wrap="none">
              <a:spAutoFit/>
            </a:bodyPr>
            <a:lstStyle/>
            <a:p>
              <a:pPr algn="ctr"/>
              <a:r>
                <a:rPr lang="en-US" sz="2200" dirty="0">
                  <a:solidFill>
                    <a:srgbClr val="0080BD"/>
                  </a:solidFill>
                  <a:latin typeface="Calibri" panose="020F0502020204030204" pitchFamily="34" charset="0"/>
                  <a:cs typeface="Calibri" panose="020F0502020204030204" pitchFamily="34" charset="0"/>
                </a:rPr>
                <a:t>7%</a:t>
              </a:r>
              <a:endParaRPr lang="ru-RU" sz="2200" dirty="0"/>
            </a:p>
          </p:txBody>
        </p:sp>
        <p:sp>
          <p:nvSpPr>
            <p:cNvPr id="44" name="Прямоугольник 43">
              <a:extLst>
                <a:ext uri="{FF2B5EF4-FFF2-40B4-BE49-F238E27FC236}">
                  <a16:creationId xmlns:a16="http://schemas.microsoft.com/office/drawing/2014/main" id="{2AE455C3-2B5B-4777-A250-3A414297B347}"/>
                </a:ext>
              </a:extLst>
            </p:cNvPr>
            <p:cNvSpPr/>
            <p:nvPr/>
          </p:nvSpPr>
          <p:spPr>
            <a:xfrm>
              <a:off x="8521313" y="3840377"/>
              <a:ext cx="671979" cy="430887"/>
            </a:xfrm>
            <a:prstGeom prst="rect">
              <a:avLst/>
            </a:prstGeom>
          </p:spPr>
          <p:txBody>
            <a:bodyPr wrap="none">
              <a:spAutoFit/>
            </a:bodyPr>
            <a:lstStyle/>
            <a:p>
              <a:pPr algn="ctr"/>
              <a:r>
                <a:rPr lang="en-US" sz="2200" dirty="0">
                  <a:solidFill>
                    <a:srgbClr val="0080BD"/>
                  </a:solidFill>
                  <a:latin typeface="Calibri" panose="020F0502020204030204" pitchFamily="34" charset="0"/>
                  <a:cs typeface="Calibri" panose="020F0502020204030204" pitchFamily="34" charset="0"/>
                </a:rPr>
                <a:t>14%</a:t>
              </a:r>
              <a:endParaRPr lang="ru-RU" sz="2200" dirty="0"/>
            </a:p>
          </p:txBody>
        </p:sp>
        <p:grpSp>
          <p:nvGrpSpPr>
            <p:cNvPr id="47" name="Группа 46">
              <a:extLst>
                <a:ext uri="{FF2B5EF4-FFF2-40B4-BE49-F238E27FC236}">
                  <a16:creationId xmlns:a16="http://schemas.microsoft.com/office/drawing/2014/main" id="{66A353BA-7445-4D4D-AC4F-9C9DF46AB952}"/>
                </a:ext>
              </a:extLst>
            </p:cNvPr>
            <p:cNvGrpSpPr/>
            <p:nvPr/>
          </p:nvGrpSpPr>
          <p:grpSpPr>
            <a:xfrm flipH="1">
              <a:off x="8708974" y="4851330"/>
              <a:ext cx="1064477" cy="608175"/>
              <a:chOff x="8318500" y="4602001"/>
              <a:chExt cx="1064477" cy="608175"/>
            </a:xfrm>
          </p:grpSpPr>
          <p:sp>
            <p:nvSpPr>
              <p:cNvPr id="33" name="Freeform 5">
                <a:extLst>
                  <a:ext uri="{FF2B5EF4-FFF2-40B4-BE49-F238E27FC236}">
                    <a16:creationId xmlns:a16="http://schemas.microsoft.com/office/drawing/2014/main" id="{5D6DB76E-EF8D-489D-A5AC-6AE81FB8FED3}"/>
                  </a:ext>
                </a:extLst>
              </p:cNvPr>
              <p:cNvSpPr>
                <a:spLocks/>
              </p:cNvSpPr>
              <p:nvPr/>
            </p:nvSpPr>
            <p:spPr bwMode="auto">
              <a:xfrm>
                <a:off x="8474135" y="4775295"/>
                <a:ext cx="908842" cy="264319"/>
              </a:xfrm>
              <a:custGeom>
                <a:avLst/>
                <a:gdLst>
                  <a:gd name="T0" fmla="*/ 0 w 759"/>
                  <a:gd name="T1" fmla="*/ 275 h 275"/>
                  <a:gd name="T2" fmla="*/ 263 w 759"/>
                  <a:gd name="T3" fmla="*/ 0 h 275"/>
                  <a:gd name="T4" fmla="*/ 759 w 759"/>
                  <a:gd name="T5" fmla="*/ 0 h 275"/>
                </a:gdLst>
                <a:ahLst/>
                <a:cxnLst>
                  <a:cxn ang="0">
                    <a:pos x="T0" y="T1"/>
                  </a:cxn>
                  <a:cxn ang="0">
                    <a:pos x="T2" y="T3"/>
                  </a:cxn>
                  <a:cxn ang="0">
                    <a:pos x="T4" y="T5"/>
                  </a:cxn>
                </a:cxnLst>
                <a:rect l="0" t="0" r="r" b="b"/>
                <a:pathLst>
                  <a:path w="759" h="275">
                    <a:moveTo>
                      <a:pt x="0" y="275"/>
                    </a:moveTo>
                    <a:lnTo>
                      <a:pt x="263" y="0"/>
                    </a:lnTo>
                    <a:lnTo>
                      <a:pt x="759" y="0"/>
                    </a:lnTo>
                  </a:path>
                </a:pathLst>
              </a:custGeom>
              <a:noFill/>
              <a:ln w="14288" cap="rnd">
                <a:solidFill>
                  <a:srgbClr val="C5C7C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dirty="0"/>
              </a:p>
            </p:txBody>
          </p:sp>
          <p:sp>
            <p:nvSpPr>
              <p:cNvPr id="45" name="Oval 6">
                <a:extLst>
                  <a:ext uri="{FF2B5EF4-FFF2-40B4-BE49-F238E27FC236}">
                    <a16:creationId xmlns:a16="http://schemas.microsoft.com/office/drawing/2014/main" id="{59987628-74EA-4330-B0DB-9047D4B09852}"/>
                  </a:ext>
                </a:extLst>
              </p:cNvPr>
              <p:cNvSpPr>
                <a:spLocks noChangeArrowheads="1"/>
              </p:cNvSpPr>
              <p:nvPr/>
            </p:nvSpPr>
            <p:spPr bwMode="auto">
              <a:xfrm>
                <a:off x="8318500" y="5018088"/>
                <a:ext cx="188913" cy="192088"/>
              </a:xfrm>
              <a:prstGeom prst="ellipse">
                <a:avLst/>
              </a:prstGeom>
              <a:noFill/>
              <a:ln w="19050" cap="flat">
                <a:solidFill>
                  <a:srgbClr val="C5C7C9"/>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6" name="Line 7">
                <a:extLst>
                  <a:ext uri="{FF2B5EF4-FFF2-40B4-BE49-F238E27FC236}">
                    <a16:creationId xmlns:a16="http://schemas.microsoft.com/office/drawing/2014/main" id="{A7A94490-BB97-4547-A563-DAA2DDB1A50D}"/>
                  </a:ext>
                </a:extLst>
              </p:cNvPr>
              <p:cNvSpPr>
                <a:spLocks noChangeShapeType="1"/>
              </p:cNvSpPr>
              <p:nvPr/>
            </p:nvSpPr>
            <p:spPr bwMode="auto">
              <a:xfrm>
                <a:off x="9382977" y="4602001"/>
                <a:ext cx="0" cy="344488"/>
              </a:xfrm>
              <a:prstGeom prst="line">
                <a:avLst/>
              </a:prstGeom>
              <a:noFill/>
              <a:ln w="14288" cap="rnd">
                <a:solidFill>
                  <a:srgbClr val="C5C7C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grpSp>
      </p:grpSp>
    </p:spTree>
    <p:extLst>
      <p:ext uri="{BB962C8B-B14F-4D97-AF65-F5344CB8AC3E}">
        <p14:creationId xmlns:p14="http://schemas.microsoft.com/office/powerpoint/2010/main" val="24189139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55"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1000" fill="hold"/>
                                        <p:tgtEl>
                                          <p:spTgt spid="12"/>
                                        </p:tgtEl>
                                        <p:attrNameLst>
                                          <p:attrName>ppt_w</p:attrName>
                                        </p:attrNameLst>
                                      </p:cBhvr>
                                      <p:tavLst>
                                        <p:tav tm="0">
                                          <p:val>
                                            <p:strVal val="#ppt_w*0.70"/>
                                          </p:val>
                                        </p:tav>
                                        <p:tav tm="100000">
                                          <p:val>
                                            <p:strVal val="#ppt_w"/>
                                          </p:val>
                                        </p:tav>
                                      </p:tavLst>
                                    </p:anim>
                                    <p:anim calcmode="lin" valueType="num">
                                      <p:cBhvr>
                                        <p:cTn id="15" dur="1000" fill="hold"/>
                                        <p:tgtEl>
                                          <p:spTgt spid="12"/>
                                        </p:tgtEl>
                                        <p:attrNameLst>
                                          <p:attrName>ppt_h</p:attrName>
                                        </p:attrNameLst>
                                      </p:cBhvr>
                                      <p:tavLst>
                                        <p:tav tm="0">
                                          <p:val>
                                            <p:strVal val="#ppt_h"/>
                                          </p:val>
                                        </p:tav>
                                        <p:tav tm="100000">
                                          <p:val>
                                            <p:strVal val="#ppt_h"/>
                                          </p:val>
                                        </p:tav>
                                      </p:tavLst>
                                    </p:anim>
                                    <p:animEffect transition="in" filter="fade">
                                      <p:cBhvr>
                                        <p:cTn id="16" dur="1000"/>
                                        <p:tgtEl>
                                          <p:spTgt spid="12"/>
                                        </p:tgtEl>
                                      </p:cBhvr>
                                    </p:animEffect>
                                  </p:childTnLst>
                                </p:cTn>
                              </p:par>
                            </p:childTnLst>
                          </p:cTn>
                        </p:par>
                        <p:par>
                          <p:cTn id="17" fill="hold">
                            <p:stCondLst>
                              <p:cond delay="2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3250"/>
                            </p:stCondLst>
                            <p:childTnLst>
                              <p:par>
                                <p:cTn id="24" presetID="42"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par>
                          <p:cTn id="29" fill="hold">
                            <p:stCondLst>
                              <p:cond delay="4250"/>
                            </p:stCondLst>
                            <p:childTnLst>
                              <p:par>
                                <p:cTn id="30" presetID="22" presetClass="entr" presetSubtype="4"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1000"/>
                                        <p:tgtEl>
                                          <p:spTgt spid="10"/>
                                        </p:tgtEl>
                                      </p:cBhvr>
                                    </p:animEffect>
                                  </p:childTnLst>
                                </p:cTn>
                              </p:par>
                            </p:childTnLst>
                          </p:cTn>
                        </p:par>
                        <p:par>
                          <p:cTn id="33" fill="hold">
                            <p:stCondLst>
                              <p:cond delay="5250"/>
                            </p:stCondLst>
                            <p:childTnLst>
                              <p:par>
                                <p:cTn id="34" presetID="22" presetClass="entr" presetSubtype="4"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down)">
                                      <p:cBhvr>
                                        <p:cTn id="36" dur="1000"/>
                                        <p:tgtEl>
                                          <p:spTgt spid="11"/>
                                        </p:tgtEl>
                                      </p:cBhvr>
                                    </p:animEffect>
                                  </p:childTnLst>
                                </p:cTn>
                              </p:par>
                            </p:childTnLst>
                          </p:cTn>
                        </p:par>
                        <p:par>
                          <p:cTn id="37" fill="hold">
                            <p:stCondLst>
                              <p:cond delay="6250"/>
                            </p:stCondLst>
                            <p:childTnLst>
                              <p:par>
                                <p:cTn id="38" presetID="22" presetClass="entr" presetSubtype="4"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down)">
                                      <p:cBhvr>
                                        <p:cTn id="40" dur="1000"/>
                                        <p:tgtEl>
                                          <p:spTgt spid="17"/>
                                        </p:tgtEl>
                                      </p:cBhvr>
                                    </p:animEffect>
                                  </p:childTnLst>
                                </p:cTn>
                              </p:par>
                            </p:childTnLst>
                          </p:cTn>
                        </p:par>
                        <p:par>
                          <p:cTn id="41" fill="hold">
                            <p:stCondLst>
                              <p:cond delay="7250"/>
                            </p:stCondLst>
                            <p:childTnLst>
                              <p:par>
                                <p:cTn id="42" presetID="21" presetClass="entr" presetSubtype="1" fill="hold" nodeType="afterEffect">
                                  <p:stCondLst>
                                    <p:cond delay="500"/>
                                  </p:stCondLst>
                                  <p:childTnLst>
                                    <p:set>
                                      <p:cBhvr>
                                        <p:cTn id="43" dur="1" fill="hold">
                                          <p:stCondLst>
                                            <p:cond delay="0"/>
                                          </p:stCondLst>
                                        </p:cTn>
                                        <p:tgtEl>
                                          <p:spTgt spid="25"/>
                                        </p:tgtEl>
                                        <p:attrNameLst>
                                          <p:attrName>style.visibility</p:attrName>
                                        </p:attrNameLst>
                                      </p:cBhvr>
                                      <p:to>
                                        <p:strVal val="visible"/>
                                      </p:to>
                                    </p:set>
                                    <p:animEffect transition="in" filter="wheel(1)">
                                      <p:cBhvr>
                                        <p:cTn id="44" dur="2000"/>
                                        <p:tgtEl>
                                          <p:spTgt spid="25"/>
                                        </p:tgtEl>
                                      </p:cBhvr>
                                    </p:animEffect>
                                  </p:childTnLst>
                                </p:cTn>
                              </p:par>
                            </p:childTnLst>
                          </p:cTn>
                        </p:par>
                        <p:par>
                          <p:cTn id="45" fill="hold">
                            <p:stCondLst>
                              <p:cond delay="9750"/>
                            </p:stCondLst>
                            <p:childTnLst>
                              <p:par>
                                <p:cTn id="46" presetID="53" presetClass="entr" presetSubtype="16"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1000" fill="hold"/>
                                        <p:tgtEl>
                                          <p:spTgt spid="29"/>
                                        </p:tgtEl>
                                        <p:attrNameLst>
                                          <p:attrName>ppt_w</p:attrName>
                                        </p:attrNameLst>
                                      </p:cBhvr>
                                      <p:tavLst>
                                        <p:tav tm="0">
                                          <p:val>
                                            <p:fltVal val="0"/>
                                          </p:val>
                                        </p:tav>
                                        <p:tav tm="100000">
                                          <p:val>
                                            <p:strVal val="#ppt_w"/>
                                          </p:val>
                                        </p:tav>
                                      </p:tavLst>
                                    </p:anim>
                                    <p:anim calcmode="lin" valueType="num">
                                      <p:cBhvr>
                                        <p:cTn id="49" dur="1000" fill="hold"/>
                                        <p:tgtEl>
                                          <p:spTgt spid="29"/>
                                        </p:tgtEl>
                                        <p:attrNameLst>
                                          <p:attrName>ppt_h</p:attrName>
                                        </p:attrNameLst>
                                      </p:cBhvr>
                                      <p:tavLst>
                                        <p:tav tm="0">
                                          <p:val>
                                            <p:fltVal val="0"/>
                                          </p:val>
                                        </p:tav>
                                        <p:tav tm="100000">
                                          <p:val>
                                            <p:strVal val="#ppt_h"/>
                                          </p:val>
                                        </p:tav>
                                      </p:tavLst>
                                    </p:anim>
                                    <p:animEffect transition="in" filter="fade">
                                      <p:cBhvr>
                                        <p:cTn id="50"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1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a:extLst>
              <a:ext uri="{FF2B5EF4-FFF2-40B4-BE49-F238E27FC236}">
                <a16:creationId xmlns:a16="http://schemas.microsoft.com/office/drawing/2014/main" id="{BC70352C-8995-4CE3-B9C3-5CF36E202550}"/>
              </a:ext>
            </a:extLst>
          </p:cNvPr>
          <p:cNvSpPr>
            <a:spLocks/>
          </p:cNvSpPr>
          <p:nvPr/>
        </p:nvSpPr>
        <p:spPr bwMode="auto">
          <a:xfrm>
            <a:off x="1" y="1247776"/>
            <a:ext cx="17554575" cy="927100"/>
          </a:xfrm>
          <a:custGeom>
            <a:avLst/>
            <a:gdLst>
              <a:gd name="T0" fmla="*/ 7680 w 7680"/>
              <a:gd name="T1" fmla="*/ 295 h 404"/>
              <a:gd name="T2" fmla="*/ 7680 w 7680"/>
              <a:gd name="T3" fmla="*/ 0 h 404"/>
              <a:gd name="T4" fmla="*/ 0 w 7680"/>
              <a:gd name="T5" fmla="*/ 0 h 404"/>
              <a:gd name="T6" fmla="*/ 0 w 7680"/>
              <a:gd name="T7" fmla="*/ 295 h 404"/>
              <a:gd name="T8" fmla="*/ 3708 w 7680"/>
              <a:gd name="T9" fmla="*/ 404 h 404"/>
              <a:gd name="T10" fmla="*/ 3756 w 7680"/>
              <a:gd name="T11" fmla="*/ 255 h 404"/>
              <a:gd name="T12" fmla="*/ 3972 w 7680"/>
              <a:gd name="T13" fmla="*/ 404 h 404"/>
              <a:gd name="T14" fmla="*/ 7680 w 7680"/>
              <a:gd name="T15" fmla="*/ 295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22">
            <a:extLst>
              <a:ext uri="{FF2B5EF4-FFF2-40B4-BE49-F238E27FC236}">
                <a16:creationId xmlns:a16="http://schemas.microsoft.com/office/drawing/2014/main" id="{58535D2D-A068-47A4-8A8E-C8B5975B6825}"/>
              </a:ext>
            </a:extLst>
          </p:cNvPr>
          <p:cNvSpPr>
            <a:spLocks/>
          </p:cNvSpPr>
          <p:nvPr/>
        </p:nvSpPr>
        <p:spPr bwMode="auto">
          <a:xfrm>
            <a:off x="1" y="300038"/>
            <a:ext cx="17554575" cy="1876425"/>
          </a:xfrm>
          <a:custGeom>
            <a:avLst/>
            <a:gdLst>
              <a:gd name="T0" fmla="*/ 7680 w 7680"/>
              <a:gd name="T1" fmla="*/ 522 h 818"/>
              <a:gd name="T2" fmla="*/ 7680 w 7680"/>
              <a:gd name="T3" fmla="*/ 0 h 818"/>
              <a:gd name="T4" fmla="*/ 0 w 7680"/>
              <a:gd name="T5" fmla="*/ 0 h 818"/>
              <a:gd name="T6" fmla="*/ 0 w 7680"/>
              <a:gd name="T7" fmla="*/ 522 h 818"/>
              <a:gd name="T8" fmla="*/ 3708 w 7680"/>
              <a:gd name="T9" fmla="*/ 818 h 818"/>
              <a:gd name="T10" fmla="*/ 3832 w 7680"/>
              <a:gd name="T11" fmla="*/ 564 h 818"/>
              <a:gd name="T12" fmla="*/ 3977 w 7680"/>
              <a:gd name="T13" fmla="*/ 818 h 818"/>
              <a:gd name="T14" fmla="*/ 7680 w 7680"/>
              <a:gd name="T15" fmla="*/ 522 h 8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pic>
        <p:nvPicPr>
          <p:cNvPr id="40" name="Рисунок 39">
            <a:extLst>
              <a:ext uri="{FF2B5EF4-FFF2-40B4-BE49-F238E27FC236}">
                <a16:creationId xmlns:a16="http://schemas.microsoft.com/office/drawing/2014/main" id="{2E02C2F6-25B2-442F-9500-1E2738FF45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574" y="0"/>
            <a:ext cx="17621249" cy="2199077"/>
          </a:xfrm>
          <a:prstGeom prst="rect">
            <a:avLst/>
          </a:prstGeom>
        </p:spPr>
      </p:pic>
      <p:sp>
        <p:nvSpPr>
          <p:cNvPr id="13" name="Прямоугольник 12">
            <a:extLst>
              <a:ext uri="{FF2B5EF4-FFF2-40B4-BE49-F238E27FC236}">
                <a16:creationId xmlns:a16="http://schemas.microsoft.com/office/drawing/2014/main" id="{7EDF2B9F-7D72-4826-BCE8-C292EC1A2434}"/>
              </a:ext>
            </a:extLst>
          </p:cNvPr>
          <p:cNvSpPr/>
          <p:nvPr/>
        </p:nvSpPr>
        <p:spPr>
          <a:xfrm>
            <a:off x="1046018" y="-48461"/>
            <a:ext cx="15213158" cy="2785378"/>
          </a:xfrm>
          <a:prstGeom prst="rect">
            <a:avLst/>
          </a:prstGeom>
        </p:spPr>
        <p:txBody>
          <a:bodyPr wrap="square">
            <a:spAutoFit/>
          </a:bodyPr>
          <a:lstStyle/>
          <a:p>
            <a:pPr algn="ctr">
              <a:defRPr/>
            </a:pPr>
            <a:r>
              <a:rPr lang="en-US" altLang="en-US" sz="5000" b="1" spc="200" dirty="0">
                <a:solidFill>
                  <a:schemeClr val="bg1"/>
                </a:solidFill>
                <a:latin typeface="Calibri Bold" panose="020F0702030404030204" pitchFamily="34" charset="0"/>
                <a:cs typeface="Calibri Bold" panose="020F0702030404030204" pitchFamily="34" charset="0"/>
              </a:rPr>
              <a:t>Ensure availability of data </a:t>
            </a:r>
          </a:p>
          <a:p>
            <a:pPr algn="ctr">
              <a:defRPr/>
            </a:pPr>
            <a:r>
              <a:rPr lang="en-US" altLang="en-US" sz="5000" b="1" spc="200" dirty="0">
                <a:solidFill>
                  <a:schemeClr val="bg1"/>
                </a:solidFill>
                <a:latin typeface="Calibri Bold" panose="020F0702030404030204" pitchFamily="34" charset="0"/>
                <a:cs typeface="Calibri Bold" panose="020F0702030404030204" pitchFamily="34" charset="0"/>
              </a:rPr>
              <a:t>for baseline Indicators</a:t>
            </a:r>
          </a:p>
          <a:p>
            <a:pPr algn="ctr">
              <a:spcBef>
                <a:spcPct val="50000"/>
              </a:spcBef>
              <a:defRPr/>
            </a:pPr>
            <a:endParaRPr lang="en-US" altLang="en-US" sz="5000" b="1" spc="200" dirty="0">
              <a:solidFill>
                <a:schemeClr val="bg1"/>
              </a:solidFill>
              <a:latin typeface="Calibri Bold" panose="020F0702030404030204" pitchFamily="34" charset="0"/>
              <a:cs typeface="Calibri Bold" panose="020F0702030404030204" pitchFamily="34" charset="0"/>
            </a:endParaRPr>
          </a:p>
        </p:txBody>
      </p:sp>
      <p:grpSp>
        <p:nvGrpSpPr>
          <p:cNvPr id="2" name="Группа 6">
            <a:extLst>
              <a:ext uri="{FF2B5EF4-FFF2-40B4-BE49-F238E27FC236}">
                <a16:creationId xmlns:a16="http://schemas.microsoft.com/office/drawing/2014/main" id="{399F3F94-2ECF-428C-8CAE-B74CF7386FBD}"/>
              </a:ext>
            </a:extLst>
          </p:cNvPr>
          <p:cNvGrpSpPr/>
          <p:nvPr/>
        </p:nvGrpSpPr>
        <p:grpSpPr>
          <a:xfrm>
            <a:off x="0" y="1118588"/>
            <a:ext cx="17556163" cy="1585314"/>
            <a:chOff x="0" y="1118588"/>
            <a:chExt cx="17556163" cy="1585314"/>
          </a:xfrm>
        </p:grpSpPr>
        <p:pic>
          <p:nvPicPr>
            <p:cNvPr id="41" name="Рисунок 40">
              <a:extLst>
                <a:ext uri="{FF2B5EF4-FFF2-40B4-BE49-F238E27FC236}">
                  <a16:creationId xmlns:a16="http://schemas.microsoft.com/office/drawing/2014/main" id="{9D7F3FD3-50DA-4EDE-8A34-5CDC5371236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1118588"/>
              <a:ext cx="17556163" cy="1435582"/>
            </a:xfrm>
            <a:prstGeom prst="rect">
              <a:avLst/>
            </a:prstGeom>
          </p:spPr>
        </p:pic>
        <p:grpSp>
          <p:nvGrpSpPr>
            <p:cNvPr id="4" name="Группа 5">
              <a:extLst>
                <a:ext uri="{FF2B5EF4-FFF2-40B4-BE49-F238E27FC236}">
                  <a16:creationId xmlns:a16="http://schemas.microsoft.com/office/drawing/2014/main" id="{0DC75D09-3664-4B0F-96EF-C093D7E11A51}"/>
                </a:ext>
              </a:extLst>
            </p:cNvPr>
            <p:cNvGrpSpPr/>
            <p:nvPr/>
          </p:nvGrpSpPr>
          <p:grpSpPr>
            <a:xfrm>
              <a:off x="8013700" y="1694252"/>
              <a:ext cx="1555750" cy="1009650"/>
              <a:chOff x="8013700" y="1694252"/>
              <a:chExt cx="1555750" cy="1009650"/>
            </a:xfrm>
          </p:grpSpPr>
          <p:sp>
            <p:nvSpPr>
              <p:cNvPr id="5" name="Прямоугольник 4">
                <a:extLst>
                  <a:ext uri="{FF2B5EF4-FFF2-40B4-BE49-F238E27FC236}">
                    <a16:creationId xmlns:a16="http://schemas.microsoft.com/office/drawing/2014/main" id="{251D49A6-2B0D-4594-B56D-FD0704634947}"/>
                  </a:ext>
                </a:extLst>
              </p:cNvPr>
              <p:cNvSpPr/>
              <p:nvPr/>
            </p:nvSpPr>
            <p:spPr>
              <a:xfrm>
                <a:off x="8013700" y="1694252"/>
                <a:ext cx="1555750" cy="1009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id="{3DF3E48A-B68B-4DB7-A5BF-4F50A4558A83}"/>
                  </a:ext>
                </a:extLst>
              </p:cNvPr>
              <p:cNvPicPr>
                <a:picLocks noChangeAspect="1"/>
              </p:cNvPicPr>
              <p:nvPr/>
            </p:nvPicPr>
            <p:blipFill>
              <a:blip r:embed="rId7" cstate="print">
                <a:extLst>
                  <a:ext uri="{96DAC541-7B7A-43D3-8B79-37D633B846F1}">
                    <asvg:svgBlip xmlns:asvg="http://schemas.microsoft.com/office/drawing/2016/SVG/main" r:embed="rId8"/>
                  </a:ext>
                </a:extLst>
              </a:blip>
              <a:stretch>
                <a:fillRect/>
              </a:stretch>
            </p:blipFill>
            <p:spPr>
              <a:xfrm>
                <a:off x="8163720" y="1733490"/>
                <a:ext cx="1221580" cy="787748"/>
              </a:xfrm>
              <a:prstGeom prst="rect">
                <a:avLst/>
              </a:prstGeom>
            </p:spPr>
          </p:pic>
        </p:grpSp>
      </p:grpSp>
      <p:pic>
        <p:nvPicPr>
          <p:cNvPr id="23" name="Picture 4" descr="დაკავშირებული სურათი">
            <a:extLst>
              <a:ext uri="{FF2B5EF4-FFF2-40B4-BE49-F238E27FC236}">
                <a16:creationId xmlns:a16="http://schemas.microsoft.com/office/drawing/2014/main" id="{974C11A8-2275-40A5-8A8D-C931FEC69BC2}"/>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3001106" y="6187293"/>
            <a:ext cx="3886368" cy="3520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20">
            <a:extLst>
              <a:ext uri="{FF2B5EF4-FFF2-40B4-BE49-F238E27FC236}">
                <a16:creationId xmlns:a16="http://schemas.microsoft.com/office/drawing/2014/main" id="{07792563-057A-4B30-937A-89408729DA0C}"/>
              </a:ext>
            </a:extLst>
          </p:cNvPr>
          <p:cNvSpPr/>
          <p:nvPr/>
        </p:nvSpPr>
        <p:spPr>
          <a:xfrm>
            <a:off x="584099" y="2683358"/>
            <a:ext cx="14619738" cy="4493538"/>
          </a:xfrm>
          <a:prstGeom prst="rect">
            <a:avLst/>
          </a:prstGeom>
        </p:spPr>
        <p:txBody>
          <a:bodyPr wrap="square">
            <a:spAutoFit/>
          </a:bodyPr>
          <a:lstStyle/>
          <a:p>
            <a:pPr>
              <a:buFont typeface="Wingdings" pitchFamily="2" charset="2"/>
              <a:buChar char="q"/>
              <a:defRPr/>
            </a:pPr>
            <a:r>
              <a:rPr lang="en-AU" sz="2200" b="1" dirty="0">
                <a:solidFill>
                  <a:srgbClr val="0070C0"/>
                </a:solidFill>
                <a:latin typeface="Arial" charset="0"/>
                <a:cs typeface="Arial" charset="0"/>
              </a:rPr>
              <a:t> Establish new statistical surveys</a:t>
            </a:r>
          </a:p>
          <a:p>
            <a:pPr>
              <a:defRPr/>
            </a:pPr>
            <a:endParaRPr lang="en-AU" sz="2200" dirty="0">
              <a:solidFill>
                <a:srgbClr val="0070C0"/>
              </a:solidFill>
              <a:latin typeface="Arial" charset="0"/>
              <a:cs typeface="Arial" charset="0"/>
            </a:endParaRPr>
          </a:p>
          <a:p>
            <a:pPr marL="400050" lvl="1">
              <a:buFont typeface="Wingdings" pitchFamily="2" charset="2"/>
              <a:buChar char="Ø"/>
              <a:defRPr/>
            </a:pPr>
            <a:r>
              <a:rPr lang="en-US" sz="2200" b="1" dirty="0">
                <a:solidFill>
                  <a:srgbClr val="0070C0"/>
                </a:solidFill>
                <a:latin typeface="Arial" charset="0"/>
                <a:cs typeface="Arial" charset="0"/>
              </a:rPr>
              <a:t> Multiple Indicators Cluster Survey (MICS) with UNICEF financial and methodological support</a:t>
            </a:r>
          </a:p>
          <a:p>
            <a:pPr marL="800100" lvl="2">
              <a:buFont typeface="Wingdings" pitchFamily="2" charset="2"/>
              <a:buChar char="ü"/>
              <a:defRPr/>
            </a:pPr>
            <a:r>
              <a:rPr lang="en-US" sz="2200" dirty="0">
                <a:solidFill>
                  <a:srgbClr val="0070C0"/>
                </a:solidFill>
                <a:latin typeface="Arial" charset="0"/>
                <a:cs typeface="Arial" charset="0"/>
              </a:rPr>
              <a:t> Data will be available in 2019</a:t>
            </a:r>
          </a:p>
          <a:p>
            <a:pPr marL="800100" lvl="2">
              <a:defRPr/>
            </a:pPr>
            <a:endParaRPr lang="en-US" sz="2200" dirty="0">
              <a:solidFill>
                <a:srgbClr val="0070C0"/>
              </a:solidFill>
              <a:latin typeface="Arial" charset="0"/>
              <a:cs typeface="Arial" charset="0"/>
            </a:endParaRPr>
          </a:p>
          <a:p>
            <a:pPr marL="400050" lvl="1">
              <a:buFont typeface="Wingdings" pitchFamily="2" charset="2"/>
              <a:buChar char="Ø"/>
              <a:defRPr/>
            </a:pPr>
            <a:r>
              <a:rPr lang="en-US" sz="2200" b="1" dirty="0">
                <a:solidFill>
                  <a:srgbClr val="0070C0"/>
                </a:solidFill>
                <a:latin typeface="Arial" charset="0"/>
                <a:cs typeface="Arial" charset="0"/>
              </a:rPr>
              <a:t> National Survey of Violence Against Women with UN Women financial and methodological support.</a:t>
            </a:r>
          </a:p>
          <a:p>
            <a:pPr marL="800100" lvl="2">
              <a:buFont typeface="Wingdings" pitchFamily="2" charset="2"/>
              <a:buChar char="ü"/>
              <a:defRPr/>
            </a:pPr>
            <a:r>
              <a:rPr lang="en-US" sz="2200" dirty="0">
                <a:solidFill>
                  <a:srgbClr val="0070C0"/>
                </a:solidFill>
                <a:latin typeface="Arial" charset="0"/>
                <a:cs typeface="Arial" charset="0"/>
              </a:rPr>
              <a:t>Data is already available, since May, 2018</a:t>
            </a:r>
          </a:p>
          <a:p>
            <a:pPr marL="800100" lvl="2">
              <a:defRPr/>
            </a:pPr>
            <a:endParaRPr lang="en-AU" sz="2200" b="1" dirty="0">
              <a:solidFill>
                <a:srgbClr val="0070C0"/>
              </a:solidFill>
              <a:latin typeface="Arial" charset="0"/>
              <a:cs typeface="Arial" charset="0"/>
            </a:endParaRPr>
          </a:p>
          <a:p>
            <a:pPr marL="400050" lvl="1">
              <a:buFont typeface="Arial" pitchFamily="34" charset="0"/>
              <a:buNone/>
              <a:defRPr/>
            </a:pPr>
            <a:endParaRPr lang="en-AU" sz="2200" dirty="0">
              <a:solidFill>
                <a:srgbClr val="0070C0"/>
              </a:solidFill>
              <a:latin typeface="Arial" charset="0"/>
              <a:cs typeface="Arial" charset="0"/>
            </a:endParaRPr>
          </a:p>
          <a:p>
            <a:pPr marL="2695575">
              <a:buFont typeface="Wingdings" pitchFamily="2" charset="2"/>
              <a:buChar char="q"/>
              <a:defRPr/>
            </a:pPr>
            <a:r>
              <a:rPr lang="en-AU" sz="2200" b="1" dirty="0">
                <a:solidFill>
                  <a:srgbClr val="0070C0"/>
                </a:solidFill>
                <a:latin typeface="Arial" charset="0"/>
                <a:cs typeface="Arial" charset="0"/>
              </a:rPr>
              <a:t> Identify potential sources of administrative data and working with administrative institutions</a:t>
            </a:r>
          </a:p>
          <a:p>
            <a:pPr marL="2695575" indent="-2695575">
              <a:buFont typeface="Arial" pitchFamily="34" charset="0"/>
              <a:buNone/>
              <a:defRPr/>
            </a:pPr>
            <a:endParaRPr lang="en-AU" sz="2200" dirty="0">
              <a:solidFill>
                <a:srgbClr val="0070C0"/>
              </a:solidFill>
              <a:latin typeface="Arial" charset="0"/>
              <a:cs typeface="Arial" charset="0"/>
            </a:endParaRPr>
          </a:p>
          <a:p>
            <a:pPr marL="2695575">
              <a:buFont typeface="Wingdings" pitchFamily="2" charset="2"/>
              <a:buChar char="q"/>
              <a:defRPr/>
            </a:pPr>
            <a:r>
              <a:rPr lang="en-GB" sz="2200" dirty="0">
                <a:solidFill>
                  <a:srgbClr val="0070C0"/>
                </a:solidFill>
                <a:latin typeface="Arial" charset="0"/>
                <a:cs typeface="Arial" charset="0"/>
              </a:rPr>
              <a:t> </a:t>
            </a:r>
            <a:r>
              <a:rPr lang="en-AU" sz="2200" b="1" dirty="0">
                <a:solidFill>
                  <a:srgbClr val="0070C0"/>
                </a:solidFill>
                <a:latin typeface="Arial" charset="0"/>
                <a:cs typeface="Arial" charset="0"/>
              </a:rPr>
              <a:t>Active cooperation with International institutions (FAO, WB, IMF)</a:t>
            </a:r>
            <a:endParaRPr lang="en-US" sz="2200" b="1" dirty="0">
              <a:solidFill>
                <a:srgbClr val="0070C0"/>
              </a:solidFill>
              <a:latin typeface="Arial" charset="0"/>
              <a:cs typeface="Arial" charset="0"/>
            </a:endParaRPr>
          </a:p>
        </p:txBody>
      </p:sp>
      <p:pic>
        <p:nvPicPr>
          <p:cNvPr id="22" name="Picture 2" descr="survey-ის სურათის შედეგი">
            <a:extLst>
              <a:ext uri="{FF2B5EF4-FFF2-40B4-BE49-F238E27FC236}">
                <a16:creationId xmlns:a16="http://schemas.microsoft.com/office/drawing/2014/main" id="{D4DD9710-1888-4819-950C-3259C87E51F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574" y="5508840"/>
            <a:ext cx="3371673" cy="179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50832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17" presetClass="entr" presetSubtype="1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750" fill="hold"/>
                                        <p:tgtEl>
                                          <p:spTgt spid="23"/>
                                        </p:tgtEl>
                                        <p:attrNameLst>
                                          <p:attrName>ppt_w</p:attrName>
                                        </p:attrNameLst>
                                      </p:cBhvr>
                                      <p:tavLst>
                                        <p:tav tm="0">
                                          <p:val>
                                            <p:fltVal val="0"/>
                                          </p:val>
                                        </p:tav>
                                        <p:tav tm="100000">
                                          <p:val>
                                            <p:strVal val="#ppt_w"/>
                                          </p:val>
                                        </p:tav>
                                      </p:tavLst>
                                    </p:anim>
                                    <p:anim calcmode="lin" valueType="num">
                                      <p:cBhvr>
                                        <p:cTn id="15" dur="750" fill="hold"/>
                                        <p:tgtEl>
                                          <p:spTgt spid="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a:extLst>
              <a:ext uri="{FF2B5EF4-FFF2-40B4-BE49-F238E27FC236}">
                <a16:creationId xmlns:a16="http://schemas.microsoft.com/office/drawing/2014/main" id="{BC70352C-8995-4CE3-B9C3-5CF36E202550}"/>
              </a:ext>
            </a:extLst>
          </p:cNvPr>
          <p:cNvSpPr>
            <a:spLocks/>
          </p:cNvSpPr>
          <p:nvPr/>
        </p:nvSpPr>
        <p:spPr bwMode="auto">
          <a:xfrm>
            <a:off x="1" y="1247776"/>
            <a:ext cx="17554575" cy="927100"/>
          </a:xfrm>
          <a:custGeom>
            <a:avLst/>
            <a:gdLst>
              <a:gd name="T0" fmla="*/ 7680 w 7680"/>
              <a:gd name="T1" fmla="*/ 295 h 404"/>
              <a:gd name="T2" fmla="*/ 7680 w 7680"/>
              <a:gd name="T3" fmla="*/ 0 h 404"/>
              <a:gd name="T4" fmla="*/ 0 w 7680"/>
              <a:gd name="T5" fmla="*/ 0 h 404"/>
              <a:gd name="T6" fmla="*/ 0 w 7680"/>
              <a:gd name="T7" fmla="*/ 295 h 404"/>
              <a:gd name="T8" fmla="*/ 3708 w 7680"/>
              <a:gd name="T9" fmla="*/ 404 h 404"/>
              <a:gd name="T10" fmla="*/ 3756 w 7680"/>
              <a:gd name="T11" fmla="*/ 255 h 404"/>
              <a:gd name="T12" fmla="*/ 3972 w 7680"/>
              <a:gd name="T13" fmla="*/ 404 h 404"/>
              <a:gd name="T14" fmla="*/ 7680 w 7680"/>
              <a:gd name="T15" fmla="*/ 295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22">
            <a:extLst>
              <a:ext uri="{FF2B5EF4-FFF2-40B4-BE49-F238E27FC236}">
                <a16:creationId xmlns:a16="http://schemas.microsoft.com/office/drawing/2014/main" id="{58535D2D-A068-47A4-8A8E-C8B5975B6825}"/>
              </a:ext>
            </a:extLst>
          </p:cNvPr>
          <p:cNvSpPr>
            <a:spLocks/>
          </p:cNvSpPr>
          <p:nvPr/>
        </p:nvSpPr>
        <p:spPr bwMode="auto">
          <a:xfrm>
            <a:off x="1" y="300038"/>
            <a:ext cx="17554575" cy="1876425"/>
          </a:xfrm>
          <a:custGeom>
            <a:avLst/>
            <a:gdLst>
              <a:gd name="T0" fmla="*/ 7680 w 7680"/>
              <a:gd name="T1" fmla="*/ 522 h 818"/>
              <a:gd name="T2" fmla="*/ 7680 w 7680"/>
              <a:gd name="T3" fmla="*/ 0 h 818"/>
              <a:gd name="T4" fmla="*/ 0 w 7680"/>
              <a:gd name="T5" fmla="*/ 0 h 818"/>
              <a:gd name="T6" fmla="*/ 0 w 7680"/>
              <a:gd name="T7" fmla="*/ 522 h 818"/>
              <a:gd name="T8" fmla="*/ 3708 w 7680"/>
              <a:gd name="T9" fmla="*/ 818 h 818"/>
              <a:gd name="T10" fmla="*/ 3832 w 7680"/>
              <a:gd name="T11" fmla="*/ 564 h 818"/>
              <a:gd name="T12" fmla="*/ 3977 w 7680"/>
              <a:gd name="T13" fmla="*/ 818 h 818"/>
              <a:gd name="T14" fmla="*/ 7680 w 7680"/>
              <a:gd name="T15" fmla="*/ 522 h 8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pic>
        <p:nvPicPr>
          <p:cNvPr id="40" name="Рисунок 39">
            <a:extLst>
              <a:ext uri="{FF2B5EF4-FFF2-40B4-BE49-F238E27FC236}">
                <a16:creationId xmlns:a16="http://schemas.microsoft.com/office/drawing/2014/main" id="{2E02C2F6-25B2-442F-9500-1E2738FF45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574" y="0"/>
            <a:ext cx="17621249" cy="2199077"/>
          </a:xfrm>
          <a:prstGeom prst="rect">
            <a:avLst/>
          </a:prstGeom>
        </p:spPr>
      </p:pic>
      <p:sp>
        <p:nvSpPr>
          <p:cNvPr id="13" name="Прямоугольник 12">
            <a:extLst>
              <a:ext uri="{FF2B5EF4-FFF2-40B4-BE49-F238E27FC236}">
                <a16:creationId xmlns:a16="http://schemas.microsoft.com/office/drawing/2014/main" id="{7EDF2B9F-7D72-4826-BCE8-C292EC1A2434}"/>
              </a:ext>
            </a:extLst>
          </p:cNvPr>
          <p:cNvSpPr/>
          <p:nvPr/>
        </p:nvSpPr>
        <p:spPr>
          <a:xfrm>
            <a:off x="1972660" y="-44227"/>
            <a:ext cx="14261456" cy="1631216"/>
          </a:xfrm>
          <a:prstGeom prst="rect">
            <a:avLst/>
          </a:prstGeom>
        </p:spPr>
        <p:txBody>
          <a:bodyPr wrap="square">
            <a:spAutoFit/>
          </a:bodyPr>
          <a:lstStyle/>
          <a:p>
            <a:pPr algn="ctr">
              <a:spcBef>
                <a:spcPct val="50000"/>
              </a:spcBef>
              <a:defRPr/>
            </a:pPr>
            <a:r>
              <a:rPr lang="en-US" altLang="en-US" sz="5000" b="1" spc="200" dirty="0">
                <a:solidFill>
                  <a:schemeClr val="bg1"/>
                </a:solidFill>
                <a:latin typeface="Times New Roman" panose="02020603050405020304" pitchFamily="18" charset="0"/>
                <a:cs typeface="Times New Roman" panose="02020603050405020304" pitchFamily="18" charset="0"/>
              </a:rPr>
              <a:t>The value of statistics                                               for decisionmakers and users</a:t>
            </a:r>
          </a:p>
        </p:txBody>
      </p:sp>
      <p:grpSp>
        <p:nvGrpSpPr>
          <p:cNvPr id="2" name="Группа 6">
            <a:extLst>
              <a:ext uri="{FF2B5EF4-FFF2-40B4-BE49-F238E27FC236}">
                <a16:creationId xmlns:a16="http://schemas.microsoft.com/office/drawing/2014/main" id="{399F3F94-2ECF-428C-8CAE-B74CF7386FBD}"/>
              </a:ext>
            </a:extLst>
          </p:cNvPr>
          <p:cNvGrpSpPr/>
          <p:nvPr/>
        </p:nvGrpSpPr>
        <p:grpSpPr>
          <a:xfrm>
            <a:off x="0" y="1118588"/>
            <a:ext cx="17556163" cy="1585314"/>
            <a:chOff x="0" y="1118588"/>
            <a:chExt cx="17556163" cy="1585314"/>
          </a:xfrm>
        </p:grpSpPr>
        <p:pic>
          <p:nvPicPr>
            <p:cNvPr id="41" name="Рисунок 40">
              <a:extLst>
                <a:ext uri="{FF2B5EF4-FFF2-40B4-BE49-F238E27FC236}">
                  <a16:creationId xmlns:a16="http://schemas.microsoft.com/office/drawing/2014/main" id="{9D7F3FD3-50DA-4EDE-8A34-5CDC5371236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1118588"/>
              <a:ext cx="17556163" cy="1435582"/>
            </a:xfrm>
            <a:prstGeom prst="rect">
              <a:avLst/>
            </a:prstGeom>
          </p:spPr>
        </p:pic>
        <p:grpSp>
          <p:nvGrpSpPr>
            <p:cNvPr id="4" name="Группа 5">
              <a:extLst>
                <a:ext uri="{FF2B5EF4-FFF2-40B4-BE49-F238E27FC236}">
                  <a16:creationId xmlns:a16="http://schemas.microsoft.com/office/drawing/2014/main" id="{0DC75D09-3664-4B0F-96EF-C093D7E11A51}"/>
                </a:ext>
              </a:extLst>
            </p:cNvPr>
            <p:cNvGrpSpPr/>
            <p:nvPr/>
          </p:nvGrpSpPr>
          <p:grpSpPr>
            <a:xfrm>
              <a:off x="8013700" y="1694252"/>
              <a:ext cx="1555750" cy="1009650"/>
              <a:chOff x="8013700" y="1694252"/>
              <a:chExt cx="1555750" cy="1009650"/>
            </a:xfrm>
          </p:grpSpPr>
          <p:sp>
            <p:nvSpPr>
              <p:cNvPr id="5" name="Прямоугольник 4">
                <a:extLst>
                  <a:ext uri="{FF2B5EF4-FFF2-40B4-BE49-F238E27FC236}">
                    <a16:creationId xmlns:a16="http://schemas.microsoft.com/office/drawing/2014/main" id="{251D49A6-2B0D-4594-B56D-FD0704634947}"/>
                  </a:ext>
                </a:extLst>
              </p:cNvPr>
              <p:cNvSpPr/>
              <p:nvPr/>
            </p:nvSpPr>
            <p:spPr>
              <a:xfrm>
                <a:off x="8013700" y="1694252"/>
                <a:ext cx="1555750" cy="1009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id="{3DF3E48A-B68B-4DB7-A5BF-4F50A4558A83}"/>
                  </a:ext>
                </a:extLst>
              </p:cNvPr>
              <p:cNvPicPr>
                <a:picLocks noChangeAspect="1"/>
              </p:cNvPicPr>
              <p:nvPr/>
            </p:nvPicPr>
            <p:blipFill>
              <a:blip r:embed="rId7" cstate="print">
                <a:extLst>
                  <a:ext uri="{96DAC541-7B7A-43D3-8B79-37D633B846F1}">
                    <asvg:svgBlip xmlns:asvg="http://schemas.microsoft.com/office/drawing/2016/SVG/main" r:embed="rId8"/>
                  </a:ext>
                </a:extLst>
              </a:blip>
              <a:stretch>
                <a:fillRect/>
              </a:stretch>
            </p:blipFill>
            <p:spPr>
              <a:xfrm>
                <a:off x="8163720" y="1733490"/>
                <a:ext cx="1221580" cy="787748"/>
              </a:xfrm>
              <a:prstGeom prst="rect">
                <a:avLst/>
              </a:prstGeom>
            </p:spPr>
          </p:pic>
        </p:grpSp>
      </p:grpSp>
      <p:sp>
        <p:nvSpPr>
          <p:cNvPr id="10" name="Прямоугольник 9">
            <a:extLst>
              <a:ext uri="{FF2B5EF4-FFF2-40B4-BE49-F238E27FC236}">
                <a16:creationId xmlns:a16="http://schemas.microsoft.com/office/drawing/2014/main" id="{8EDB157B-5048-46D2-9BFA-49956BB2A299}"/>
              </a:ext>
            </a:extLst>
          </p:cNvPr>
          <p:cNvSpPr/>
          <p:nvPr/>
        </p:nvSpPr>
        <p:spPr>
          <a:xfrm>
            <a:off x="652464" y="2732544"/>
            <a:ext cx="10990445" cy="523220"/>
          </a:xfrm>
          <a:prstGeom prst="rect">
            <a:avLst/>
          </a:prstGeom>
        </p:spPr>
        <p:txBody>
          <a:bodyPr wrap="none">
            <a:spAutoFit/>
          </a:bodyPr>
          <a:lstStyle/>
          <a:p>
            <a:r>
              <a:rPr lang="fr-CH" altLang="ka-GE" sz="2800" spc="100" dirty="0">
                <a:solidFill>
                  <a:srgbClr val="0080BD"/>
                </a:solidFill>
                <a:latin typeface="Times New Roman" panose="02020603050405020304" pitchFamily="18" charset="0"/>
                <a:cs typeface="Times New Roman" panose="02020603050405020304" pitchFamily="18" charset="0"/>
              </a:rPr>
              <a:t>NEED FOR DIALOGUE WITH POLICYMAKERS/GOVERNMENT</a:t>
            </a:r>
          </a:p>
        </p:txBody>
      </p:sp>
      <p:sp>
        <p:nvSpPr>
          <p:cNvPr id="11" name="Прямоугольник 10">
            <a:extLst>
              <a:ext uri="{FF2B5EF4-FFF2-40B4-BE49-F238E27FC236}">
                <a16:creationId xmlns:a16="http://schemas.microsoft.com/office/drawing/2014/main" id="{94139762-FC1E-48C7-9930-31C877FD367F}"/>
              </a:ext>
            </a:extLst>
          </p:cNvPr>
          <p:cNvSpPr/>
          <p:nvPr/>
        </p:nvSpPr>
        <p:spPr>
          <a:xfrm>
            <a:off x="652465" y="3426567"/>
            <a:ext cx="16543336" cy="1446550"/>
          </a:xfrm>
          <a:prstGeom prst="rect">
            <a:avLst/>
          </a:prstGeom>
        </p:spPr>
        <p:txBody>
          <a:bodyPr wrap="square">
            <a:spAutoFit/>
          </a:bodyPr>
          <a:lstStyle/>
          <a:p>
            <a:pPr marL="342900" lvl="1" indent="-342900">
              <a:buFont typeface="Arial" panose="020B0604020202020204" pitchFamily="34" charset="0"/>
              <a:buChar char="•"/>
            </a:pPr>
            <a:r>
              <a:rPr lang="fr-CH" altLang="ka-GE" sz="2200" spc="100" dirty="0" err="1">
                <a:solidFill>
                  <a:srgbClr val="0080BD"/>
                </a:solidFill>
                <a:latin typeface="Times New Roman" panose="02020603050405020304" pitchFamily="18" charset="0"/>
                <a:cs typeface="Times New Roman" panose="02020603050405020304" pitchFamily="18" charset="0"/>
              </a:rPr>
              <a:t>SDGs</a:t>
            </a:r>
            <a:r>
              <a:rPr lang="fr-CH" altLang="ka-GE" sz="2200" spc="100" dirty="0">
                <a:solidFill>
                  <a:srgbClr val="0080BD"/>
                </a:solidFill>
                <a:latin typeface="Times New Roman" panose="02020603050405020304" pitchFamily="18" charset="0"/>
                <a:cs typeface="Times New Roman" panose="02020603050405020304" pitchFamily="18" charset="0"/>
              </a:rPr>
              <a:t> made </a:t>
            </a:r>
            <a:r>
              <a:rPr lang="fr-CH" altLang="ka-GE" sz="2200" spc="100" dirty="0" err="1">
                <a:solidFill>
                  <a:srgbClr val="0080BD"/>
                </a:solidFill>
                <a:latin typeface="Times New Roman" panose="02020603050405020304" pitchFamily="18" charset="0"/>
                <a:cs typeface="Times New Roman" panose="02020603050405020304" pitchFamily="18" charset="0"/>
              </a:rPr>
              <a:t>statisticians</a:t>
            </a:r>
            <a:r>
              <a:rPr lang="fr-CH" altLang="ka-GE" sz="2200" spc="100" dirty="0">
                <a:solidFill>
                  <a:srgbClr val="0080BD"/>
                </a:solidFill>
                <a:latin typeface="Times New Roman" panose="02020603050405020304" pitchFamily="18" charset="0"/>
                <a:cs typeface="Times New Roman" panose="02020603050405020304" pitchFamily="18" charset="0"/>
              </a:rPr>
              <a:t> and </a:t>
            </a:r>
            <a:r>
              <a:rPr lang="fr-CH" altLang="ka-GE" sz="2200" spc="100" dirty="0" err="1">
                <a:solidFill>
                  <a:srgbClr val="0080BD"/>
                </a:solidFill>
                <a:latin typeface="Times New Roman" panose="02020603050405020304" pitchFamily="18" charset="0"/>
                <a:cs typeface="Times New Roman" panose="02020603050405020304" pitchFamily="18" charset="0"/>
              </a:rPr>
              <a:t>policimakers</a:t>
            </a:r>
            <a:r>
              <a:rPr lang="fr-CH" altLang="ka-GE" sz="2200" spc="100" dirty="0">
                <a:solidFill>
                  <a:srgbClr val="0080BD"/>
                </a:solidFill>
                <a:latin typeface="Times New Roman" panose="02020603050405020304" pitchFamily="18" charset="0"/>
                <a:cs typeface="Times New Roman" panose="02020603050405020304" pitchFamily="18" charset="0"/>
              </a:rPr>
              <a:t> close to </a:t>
            </a:r>
            <a:r>
              <a:rPr lang="fr-CH" altLang="ka-GE" sz="2200" spc="100" dirty="0" err="1">
                <a:solidFill>
                  <a:srgbClr val="0080BD"/>
                </a:solidFill>
                <a:latin typeface="Times New Roman" panose="02020603050405020304" pitchFamily="18" charset="0"/>
                <a:cs typeface="Times New Roman" panose="02020603050405020304" pitchFamily="18" charset="0"/>
              </a:rPr>
              <a:t>each</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other</a:t>
            </a:r>
            <a:endParaRPr lang="fr-CH" altLang="ka-GE" sz="2200" spc="100" dirty="0">
              <a:solidFill>
                <a:srgbClr val="0080BD"/>
              </a:solidFill>
              <a:latin typeface="Times New Roman" panose="02020603050405020304" pitchFamily="18" charset="0"/>
              <a:cs typeface="Times New Roman" panose="02020603050405020304" pitchFamily="18" charset="0"/>
            </a:endParaRPr>
          </a:p>
          <a:p>
            <a:pPr marL="342900" lvl="1" indent="-342900">
              <a:buFont typeface="Arial" panose="020B0604020202020204" pitchFamily="34" charset="0"/>
              <a:buChar char="•"/>
            </a:pPr>
            <a:r>
              <a:rPr lang="fr-CH" altLang="ka-GE" sz="2200" spc="100" dirty="0" err="1">
                <a:solidFill>
                  <a:srgbClr val="0080BD"/>
                </a:solidFill>
                <a:latin typeface="Times New Roman" panose="02020603050405020304" pitchFamily="18" charset="0"/>
                <a:cs typeface="Times New Roman" panose="02020603050405020304" pitchFamily="18" charset="0"/>
              </a:rPr>
              <a:t>Bilateral</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cooperation</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ensures</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that</a:t>
            </a:r>
            <a:r>
              <a:rPr lang="fr-CH" altLang="ka-GE" sz="2200" spc="100" dirty="0">
                <a:solidFill>
                  <a:srgbClr val="0080BD"/>
                </a:solidFill>
                <a:latin typeface="Times New Roman" panose="02020603050405020304" pitchFamily="18" charset="0"/>
                <a:cs typeface="Times New Roman" panose="02020603050405020304" pitchFamily="18" charset="0"/>
              </a:rPr>
              <a:t> objectives are </a:t>
            </a:r>
            <a:r>
              <a:rPr lang="fr-CH" altLang="ka-GE" sz="2200" spc="100" dirty="0" err="1">
                <a:solidFill>
                  <a:srgbClr val="0080BD"/>
                </a:solidFill>
                <a:latin typeface="Times New Roman" panose="02020603050405020304" pitchFamily="18" charset="0"/>
                <a:cs typeface="Times New Roman" panose="02020603050405020304" pitchFamily="18" charset="0"/>
              </a:rPr>
              <a:t>measurable</a:t>
            </a:r>
            <a:r>
              <a:rPr lang="fr-CH" altLang="ka-GE" sz="2200" spc="100" dirty="0">
                <a:solidFill>
                  <a:srgbClr val="0080BD"/>
                </a:solidFill>
                <a:latin typeface="Times New Roman" panose="02020603050405020304" pitchFamily="18" charset="0"/>
                <a:cs typeface="Times New Roman" panose="02020603050405020304" pitchFamily="18" charset="0"/>
              </a:rPr>
              <a:t> and </a:t>
            </a:r>
            <a:r>
              <a:rPr lang="fr-CH" altLang="ka-GE" sz="2200" spc="100" dirty="0" err="1">
                <a:solidFill>
                  <a:srgbClr val="0080BD"/>
                </a:solidFill>
                <a:latin typeface="Times New Roman" panose="02020603050405020304" pitchFamily="18" charset="0"/>
                <a:cs typeface="Times New Roman" panose="02020603050405020304" pitchFamily="18" charset="0"/>
              </a:rPr>
              <a:t>selected</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indicators</a:t>
            </a:r>
            <a:r>
              <a:rPr lang="fr-CH" altLang="ka-GE" sz="2200" spc="100" dirty="0">
                <a:solidFill>
                  <a:srgbClr val="0080BD"/>
                </a:solidFill>
                <a:latin typeface="Times New Roman" panose="02020603050405020304" pitchFamily="18" charset="0"/>
                <a:cs typeface="Times New Roman" panose="02020603050405020304" pitchFamily="18" charset="0"/>
              </a:rPr>
              <a:t> are </a:t>
            </a:r>
            <a:r>
              <a:rPr lang="fr-CH" altLang="ka-GE" sz="2200" spc="100" dirty="0" err="1">
                <a:solidFill>
                  <a:srgbClr val="0080BD"/>
                </a:solidFill>
                <a:latin typeface="Times New Roman" panose="02020603050405020304" pitchFamily="18" charset="0"/>
                <a:cs typeface="Times New Roman" panose="02020603050405020304" pitchFamily="18" charset="0"/>
              </a:rPr>
              <a:t>recognized</a:t>
            </a:r>
            <a:r>
              <a:rPr lang="fr-CH" altLang="ka-GE" sz="2200" spc="100" dirty="0">
                <a:solidFill>
                  <a:srgbClr val="0080BD"/>
                </a:solidFill>
                <a:latin typeface="Times New Roman" panose="02020603050405020304" pitchFamily="18" charset="0"/>
                <a:cs typeface="Times New Roman" panose="02020603050405020304" pitchFamily="18" charset="0"/>
              </a:rPr>
              <a:t> by </a:t>
            </a:r>
            <a:r>
              <a:rPr lang="fr-CH" altLang="ka-GE" sz="2200" spc="100" dirty="0" err="1">
                <a:solidFill>
                  <a:srgbClr val="0080BD"/>
                </a:solidFill>
                <a:latin typeface="Times New Roman" panose="02020603050405020304" pitchFamily="18" charset="0"/>
                <a:cs typeface="Times New Roman" panose="02020603050405020304" pitchFamily="18" charset="0"/>
              </a:rPr>
              <a:t>policymakers</a:t>
            </a:r>
            <a:endParaRPr lang="fr-CH" altLang="ka-GE" sz="2200" spc="100" dirty="0">
              <a:solidFill>
                <a:srgbClr val="0080BD"/>
              </a:solidFill>
              <a:latin typeface="Times New Roman" panose="02020603050405020304" pitchFamily="18" charset="0"/>
              <a:cs typeface="Times New Roman" panose="02020603050405020304" pitchFamily="18" charset="0"/>
            </a:endParaRPr>
          </a:p>
          <a:p>
            <a:pPr marL="342900" lvl="1" indent="-342900">
              <a:buFont typeface="Arial" panose="020B0604020202020204" pitchFamily="34" charset="0"/>
              <a:buChar char="•"/>
            </a:pPr>
            <a:r>
              <a:rPr lang="fr-CH" altLang="ka-GE" sz="2200" spc="100" dirty="0" err="1">
                <a:solidFill>
                  <a:srgbClr val="0080BD"/>
                </a:solidFill>
                <a:latin typeface="Times New Roman" panose="02020603050405020304" pitchFamily="18" charset="0"/>
                <a:cs typeface="Times New Roman" panose="02020603050405020304" pitchFamily="18" charset="0"/>
              </a:rPr>
              <a:t>Cooperation</a:t>
            </a:r>
            <a:r>
              <a:rPr lang="fr-CH" altLang="ka-GE" sz="2200" spc="100" dirty="0">
                <a:solidFill>
                  <a:srgbClr val="0080BD"/>
                </a:solidFill>
                <a:latin typeface="Times New Roman" panose="02020603050405020304" pitchFamily="18" charset="0"/>
                <a:cs typeface="Times New Roman" panose="02020603050405020304" pitchFamily="18" charset="0"/>
              </a:rPr>
              <a:t> and coordination </a:t>
            </a:r>
            <a:r>
              <a:rPr lang="fr-CH" altLang="ka-GE" sz="2200" spc="100" dirty="0" err="1">
                <a:solidFill>
                  <a:srgbClr val="0080BD"/>
                </a:solidFill>
                <a:latin typeface="Times New Roman" panose="02020603050405020304" pitchFamily="18" charset="0"/>
                <a:cs typeface="Times New Roman" panose="02020603050405020304" pitchFamily="18" charset="0"/>
              </a:rPr>
              <a:t>between</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statisticians</a:t>
            </a:r>
            <a:r>
              <a:rPr lang="fr-CH" altLang="ka-GE" sz="2200" spc="100" dirty="0">
                <a:solidFill>
                  <a:srgbClr val="0080BD"/>
                </a:solidFill>
                <a:latin typeface="Times New Roman" panose="02020603050405020304" pitchFamily="18" charset="0"/>
                <a:cs typeface="Times New Roman" panose="02020603050405020304" pitchFamily="18" charset="0"/>
              </a:rPr>
              <a:t> and </a:t>
            </a:r>
            <a:r>
              <a:rPr lang="fr-CH" altLang="ka-GE" sz="2200" spc="100" dirty="0" err="1">
                <a:solidFill>
                  <a:srgbClr val="0080BD"/>
                </a:solidFill>
                <a:latin typeface="Times New Roman" panose="02020603050405020304" pitchFamily="18" charset="0"/>
                <a:cs typeface="Times New Roman" panose="02020603050405020304" pitchFamily="18" charset="0"/>
              </a:rPr>
              <a:t>policimakers</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needs</a:t>
            </a:r>
            <a:r>
              <a:rPr lang="fr-CH" altLang="ka-GE" sz="2200" spc="100" dirty="0">
                <a:solidFill>
                  <a:srgbClr val="0080BD"/>
                </a:solidFill>
                <a:latin typeface="Times New Roman" panose="02020603050405020304" pitchFamily="18" charset="0"/>
                <a:cs typeface="Times New Roman" panose="02020603050405020304" pitchFamily="18" charset="0"/>
              </a:rPr>
              <a:t> to </a:t>
            </a:r>
            <a:r>
              <a:rPr lang="fr-CH" altLang="ka-GE" sz="2200" spc="100" dirty="0" err="1">
                <a:solidFill>
                  <a:srgbClr val="0080BD"/>
                </a:solidFill>
                <a:latin typeface="Times New Roman" panose="02020603050405020304" pitchFamily="18" charset="0"/>
                <a:cs typeface="Times New Roman" panose="02020603050405020304" pitchFamily="18" charset="0"/>
              </a:rPr>
              <a:t>be</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strengthened</a:t>
            </a:r>
            <a:endParaRPr lang="fr-CH" altLang="ka-GE" sz="2200" spc="100" dirty="0">
              <a:solidFill>
                <a:srgbClr val="0080BD"/>
              </a:solidFill>
              <a:latin typeface="Times New Roman" panose="02020603050405020304" pitchFamily="18" charset="0"/>
              <a:cs typeface="Times New Roman" panose="02020603050405020304" pitchFamily="18" charset="0"/>
            </a:endParaRPr>
          </a:p>
          <a:p>
            <a:pPr marL="342900" lvl="1" indent="-342900">
              <a:buFont typeface="Arial" panose="020B0604020202020204" pitchFamily="34" charset="0"/>
              <a:buChar char="•"/>
            </a:pPr>
            <a:r>
              <a:rPr lang="en-GB" altLang="ka-GE" sz="2200" spc="100" dirty="0">
                <a:solidFill>
                  <a:srgbClr val="0080BD"/>
                </a:solidFill>
                <a:latin typeface="Times New Roman" panose="02020603050405020304" pitchFamily="18" charset="0"/>
                <a:cs typeface="Times New Roman" panose="02020603050405020304" pitchFamily="18" charset="0"/>
              </a:rPr>
              <a:t>Statistic</a:t>
            </a:r>
            <a:r>
              <a:rPr lang="en-US" altLang="ka-GE" sz="2200" spc="100" dirty="0">
                <a:solidFill>
                  <a:srgbClr val="0080BD"/>
                </a:solidFill>
                <a:latin typeface="Times New Roman" panose="02020603050405020304" pitchFamily="18" charset="0"/>
                <a:cs typeface="Times New Roman" panose="02020603050405020304" pitchFamily="18" charset="0"/>
              </a:rPr>
              <a:t>s system </a:t>
            </a:r>
            <a:r>
              <a:rPr lang="fr-CH" altLang="ka-GE" sz="2200" spc="100" dirty="0" err="1">
                <a:solidFill>
                  <a:srgbClr val="0080BD"/>
                </a:solidFill>
                <a:latin typeface="Times New Roman" panose="02020603050405020304" pitchFamily="18" charset="0"/>
                <a:cs typeface="Times New Roman" panose="02020603050405020304" pitchFamily="18" charset="0"/>
              </a:rPr>
              <a:t>needs</a:t>
            </a:r>
            <a:r>
              <a:rPr lang="fr-CH" altLang="ka-GE" sz="2200" spc="100" dirty="0">
                <a:solidFill>
                  <a:srgbClr val="0080BD"/>
                </a:solidFill>
                <a:latin typeface="Times New Roman" panose="02020603050405020304" pitchFamily="18" charset="0"/>
                <a:cs typeface="Times New Roman" panose="02020603050405020304" pitchFamily="18" charset="0"/>
              </a:rPr>
              <a:t> to </a:t>
            </a:r>
            <a:r>
              <a:rPr lang="fr-CH" altLang="ka-GE" sz="2200" spc="100" dirty="0" err="1">
                <a:solidFill>
                  <a:srgbClr val="0080BD"/>
                </a:solidFill>
                <a:latin typeface="Times New Roman" panose="02020603050405020304" pitchFamily="18" charset="0"/>
                <a:cs typeface="Times New Roman" panose="02020603050405020304" pitchFamily="18" charset="0"/>
              </a:rPr>
              <a:t>be</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streghtened</a:t>
            </a:r>
            <a:endParaRPr lang="en-US" altLang="ka-GE" sz="2200" spc="100" dirty="0">
              <a:solidFill>
                <a:srgbClr val="0080BD"/>
              </a:solidFill>
              <a:latin typeface="Times New Roman" panose="02020603050405020304" pitchFamily="18" charset="0"/>
              <a:cs typeface="Times New Roman" panose="02020603050405020304" pitchFamily="18" charset="0"/>
            </a:endParaRPr>
          </a:p>
        </p:txBody>
      </p:sp>
      <p:sp>
        <p:nvSpPr>
          <p:cNvPr id="12" name="Прямоугольник 11">
            <a:extLst>
              <a:ext uri="{FF2B5EF4-FFF2-40B4-BE49-F238E27FC236}">
                <a16:creationId xmlns:a16="http://schemas.microsoft.com/office/drawing/2014/main" id="{F8ABF07E-E9A4-43F4-A28D-91D40E6B341A}"/>
              </a:ext>
            </a:extLst>
          </p:cNvPr>
          <p:cNvSpPr/>
          <p:nvPr/>
        </p:nvSpPr>
        <p:spPr>
          <a:xfrm>
            <a:off x="153142" y="6465192"/>
            <a:ext cx="9232157" cy="738664"/>
          </a:xfrm>
          <a:prstGeom prst="rect">
            <a:avLst/>
          </a:prstGeom>
        </p:spPr>
        <p:txBody>
          <a:bodyPr wrap="square">
            <a:spAutoFit/>
          </a:bodyPr>
          <a:lstStyle/>
          <a:p>
            <a:pPr lvl="1">
              <a:buFont typeface="Wingdings" panose="05000000000000000000" pitchFamily="2" charset="2"/>
              <a:buChar char="ü"/>
            </a:pPr>
            <a:r>
              <a:rPr lang="fr-CH" altLang="ka-GE" sz="2100" spc="100" dirty="0">
                <a:solidFill>
                  <a:srgbClr val="0080BD"/>
                </a:solidFill>
                <a:latin typeface="Times New Roman" panose="02020603050405020304" pitchFamily="18" charset="0"/>
                <a:cs typeface="Times New Roman" panose="02020603050405020304" pitchFamily="18" charset="0"/>
              </a:rPr>
              <a:t> </a:t>
            </a:r>
            <a:r>
              <a:rPr lang="fr-CH" altLang="ka-GE" sz="2100" spc="100" dirty="0" err="1">
                <a:solidFill>
                  <a:srgbClr val="0080BD"/>
                </a:solidFill>
                <a:latin typeface="Times New Roman" panose="02020603050405020304" pitchFamily="18" charset="0"/>
                <a:cs typeface="Times New Roman" panose="02020603050405020304" pitchFamily="18" charset="0"/>
              </a:rPr>
              <a:t>Policymakers</a:t>
            </a:r>
            <a:r>
              <a:rPr lang="fr-CH" altLang="ka-GE" sz="2100" spc="100" dirty="0">
                <a:solidFill>
                  <a:srgbClr val="0080BD"/>
                </a:solidFill>
                <a:latin typeface="Times New Roman" panose="02020603050405020304" pitchFamily="18" charset="0"/>
                <a:cs typeface="Times New Roman" panose="02020603050405020304" pitchFamily="18" charset="0"/>
              </a:rPr>
              <a:t> set goals and </a:t>
            </a:r>
            <a:r>
              <a:rPr lang="fr-CH" altLang="ka-GE" sz="2100" spc="100" dirty="0" err="1">
                <a:solidFill>
                  <a:srgbClr val="0080BD"/>
                </a:solidFill>
                <a:latin typeface="Times New Roman" panose="02020603050405020304" pitchFamily="18" charset="0"/>
                <a:cs typeface="Times New Roman" panose="02020603050405020304" pitchFamily="18" charset="0"/>
              </a:rPr>
              <a:t>targets</a:t>
            </a:r>
            <a:r>
              <a:rPr lang="fr-CH" altLang="ka-GE" sz="2100" spc="100" dirty="0">
                <a:solidFill>
                  <a:srgbClr val="0080BD"/>
                </a:solidFill>
                <a:latin typeface="Times New Roman" panose="02020603050405020304" pitchFamily="18" charset="0"/>
                <a:cs typeface="Times New Roman" panose="02020603050405020304" pitchFamily="18" charset="0"/>
              </a:rPr>
              <a:t>, </a:t>
            </a:r>
            <a:r>
              <a:rPr lang="fr-CH" altLang="ka-GE" sz="2100" spc="100" dirty="0" err="1">
                <a:solidFill>
                  <a:srgbClr val="0080BD"/>
                </a:solidFill>
                <a:latin typeface="Times New Roman" panose="02020603050405020304" pitchFamily="18" charset="0"/>
                <a:cs typeface="Times New Roman" panose="02020603050405020304" pitchFamily="18" charset="0"/>
              </a:rPr>
              <a:t>while</a:t>
            </a:r>
            <a:r>
              <a:rPr lang="fr-CH" altLang="ka-GE" sz="2100" spc="100" dirty="0">
                <a:solidFill>
                  <a:srgbClr val="0080BD"/>
                </a:solidFill>
                <a:latin typeface="Times New Roman" panose="02020603050405020304" pitchFamily="18" charset="0"/>
                <a:cs typeface="Times New Roman" panose="02020603050405020304" pitchFamily="18" charset="0"/>
              </a:rPr>
              <a:t> </a:t>
            </a:r>
            <a:r>
              <a:rPr lang="fr-CH" altLang="ka-GE" sz="2100" spc="100" dirty="0" err="1">
                <a:solidFill>
                  <a:srgbClr val="0080BD"/>
                </a:solidFill>
                <a:latin typeface="Times New Roman" panose="02020603050405020304" pitchFamily="18" charset="0"/>
                <a:cs typeface="Times New Roman" panose="02020603050405020304" pitchFamily="18" charset="0"/>
              </a:rPr>
              <a:t>Statisticians</a:t>
            </a:r>
            <a:r>
              <a:rPr lang="fr-CH" altLang="ka-GE" sz="2100" spc="100" dirty="0">
                <a:solidFill>
                  <a:srgbClr val="0080BD"/>
                </a:solidFill>
                <a:latin typeface="Times New Roman" panose="02020603050405020304" pitchFamily="18" charset="0"/>
                <a:cs typeface="Times New Roman" panose="02020603050405020304" pitchFamily="18" charset="0"/>
              </a:rPr>
              <a:t> set </a:t>
            </a:r>
            <a:r>
              <a:rPr lang="fr-CH" altLang="ka-GE" sz="2100" spc="100" dirty="0" err="1">
                <a:solidFill>
                  <a:srgbClr val="0080BD"/>
                </a:solidFill>
                <a:latin typeface="Times New Roman" panose="02020603050405020304" pitchFamily="18" charset="0"/>
                <a:cs typeface="Times New Roman" panose="02020603050405020304" pitchFamily="18" charset="0"/>
              </a:rPr>
              <a:t>indicators</a:t>
            </a:r>
            <a:endParaRPr lang="fr-CH" altLang="ka-GE" sz="2100" spc="100" dirty="0">
              <a:solidFill>
                <a:srgbClr val="0080BD"/>
              </a:solidFill>
              <a:latin typeface="Times New Roman" panose="02020603050405020304" pitchFamily="18" charset="0"/>
              <a:cs typeface="Times New Roman" panose="02020603050405020304" pitchFamily="18" charset="0"/>
            </a:endParaRPr>
          </a:p>
          <a:p>
            <a:pPr lvl="1"/>
            <a:endParaRPr lang="fr-CH" altLang="ka-GE" sz="2100" dirty="0">
              <a:solidFill>
                <a:srgbClr val="0000CC"/>
              </a:solidFill>
              <a:latin typeface="Times New Roman" panose="02020603050405020304" pitchFamily="18" charset="0"/>
              <a:cs typeface="Times New Roman" panose="02020603050405020304" pitchFamily="18" charset="0"/>
            </a:endParaRPr>
          </a:p>
        </p:txBody>
      </p:sp>
      <p:sp>
        <p:nvSpPr>
          <p:cNvPr id="14" name="Прямоугольник 13">
            <a:extLst>
              <a:ext uri="{FF2B5EF4-FFF2-40B4-BE49-F238E27FC236}">
                <a16:creationId xmlns:a16="http://schemas.microsoft.com/office/drawing/2014/main" id="{0812D3F6-3E38-49A5-9E48-5B664851F12A}"/>
              </a:ext>
            </a:extLst>
          </p:cNvPr>
          <p:cNvSpPr/>
          <p:nvPr/>
        </p:nvSpPr>
        <p:spPr>
          <a:xfrm>
            <a:off x="606744" y="5794969"/>
            <a:ext cx="7831952" cy="523220"/>
          </a:xfrm>
          <a:prstGeom prst="rect">
            <a:avLst/>
          </a:prstGeom>
        </p:spPr>
        <p:txBody>
          <a:bodyPr wrap="none">
            <a:spAutoFit/>
          </a:bodyPr>
          <a:lstStyle/>
          <a:p>
            <a:r>
              <a:rPr lang="fr-CH" altLang="ka-GE" sz="2800" spc="100" dirty="0">
                <a:solidFill>
                  <a:srgbClr val="0080BD"/>
                </a:solidFill>
                <a:latin typeface="Times New Roman" panose="02020603050405020304" pitchFamily="18" charset="0"/>
                <a:cs typeface="Times New Roman" panose="02020603050405020304" pitchFamily="18" charset="0"/>
              </a:rPr>
              <a:t>DEFINE THE ROLE AND RESPONSIBILITIES</a:t>
            </a:r>
          </a:p>
        </p:txBody>
      </p:sp>
      <p:sp>
        <p:nvSpPr>
          <p:cNvPr id="16" name="Прямоугольник 15">
            <a:extLst>
              <a:ext uri="{FF2B5EF4-FFF2-40B4-BE49-F238E27FC236}">
                <a16:creationId xmlns:a16="http://schemas.microsoft.com/office/drawing/2014/main" id="{839EB07E-0DBE-4F25-8D3C-9D0895BE21FE}"/>
              </a:ext>
            </a:extLst>
          </p:cNvPr>
          <p:cNvSpPr/>
          <p:nvPr/>
        </p:nvSpPr>
        <p:spPr>
          <a:xfrm>
            <a:off x="9828216" y="5819718"/>
            <a:ext cx="3445430" cy="523220"/>
          </a:xfrm>
          <a:prstGeom prst="rect">
            <a:avLst/>
          </a:prstGeom>
        </p:spPr>
        <p:txBody>
          <a:bodyPr wrap="none">
            <a:spAutoFit/>
          </a:bodyPr>
          <a:lstStyle/>
          <a:p>
            <a:r>
              <a:rPr lang="fr-CH" altLang="ka-GE" sz="2800" spc="100" dirty="0">
                <a:solidFill>
                  <a:srgbClr val="0080BD"/>
                </a:solidFill>
                <a:latin typeface="Times New Roman" panose="02020603050405020304" pitchFamily="18" charset="0"/>
                <a:cs typeface="Times New Roman" panose="02020603050405020304" pitchFamily="18" charset="0"/>
              </a:rPr>
              <a:t>COMMUNICATION</a:t>
            </a:r>
            <a:endParaRPr lang="fr-CH" altLang="ka-GE" b="1" dirty="0">
              <a:solidFill>
                <a:srgbClr val="0000CC"/>
              </a:solidFill>
              <a:latin typeface="Times New Roman" panose="02020603050405020304" pitchFamily="18" charset="0"/>
              <a:cs typeface="Times New Roman" panose="02020603050405020304" pitchFamily="18" charset="0"/>
            </a:endParaRPr>
          </a:p>
        </p:txBody>
      </p:sp>
      <p:sp>
        <p:nvSpPr>
          <p:cNvPr id="17" name="Прямоугольник 16">
            <a:extLst>
              <a:ext uri="{FF2B5EF4-FFF2-40B4-BE49-F238E27FC236}">
                <a16:creationId xmlns:a16="http://schemas.microsoft.com/office/drawing/2014/main" id="{6F698587-C003-4DB7-A644-CAC582BA058F}"/>
              </a:ext>
            </a:extLst>
          </p:cNvPr>
          <p:cNvSpPr/>
          <p:nvPr/>
        </p:nvSpPr>
        <p:spPr>
          <a:xfrm>
            <a:off x="9343187" y="6461831"/>
            <a:ext cx="8101857" cy="1107996"/>
          </a:xfrm>
          <a:prstGeom prst="rect">
            <a:avLst/>
          </a:prstGeom>
        </p:spPr>
        <p:txBody>
          <a:bodyPr wrap="square">
            <a:spAutoFit/>
          </a:bodyPr>
          <a:lstStyle/>
          <a:p>
            <a:pPr marL="800100" lvl="1" indent="-342900">
              <a:buFont typeface="Arial" panose="020B0604020202020204" pitchFamily="34" charset="0"/>
              <a:buChar char="•"/>
            </a:pPr>
            <a:r>
              <a:rPr lang="fr-CH" altLang="ka-GE" sz="2200" spc="100" dirty="0">
                <a:solidFill>
                  <a:srgbClr val="0080BD"/>
                </a:solidFill>
                <a:latin typeface="Times New Roman" panose="02020603050405020304" pitchFamily="18" charset="0"/>
                <a:cs typeface="Times New Roman" panose="02020603050405020304" pitchFamily="18" charset="0"/>
              </a:rPr>
              <a:t>Regular </a:t>
            </a:r>
            <a:r>
              <a:rPr lang="fr-CH" altLang="ka-GE" sz="2200" spc="100" dirty="0" err="1">
                <a:solidFill>
                  <a:srgbClr val="0080BD"/>
                </a:solidFill>
                <a:latin typeface="Times New Roman" panose="02020603050405020304" pitchFamily="18" charset="0"/>
                <a:cs typeface="Times New Roman" panose="02020603050405020304" pitchFamily="18" charset="0"/>
              </a:rPr>
              <a:t>communicationat</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different</a:t>
            </a:r>
            <a:r>
              <a:rPr lang="fr-CH" altLang="ka-GE" sz="2200" spc="100" dirty="0">
                <a:solidFill>
                  <a:srgbClr val="0080BD"/>
                </a:solidFill>
                <a:latin typeface="Times New Roman" panose="02020603050405020304" pitchFamily="18" charset="0"/>
                <a:cs typeface="Times New Roman" panose="02020603050405020304" pitchFamily="18" charset="0"/>
              </a:rPr>
              <a:t> </a:t>
            </a:r>
            <a:r>
              <a:rPr lang="fr-CH" altLang="ka-GE" sz="2200" spc="100" dirty="0" err="1">
                <a:solidFill>
                  <a:srgbClr val="0080BD"/>
                </a:solidFill>
                <a:latin typeface="Times New Roman" panose="02020603050405020304" pitchFamily="18" charset="0"/>
                <a:cs typeface="Times New Roman" panose="02020603050405020304" pitchFamily="18" charset="0"/>
              </a:rPr>
              <a:t>levels</a:t>
            </a:r>
            <a:endParaRPr lang="fr-CH" altLang="ka-GE" sz="2200" spc="100" dirty="0">
              <a:solidFill>
                <a:srgbClr val="0080BD"/>
              </a:solidFill>
              <a:latin typeface="Times New Roman" panose="02020603050405020304" pitchFamily="18" charset="0"/>
              <a:cs typeface="Times New Roman" panose="02020603050405020304" pitchFamily="18" charset="0"/>
            </a:endParaRPr>
          </a:p>
          <a:p>
            <a:pPr marL="800100" lvl="1" indent="-342900">
              <a:buFont typeface="Arial" panose="020B0604020202020204" pitchFamily="34" charset="0"/>
              <a:buChar char="•"/>
            </a:pPr>
            <a:r>
              <a:rPr lang="en-US" altLang="ka-GE" sz="2200" spc="100" dirty="0">
                <a:solidFill>
                  <a:srgbClr val="0080BD"/>
                </a:solidFill>
                <a:latin typeface="Times New Roman" panose="02020603050405020304" pitchFamily="18" charset="0"/>
                <a:cs typeface="Times New Roman" panose="02020603050405020304" pitchFamily="18" charset="0"/>
              </a:rPr>
              <a:t>Active cooperation with </a:t>
            </a:r>
            <a:r>
              <a:rPr lang="fr-CH" altLang="ka-GE" sz="2200" spc="100" dirty="0" err="1">
                <a:solidFill>
                  <a:srgbClr val="0080BD"/>
                </a:solidFill>
                <a:latin typeface="Times New Roman" panose="02020603050405020304" pitchFamily="18" charset="0"/>
                <a:cs typeface="Times New Roman" panose="02020603050405020304" pitchFamily="18" charset="0"/>
              </a:rPr>
              <a:t>policimakers</a:t>
            </a:r>
            <a:r>
              <a:rPr lang="fr-CH" altLang="ka-GE" sz="2200" spc="100" dirty="0">
                <a:solidFill>
                  <a:srgbClr val="0080BD"/>
                </a:solidFill>
                <a:latin typeface="Times New Roman" panose="02020603050405020304" pitchFamily="18" charset="0"/>
                <a:cs typeface="Times New Roman" panose="02020603050405020304" pitchFamily="18" charset="0"/>
              </a:rPr>
              <a:t> </a:t>
            </a:r>
          </a:p>
          <a:p>
            <a:pPr marL="800100" lvl="1" indent="-342900">
              <a:buFont typeface="Arial" panose="020B0604020202020204" pitchFamily="34" charset="0"/>
              <a:buChar char="•"/>
            </a:pPr>
            <a:r>
              <a:rPr lang="fr-CH" altLang="ka-GE" sz="2200" spc="100" dirty="0" err="1">
                <a:solidFill>
                  <a:srgbClr val="0080BD"/>
                </a:solidFill>
                <a:latin typeface="Times New Roman" panose="02020603050405020304" pitchFamily="18" charset="0"/>
                <a:cs typeface="Times New Roman" panose="02020603050405020304" pitchFamily="18" charset="0"/>
              </a:rPr>
              <a:t>Ensure</a:t>
            </a:r>
            <a:r>
              <a:rPr lang="fr-CH" altLang="ka-GE" sz="2200" spc="100" dirty="0">
                <a:solidFill>
                  <a:srgbClr val="0080BD"/>
                </a:solidFill>
                <a:latin typeface="Times New Roman" panose="02020603050405020304" pitchFamily="18" charset="0"/>
                <a:cs typeface="Times New Roman" panose="02020603050405020304" pitchFamily="18" charset="0"/>
              </a:rPr>
              <a:t> establishment of transparent and reliable system</a:t>
            </a:r>
          </a:p>
        </p:txBody>
      </p:sp>
      <p:sp>
        <p:nvSpPr>
          <p:cNvPr id="6" name="Прямоугольник 5">
            <a:extLst>
              <a:ext uri="{FF2B5EF4-FFF2-40B4-BE49-F238E27FC236}">
                <a16:creationId xmlns:a16="http://schemas.microsoft.com/office/drawing/2014/main" id="{2D37D0E9-4342-466F-9FEC-2D544BBE7FD0}"/>
              </a:ext>
            </a:extLst>
          </p:cNvPr>
          <p:cNvSpPr/>
          <p:nvPr/>
        </p:nvSpPr>
        <p:spPr>
          <a:xfrm>
            <a:off x="1201537" y="8320377"/>
            <a:ext cx="7883116" cy="954107"/>
          </a:xfrm>
          <a:prstGeom prst="rect">
            <a:avLst/>
          </a:prstGeom>
        </p:spPr>
        <p:txBody>
          <a:bodyPr wrap="square">
            <a:spAutoFit/>
          </a:bodyPr>
          <a:lstStyle/>
          <a:p>
            <a:pPr>
              <a:defRPr/>
            </a:pPr>
            <a:r>
              <a:rPr lang="en-US" sz="2800" spc="100" dirty="0">
                <a:solidFill>
                  <a:srgbClr val="0080BD"/>
                </a:solidFill>
                <a:latin typeface="Times New Roman" panose="02020603050405020304" pitchFamily="18" charset="0"/>
                <a:cs typeface="Times New Roman" panose="02020603050405020304" pitchFamily="18" charset="0"/>
              </a:rPr>
              <a:t>VALUE OF STATISTICS IS </a:t>
            </a:r>
          </a:p>
          <a:p>
            <a:pPr>
              <a:defRPr/>
            </a:pPr>
            <a:r>
              <a:rPr lang="en-US" sz="2800" spc="100" dirty="0">
                <a:solidFill>
                  <a:srgbClr val="0080BD"/>
                </a:solidFill>
                <a:latin typeface="Times New Roman" panose="02020603050405020304" pitchFamily="18" charset="0"/>
                <a:cs typeface="Times New Roman" panose="02020603050405020304" pitchFamily="18" charset="0"/>
              </a:rPr>
              <a:t>VALUE OF EVIDENCE BASED DECISIONS</a:t>
            </a:r>
          </a:p>
        </p:txBody>
      </p:sp>
      <p:cxnSp>
        <p:nvCxnSpPr>
          <p:cNvPr id="20" name="Прямая соединительная линия 19">
            <a:extLst>
              <a:ext uri="{FF2B5EF4-FFF2-40B4-BE49-F238E27FC236}">
                <a16:creationId xmlns:a16="http://schemas.microsoft.com/office/drawing/2014/main" id="{0B3C55F2-61E1-476D-91D4-7D2888A194AA}"/>
              </a:ext>
            </a:extLst>
          </p:cNvPr>
          <p:cNvCxnSpPr>
            <a:cxnSpLocks/>
          </p:cNvCxnSpPr>
          <p:nvPr/>
        </p:nvCxnSpPr>
        <p:spPr>
          <a:xfrm flipH="1">
            <a:off x="795338" y="5474028"/>
            <a:ext cx="16084776"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Прямоугольник 6">
            <a:extLst>
              <a:ext uri="{FF2B5EF4-FFF2-40B4-BE49-F238E27FC236}">
                <a16:creationId xmlns:a16="http://schemas.microsoft.com/office/drawing/2014/main" id="{3FCD0AB3-9357-4FFB-920C-EBE0599BB6BB}"/>
              </a:ext>
            </a:extLst>
          </p:cNvPr>
          <p:cNvSpPr/>
          <p:nvPr/>
        </p:nvSpPr>
        <p:spPr>
          <a:xfrm>
            <a:off x="1055078" y="8460299"/>
            <a:ext cx="59347" cy="6792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Times New Roman" panose="02020603050405020304" pitchFamily="18" charset="0"/>
              <a:cs typeface="Times New Roman" panose="02020603050405020304" pitchFamily="18" charset="0"/>
            </a:endParaRPr>
          </a:p>
        </p:txBody>
      </p:sp>
      <p:cxnSp>
        <p:nvCxnSpPr>
          <p:cNvPr id="22" name="Прямая соединительная линия 21">
            <a:extLst>
              <a:ext uri="{FF2B5EF4-FFF2-40B4-BE49-F238E27FC236}">
                <a16:creationId xmlns:a16="http://schemas.microsoft.com/office/drawing/2014/main" id="{6C58B0A2-39FE-4890-8BEC-26BB20243407}"/>
              </a:ext>
            </a:extLst>
          </p:cNvPr>
          <p:cNvCxnSpPr>
            <a:cxnSpLocks/>
          </p:cNvCxnSpPr>
          <p:nvPr/>
        </p:nvCxnSpPr>
        <p:spPr>
          <a:xfrm flipH="1">
            <a:off x="1049906" y="8110108"/>
            <a:ext cx="7724604"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712742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37"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900" decel="100000" fill="hold"/>
                                        <p:tgtEl>
                                          <p:spTgt spid="10"/>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18" fill="hold">
                            <p:stCondLst>
                              <p:cond delay="2250"/>
                            </p:stCondLst>
                            <p:childTnLst>
                              <p:par>
                                <p:cTn id="19" presetID="31"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 calcmode="lin" valueType="num">
                                      <p:cBhvr>
                                        <p:cTn id="23" dur="1000" fill="hold"/>
                                        <p:tgtEl>
                                          <p:spTgt spid="11"/>
                                        </p:tgtEl>
                                        <p:attrNameLst>
                                          <p:attrName>style.rotation</p:attrName>
                                        </p:attrNameLst>
                                      </p:cBhvr>
                                      <p:tavLst>
                                        <p:tav tm="0">
                                          <p:val>
                                            <p:fltVal val="90"/>
                                          </p:val>
                                        </p:tav>
                                        <p:tav tm="100000">
                                          <p:val>
                                            <p:fltVal val="0"/>
                                          </p:val>
                                        </p:tav>
                                      </p:tavLst>
                                    </p:anim>
                                    <p:animEffect transition="in" filter="fade">
                                      <p:cBhvr>
                                        <p:cTn id="24" dur="1000"/>
                                        <p:tgtEl>
                                          <p:spTgt spid="11"/>
                                        </p:tgtEl>
                                      </p:cBhvr>
                                    </p:animEffect>
                                  </p:childTnLst>
                                </p:cTn>
                              </p:par>
                            </p:childTnLst>
                          </p:cTn>
                        </p:par>
                        <p:par>
                          <p:cTn id="25" fill="hold">
                            <p:stCondLst>
                              <p:cond delay="3250"/>
                            </p:stCondLst>
                            <p:childTnLst>
                              <p:par>
                                <p:cTn id="26" presetID="10"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par>
                          <p:cTn id="29" fill="hold">
                            <p:stCondLst>
                              <p:cond delay="3750"/>
                            </p:stCondLst>
                            <p:childTnLst>
                              <p:par>
                                <p:cTn id="30" presetID="37"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900" decel="100000" fill="hold"/>
                                        <p:tgtEl>
                                          <p:spTgt spid="14"/>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36" fill="hold">
                            <p:stCondLst>
                              <p:cond delay="4750"/>
                            </p:stCondLst>
                            <p:childTnLst>
                              <p:par>
                                <p:cTn id="37" presetID="31"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1000" fill="hold"/>
                                        <p:tgtEl>
                                          <p:spTgt spid="12"/>
                                        </p:tgtEl>
                                        <p:attrNameLst>
                                          <p:attrName>ppt_w</p:attrName>
                                        </p:attrNameLst>
                                      </p:cBhvr>
                                      <p:tavLst>
                                        <p:tav tm="0">
                                          <p:val>
                                            <p:fltVal val="0"/>
                                          </p:val>
                                        </p:tav>
                                        <p:tav tm="100000">
                                          <p:val>
                                            <p:strVal val="#ppt_w"/>
                                          </p:val>
                                        </p:tav>
                                      </p:tavLst>
                                    </p:anim>
                                    <p:anim calcmode="lin" valueType="num">
                                      <p:cBhvr>
                                        <p:cTn id="40" dur="1000" fill="hold"/>
                                        <p:tgtEl>
                                          <p:spTgt spid="12"/>
                                        </p:tgtEl>
                                        <p:attrNameLst>
                                          <p:attrName>ppt_h</p:attrName>
                                        </p:attrNameLst>
                                      </p:cBhvr>
                                      <p:tavLst>
                                        <p:tav tm="0">
                                          <p:val>
                                            <p:fltVal val="0"/>
                                          </p:val>
                                        </p:tav>
                                        <p:tav tm="100000">
                                          <p:val>
                                            <p:strVal val="#ppt_h"/>
                                          </p:val>
                                        </p:tav>
                                      </p:tavLst>
                                    </p:anim>
                                    <p:anim calcmode="lin" valueType="num">
                                      <p:cBhvr>
                                        <p:cTn id="41" dur="1000" fill="hold"/>
                                        <p:tgtEl>
                                          <p:spTgt spid="12"/>
                                        </p:tgtEl>
                                        <p:attrNameLst>
                                          <p:attrName>style.rotation</p:attrName>
                                        </p:attrNameLst>
                                      </p:cBhvr>
                                      <p:tavLst>
                                        <p:tav tm="0">
                                          <p:val>
                                            <p:fltVal val="90"/>
                                          </p:val>
                                        </p:tav>
                                        <p:tav tm="100000">
                                          <p:val>
                                            <p:fltVal val="0"/>
                                          </p:val>
                                        </p:tav>
                                      </p:tavLst>
                                    </p:anim>
                                    <p:animEffect transition="in" filter="fade">
                                      <p:cBhvr>
                                        <p:cTn id="42" dur="1000"/>
                                        <p:tgtEl>
                                          <p:spTgt spid="12"/>
                                        </p:tgtEl>
                                      </p:cBhvr>
                                    </p:animEffect>
                                  </p:childTnLst>
                                </p:cTn>
                              </p:par>
                            </p:childTnLst>
                          </p:cTn>
                        </p:par>
                        <p:par>
                          <p:cTn id="43" fill="hold">
                            <p:stCondLst>
                              <p:cond delay="5750"/>
                            </p:stCondLst>
                            <p:childTnLst>
                              <p:par>
                                <p:cTn id="44" presetID="37"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900" decel="100000" fill="hold"/>
                                        <p:tgtEl>
                                          <p:spTgt spid="16"/>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par>
                          <p:cTn id="50" fill="hold">
                            <p:stCondLst>
                              <p:cond delay="6750"/>
                            </p:stCondLst>
                            <p:childTnLst>
                              <p:par>
                                <p:cTn id="51" presetID="31"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1000" fill="hold"/>
                                        <p:tgtEl>
                                          <p:spTgt spid="17"/>
                                        </p:tgtEl>
                                        <p:attrNameLst>
                                          <p:attrName>ppt_w</p:attrName>
                                        </p:attrNameLst>
                                      </p:cBhvr>
                                      <p:tavLst>
                                        <p:tav tm="0">
                                          <p:val>
                                            <p:fltVal val="0"/>
                                          </p:val>
                                        </p:tav>
                                        <p:tav tm="100000">
                                          <p:val>
                                            <p:strVal val="#ppt_w"/>
                                          </p:val>
                                        </p:tav>
                                      </p:tavLst>
                                    </p:anim>
                                    <p:anim calcmode="lin" valueType="num">
                                      <p:cBhvr>
                                        <p:cTn id="54" dur="1000" fill="hold"/>
                                        <p:tgtEl>
                                          <p:spTgt spid="17"/>
                                        </p:tgtEl>
                                        <p:attrNameLst>
                                          <p:attrName>ppt_h</p:attrName>
                                        </p:attrNameLst>
                                      </p:cBhvr>
                                      <p:tavLst>
                                        <p:tav tm="0">
                                          <p:val>
                                            <p:fltVal val="0"/>
                                          </p:val>
                                        </p:tav>
                                        <p:tav tm="100000">
                                          <p:val>
                                            <p:strVal val="#ppt_h"/>
                                          </p:val>
                                        </p:tav>
                                      </p:tavLst>
                                    </p:anim>
                                    <p:anim calcmode="lin" valueType="num">
                                      <p:cBhvr>
                                        <p:cTn id="55" dur="1000" fill="hold"/>
                                        <p:tgtEl>
                                          <p:spTgt spid="17"/>
                                        </p:tgtEl>
                                        <p:attrNameLst>
                                          <p:attrName>style.rotation</p:attrName>
                                        </p:attrNameLst>
                                      </p:cBhvr>
                                      <p:tavLst>
                                        <p:tav tm="0">
                                          <p:val>
                                            <p:fltVal val="90"/>
                                          </p:val>
                                        </p:tav>
                                        <p:tav tm="100000">
                                          <p:val>
                                            <p:fltVal val="0"/>
                                          </p:val>
                                        </p:tav>
                                      </p:tavLst>
                                    </p:anim>
                                    <p:animEffect transition="in" filter="fade">
                                      <p:cBhvr>
                                        <p:cTn id="56" dur="1000"/>
                                        <p:tgtEl>
                                          <p:spTgt spid="17"/>
                                        </p:tgtEl>
                                      </p:cBhvr>
                                    </p:animEffect>
                                  </p:childTnLst>
                                </p:cTn>
                              </p:par>
                            </p:childTnLst>
                          </p:cTn>
                        </p:par>
                        <p:par>
                          <p:cTn id="57" fill="hold">
                            <p:stCondLst>
                              <p:cond delay="7750"/>
                            </p:stCondLst>
                            <p:childTnLst>
                              <p:par>
                                <p:cTn id="58" presetID="10" presetClass="entr" presetSubtype="0" fill="hold" nodeType="afterEffect">
                                  <p:stCondLst>
                                    <p:cond delay="25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8500"/>
                            </p:stCondLst>
                            <p:childTnLst>
                              <p:par>
                                <p:cTn id="62" presetID="49" presetClass="entr" presetSubtype="0" decel="100000" fill="hold" grpId="0" nodeType="afterEffect">
                                  <p:stCondLst>
                                    <p:cond delay="0"/>
                                  </p:stCondLst>
                                  <p:childTnLst>
                                    <p:set>
                                      <p:cBhvr>
                                        <p:cTn id="63" dur="1" fill="hold">
                                          <p:stCondLst>
                                            <p:cond delay="0"/>
                                          </p:stCondLst>
                                        </p:cTn>
                                        <p:tgtEl>
                                          <p:spTgt spid="7"/>
                                        </p:tgtEl>
                                        <p:attrNameLst>
                                          <p:attrName>style.visibility</p:attrName>
                                        </p:attrNameLst>
                                      </p:cBhvr>
                                      <p:to>
                                        <p:strVal val="visible"/>
                                      </p:to>
                                    </p:set>
                                    <p:anim calcmode="lin" valueType="num">
                                      <p:cBhvr>
                                        <p:cTn id="64" dur="500" fill="hold"/>
                                        <p:tgtEl>
                                          <p:spTgt spid="7"/>
                                        </p:tgtEl>
                                        <p:attrNameLst>
                                          <p:attrName>ppt_w</p:attrName>
                                        </p:attrNameLst>
                                      </p:cBhvr>
                                      <p:tavLst>
                                        <p:tav tm="0">
                                          <p:val>
                                            <p:fltVal val="0"/>
                                          </p:val>
                                        </p:tav>
                                        <p:tav tm="100000">
                                          <p:val>
                                            <p:strVal val="#ppt_w"/>
                                          </p:val>
                                        </p:tav>
                                      </p:tavLst>
                                    </p:anim>
                                    <p:anim calcmode="lin" valueType="num">
                                      <p:cBhvr>
                                        <p:cTn id="65" dur="500" fill="hold"/>
                                        <p:tgtEl>
                                          <p:spTgt spid="7"/>
                                        </p:tgtEl>
                                        <p:attrNameLst>
                                          <p:attrName>ppt_h</p:attrName>
                                        </p:attrNameLst>
                                      </p:cBhvr>
                                      <p:tavLst>
                                        <p:tav tm="0">
                                          <p:val>
                                            <p:fltVal val="0"/>
                                          </p:val>
                                        </p:tav>
                                        <p:tav tm="100000">
                                          <p:val>
                                            <p:strVal val="#ppt_h"/>
                                          </p:val>
                                        </p:tav>
                                      </p:tavLst>
                                    </p:anim>
                                    <p:anim calcmode="lin" valueType="num">
                                      <p:cBhvr>
                                        <p:cTn id="66" dur="500" fill="hold"/>
                                        <p:tgtEl>
                                          <p:spTgt spid="7"/>
                                        </p:tgtEl>
                                        <p:attrNameLst>
                                          <p:attrName>style.rotation</p:attrName>
                                        </p:attrNameLst>
                                      </p:cBhvr>
                                      <p:tavLst>
                                        <p:tav tm="0">
                                          <p:val>
                                            <p:fltVal val="360"/>
                                          </p:val>
                                        </p:tav>
                                        <p:tav tm="100000">
                                          <p:val>
                                            <p:fltVal val="0"/>
                                          </p:val>
                                        </p:tav>
                                      </p:tavLst>
                                    </p:anim>
                                    <p:animEffect transition="in" filter="fade">
                                      <p:cBhvr>
                                        <p:cTn id="67" dur="500"/>
                                        <p:tgtEl>
                                          <p:spTgt spid="7"/>
                                        </p:tgtEl>
                                      </p:cBhvr>
                                    </p:animEffect>
                                  </p:childTnLst>
                                </p:cTn>
                              </p:par>
                            </p:childTnLst>
                          </p:cTn>
                        </p:par>
                        <p:par>
                          <p:cTn id="68" fill="hold">
                            <p:stCondLst>
                              <p:cond delay="9000"/>
                            </p:stCondLst>
                            <p:childTnLst>
                              <p:par>
                                <p:cTn id="69" presetID="5" presetClass="entr" presetSubtype="10" fill="hold" grpId="0" nodeType="after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checkerboard(across)">
                                      <p:cBhvr>
                                        <p:cTn id="7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10" grpId="0"/>
      <p:bldP spid="11" grpId="0"/>
      <p:bldP spid="12" grpId="0"/>
      <p:bldP spid="14" grpId="0"/>
      <p:bldP spid="16" grpId="0"/>
      <p:bldP spid="17" grpId="0"/>
      <p:bldP spid="6" grpId="0"/>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a:extLst>
              <a:ext uri="{FF2B5EF4-FFF2-40B4-BE49-F238E27FC236}">
                <a16:creationId xmlns:a16="http://schemas.microsoft.com/office/drawing/2014/main" id="{BC70352C-8995-4CE3-B9C3-5CF36E202550}"/>
              </a:ext>
            </a:extLst>
          </p:cNvPr>
          <p:cNvSpPr>
            <a:spLocks/>
          </p:cNvSpPr>
          <p:nvPr/>
        </p:nvSpPr>
        <p:spPr bwMode="auto">
          <a:xfrm>
            <a:off x="1" y="1247776"/>
            <a:ext cx="17554575" cy="927100"/>
          </a:xfrm>
          <a:custGeom>
            <a:avLst/>
            <a:gdLst>
              <a:gd name="T0" fmla="*/ 7680 w 7680"/>
              <a:gd name="T1" fmla="*/ 295 h 404"/>
              <a:gd name="T2" fmla="*/ 7680 w 7680"/>
              <a:gd name="T3" fmla="*/ 0 h 404"/>
              <a:gd name="T4" fmla="*/ 0 w 7680"/>
              <a:gd name="T5" fmla="*/ 0 h 404"/>
              <a:gd name="T6" fmla="*/ 0 w 7680"/>
              <a:gd name="T7" fmla="*/ 295 h 404"/>
              <a:gd name="T8" fmla="*/ 3708 w 7680"/>
              <a:gd name="T9" fmla="*/ 404 h 404"/>
              <a:gd name="T10" fmla="*/ 3756 w 7680"/>
              <a:gd name="T11" fmla="*/ 255 h 404"/>
              <a:gd name="T12" fmla="*/ 3972 w 7680"/>
              <a:gd name="T13" fmla="*/ 404 h 404"/>
              <a:gd name="T14" fmla="*/ 7680 w 7680"/>
              <a:gd name="T15" fmla="*/ 295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22">
            <a:extLst>
              <a:ext uri="{FF2B5EF4-FFF2-40B4-BE49-F238E27FC236}">
                <a16:creationId xmlns:a16="http://schemas.microsoft.com/office/drawing/2014/main" id="{58535D2D-A068-47A4-8A8E-C8B5975B6825}"/>
              </a:ext>
            </a:extLst>
          </p:cNvPr>
          <p:cNvSpPr>
            <a:spLocks/>
          </p:cNvSpPr>
          <p:nvPr/>
        </p:nvSpPr>
        <p:spPr bwMode="auto">
          <a:xfrm>
            <a:off x="1" y="300038"/>
            <a:ext cx="17554575" cy="1876425"/>
          </a:xfrm>
          <a:custGeom>
            <a:avLst/>
            <a:gdLst>
              <a:gd name="T0" fmla="*/ 7680 w 7680"/>
              <a:gd name="T1" fmla="*/ 522 h 818"/>
              <a:gd name="T2" fmla="*/ 7680 w 7680"/>
              <a:gd name="T3" fmla="*/ 0 h 818"/>
              <a:gd name="T4" fmla="*/ 0 w 7680"/>
              <a:gd name="T5" fmla="*/ 0 h 818"/>
              <a:gd name="T6" fmla="*/ 0 w 7680"/>
              <a:gd name="T7" fmla="*/ 522 h 818"/>
              <a:gd name="T8" fmla="*/ 3708 w 7680"/>
              <a:gd name="T9" fmla="*/ 818 h 818"/>
              <a:gd name="T10" fmla="*/ 3832 w 7680"/>
              <a:gd name="T11" fmla="*/ 564 h 818"/>
              <a:gd name="T12" fmla="*/ 3977 w 7680"/>
              <a:gd name="T13" fmla="*/ 818 h 818"/>
              <a:gd name="T14" fmla="*/ 7680 w 7680"/>
              <a:gd name="T15" fmla="*/ 522 h 8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pic>
        <p:nvPicPr>
          <p:cNvPr id="40" name="Рисунок 39">
            <a:extLst>
              <a:ext uri="{FF2B5EF4-FFF2-40B4-BE49-F238E27FC236}">
                <a16:creationId xmlns:a16="http://schemas.microsoft.com/office/drawing/2014/main" id="{2E02C2F6-25B2-442F-9500-1E2738FF45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574" y="0"/>
            <a:ext cx="17621249" cy="2199077"/>
          </a:xfrm>
          <a:prstGeom prst="rect">
            <a:avLst/>
          </a:prstGeom>
        </p:spPr>
      </p:pic>
      <p:sp>
        <p:nvSpPr>
          <p:cNvPr id="13" name="Прямоугольник 12">
            <a:extLst>
              <a:ext uri="{FF2B5EF4-FFF2-40B4-BE49-F238E27FC236}">
                <a16:creationId xmlns:a16="http://schemas.microsoft.com/office/drawing/2014/main" id="{7EDF2B9F-7D72-4826-BCE8-C292EC1A2434}"/>
              </a:ext>
            </a:extLst>
          </p:cNvPr>
          <p:cNvSpPr/>
          <p:nvPr/>
        </p:nvSpPr>
        <p:spPr>
          <a:xfrm>
            <a:off x="2327925" y="407680"/>
            <a:ext cx="12900313" cy="707886"/>
          </a:xfrm>
          <a:prstGeom prst="rect">
            <a:avLst/>
          </a:prstGeom>
        </p:spPr>
        <p:txBody>
          <a:bodyPr wrap="square">
            <a:spAutoFit/>
          </a:bodyPr>
          <a:lstStyle/>
          <a:p>
            <a:pPr algn="ctr">
              <a:spcBef>
                <a:spcPct val="50000"/>
              </a:spcBef>
              <a:defRPr/>
            </a:pPr>
            <a:r>
              <a:rPr lang="en-US" altLang="en-US" sz="4000" b="1" spc="200" dirty="0">
                <a:solidFill>
                  <a:schemeClr val="bg1"/>
                </a:solidFill>
                <a:latin typeface="Calibri Bold" panose="020F0702030404030204" pitchFamily="34" charset="0"/>
                <a:cs typeface="Calibri Bold" panose="020F0702030404030204" pitchFamily="34" charset="0"/>
              </a:rPr>
              <a:t>CHALLENGES</a:t>
            </a:r>
          </a:p>
        </p:txBody>
      </p:sp>
      <p:sp>
        <p:nvSpPr>
          <p:cNvPr id="10" name="Прямоугольник 9">
            <a:extLst>
              <a:ext uri="{FF2B5EF4-FFF2-40B4-BE49-F238E27FC236}">
                <a16:creationId xmlns:a16="http://schemas.microsoft.com/office/drawing/2014/main" id="{22D56BC7-D70B-4F00-AE0A-6064D08266DD}"/>
              </a:ext>
            </a:extLst>
          </p:cNvPr>
          <p:cNvSpPr/>
          <p:nvPr/>
        </p:nvSpPr>
        <p:spPr>
          <a:xfrm>
            <a:off x="491945" y="2812795"/>
            <a:ext cx="10776730" cy="3554819"/>
          </a:xfrm>
          <a:prstGeom prst="rect">
            <a:avLst/>
          </a:prstGeom>
        </p:spPr>
        <p:txBody>
          <a:bodyPr wrap="square">
            <a:spAutoFit/>
          </a:bodyPr>
          <a:lstStyle/>
          <a:p>
            <a:pPr marL="342900" indent="-342900">
              <a:buFont typeface="Arial" panose="020B0604020202020204" pitchFamily="34" charset="0"/>
              <a:buChar char="•"/>
            </a:pPr>
            <a:r>
              <a:rPr lang="en-US" altLang="ka-GE" sz="2500" spc="100" dirty="0">
                <a:solidFill>
                  <a:srgbClr val="0080BD"/>
                </a:solidFill>
                <a:latin typeface="Times New Roman" panose="02020603050405020304" pitchFamily="18" charset="0"/>
                <a:cs typeface="Times New Roman" panose="02020603050405020304" pitchFamily="18" charset="0"/>
              </a:rPr>
              <a:t>Gap of communication with policy makers/ Decision makers</a:t>
            </a:r>
          </a:p>
          <a:p>
            <a:pPr marL="342900" indent="-342900">
              <a:buFont typeface="Arial" panose="020B0604020202020204" pitchFamily="34" charset="0"/>
              <a:buChar char="•"/>
            </a:pPr>
            <a:endParaRPr lang="en-US" altLang="ka-GE" sz="2500" spc="100" dirty="0">
              <a:solidFill>
                <a:srgbClr val="0080BD"/>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altLang="ka-GE" sz="2500" spc="100" dirty="0">
                <a:solidFill>
                  <a:srgbClr val="0080BD"/>
                </a:solidFill>
                <a:latin typeface="Times New Roman" panose="02020603050405020304" pitchFamily="18" charset="0"/>
                <a:cs typeface="Times New Roman" panose="02020603050405020304" pitchFamily="18" charset="0"/>
              </a:rPr>
              <a:t>Lack of disaggregated administrative and survey data</a:t>
            </a:r>
          </a:p>
          <a:p>
            <a:pPr marL="342900" indent="-342900">
              <a:buFont typeface="Arial" panose="020B0604020202020204" pitchFamily="34" charset="0"/>
              <a:buChar char="•"/>
            </a:pPr>
            <a:endParaRPr lang="en-US" altLang="ka-GE" sz="2500" spc="100" dirty="0">
              <a:solidFill>
                <a:srgbClr val="0080BD"/>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altLang="ka-GE" sz="2500" spc="100" dirty="0">
                <a:solidFill>
                  <a:srgbClr val="0080BD"/>
                </a:solidFill>
                <a:latin typeface="Times New Roman" panose="02020603050405020304" pitchFamily="18" charset="0"/>
                <a:cs typeface="Times New Roman" panose="02020603050405020304" pitchFamily="18" charset="0"/>
              </a:rPr>
              <a:t>Not complete metadata document</a:t>
            </a:r>
          </a:p>
          <a:p>
            <a:pPr marL="342900" indent="-342900">
              <a:buFont typeface="Arial" panose="020B0604020202020204" pitchFamily="34" charset="0"/>
              <a:buChar char="•"/>
            </a:pPr>
            <a:endParaRPr lang="ru-RU" altLang="ka-GE" sz="2500" spc="100" dirty="0">
              <a:solidFill>
                <a:srgbClr val="0080BD"/>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altLang="ka-GE" sz="2500" spc="100" dirty="0">
                <a:solidFill>
                  <a:srgbClr val="0080BD"/>
                </a:solidFill>
                <a:latin typeface="Times New Roman" panose="02020603050405020304" pitchFamily="18" charset="0"/>
                <a:cs typeface="Times New Roman" panose="02020603050405020304" pitchFamily="18" charset="0"/>
              </a:rPr>
              <a:t>Quality of data</a:t>
            </a:r>
          </a:p>
          <a:p>
            <a:pPr marL="342900" indent="-342900">
              <a:buFont typeface="Arial" panose="020B0604020202020204" pitchFamily="34" charset="0"/>
              <a:buChar char="•"/>
            </a:pPr>
            <a:endParaRPr lang="en-US" altLang="ka-GE" sz="2500" spc="100" dirty="0">
              <a:solidFill>
                <a:srgbClr val="0080BD"/>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altLang="ka-GE" sz="2500" spc="100" dirty="0">
                <a:solidFill>
                  <a:srgbClr val="0080BD"/>
                </a:solidFill>
                <a:latin typeface="Times New Roman" panose="02020603050405020304" pitchFamily="18" charset="0"/>
                <a:cs typeface="Times New Roman" panose="02020603050405020304" pitchFamily="18" charset="0"/>
              </a:rPr>
              <a:t>Not sufficient financial and human resources</a:t>
            </a:r>
            <a:endParaRPr lang="ru-RU" sz="2500" spc="100" dirty="0">
              <a:solidFill>
                <a:srgbClr val="0080BD"/>
              </a:solidFill>
              <a:latin typeface="Times New Roman" panose="02020603050405020304" pitchFamily="18" charset="0"/>
              <a:cs typeface="Times New Roman" panose="02020603050405020304" pitchFamily="18" charset="0"/>
            </a:endParaRPr>
          </a:p>
        </p:txBody>
      </p:sp>
      <p:pic>
        <p:nvPicPr>
          <p:cNvPr id="28" name="Picture 15" descr="challanges-ის სურათის შედეგი">
            <a:extLst>
              <a:ext uri="{FF2B5EF4-FFF2-40B4-BE49-F238E27FC236}">
                <a16:creationId xmlns:a16="http://schemas.microsoft.com/office/drawing/2014/main" id="{BAF2CFCF-4408-4F3E-946C-5165756E646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4" y="6695393"/>
            <a:ext cx="4418012" cy="3217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Группа 17">
            <a:extLst>
              <a:ext uri="{FF2B5EF4-FFF2-40B4-BE49-F238E27FC236}">
                <a16:creationId xmlns:a16="http://schemas.microsoft.com/office/drawing/2014/main" id="{A5160249-C68C-4C20-9635-6C417B311EC0}"/>
              </a:ext>
            </a:extLst>
          </p:cNvPr>
          <p:cNvGrpSpPr/>
          <p:nvPr/>
        </p:nvGrpSpPr>
        <p:grpSpPr>
          <a:xfrm>
            <a:off x="2457" y="1101887"/>
            <a:ext cx="17556163" cy="1585314"/>
            <a:chOff x="0" y="1118588"/>
            <a:chExt cx="17556163" cy="1585314"/>
          </a:xfrm>
        </p:grpSpPr>
        <p:pic>
          <p:nvPicPr>
            <p:cNvPr id="19" name="Рисунок 18">
              <a:extLst>
                <a:ext uri="{FF2B5EF4-FFF2-40B4-BE49-F238E27FC236}">
                  <a16:creationId xmlns:a16="http://schemas.microsoft.com/office/drawing/2014/main" id="{3543A560-C542-41DF-BB86-505F732EEAB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1118588"/>
              <a:ext cx="17556163" cy="1435582"/>
            </a:xfrm>
            <a:prstGeom prst="rect">
              <a:avLst/>
            </a:prstGeom>
          </p:spPr>
        </p:pic>
        <p:grpSp>
          <p:nvGrpSpPr>
            <p:cNvPr id="20" name="Группа 19">
              <a:extLst>
                <a:ext uri="{FF2B5EF4-FFF2-40B4-BE49-F238E27FC236}">
                  <a16:creationId xmlns:a16="http://schemas.microsoft.com/office/drawing/2014/main" id="{CBCD7164-47B9-44ED-9D40-6DECD3A94FF2}"/>
                </a:ext>
              </a:extLst>
            </p:cNvPr>
            <p:cNvGrpSpPr/>
            <p:nvPr/>
          </p:nvGrpSpPr>
          <p:grpSpPr>
            <a:xfrm>
              <a:off x="8013700" y="1694252"/>
              <a:ext cx="1555750" cy="1009650"/>
              <a:chOff x="8013700" y="1694252"/>
              <a:chExt cx="1555750" cy="1009650"/>
            </a:xfrm>
          </p:grpSpPr>
          <p:sp>
            <p:nvSpPr>
              <p:cNvPr id="21" name="Прямоугольник 20">
                <a:extLst>
                  <a:ext uri="{FF2B5EF4-FFF2-40B4-BE49-F238E27FC236}">
                    <a16:creationId xmlns:a16="http://schemas.microsoft.com/office/drawing/2014/main" id="{27396329-2865-41E0-A59A-17B806C32183}"/>
                  </a:ext>
                </a:extLst>
              </p:cNvPr>
              <p:cNvSpPr/>
              <p:nvPr/>
            </p:nvSpPr>
            <p:spPr>
              <a:xfrm>
                <a:off x="8013700" y="1694252"/>
                <a:ext cx="1555750" cy="1009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2" name="Рисунок 21">
                <a:extLst>
                  <a:ext uri="{FF2B5EF4-FFF2-40B4-BE49-F238E27FC236}">
                    <a16:creationId xmlns:a16="http://schemas.microsoft.com/office/drawing/2014/main" id="{4E34BA79-3459-4137-AF5D-F8A6496491E2}"/>
                  </a:ext>
                </a:extLst>
              </p:cNvPr>
              <p:cNvPicPr>
                <a:picLocks noChangeAspect="1"/>
              </p:cNvPicPr>
              <p:nvPr/>
            </p:nvPicPr>
            <p:blipFill>
              <a:blip r:embed="rId8" cstate="print">
                <a:extLst>
                  <a:ext uri="{96DAC541-7B7A-43D3-8B79-37D633B846F1}">
                    <asvg:svgBlip xmlns:asvg="http://schemas.microsoft.com/office/drawing/2016/SVG/main" r:embed="rId9"/>
                  </a:ext>
                </a:extLst>
              </a:blip>
              <a:stretch>
                <a:fillRect/>
              </a:stretch>
            </p:blipFill>
            <p:spPr>
              <a:xfrm>
                <a:off x="8163720" y="1733490"/>
                <a:ext cx="1221580" cy="787748"/>
              </a:xfrm>
              <a:prstGeom prst="rect">
                <a:avLst/>
              </a:prstGeom>
            </p:spPr>
          </p:pic>
        </p:grpSp>
      </p:grpSp>
      <p:grpSp>
        <p:nvGrpSpPr>
          <p:cNvPr id="78" name="Группа 77">
            <a:extLst>
              <a:ext uri="{FF2B5EF4-FFF2-40B4-BE49-F238E27FC236}">
                <a16:creationId xmlns:a16="http://schemas.microsoft.com/office/drawing/2014/main" id="{A5ECA3C0-95C8-4E59-BDA3-7D290D0106B3}"/>
              </a:ext>
            </a:extLst>
          </p:cNvPr>
          <p:cNvGrpSpPr/>
          <p:nvPr/>
        </p:nvGrpSpPr>
        <p:grpSpPr>
          <a:xfrm>
            <a:off x="11240768" y="5368804"/>
            <a:ext cx="2544492" cy="2142962"/>
            <a:chOff x="11240768" y="5368804"/>
            <a:chExt cx="2544492" cy="2142962"/>
          </a:xfrm>
        </p:grpSpPr>
        <p:grpSp>
          <p:nvGrpSpPr>
            <p:cNvPr id="23" name="Группа 22">
              <a:extLst>
                <a:ext uri="{FF2B5EF4-FFF2-40B4-BE49-F238E27FC236}">
                  <a16:creationId xmlns:a16="http://schemas.microsoft.com/office/drawing/2014/main" id="{ED04BCC1-A15B-4982-A91B-CDE632B9BE4E}"/>
                </a:ext>
              </a:extLst>
            </p:cNvPr>
            <p:cNvGrpSpPr/>
            <p:nvPr/>
          </p:nvGrpSpPr>
          <p:grpSpPr>
            <a:xfrm>
              <a:off x="11240768" y="5368804"/>
              <a:ext cx="2544492" cy="2142962"/>
              <a:chOff x="9493726" y="5141201"/>
              <a:chExt cx="2544492" cy="2142962"/>
            </a:xfrm>
          </p:grpSpPr>
          <p:sp>
            <p:nvSpPr>
              <p:cNvPr id="24" name="Freeform 7">
                <a:extLst>
                  <a:ext uri="{FF2B5EF4-FFF2-40B4-BE49-F238E27FC236}">
                    <a16:creationId xmlns:a16="http://schemas.microsoft.com/office/drawing/2014/main" id="{D82BEEB1-B157-4C1F-8224-A392B1DFA8CC}"/>
                  </a:ext>
                </a:extLst>
              </p:cNvPr>
              <p:cNvSpPr>
                <a:spLocks/>
              </p:cNvSpPr>
              <p:nvPr/>
            </p:nvSpPr>
            <p:spPr bwMode="auto">
              <a:xfrm>
                <a:off x="9493726" y="5141201"/>
                <a:ext cx="2544492" cy="2142962"/>
              </a:xfrm>
              <a:custGeom>
                <a:avLst/>
                <a:gdLst>
                  <a:gd name="T0" fmla="*/ 1282 w 1711"/>
                  <a:gd name="T1" fmla="*/ 0 h 1441"/>
                  <a:gd name="T2" fmla="*/ 427 w 1711"/>
                  <a:gd name="T3" fmla="*/ 0 h 1441"/>
                  <a:gd name="T4" fmla="*/ 0 w 1711"/>
                  <a:gd name="T5" fmla="*/ 720 h 1441"/>
                  <a:gd name="T6" fmla="*/ 427 w 1711"/>
                  <a:gd name="T7" fmla="*/ 1441 h 1441"/>
                  <a:gd name="T8" fmla="*/ 1282 w 1711"/>
                  <a:gd name="T9" fmla="*/ 1441 h 1441"/>
                  <a:gd name="T10" fmla="*/ 1711 w 1711"/>
                  <a:gd name="T11" fmla="*/ 720 h 1441"/>
                  <a:gd name="T12" fmla="*/ 1282 w 1711"/>
                  <a:gd name="T13" fmla="*/ 0 h 1441"/>
                </a:gdLst>
                <a:ahLst/>
                <a:cxnLst>
                  <a:cxn ang="0">
                    <a:pos x="T0" y="T1"/>
                  </a:cxn>
                  <a:cxn ang="0">
                    <a:pos x="T2" y="T3"/>
                  </a:cxn>
                  <a:cxn ang="0">
                    <a:pos x="T4" y="T5"/>
                  </a:cxn>
                  <a:cxn ang="0">
                    <a:pos x="T6" y="T7"/>
                  </a:cxn>
                  <a:cxn ang="0">
                    <a:pos x="T8" y="T9"/>
                  </a:cxn>
                  <a:cxn ang="0">
                    <a:pos x="T10" y="T11"/>
                  </a:cxn>
                  <a:cxn ang="0">
                    <a:pos x="T12" y="T13"/>
                  </a:cxn>
                </a:cxnLst>
                <a:rect l="0" t="0" r="r" b="b"/>
                <a:pathLst>
                  <a:path w="1711" h="1441">
                    <a:moveTo>
                      <a:pt x="1282" y="0"/>
                    </a:moveTo>
                    <a:lnTo>
                      <a:pt x="427" y="0"/>
                    </a:lnTo>
                    <a:lnTo>
                      <a:pt x="0" y="720"/>
                    </a:lnTo>
                    <a:lnTo>
                      <a:pt x="427" y="1441"/>
                    </a:lnTo>
                    <a:lnTo>
                      <a:pt x="1282" y="1441"/>
                    </a:lnTo>
                    <a:lnTo>
                      <a:pt x="1711" y="720"/>
                    </a:lnTo>
                    <a:lnTo>
                      <a:pt x="1282" y="0"/>
                    </a:lnTo>
                    <a:close/>
                  </a:path>
                </a:pathLst>
              </a:custGeom>
              <a:solidFill>
                <a:srgbClr val="0080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 name="Freeform 8">
                <a:extLst>
                  <a:ext uri="{FF2B5EF4-FFF2-40B4-BE49-F238E27FC236}">
                    <a16:creationId xmlns:a16="http://schemas.microsoft.com/office/drawing/2014/main" id="{2E865754-1BD3-48DA-9791-EED5E6866D64}"/>
                  </a:ext>
                </a:extLst>
              </p:cNvPr>
              <p:cNvSpPr>
                <a:spLocks/>
              </p:cNvSpPr>
              <p:nvPr/>
            </p:nvSpPr>
            <p:spPr bwMode="auto">
              <a:xfrm>
                <a:off x="9712665" y="5324475"/>
                <a:ext cx="2103438" cy="1776412"/>
              </a:xfrm>
              <a:custGeom>
                <a:avLst/>
                <a:gdLst>
                  <a:gd name="T0" fmla="*/ 994 w 1325"/>
                  <a:gd name="T1" fmla="*/ 0 h 1119"/>
                  <a:gd name="T2" fmla="*/ 331 w 1325"/>
                  <a:gd name="T3" fmla="*/ 0 h 1119"/>
                  <a:gd name="T4" fmla="*/ 0 w 1325"/>
                  <a:gd name="T5" fmla="*/ 559 h 1119"/>
                  <a:gd name="T6" fmla="*/ 331 w 1325"/>
                  <a:gd name="T7" fmla="*/ 1119 h 1119"/>
                  <a:gd name="T8" fmla="*/ 994 w 1325"/>
                  <a:gd name="T9" fmla="*/ 1119 h 1119"/>
                  <a:gd name="T10" fmla="*/ 1325 w 1325"/>
                  <a:gd name="T11" fmla="*/ 559 h 1119"/>
                  <a:gd name="T12" fmla="*/ 994 w 1325"/>
                  <a:gd name="T13" fmla="*/ 0 h 1119"/>
                </a:gdLst>
                <a:ahLst/>
                <a:cxnLst>
                  <a:cxn ang="0">
                    <a:pos x="T0" y="T1"/>
                  </a:cxn>
                  <a:cxn ang="0">
                    <a:pos x="T2" y="T3"/>
                  </a:cxn>
                  <a:cxn ang="0">
                    <a:pos x="T4" y="T5"/>
                  </a:cxn>
                  <a:cxn ang="0">
                    <a:pos x="T6" y="T7"/>
                  </a:cxn>
                  <a:cxn ang="0">
                    <a:pos x="T8" y="T9"/>
                  </a:cxn>
                  <a:cxn ang="0">
                    <a:pos x="T10" y="T11"/>
                  </a:cxn>
                  <a:cxn ang="0">
                    <a:pos x="T12" y="T13"/>
                  </a:cxn>
                </a:cxnLst>
                <a:rect l="0" t="0" r="r" b="b"/>
                <a:pathLst>
                  <a:path w="1325" h="1119">
                    <a:moveTo>
                      <a:pt x="994" y="0"/>
                    </a:moveTo>
                    <a:lnTo>
                      <a:pt x="331" y="0"/>
                    </a:lnTo>
                    <a:lnTo>
                      <a:pt x="0" y="559"/>
                    </a:lnTo>
                    <a:lnTo>
                      <a:pt x="331" y="1119"/>
                    </a:lnTo>
                    <a:lnTo>
                      <a:pt x="994" y="1119"/>
                    </a:lnTo>
                    <a:lnTo>
                      <a:pt x="1325" y="559"/>
                    </a:lnTo>
                    <a:lnTo>
                      <a:pt x="994" y="0"/>
                    </a:lnTo>
                    <a:close/>
                  </a:path>
                </a:pathLst>
              </a:custGeom>
              <a:solidFill>
                <a:srgbClr val="FFFFFF"/>
              </a:solidFill>
              <a:ln>
                <a:noFill/>
              </a:ln>
              <a:effectLst>
                <a:outerShdw blurRad="101600" dist="127000" dir="3420000" sx="101000" sy="101000" algn="ctr" rotWithShape="0">
                  <a:srgbClr val="000000">
                    <a:alpha val="1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6" name="Прямоугольник 5">
              <a:extLst>
                <a:ext uri="{FF2B5EF4-FFF2-40B4-BE49-F238E27FC236}">
                  <a16:creationId xmlns:a16="http://schemas.microsoft.com/office/drawing/2014/main" id="{730EF4FC-7F8E-480A-ADFA-E03F172439F9}"/>
                </a:ext>
              </a:extLst>
            </p:cNvPr>
            <p:cNvSpPr/>
            <p:nvPr/>
          </p:nvSpPr>
          <p:spPr>
            <a:xfrm>
              <a:off x="11841771" y="6025083"/>
              <a:ext cx="1388265" cy="830997"/>
            </a:xfrm>
            <a:prstGeom prst="rect">
              <a:avLst/>
            </a:prstGeom>
          </p:spPr>
          <p:txBody>
            <a:bodyPr wrap="none">
              <a:spAutoFit/>
            </a:bodyPr>
            <a:lstStyle/>
            <a:p>
              <a:pPr algn="ctr"/>
              <a:r>
                <a:rPr lang="en-US" sz="2400" spc="100" dirty="0">
                  <a:solidFill>
                    <a:srgbClr val="0080BD"/>
                  </a:solidFill>
                  <a:latin typeface="Calibri Bold" panose="020F0702030404030204" pitchFamily="34" charset="0"/>
                  <a:cs typeface="Calibri Bold" panose="020F0702030404030204" pitchFamily="34" charset="0"/>
                </a:rPr>
                <a:t>DATA </a:t>
              </a:r>
            </a:p>
            <a:p>
              <a:pPr algn="ctr"/>
              <a:r>
                <a:rPr lang="en-US" sz="2400" spc="100" dirty="0">
                  <a:solidFill>
                    <a:srgbClr val="0080BD"/>
                  </a:solidFill>
                  <a:latin typeface="Calibri Bold" panose="020F0702030404030204" pitchFamily="34" charset="0"/>
                  <a:cs typeface="Calibri Bold" panose="020F0702030404030204" pitchFamily="34" charset="0"/>
                </a:rPr>
                <a:t>QUALITY</a:t>
              </a:r>
              <a:endParaRPr lang="ru-RU" sz="2400" spc="100" dirty="0">
                <a:solidFill>
                  <a:srgbClr val="0080BD"/>
                </a:solidFill>
                <a:latin typeface="Calibri Bold" panose="020F0702030404030204" pitchFamily="34" charset="0"/>
                <a:cs typeface="Calibri Bold" panose="020F0702030404030204" pitchFamily="34" charset="0"/>
              </a:endParaRPr>
            </a:p>
          </p:txBody>
        </p:sp>
      </p:grpSp>
      <p:grpSp>
        <p:nvGrpSpPr>
          <p:cNvPr id="79" name="Группа 78">
            <a:extLst>
              <a:ext uri="{FF2B5EF4-FFF2-40B4-BE49-F238E27FC236}">
                <a16:creationId xmlns:a16="http://schemas.microsoft.com/office/drawing/2014/main" id="{0A699BEF-8A72-4129-9F63-30D2D6D66718}"/>
              </a:ext>
            </a:extLst>
          </p:cNvPr>
          <p:cNvGrpSpPr/>
          <p:nvPr/>
        </p:nvGrpSpPr>
        <p:grpSpPr>
          <a:xfrm>
            <a:off x="8778081" y="4246822"/>
            <a:ext cx="7460408" cy="4386045"/>
            <a:chOff x="8778081" y="4246822"/>
            <a:chExt cx="7460408" cy="4386045"/>
          </a:xfrm>
        </p:grpSpPr>
        <p:grpSp>
          <p:nvGrpSpPr>
            <p:cNvPr id="39" name="Группа 38">
              <a:extLst>
                <a:ext uri="{FF2B5EF4-FFF2-40B4-BE49-F238E27FC236}">
                  <a16:creationId xmlns:a16="http://schemas.microsoft.com/office/drawing/2014/main" id="{CF9C61E1-E6AA-467B-B588-B0587049F5BE}"/>
                </a:ext>
              </a:extLst>
            </p:cNvPr>
            <p:cNvGrpSpPr/>
            <p:nvPr/>
          </p:nvGrpSpPr>
          <p:grpSpPr>
            <a:xfrm>
              <a:off x="14245253" y="5402035"/>
              <a:ext cx="1993236" cy="549910"/>
              <a:chOff x="14898965" y="4979882"/>
              <a:chExt cx="1993236" cy="549910"/>
            </a:xfrm>
          </p:grpSpPr>
          <p:sp>
            <p:nvSpPr>
              <p:cNvPr id="32" name="Прямоугольник: скругленные углы 31">
                <a:extLst>
                  <a:ext uri="{FF2B5EF4-FFF2-40B4-BE49-F238E27FC236}">
                    <a16:creationId xmlns:a16="http://schemas.microsoft.com/office/drawing/2014/main" id="{B4534237-8FE3-4516-AF55-D51DBBF54FBD}"/>
                  </a:ext>
                </a:extLst>
              </p:cNvPr>
              <p:cNvSpPr/>
              <p:nvPr/>
            </p:nvSpPr>
            <p:spPr>
              <a:xfrm>
                <a:off x="14898965" y="4979882"/>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a:extLst>
                  <a:ext uri="{FF2B5EF4-FFF2-40B4-BE49-F238E27FC236}">
                    <a16:creationId xmlns:a16="http://schemas.microsoft.com/office/drawing/2014/main" id="{5B983388-CA73-40BD-88DE-9DAE4AD3A247}"/>
                  </a:ext>
                </a:extLst>
              </p:cNvPr>
              <p:cNvSpPr/>
              <p:nvPr/>
            </p:nvSpPr>
            <p:spPr>
              <a:xfrm>
                <a:off x="15243065" y="5070171"/>
                <a:ext cx="1385700" cy="369332"/>
              </a:xfrm>
              <a:prstGeom prst="rect">
                <a:avLst/>
              </a:prstGeom>
            </p:spPr>
            <p:txBody>
              <a:bodyPr wrap="none">
                <a:spAutoFit/>
              </a:bodyPr>
              <a:lstStyle/>
              <a:p>
                <a:r>
                  <a:rPr lang="en-US" spc="100" dirty="0">
                    <a:solidFill>
                      <a:srgbClr val="0080BD"/>
                    </a:solidFill>
                    <a:latin typeface="Calibri" panose="020F0502020204030204" pitchFamily="34" charset="0"/>
                    <a:cs typeface="Calibri" panose="020F0502020204030204" pitchFamily="34" charset="0"/>
                  </a:rPr>
                  <a:t>RELEVANCE</a:t>
                </a:r>
                <a:endParaRPr lang="ru-RU" dirty="0"/>
              </a:p>
            </p:txBody>
          </p:sp>
        </p:grpSp>
        <p:grpSp>
          <p:nvGrpSpPr>
            <p:cNvPr id="38" name="Группа 37">
              <a:extLst>
                <a:ext uri="{FF2B5EF4-FFF2-40B4-BE49-F238E27FC236}">
                  <a16:creationId xmlns:a16="http://schemas.microsoft.com/office/drawing/2014/main" id="{B2749FDA-E23A-470D-AE90-0DB3B99961E0}"/>
                </a:ext>
              </a:extLst>
            </p:cNvPr>
            <p:cNvGrpSpPr/>
            <p:nvPr/>
          </p:nvGrpSpPr>
          <p:grpSpPr>
            <a:xfrm>
              <a:off x="13453274" y="5608756"/>
              <a:ext cx="791979" cy="301201"/>
              <a:chOff x="14106986" y="5186603"/>
              <a:chExt cx="791979" cy="301201"/>
            </a:xfrm>
          </p:grpSpPr>
          <p:cxnSp>
            <p:nvCxnSpPr>
              <p:cNvPr id="33" name="Прямая соединительная линия 32">
                <a:extLst>
                  <a:ext uri="{FF2B5EF4-FFF2-40B4-BE49-F238E27FC236}">
                    <a16:creationId xmlns:a16="http://schemas.microsoft.com/office/drawing/2014/main" id="{2032400E-7542-4001-B832-F8801E702878}"/>
                  </a:ext>
                </a:extLst>
              </p:cNvPr>
              <p:cNvCxnSpPr>
                <a:cxnSpLocks/>
              </p:cNvCxnSpPr>
              <p:nvPr/>
            </p:nvCxnSpPr>
            <p:spPr>
              <a:xfrm flipH="1">
                <a:off x="14106986" y="5234940"/>
                <a:ext cx="417203" cy="2528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7" name="Прямая соединительная линия 36">
                <a:extLst>
                  <a:ext uri="{FF2B5EF4-FFF2-40B4-BE49-F238E27FC236}">
                    <a16:creationId xmlns:a16="http://schemas.microsoft.com/office/drawing/2014/main" id="{BCC23D51-D4D4-45E2-AFC2-42E10D6A3C6A}"/>
                  </a:ext>
                </a:extLst>
              </p:cNvPr>
              <p:cNvCxnSpPr>
                <a:cxnSpLocks/>
              </p:cNvCxnSpPr>
              <p:nvPr/>
            </p:nvCxnSpPr>
            <p:spPr>
              <a:xfrm flipH="1">
                <a:off x="14510339" y="5239702"/>
                <a:ext cx="388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Овал 34">
                <a:extLst>
                  <a:ext uri="{FF2B5EF4-FFF2-40B4-BE49-F238E27FC236}">
                    <a16:creationId xmlns:a16="http://schemas.microsoft.com/office/drawing/2014/main" id="{F147805B-D83F-4312-84EB-A83EAE81C9C0}"/>
                  </a:ext>
                </a:extLst>
              </p:cNvPr>
              <p:cNvSpPr/>
              <p:nvPr/>
            </p:nvSpPr>
            <p:spPr>
              <a:xfrm>
                <a:off x="14435796" y="5186603"/>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42" name="Группа 41">
              <a:extLst>
                <a:ext uri="{FF2B5EF4-FFF2-40B4-BE49-F238E27FC236}">
                  <a16:creationId xmlns:a16="http://schemas.microsoft.com/office/drawing/2014/main" id="{04FEA4D2-E400-41EF-9568-109DA02BCB8C}"/>
                </a:ext>
              </a:extLst>
            </p:cNvPr>
            <p:cNvGrpSpPr/>
            <p:nvPr/>
          </p:nvGrpSpPr>
          <p:grpSpPr>
            <a:xfrm flipV="1">
              <a:off x="13424954" y="7005542"/>
              <a:ext cx="791979" cy="322948"/>
              <a:chOff x="14106986" y="5186603"/>
              <a:chExt cx="791979" cy="301201"/>
            </a:xfrm>
          </p:grpSpPr>
          <p:cxnSp>
            <p:nvCxnSpPr>
              <p:cNvPr id="43" name="Прямая соединительная линия 42">
                <a:extLst>
                  <a:ext uri="{FF2B5EF4-FFF2-40B4-BE49-F238E27FC236}">
                    <a16:creationId xmlns:a16="http://schemas.microsoft.com/office/drawing/2014/main" id="{2A7CA6C3-9747-41E4-8D3A-73A4AA753184}"/>
                  </a:ext>
                </a:extLst>
              </p:cNvPr>
              <p:cNvCxnSpPr>
                <a:cxnSpLocks/>
              </p:cNvCxnSpPr>
              <p:nvPr/>
            </p:nvCxnSpPr>
            <p:spPr>
              <a:xfrm flipH="1">
                <a:off x="14106986" y="5234940"/>
                <a:ext cx="417203" cy="2528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Прямая соединительная линия 43">
                <a:extLst>
                  <a:ext uri="{FF2B5EF4-FFF2-40B4-BE49-F238E27FC236}">
                    <a16:creationId xmlns:a16="http://schemas.microsoft.com/office/drawing/2014/main" id="{A17536B2-A10C-4460-A5B2-E1A52C853B9A}"/>
                  </a:ext>
                </a:extLst>
              </p:cNvPr>
              <p:cNvCxnSpPr>
                <a:cxnSpLocks/>
              </p:cNvCxnSpPr>
              <p:nvPr/>
            </p:nvCxnSpPr>
            <p:spPr>
              <a:xfrm flipH="1">
                <a:off x="14510339" y="5239702"/>
                <a:ext cx="388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Овал 44">
                <a:extLst>
                  <a:ext uri="{FF2B5EF4-FFF2-40B4-BE49-F238E27FC236}">
                    <a16:creationId xmlns:a16="http://schemas.microsoft.com/office/drawing/2014/main" id="{DE83344A-0A37-4377-A3BE-F00BCBD9F89D}"/>
                  </a:ext>
                </a:extLst>
              </p:cNvPr>
              <p:cNvSpPr/>
              <p:nvPr/>
            </p:nvSpPr>
            <p:spPr>
              <a:xfrm>
                <a:off x="14435796" y="5186603"/>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48" name="Прямоугольник: скругленные углы 47">
              <a:extLst>
                <a:ext uri="{FF2B5EF4-FFF2-40B4-BE49-F238E27FC236}">
                  <a16:creationId xmlns:a16="http://schemas.microsoft.com/office/drawing/2014/main" id="{5C54FCE8-DEAF-42C0-9464-BDDFA37521CD}"/>
                </a:ext>
              </a:extLst>
            </p:cNvPr>
            <p:cNvSpPr/>
            <p:nvPr/>
          </p:nvSpPr>
          <p:spPr>
            <a:xfrm>
              <a:off x="14221794" y="6994574"/>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Прямоугольник 48">
              <a:extLst>
                <a:ext uri="{FF2B5EF4-FFF2-40B4-BE49-F238E27FC236}">
                  <a16:creationId xmlns:a16="http://schemas.microsoft.com/office/drawing/2014/main" id="{C8685C48-47AC-4467-B36D-F9D0B69E3D5F}"/>
                </a:ext>
              </a:extLst>
            </p:cNvPr>
            <p:cNvSpPr/>
            <p:nvPr/>
          </p:nvSpPr>
          <p:spPr>
            <a:xfrm>
              <a:off x="14355387" y="7084863"/>
              <a:ext cx="1726050" cy="369332"/>
            </a:xfrm>
            <a:prstGeom prst="rect">
              <a:avLst/>
            </a:prstGeom>
          </p:spPr>
          <p:txBody>
            <a:bodyPr wrap="none">
              <a:spAutoFit/>
            </a:bodyPr>
            <a:lstStyle/>
            <a:p>
              <a:pPr algn="ctr"/>
              <a:r>
                <a:rPr lang="en-US" spc="100" dirty="0">
                  <a:solidFill>
                    <a:srgbClr val="0080BD"/>
                  </a:solidFill>
                  <a:latin typeface="Calibri" panose="020F0502020204030204" pitchFamily="34" charset="0"/>
                  <a:cs typeface="Calibri" panose="020F0502020204030204" pitchFamily="34" charset="0"/>
                </a:rPr>
                <a:t>ACCESSEBILITY</a:t>
              </a:r>
              <a:endParaRPr lang="ru-RU" dirty="0"/>
            </a:p>
          </p:txBody>
        </p:sp>
        <p:grpSp>
          <p:nvGrpSpPr>
            <p:cNvPr id="50" name="Группа 49">
              <a:extLst>
                <a:ext uri="{FF2B5EF4-FFF2-40B4-BE49-F238E27FC236}">
                  <a16:creationId xmlns:a16="http://schemas.microsoft.com/office/drawing/2014/main" id="{814E79C5-3FB0-43D0-9C3A-D8E7E1018480}"/>
                </a:ext>
              </a:extLst>
            </p:cNvPr>
            <p:cNvGrpSpPr/>
            <p:nvPr/>
          </p:nvGrpSpPr>
          <p:grpSpPr>
            <a:xfrm flipH="1">
              <a:off x="10773411" y="5608756"/>
              <a:ext cx="791979" cy="301201"/>
              <a:chOff x="14106986" y="5186603"/>
              <a:chExt cx="791979" cy="301201"/>
            </a:xfrm>
          </p:grpSpPr>
          <p:cxnSp>
            <p:nvCxnSpPr>
              <p:cNvPr id="51" name="Прямая соединительная линия 50">
                <a:extLst>
                  <a:ext uri="{FF2B5EF4-FFF2-40B4-BE49-F238E27FC236}">
                    <a16:creationId xmlns:a16="http://schemas.microsoft.com/office/drawing/2014/main" id="{8244F8DE-3F38-4C0D-874B-0B06362B2FDE}"/>
                  </a:ext>
                </a:extLst>
              </p:cNvPr>
              <p:cNvCxnSpPr>
                <a:cxnSpLocks/>
              </p:cNvCxnSpPr>
              <p:nvPr/>
            </p:nvCxnSpPr>
            <p:spPr>
              <a:xfrm flipH="1">
                <a:off x="14106986" y="5234940"/>
                <a:ext cx="417203" cy="2528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Прямая соединительная линия 51">
                <a:extLst>
                  <a:ext uri="{FF2B5EF4-FFF2-40B4-BE49-F238E27FC236}">
                    <a16:creationId xmlns:a16="http://schemas.microsoft.com/office/drawing/2014/main" id="{BEF8605B-B7C2-4B4B-BA5E-040BB5B47ACC}"/>
                  </a:ext>
                </a:extLst>
              </p:cNvPr>
              <p:cNvCxnSpPr>
                <a:cxnSpLocks/>
              </p:cNvCxnSpPr>
              <p:nvPr/>
            </p:nvCxnSpPr>
            <p:spPr>
              <a:xfrm flipH="1">
                <a:off x="14510339" y="5239702"/>
                <a:ext cx="388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3" name="Овал 52">
                <a:extLst>
                  <a:ext uri="{FF2B5EF4-FFF2-40B4-BE49-F238E27FC236}">
                    <a16:creationId xmlns:a16="http://schemas.microsoft.com/office/drawing/2014/main" id="{DD36137B-BBDC-44D1-8E21-224AA6654A8B}"/>
                  </a:ext>
                </a:extLst>
              </p:cNvPr>
              <p:cNvSpPr/>
              <p:nvPr/>
            </p:nvSpPr>
            <p:spPr>
              <a:xfrm>
                <a:off x="14435796" y="5186603"/>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nvGrpSpPr>
            <p:cNvPr id="54" name="Группа 53">
              <a:extLst>
                <a:ext uri="{FF2B5EF4-FFF2-40B4-BE49-F238E27FC236}">
                  <a16:creationId xmlns:a16="http://schemas.microsoft.com/office/drawing/2014/main" id="{327DA74C-C10A-4C95-82C9-2A13AE604D27}"/>
                </a:ext>
              </a:extLst>
            </p:cNvPr>
            <p:cNvGrpSpPr/>
            <p:nvPr/>
          </p:nvGrpSpPr>
          <p:grpSpPr>
            <a:xfrm flipH="1" flipV="1">
              <a:off x="10780775" y="7005542"/>
              <a:ext cx="791979" cy="322948"/>
              <a:chOff x="14106986" y="5186603"/>
              <a:chExt cx="791979" cy="301201"/>
            </a:xfrm>
          </p:grpSpPr>
          <p:cxnSp>
            <p:nvCxnSpPr>
              <p:cNvPr id="55" name="Прямая соединительная линия 54">
                <a:extLst>
                  <a:ext uri="{FF2B5EF4-FFF2-40B4-BE49-F238E27FC236}">
                    <a16:creationId xmlns:a16="http://schemas.microsoft.com/office/drawing/2014/main" id="{50D0CC48-08C4-4ADA-B3BD-52295539A548}"/>
                  </a:ext>
                </a:extLst>
              </p:cNvPr>
              <p:cNvCxnSpPr>
                <a:cxnSpLocks/>
              </p:cNvCxnSpPr>
              <p:nvPr/>
            </p:nvCxnSpPr>
            <p:spPr>
              <a:xfrm flipH="1">
                <a:off x="14106986" y="5234940"/>
                <a:ext cx="417203" cy="2528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6" name="Прямая соединительная линия 55">
                <a:extLst>
                  <a:ext uri="{FF2B5EF4-FFF2-40B4-BE49-F238E27FC236}">
                    <a16:creationId xmlns:a16="http://schemas.microsoft.com/office/drawing/2014/main" id="{59567AA4-9D79-4187-A6A6-6EE82BA6F1CA}"/>
                  </a:ext>
                </a:extLst>
              </p:cNvPr>
              <p:cNvCxnSpPr>
                <a:cxnSpLocks/>
              </p:cNvCxnSpPr>
              <p:nvPr/>
            </p:nvCxnSpPr>
            <p:spPr>
              <a:xfrm flipH="1">
                <a:off x="14510339" y="5239702"/>
                <a:ext cx="388626"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7" name="Овал 56">
                <a:extLst>
                  <a:ext uri="{FF2B5EF4-FFF2-40B4-BE49-F238E27FC236}">
                    <a16:creationId xmlns:a16="http://schemas.microsoft.com/office/drawing/2014/main" id="{79937F76-D62B-4F94-80B2-186BB22C9DF9}"/>
                  </a:ext>
                </a:extLst>
              </p:cNvPr>
              <p:cNvSpPr/>
              <p:nvPr/>
            </p:nvSpPr>
            <p:spPr>
              <a:xfrm>
                <a:off x="14435796" y="5186603"/>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58" name="Группа 57">
              <a:extLst>
                <a:ext uri="{FF2B5EF4-FFF2-40B4-BE49-F238E27FC236}">
                  <a16:creationId xmlns:a16="http://schemas.microsoft.com/office/drawing/2014/main" id="{BEF9229A-E3A3-4335-B35B-F2E4AA36E202}"/>
                </a:ext>
              </a:extLst>
            </p:cNvPr>
            <p:cNvGrpSpPr/>
            <p:nvPr/>
          </p:nvGrpSpPr>
          <p:grpSpPr>
            <a:xfrm>
              <a:off x="8778081" y="5402035"/>
              <a:ext cx="1993236" cy="549910"/>
              <a:chOff x="14898965" y="4979882"/>
              <a:chExt cx="1993236" cy="549910"/>
            </a:xfrm>
          </p:grpSpPr>
          <p:sp>
            <p:nvSpPr>
              <p:cNvPr id="59" name="Прямоугольник: скругленные углы 58">
                <a:extLst>
                  <a:ext uri="{FF2B5EF4-FFF2-40B4-BE49-F238E27FC236}">
                    <a16:creationId xmlns:a16="http://schemas.microsoft.com/office/drawing/2014/main" id="{5B09B29B-B8B4-4D03-8D8A-575F3EF70A5C}"/>
                  </a:ext>
                </a:extLst>
              </p:cNvPr>
              <p:cNvSpPr/>
              <p:nvPr/>
            </p:nvSpPr>
            <p:spPr>
              <a:xfrm>
                <a:off x="14898965" y="4979882"/>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0" name="Прямоугольник 59">
                <a:extLst>
                  <a:ext uri="{FF2B5EF4-FFF2-40B4-BE49-F238E27FC236}">
                    <a16:creationId xmlns:a16="http://schemas.microsoft.com/office/drawing/2014/main" id="{6B81800D-5E7C-4596-B121-049BA4462966}"/>
                  </a:ext>
                </a:extLst>
              </p:cNvPr>
              <p:cNvSpPr/>
              <p:nvPr/>
            </p:nvSpPr>
            <p:spPr>
              <a:xfrm>
                <a:off x="15245728" y="5070171"/>
                <a:ext cx="1299715" cy="369332"/>
              </a:xfrm>
              <a:prstGeom prst="rect">
                <a:avLst/>
              </a:prstGeom>
            </p:spPr>
            <p:txBody>
              <a:bodyPr wrap="none">
                <a:spAutoFit/>
              </a:bodyPr>
              <a:lstStyle/>
              <a:p>
                <a:pPr algn="ctr"/>
                <a:r>
                  <a:rPr lang="en-US" spc="100" dirty="0">
                    <a:solidFill>
                      <a:srgbClr val="0080BD"/>
                    </a:solidFill>
                    <a:latin typeface="Calibri" panose="020F0502020204030204" pitchFamily="34" charset="0"/>
                    <a:cs typeface="Calibri" panose="020F0502020204030204" pitchFamily="34" charset="0"/>
                  </a:rPr>
                  <a:t>TIMELINES</a:t>
                </a:r>
                <a:endParaRPr lang="ru-RU" dirty="0"/>
              </a:p>
            </p:txBody>
          </p:sp>
        </p:grpSp>
        <p:grpSp>
          <p:nvGrpSpPr>
            <p:cNvPr id="61" name="Группа 60">
              <a:extLst>
                <a:ext uri="{FF2B5EF4-FFF2-40B4-BE49-F238E27FC236}">
                  <a16:creationId xmlns:a16="http://schemas.microsoft.com/office/drawing/2014/main" id="{DEC3A218-F12F-4837-ACE2-4A84CDB75F60}"/>
                </a:ext>
              </a:extLst>
            </p:cNvPr>
            <p:cNvGrpSpPr/>
            <p:nvPr/>
          </p:nvGrpSpPr>
          <p:grpSpPr>
            <a:xfrm>
              <a:off x="8778081" y="6975522"/>
              <a:ext cx="1993236" cy="549910"/>
              <a:chOff x="14898965" y="4979882"/>
              <a:chExt cx="1993236" cy="549910"/>
            </a:xfrm>
          </p:grpSpPr>
          <p:sp>
            <p:nvSpPr>
              <p:cNvPr id="62" name="Прямоугольник: скругленные углы 61">
                <a:extLst>
                  <a:ext uri="{FF2B5EF4-FFF2-40B4-BE49-F238E27FC236}">
                    <a16:creationId xmlns:a16="http://schemas.microsoft.com/office/drawing/2014/main" id="{7A82D1CD-EAA9-4031-BA9D-D2C94A7897E0}"/>
                  </a:ext>
                </a:extLst>
              </p:cNvPr>
              <p:cNvSpPr/>
              <p:nvPr/>
            </p:nvSpPr>
            <p:spPr>
              <a:xfrm>
                <a:off x="14898965" y="4979882"/>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3" name="Прямоугольник 62">
                <a:extLst>
                  <a:ext uri="{FF2B5EF4-FFF2-40B4-BE49-F238E27FC236}">
                    <a16:creationId xmlns:a16="http://schemas.microsoft.com/office/drawing/2014/main" id="{2CE8A7D8-6CCB-454B-9F91-84640C5D5B2F}"/>
                  </a:ext>
                </a:extLst>
              </p:cNvPr>
              <p:cNvSpPr/>
              <p:nvPr/>
            </p:nvSpPr>
            <p:spPr>
              <a:xfrm>
                <a:off x="15377653" y="5070171"/>
                <a:ext cx="1035861" cy="369332"/>
              </a:xfrm>
              <a:prstGeom prst="rect">
                <a:avLst/>
              </a:prstGeom>
            </p:spPr>
            <p:txBody>
              <a:bodyPr wrap="none">
                <a:spAutoFit/>
              </a:bodyPr>
              <a:lstStyle/>
              <a:p>
                <a:pPr algn="ctr"/>
                <a:r>
                  <a:rPr lang="en-US" spc="100" dirty="0">
                    <a:solidFill>
                      <a:srgbClr val="0080BD"/>
                    </a:solidFill>
                    <a:latin typeface="Calibri" panose="020F0502020204030204" pitchFamily="34" charset="0"/>
                    <a:cs typeface="Calibri" panose="020F0502020204030204" pitchFamily="34" charset="0"/>
                  </a:rPr>
                  <a:t>CLARITY</a:t>
                </a:r>
                <a:endParaRPr lang="ru-RU" dirty="0"/>
              </a:p>
            </p:txBody>
          </p:sp>
        </p:grpSp>
        <p:grpSp>
          <p:nvGrpSpPr>
            <p:cNvPr id="71" name="Группа 70">
              <a:extLst>
                <a:ext uri="{FF2B5EF4-FFF2-40B4-BE49-F238E27FC236}">
                  <a16:creationId xmlns:a16="http://schemas.microsoft.com/office/drawing/2014/main" id="{7BA6916C-CCC4-4F89-908D-08EA6FBB935E}"/>
                </a:ext>
              </a:extLst>
            </p:cNvPr>
            <p:cNvGrpSpPr/>
            <p:nvPr/>
          </p:nvGrpSpPr>
          <p:grpSpPr>
            <a:xfrm>
              <a:off x="12420049" y="4724470"/>
              <a:ext cx="145518" cy="644333"/>
              <a:chOff x="13073761" y="4302317"/>
              <a:chExt cx="145518" cy="644333"/>
            </a:xfrm>
          </p:grpSpPr>
          <p:cxnSp>
            <p:nvCxnSpPr>
              <p:cNvPr id="64" name="Прямая соединительная линия 63">
                <a:extLst>
                  <a:ext uri="{FF2B5EF4-FFF2-40B4-BE49-F238E27FC236}">
                    <a16:creationId xmlns:a16="http://schemas.microsoft.com/office/drawing/2014/main" id="{25B447F4-62AE-4DFE-942B-53D5995FDE01}"/>
                  </a:ext>
                </a:extLst>
              </p:cNvPr>
              <p:cNvCxnSpPr>
                <a:cxnSpLocks/>
              </p:cNvCxnSpPr>
              <p:nvPr/>
            </p:nvCxnSpPr>
            <p:spPr>
              <a:xfrm>
                <a:off x="13146520" y="4426406"/>
                <a:ext cx="0" cy="52024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6" name="Овал 65">
                <a:extLst>
                  <a:ext uri="{FF2B5EF4-FFF2-40B4-BE49-F238E27FC236}">
                    <a16:creationId xmlns:a16="http://schemas.microsoft.com/office/drawing/2014/main" id="{530ECCDF-C73A-46A6-86B8-4707CE1806C6}"/>
                  </a:ext>
                </a:extLst>
              </p:cNvPr>
              <p:cNvSpPr/>
              <p:nvPr/>
            </p:nvSpPr>
            <p:spPr>
              <a:xfrm flipH="1">
                <a:off x="13073761" y="4302317"/>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nvGrpSpPr>
            <p:cNvPr id="68" name="Группа 67">
              <a:extLst>
                <a:ext uri="{FF2B5EF4-FFF2-40B4-BE49-F238E27FC236}">
                  <a16:creationId xmlns:a16="http://schemas.microsoft.com/office/drawing/2014/main" id="{0D970119-F6F4-4C95-8590-7298EEC8B233}"/>
                </a:ext>
              </a:extLst>
            </p:cNvPr>
            <p:cNvGrpSpPr/>
            <p:nvPr/>
          </p:nvGrpSpPr>
          <p:grpSpPr>
            <a:xfrm>
              <a:off x="11496190" y="4246822"/>
              <a:ext cx="1993236" cy="549910"/>
              <a:chOff x="14898965" y="4979882"/>
              <a:chExt cx="1993236" cy="549910"/>
            </a:xfrm>
          </p:grpSpPr>
          <p:sp>
            <p:nvSpPr>
              <p:cNvPr id="69" name="Прямоугольник: скругленные углы 68">
                <a:extLst>
                  <a:ext uri="{FF2B5EF4-FFF2-40B4-BE49-F238E27FC236}">
                    <a16:creationId xmlns:a16="http://schemas.microsoft.com/office/drawing/2014/main" id="{2D9D6996-F13A-49B3-88E1-65D04F9ADE98}"/>
                  </a:ext>
                </a:extLst>
              </p:cNvPr>
              <p:cNvSpPr/>
              <p:nvPr/>
            </p:nvSpPr>
            <p:spPr>
              <a:xfrm>
                <a:off x="14898965" y="4979882"/>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0" name="Прямоугольник 69">
                <a:extLst>
                  <a:ext uri="{FF2B5EF4-FFF2-40B4-BE49-F238E27FC236}">
                    <a16:creationId xmlns:a16="http://schemas.microsoft.com/office/drawing/2014/main" id="{C9720903-3A51-43E8-8D33-85A29AE3F512}"/>
                  </a:ext>
                </a:extLst>
              </p:cNvPr>
              <p:cNvSpPr/>
              <p:nvPr/>
            </p:nvSpPr>
            <p:spPr>
              <a:xfrm>
                <a:off x="15243065" y="5070171"/>
                <a:ext cx="1305037" cy="369332"/>
              </a:xfrm>
              <a:prstGeom prst="rect">
                <a:avLst/>
              </a:prstGeom>
            </p:spPr>
            <p:txBody>
              <a:bodyPr wrap="none">
                <a:spAutoFit/>
              </a:bodyPr>
              <a:lstStyle/>
              <a:p>
                <a:pPr algn="ctr"/>
                <a:r>
                  <a:rPr lang="en-US" spc="100" dirty="0">
                    <a:solidFill>
                      <a:srgbClr val="0080BD"/>
                    </a:solidFill>
                    <a:latin typeface="Calibri" panose="020F0502020204030204" pitchFamily="34" charset="0"/>
                    <a:cs typeface="Calibri" panose="020F0502020204030204" pitchFamily="34" charset="0"/>
                  </a:rPr>
                  <a:t>ACCURACY</a:t>
                </a:r>
                <a:endParaRPr lang="ru-RU" dirty="0"/>
              </a:p>
            </p:txBody>
          </p:sp>
        </p:grpSp>
        <p:grpSp>
          <p:nvGrpSpPr>
            <p:cNvPr id="72" name="Группа 71">
              <a:extLst>
                <a:ext uri="{FF2B5EF4-FFF2-40B4-BE49-F238E27FC236}">
                  <a16:creationId xmlns:a16="http://schemas.microsoft.com/office/drawing/2014/main" id="{03051529-9F57-4458-AB12-7D3249BFA584}"/>
                </a:ext>
              </a:extLst>
            </p:cNvPr>
            <p:cNvGrpSpPr/>
            <p:nvPr/>
          </p:nvGrpSpPr>
          <p:grpSpPr>
            <a:xfrm flipV="1">
              <a:off x="12420049" y="7511764"/>
              <a:ext cx="145518" cy="644333"/>
              <a:chOff x="13073761" y="4302317"/>
              <a:chExt cx="145518" cy="644333"/>
            </a:xfrm>
          </p:grpSpPr>
          <p:cxnSp>
            <p:nvCxnSpPr>
              <p:cNvPr id="73" name="Прямая соединительная линия 72">
                <a:extLst>
                  <a:ext uri="{FF2B5EF4-FFF2-40B4-BE49-F238E27FC236}">
                    <a16:creationId xmlns:a16="http://schemas.microsoft.com/office/drawing/2014/main" id="{FEB395C9-3929-4CBF-AB16-8CEF66067C8D}"/>
                  </a:ext>
                </a:extLst>
              </p:cNvPr>
              <p:cNvCxnSpPr>
                <a:cxnSpLocks/>
              </p:cNvCxnSpPr>
              <p:nvPr/>
            </p:nvCxnSpPr>
            <p:spPr>
              <a:xfrm>
                <a:off x="13146520" y="4426406"/>
                <a:ext cx="0" cy="52024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4" name="Овал 73">
                <a:extLst>
                  <a:ext uri="{FF2B5EF4-FFF2-40B4-BE49-F238E27FC236}">
                    <a16:creationId xmlns:a16="http://schemas.microsoft.com/office/drawing/2014/main" id="{42C2D133-3B63-4D32-89C1-138AC19E9FEE}"/>
                  </a:ext>
                </a:extLst>
              </p:cNvPr>
              <p:cNvSpPr/>
              <p:nvPr/>
            </p:nvSpPr>
            <p:spPr>
              <a:xfrm flipH="1">
                <a:off x="13073761" y="4302317"/>
                <a:ext cx="145518" cy="1455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grpSp>
          <p:nvGrpSpPr>
            <p:cNvPr id="75" name="Группа 74">
              <a:extLst>
                <a:ext uri="{FF2B5EF4-FFF2-40B4-BE49-F238E27FC236}">
                  <a16:creationId xmlns:a16="http://schemas.microsoft.com/office/drawing/2014/main" id="{7B55D48E-214B-4602-B687-8BEC1C42A084}"/>
                </a:ext>
              </a:extLst>
            </p:cNvPr>
            <p:cNvGrpSpPr/>
            <p:nvPr/>
          </p:nvGrpSpPr>
          <p:grpSpPr>
            <a:xfrm>
              <a:off x="11496190" y="8082957"/>
              <a:ext cx="1993236" cy="549910"/>
              <a:chOff x="14898965" y="4979882"/>
              <a:chExt cx="1993236" cy="549910"/>
            </a:xfrm>
          </p:grpSpPr>
          <p:sp>
            <p:nvSpPr>
              <p:cNvPr id="76" name="Прямоугольник: скругленные углы 75">
                <a:extLst>
                  <a:ext uri="{FF2B5EF4-FFF2-40B4-BE49-F238E27FC236}">
                    <a16:creationId xmlns:a16="http://schemas.microsoft.com/office/drawing/2014/main" id="{DA1926E5-31E2-48FF-8F69-C07BF8E0935E}"/>
                  </a:ext>
                </a:extLst>
              </p:cNvPr>
              <p:cNvSpPr/>
              <p:nvPr/>
            </p:nvSpPr>
            <p:spPr>
              <a:xfrm>
                <a:off x="14898965" y="4979882"/>
                <a:ext cx="1993236" cy="54991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7" name="Прямоугольник 76">
                <a:extLst>
                  <a:ext uri="{FF2B5EF4-FFF2-40B4-BE49-F238E27FC236}">
                    <a16:creationId xmlns:a16="http://schemas.microsoft.com/office/drawing/2014/main" id="{AEB753B8-FC98-4430-810D-0EE0D911EA5F}"/>
                  </a:ext>
                </a:extLst>
              </p:cNvPr>
              <p:cNvSpPr/>
              <p:nvPr/>
            </p:nvSpPr>
            <p:spPr>
              <a:xfrm>
                <a:off x="14979053" y="5070171"/>
                <a:ext cx="1833066" cy="369332"/>
              </a:xfrm>
              <a:prstGeom prst="rect">
                <a:avLst/>
              </a:prstGeom>
            </p:spPr>
            <p:txBody>
              <a:bodyPr wrap="none">
                <a:spAutoFit/>
              </a:bodyPr>
              <a:lstStyle/>
              <a:p>
                <a:pPr algn="ctr"/>
                <a:r>
                  <a:rPr lang="en-US" spc="100" dirty="0">
                    <a:solidFill>
                      <a:srgbClr val="0080BD"/>
                    </a:solidFill>
                    <a:latin typeface="Calibri" panose="020F0502020204030204" pitchFamily="34" charset="0"/>
                    <a:cs typeface="Calibri" panose="020F0502020204030204" pitchFamily="34" charset="0"/>
                  </a:rPr>
                  <a:t>COMPLETENESS</a:t>
                </a:r>
                <a:endParaRPr lang="ru-RU" dirty="0"/>
              </a:p>
            </p:txBody>
          </p:sp>
        </p:grpSp>
      </p:grpSp>
    </p:spTree>
    <p:extLst>
      <p:ext uri="{BB962C8B-B14F-4D97-AF65-F5344CB8AC3E}">
        <p14:creationId xmlns:p14="http://schemas.microsoft.com/office/powerpoint/2010/main" val="31871274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47" presetClass="entr" presetSubtype="0" fill="hold" nodeType="afterEffect">
                                  <p:stCondLst>
                                    <p:cond delay="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500"/>
                                        <p:tgtEl>
                                          <p:spTgt spid="10">
                                            <p:txEl>
                                              <p:pRg st="0" end="0"/>
                                            </p:txEl>
                                          </p:spTgt>
                                        </p:tgtEl>
                                      </p:cBhvr>
                                    </p:animEffect>
                                    <p:anim calcmode="lin" valueType="num">
                                      <p:cBhvr>
                                        <p:cTn id="1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1750"/>
                            </p:stCondLst>
                            <p:childTnLst>
                              <p:par>
                                <p:cTn id="18" presetID="47" presetClass="entr" presetSubtype="0" fill="hold" nodeType="afterEffect">
                                  <p:stCondLst>
                                    <p:cond delay="0"/>
                                  </p:stCondLst>
                                  <p:childTnLst>
                                    <p:set>
                                      <p:cBhvr>
                                        <p:cTn id="19" dur="1" fill="hold">
                                          <p:stCondLst>
                                            <p:cond delay="0"/>
                                          </p:stCondLst>
                                        </p:cTn>
                                        <p:tgtEl>
                                          <p:spTgt spid="10">
                                            <p:txEl>
                                              <p:pRg st="2" end="2"/>
                                            </p:txEl>
                                          </p:spTgt>
                                        </p:tgtEl>
                                        <p:attrNameLst>
                                          <p:attrName>style.visibility</p:attrName>
                                        </p:attrNameLst>
                                      </p:cBhvr>
                                      <p:to>
                                        <p:strVal val="visible"/>
                                      </p:to>
                                    </p:set>
                                    <p:animEffect transition="in" filter="fade">
                                      <p:cBhvr>
                                        <p:cTn id="20" dur="500"/>
                                        <p:tgtEl>
                                          <p:spTgt spid="10">
                                            <p:txEl>
                                              <p:pRg st="2" end="2"/>
                                            </p:txEl>
                                          </p:spTgt>
                                        </p:tgtEl>
                                      </p:cBhvr>
                                    </p:animEffect>
                                    <p:anim calcmode="lin" valueType="num">
                                      <p:cBhvr>
                                        <p:cTn id="2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2" dur="5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47" presetClass="entr" presetSubtype="0" fill="hold" nodeType="afterEffect">
                                  <p:stCondLst>
                                    <p:cond delay="0"/>
                                  </p:stCondLst>
                                  <p:childTnLst>
                                    <p:set>
                                      <p:cBhvr>
                                        <p:cTn id="25" dur="1" fill="hold">
                                          <p:stCondLst>
                                            <p:cond delay="0"/>
                                          </p:stCondLst>
                                        </p:cTn>
                                        <p:tgtEl>
                                          <p:spTgt spid="10">
                                            <p:txEl>
                                              <p:pRg st="4" end="4"/>
                                            </p:txEl>
                                          </p:spTgt>
                                        </p:tgtEl>
                                        <p:attrNameLst>
                                          <p:attrName>style.visibility</p:attrName>
                                        </p:attrNameLst>
                                      </p:cBhvr>
                                      <p:to>
                                        <p:strVal val="visible"/>
                                      </p:to>
                                    </p:set>
                                    <p:animEffect transition="in" filter="fade">
                                      <p:cBhvr>
                                        <p:cTn id="26" dur="500"/>
                                        <p:tgtEl>
                                          <p:spTgt spid="10">
                                            <p:txEl>
                                              <p:pRg st="4" end="4"/>
                                            </p:txEl>
                                          </p:spTgt>
                                        </p:tgtEl>
                                      </p:cBhvr>
                                    </p:animEffect>
                                    <p:anim calcmode="lin" valueType="num">
                                      <p:cBhvr>
                                        <p:cTn id="27"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28" dur="500" fill="hold"/>
                                        <p:tgtEl>
                                          <p:spTgt spid="10">
                                            <p:txEl>
                                              <p:pRg st="4" end="4"/>
                                            </p:txEl>
                                          </p:spTgt>
                                        </p:tgtEl>
                                        <p:attrNameLst>
                                          <p:attrName>ppt_y</p:attrName>
                                        </p:attrNameLst>
                                      </p:cBhvr>
                                      <p:tavLst>
                                        <p:tav tm="0">
                                          <p:val>
                                            <p:strVal val="#ppt_y-.1"/>
                                          </p:val>
                                        </p:tav>
                                        <p:tav tm="100000">
                                          <p:val>
                                            <p:strVal val="#ppt_y"/>
                                          </p:val>
                                        </p:tav>
                                      </p:tavLst>
                                    </p:anim>
                                  </p:childTnLst>
                                </p:cTn>
                              </p:par>
                            </p:childTnLst>
                          </p:cTn>
                        </p:par>
                        <p:par>
                          <p:cTn id="29" fill="hold">
                            <p:stCondLst>
                              <p:cond delay="2750"/>
                            </p:stCondLst>
                            <p:childTnLst>
                              <p:par>
                                <p:cTn id="30" presetID="47" presetClass="entr" presetSubtype="0" fill="hold" nodeType="afterEffect">
                                  <p:stCondLst>
                                    <p:cond delay="0"/>
                                  </p:stCondLst>
                                  <p:childTnLst>
                                    <p:set>
                                      <p:cBhvr>
                                        <p:cTn id="31" dur="1" fill="hold">
                                          <p:stCondLst>
                                            <p:cond delay="0"/>
                                          </p:stCondLst>
                                        </p:cTn>
                                        <p:tgtEl>
                                          <p:spTgt spid="10">
                                            <p:txEl>
                                              <p:pRg st="6" end="6"/>
                                            </p:txEl>
                                          </p:spTgt>
                                        </p:tgtEl>
                                        <p:attrNameLst>
                                          <p:attrName>style.visibility</p:attrName>
                                        </p:attrNameLst>
                                      </p:cBhvr>
                                      <p:to>
                                        <p:strVal val="visible"/>
                                      </p:to>
                                    </p:set>
                                    <p:animEffect transition="in" filter="fade">
                                      <p:cBhvr>
                                        <p:cTn id="32" dur="500"/>
                                        <p:tgtEl>
                                          <p:spTgt spid="10">
                                            <p:txEl>
                                              <p:pRg st="6" end="6"/>
                                            </p:txEl>
                                          </p:spTgt>
                                        </p:tgtEl>
                                      </p:cBhvr>
                                    </p:animEffect>
                                    <p:anim calcmode="lin" valueType="num">
                                      <p:cBhvr>
                                        <p:cTn id="33" dur="500" fill="hold"/>
                                        <p:tgtEl>
                                          <p:spTgt spid="10">
                                            <p:txEl>
                                              <p:pRg st="6" end="6"/>
                                            </p:txEl>
                                          </p:spTgt>
                                        </p:tgtEl>
                                        <p:attrNameLst>
                                          <p:attrName>ppt_x</p:attrName>
                                        </p:attrNameLst>
                                      </p:cBhvr>
                                      <p:tavLst>
                                        <p:tav tm="0">
                                          <p:val>
                                            <p:strVal val="#ppt_x"/>
                                          </p:val>
                                        </p:tav>
                                        <p:tav tm="100000">
                                          <p:val>
                                            <p:strVal val="#ppt_x"/>
                                          </p:val>
                                        </p:tav>
                                      </p:tavLst>
                                    </p:anim>
                                    <p:anim calcmode="lin" valueType="num">
                                      <p:cBhvr>
                                        <p:cTn id="34" dur="500" fill="hold"/>
                                        <p:tgtEl>
                                          <p:spTgt spid="10">
                                            <p:txEl>
                                              <p:pRg st="6" end="6"/>
                                            </p:txEl>
                                          </p:spTgt>
                                        </p:tgtEl>
                                        <p:attrNameLst>
                                          <p:attrName>ppt_y</p:attrName>
                                        </p:attrNameLst>
                                      </p:cBhvr>
                                      <p:tavLst>
                                        <p:tav tm="0">
                                          <p:val>
                                            <p:strVal val="#ppt_y-.1"/>
                                          </p:val>
                                        </p:tav>
                                        <p:tav tm="100000">
                                          <p:val>
                                            <p:strVal val="#ppt_y"/>
                                          </p:val>
                                        </p:tav>
                                      </p:tavLst>
                                    </p:anim>
                                  </p:childTnLst>
                                </p:cTn>
                              </p:par>
                            </p:childTnLst>
                          </p:cTn>
                        </p:par>
                        <p:par>
                          <p:cTn id="35" fill="hold">
                            <p:stCondLst>
                              <p:cond delay="3250"/>
                            </p:stCondLst>
                            <p:childTnLst>
                              <p:par>
                                <p:cTn id="36" presetID="47" presetClass="entr" presetSubtype="0" fill="hold" nodeType="afterEffect">
                                  <p:stCondLst>
                                    <p:cond delay="0"/>
                                  </p:stCondLst>
                                  <p:childTnLst>
                                    <p:set>
                                      <p:cBhvr>
                                        <p:cTn id="37" dur="1" fill="hold">
                                          <p:stCondLst>
                                            <p:cond delay="0"/>
                                          </p:stCondLst>
                                        </p:cTn>
                                        <p:tgtEl>
                                          <p:spTgt spid="10">
                                            <p:txEl>
                                              <p:pRg st="8" end="8"/>
                                            </p:txEl>
                                          </p:spTgt>
                                        </p:tgtEl>
                                        <p:attrNameLst>
                                          <p:attrName>style.visibility</p:attrName>
                                        </p:attrNameLst>
                                      </p:cBhvr>
                                      <p:to>
                                        <p:strVal val="visible"/>
                                      </p:to>
                                    </p:set>
                                    <p:animEffect transition="in" filter="fade">
                                      <p:cBhvr>
                                        <p:cTn id="38" dur="500"/>
                                        <p:tgtEl>
                                          <p:spTgt spid="10">
                                            <p:txEl>
                                              <p:pRg st="8" end="8"/>
                                            </p:txEl>
                                          </p:spTgt>
                                        </p:tgtEl>
                                      </p:cBhvr>
                                    </p:animEffect>
                                    <p:anim calcmode="lin" valueType="num">
                                      <p:cBhvr>
                                        <p:cTn id="39" dur="500" fill="hold"/>
                                        <p:tgtEl>
                                          <p:spTgt spid="10">
                                            <p:txEl>
                                              <p:pRg st="8" end="8"/>
                                            </p:txEl>
                                          </p:spTgt>
                                        </p:tgtEl>
                                        <p:attrNameLst>
                                          <p:attrName>ppt_x</p:attrName>
                                        </p:attrNameLst>
                                      </p:cBhvr>
                                      <p:tavLst>
                                        <p:tav tm="0">
                                          <p:val>
                                            <p:strVal val="#ppt_x"/>
                                          </p:val>
                                        </p:tav>
                                        <p:tav tm="100000">
                                          <p:val>
                                            <p:strVal val="#ppt_x"/>
                                          </p:val>
                                        </p:tav>
                                      </p:tavLst>
                                    </p:anim>
                                    <p:anim calcmode="lin" valueType="num">
                                      <p:cBhvr>
                                        <p:cTn id="40" dur="500" fill="hold"/>
                                        <p:tgtEl>
                                          <p:spTgt spid="10">
                                            <p:txEl>
                                              <p:pRg st="8" end="8"/>
                                            </p:txEl>
                                          </p:spTgt>
                                        </p:tgtEl>
                                        <p:attrNameLst>
                                          <p:attrName>ppt_y</p:attrName>
                                        </p:attrNameLst>
                                      </p:cBhvr>
                                      <p:tavLst>
                                        <p:tav tm="0">
                                          <p:val>
                                            <p:strVal val="#ppt_y-.1"/>
                                          </p:val>
                                        </p:tav>
                                        <p:tav tm="100000">
                                          <p:val>
                                            <p:strVal val="#ppt_y"/>
                                          </p:val>
                                        </p:tav>
                                      </p:tavLst>
                                    </p:anim>
                                  </p:childTnLst>
                                </p:cTn>
                              </p:par>
                            </p:childTnLst>
                          </p:cTn>
                        </p:par>
                        <p:par>
                          <p:cTn id="41" fill="hold">
                            <p:stCondLst>
                              <p:cond delay="3750"/>
                            </p:stCondLst>
                            <p:childTnLst>
                              <p:par>
                                <p:cTn id="42" presetID="42" presetClass="entr" presetSubtype="0"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1000"/>
                                        <p:tgtEl>
                                          <p:spTgt spid="28"/>
                                        </p:tgtEl>
                                      </p:cBhvr>
                                    </p:animEffect>
                                    <p:anim calcmode="lin" valueType="num">
                                      <p:cBhvr>
                                        <p:cTn id="45" dur="1000" fill="hold"/>
                                        <p:tgtEl>
                                          <p:spTgt spid="28"/>
                                        </p:tgtEl>
                                        <p:attrNameLst>
                                          <p:attrName>ppt_x</p:attrName>
                                        </p:attrNameLst>
                                      </p:cBhvr>
                                      <p:tavLst>
                                        <p:tav tm="0">
                                          <p:val>
                                            <p:strVal val="#ppt_x"/>
                                          </p:val>
                                        </p:tav>
                                        <p:tav tm="100000">
                                          <p:val>
                                            <p:strVal val="#ppt_x"/>
                                          </p:val>
                                        </p:tav>
                                      </p:tavLst>
                                    </p:anim>
                                    <p:anim calcmode="lin" valueType="num">
                                      <p:cBhvr>
                                        <p:cTn id="46" dur="1000" fill="hold"/>
                                        <p:tgtEl>
                                          <p:spTgt spid="28"/>
                                        </p:tgtEl>
                                        <p:attrNameLst>
                                          <p:attrName>ppt_y</p:attrName>
                                        </p:attrNameLst>
                                      </p:cBhvr>
                                      <p:tavLst>
                                        <p:tav tm="0">
                                          <p:val>
                                            <p:strVal val="#ppt_y+.1"/>
                                          </p:val>
                                        </p:tav>
                                        <p:tav tm="100000">
                                          <p:val>
                                            <p:strVal val="#ppt_y"/>
                                          </p:val>
                                        </p:tav>
                                      </p:tavLst>
                                    </p:anim>
                                  </p:childTnLst>
                                </p:cTn>
                              </p:par>
                            </p:childTnLst>
                          </p:cTn>
                        </p:par>
                        <p:par>
                          <p:cTn id="47" fill="hold">
                            <p:stCondLst>
                              <p:cond delay="4750"/>
                            </p:stCondLst>
                            <p:childTnLst>
                              <p:par>
                                <p:cTn id="48" presetID="49" presetClass="entr" presetSubtype="0" decel="100000" fill="hold" nodeType="afterEffect">
                                  <p:stCondLst>
                                    <p:cond delay="0"/>
                                  </p:stCondLst>
                                  <p:childTnLst>
                                    <p:set>
                                      <p:cBhvr>
                                        <p:cTn id="49" dur="1" fill="hold">
                                          <p:stCondLst>
                                            <p:cond delay="0"/>
                                          </p:stCondLst>
                                        </p:cTn>
                                        <p:tgtEl>
                                          <p:spTgt spid="78"/>
                                        </p:tgtEl>
                                        <p:attrNameLst>
                                          <p:attrName>style.visibility</p:attrName>
                                        </p:attrNameLst>
                                      </p:cBhvr>
                                      <p:to>
                                        <p:strVal val="visible"/>
                                      </p:to>
                                    </p:set>
                                    <p:anim calcmode="lin" valueType="num">
                                      <p:cBhvr>
                                        <p:cTn id="50" dur="1000" fill="hold"/>
                                        <p:tgtEl>
                                          <p:spTgt spid="78"/>
                                        </p:tgtEl>
                                        <p:attrNameLst>
                                          <p:attrName>ppt_w</p:attrName>
                                        </p:attrNameLst>
                                      </p:cBhvr>
                                      <p:tavLst>
                                        <p:tav tm="0">
                                          <p:val>
                                            <p:fltVal val="0"/>
                                          </p:val>
                                        </p:tav>
                                        <p:tav tm="100000">
                                          <p:val>
                                            <p:strVal val="#ppt_w"/>
                                          </p:val>
                                        </p:tav>
                                      </p:tavLst>
                                    </p:anim>
                                    <p:anim calcmode="lin" valueType="num">
                                      <p:cBhvr>
                                        <p:cTn id="51" dur="1000" fill="hold"/>
                                        <p:tgtEl>
                                          <p:spTgt spid="78"/>
                                        </p:tgtEl>
                                        <p:attrNameLst>
                                          <p:attrName>ppt_h</p:attrName>
                                        </p:attrNameLst>
                                      </p:cBhvr>
                                      <p:tavLst>
                                        <p:tav tm="0">
                                          <p:val>
                                            <p:fltVal val="0"/>
                                          </p:val>
                                        </p:tav>
                                        <p:tav tm="100000">
                                          <p:val>
                                            <p:strVal val="#ppt_h"/>
                                          </p:val>
                                        </p:tav>
                                      </p:tavLst>
                                    </p:anim>
                                    <p:anim calcmode="lin" valueType="num">
                                      <p:cBhvr>
                                        <p:cTn id="52" dur="1000" fill="hold"/>
                                        <p:tgtEl>
                                          <p:spTgt spid="78"/>
                                        </p:tgtEl>
                                        <p:attrNameLst>
                                          <p:attrName>style.rotation</p:attrName>
                                        </p:attrNameLst>
                                      </p:cBhvr>
                                      <p:tavLst>
                                        <p:tav tm="0">
                                          <p:val>
                                            <p:fltVal val="360"/>
                                          </p:val>
                                        </p:tav>
                                        <p:tav tm="100000">
                                          <p:val>
                                            <p:fltVal val="0"/>
                                          </p:val>
                                        </p:tav>
                                      </p:tavLst>
                                    </p:anim>
                                    <p:animEffect transition="in" filter="fade">
                                      <p:cBhvr>
                                        <p:cTn id="53" dur="1000"/>
                                        <p:tgtEl>
                                          <p:spTgt spid="78"/>
                                        </p:tgtEl>
                                      </p:cBhvr>
                                    </p:animEffect>
                                  </p:childTnLst>
                                </p:cTn>
                              </p:par>
                            </p:childTnLst>
                          </p:cTn>
                        </p:par>
                        <p:par>
                          <p:cTn id="54" fill="hold">
                            <p:stCondLst>
                              <p:cond delay="5750"/>
                            </p:stCondLst>
                            <p:childTnLst>
                              <p:par>
                                <p:cTn id="55" presetID="20" presetClass="entr" presetSubtype="0" fill="hold" nodeType="afterEffect">
                                  <p:stCondLst>
                                    <p:cond delay="0"/>
                                  </p:stCondLst>
                                  <p:childTnLst>
                                    <p:set>
                                      <p:cBhvr>
                                        <p:cTn id="56" dur="1" fill="hold">
                                          <p:stCondLst>
                                            <p:cond delay="0"/>
                                          </p:stCondLst>
                                        </p:cTn>
                                        <p:tgtEl>
                                          <p:spTgt spid="79"/>
                                        </p:tgtEl>
                                        <p:attrNameLst>
                                          <p:attrName>style.visibility</p:attrName>
                                        </p:attrNameLst>
                                      </p:cBhvr>
                                      <p:to>
                                        <p:strVal val="visible"/>
                                      </p:to>
                                    </p:set>
                                    <p:animEffect transition="in" filter="wedge">
                                      <p:cBhvr>
                                        <p:cTn id="57" dur="2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
            <a:extLst>
              <a:ext uri="{FF2B5EF4-FFF2-40B4-BE49-F238E27FC236}">
                <a16:creationId xmlns:a16="http://schemas.microsoft.com/office/drawing/2014/main" id="{BC70352C-8995-4CE3-B9C3-5CF36E202550}"/>
              </a:ext>
            </a:extLst>
          </p:cNvPr>
          <p:cNvSpPr>
            <a:spLocks/>
          </p:cNvSpPr>
          <p:nvPr/>
        </p:nvSpPr>
        <p:spPr bwMode="auto">
          <a:xfrm>
            <a:off x="1" y="1247776"/>
            <a:ext cx="17554575" cy="927100"/>
          </a:xfrm>
          <a:custGeom>
            <a:avLst/>
            <a:gdLst>
              <a:gd name="T0" fmla="*/ 7680 w 7680"/>
              <a:gd name="T1" fmla="*/ 295 h 404"/>
              <a:gd name="T2" fmla="*/ 7680 w 7680"/>
              <a:gd name="T3" fmla="*/ 0 h 404"/>
              <a:gd name="T4" fmla="*/ 0 w 7680"/>
              <a:gd name="T5" fmla="*/ 0 h 404"/>
              <a:gd name="T6" fmla="*/ 0 w 7680"/>
              <a:gd name="T7" fmla="*/ 295 h 404"/>
              <a:gd name="T8" fmla="*/ 3708 w 7680"/>
              <a:gd name="T9" fmla="*/ 404 h 404"/>
              <a:gd name="T10" fmla="*/ 3756 w 7680"/>
              <a:gd name="T11" fmla="*/ 255 h 404"/>
              <a:gd name="T12" fmla="*/ 3972 w 7680"/>
              <a:gd name="T13" fmla="*/ 404 h 404"/>
              <a:gd name="T14" fmla="*/ 7680 w 7680"/>
              <a:gd name="T15" fmla="*/ 295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404">
                <a:moveTo>
                  <a:pt x="7680" y="295"/>
                </a:moveTo>
                <a:cubicBezTo>
                  <a:pt x="7680" y="0"/>
                  <a:pt x="7680" y="0"/>
                  <a:pt x="7680" y="0"/>
                </a:cubicBezTo>
                <a:cubicBezTo>
                  <a:pt x="0" y="0"/>
                  <a:pt x="0" y="0"/>
                  <a:pt x="0" y="0"/>
                </a:cubicBezTo>
                <a:cubicBezTo>
                  <a:pt x="0" y="295"/>
                  <a:pt x="0" y="295"/>
                  <a:pt x="0" y="295"/>
                </a:cubicBezTo>
                <a:cubicBezTo>
                  <a:pt x="3708" y="404"/>
                  <a:pt x="3708" y="404"/>
                  <a:pt x="3708" y="404"/>
                </a:cubicBezTo>
                <a:cubicBezTo>
                  <a:pt x="3720" y="387"/>
                  <a:pt x="3690" y="259"/>
                  <a:pt x="3756" y="255"/>
                </a:cubicBezTo>
                <a:cubicBezTo>
                  <a:pt x="4004" y="243"/>
                  <a:pt x="3960" y="387"/>
                  <a:pt x="3972" y="404"/>
                </a:cubicBezTo>
                <a:lnTo>
                  <a:pt x="7680" y="295"/>
                </a:lnTo>
                <a:close/>
              </a:path>
            </a:pathLst>
          </a:custGeom>
          <a:solidFill>
            <a:srgbClr val="77D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22">
            <a:extLst>
              <a:ext uri="{FF2B5EF4-FFF2-40B4-BE49-F238E27FC236}">
                <a16:creationId xmlns:a16="http://schemas.microsoft.com/office/drawing/2014/main" id="{58535D2D-A068-47A4-8A8E-C8B5975B6825}"/>
              </a:ext>
            </a:extLst>
          </p:cNvPr>
          <p:cNvSpPr>
            <a:spLocks/>
          </p:cNvSpPr>
          <p:nvPr/>
        </p:nvSpPr>
        <p:spPr bwMode="auto">
          <a:xfrm>
            <a:off x="1" y="300038"/>
            <a:ext cx="17554575" cy="1876425"/>
          </a:xfrm>
          <a:custGeom>
            <a:avLst/>
            <a:gdLst>
              <a:gd name="T0" fmla="*/ 7680 w 7680"/>
              <a:gd name="T1" fmla="*/ 522 h 818"/>
              <a:gd name="T2" fmla="*/ 7680 w 7680"/>
              <a:gd name="T3" fmla="*/ 0 h 818"/>
              <a:gd name="T4" fmla="*/ 0 w 7680"/>
              <a:gd name="T5" fmla="*/ 0 h 818"/>
              <a:gd name="T6" fmla="*/ 0 w 7680"/>
              <a:gd name="T7" fmla="*/ 522 h 818"/>
              <a:gd name="T8" fmla="*/ 3708 w 7680"/>
              <a:gd name="T9" fmla="*/ 818 h 818"/>
              <a:gd name="T10" fmla="*/ 3832 w 7680"/>
              <a:gd name="T11" fmla="*/ 564 h 818"/>
              <a:gd name="T12" fmla="*/ 3977 w 7680"/>
              <a:gd name="T13" fmla="*/ 818 h 818"/>
              <a:gd name="T14" fmla="*/ 7680 w 7680"/>
              <a:gd name="T15" fmla="*/ 522 h 8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0" h="818">
                <a:moveTo>
                  <a:pt x="7680" y="522"/>
                </a:moveTo>
                <a:cubicBezTo>
                  <a:pt x="7680" y="0"/>
                  <a:pt x="7680" y="0"/>
                  <a:pt x="7680" y="0"/>
                </a:cubicBezTo>
                <a:cubicBezTo>
                  <a:pt x="0" y="0"/>
                  <a:pt x="0" y="0"/>
                  <a:pt x="0" y="0"/>
                </a:cubicBezTo>
                <a:cubicBezTo>
                  <a:pt x="0" y="522"/>
                  <a:pt x="0" y="522"/>
                  <a:pt x="0" y="522"/>
                </a:cubicBezTo>
                <a:cubicBezTo>
                  <a:pt x="3708" y="818"/>
                  <a:pt x="3708" y="818"/>
                  <a:pt x="3708" y="818"/>
                </a:cubicBezTo>
                <a:cubicBezTo>
                  <a:pt x="3720" y="774"/>
                  <a:pt x="3766" y="564"/>
                  <a:pt x="3832" y="564"/>
                </a:cubicBezTo>
                <a:cubicBezTo>
                  <a:pt x="3898" y="564"/>
                  <a:pt x="3965" y="774"/>
                  <a:pt x="3977" y="818"/>
                </a:cubicBezTo>
                <a:lnTo>
                  <a:pt x="7680" y="522"/>
                </a:lnTo>
                <a:close/>
              </a:path>
            </a:pathLst>
          </a:custGeom>
          <a:solidFill>
            <a:srgbClr val="00B4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pic>
        <p:nvPicPr>
          <p:cNvPr id="40" name="Рисунок 39">
            <a:extLst>
              <a:ext uri="{FF2B5EF4-FFF2-40B4-BE49-F238E27FC236}">
                <a16:creationId xmlns:a16="http://schemas.microsoft.com/office/drawing/2014/main" id="{2E02C2F6-25B2-442F-9500-1E2738FF45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574" y="0"/>
            <a:ext cx="17621249" cy="2199077"/>
          </a:xfrm>
          <a:prstGeom prst="rect">
            <a:avLst/>
          </a:prstGeom>
        </p:spPr>
      </p:pic>
      <p:grpSp>
        <p:nvGrpSpPr>
          <p:cNvPr id="7" name="Группа 6">
            <a:extLst>
              <a:ext uri="{FF2B5EF4-FFF2-40B4-BE49-F238E27FC236}">
                <a16:creationId xmlns:a16="http://schemas.microsoft.com/office/drawing/2014/main" id="{399F3F94-2ECF-428C-8CAE-B74CF7386FBD}"/>
              </a:ext>
            </a:extLst>
          </p:cNvPr>
          <p:cNvGrpSpPr/>
          <p:nvPr/>
        </p:nvGrpSpPr>
        <p:grpSpPr>
          <a:xfrm>
            <a:off x="0" y="1118588"/>
            <a:ext cx="17556163" cy="1585314"/>
            <a:chOff x="0" y="1118588"/>
            <a:chExt cx="17556163" cy="1585314"/>
          </a:xfrm>
        </p:grpSpPr>
        <p:pic>
          <p:nvPicPr>
            <p:cNvPr id="41" name="Рисунок 40">
              <a:extLst>
                <a:ext uri="{FF2B5EF4-FFF2-40B4-BE49-F238E27FC236}">
                  <a16:creationId xmlns:a16="http://schemas.microsoft.com/office/drawing/2014/main" id="{9D7F3FD3-50DA-4EDE-8A34-5CDC5371236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18588"/>
              <a:ext cx="17556163" cy="1435582"/>
            </a:xfrm>
            <a:prstGeom prst="rect">
              <a:avLst/>
            </a:prstGeom>
          </p:spPr>
        </p:pic>
        <p:grpSp>
          <p:nvGrpSpPr>
            <p:cNvPr id="6" name="Группа 5">
              <a:extLst>
                <a:ext uri="{FF2B5EF4-FFF2-40B4-BE49-F238E27FC236}">
                  <a16:creationId xmlns:a16="http://schemas.microsoft.com/office/drawing/2014/main" id="{0DC75D09-3664-4B0F-96EF-C093D7E11A51}"/>
                </a:ext>
              </a:extLst>
            </p:cNvPr>
            <p:cNvGrpSpPr/>
            <p:nvPr/>
          </p:nvGrpSpPr>
          <p:grpSpPr>
            <a:xfrm>
              <a:off x="8013700" y="1694252"/>
              <a:ext cx="1555750" cy="1009650"/>
              <a:chOff x="8013700" y="1694252"/>
              <a:chExt cx="1555750" cy="1009650"/>
            </a:xfrm>
          </p:grpSpPr>
          <p:sp>
            <p:nvSpPr>
              <p:cNvPr id="5" name="Прямоугольник 4">
                <a:extLst>
                  <a:ext uri="{FF2B5EF4-FFF2-40B4-BE49-F238E27FC236}">
                    <a16:creationId xmlns:a16="http://schemas.microsoft.com/office/drawing/2014/main" id="{251D49A6-2B0D-4594-B56D-FD0704634947}"/>
                  </a:ext>
                </a:extLst>
              </p:cNvPr>
              <p:cNvSpPr/>
              <p:nvPr/>
            </p:nvSpPr>
            <p:spPr>
              <a:xfrm>
                <a:off x="8013700" y="1694252"/>
                <a:ext cx="1555750" cy="1009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id="{3DF3E48A-B68B-4DB7-A5BF-4F50A4558A83}"/>
                  </a:ext>
                </a:extLst>
              </p:cNvPr>
              <p:cNvPicPr>
                <a:picLocks noChangeAspect="1"/>
              </p:cNvPicPr>
              <p:nvPr/>
            </p:nvPicPr>
            <p:blipFill>
              <a:blip r:embed="rId6" cstate="print">
                <a:extLst>
                  <a:ext uri="{96DAC541-7B7A-43D3-8B79-37D633B846F1}">
                    <asvg:svgBlip xmlns:asvg="http://schemas.microsoft.com/office/drawing/2016/SVG/main" r:embed="rId7"/>
                  </a:ext>
                </a:extLst>
              </a:blip>
              <a:stretch>
                <a:fillRect/>
              </a:stretch>
            </p:blipFill>
            <p:spPr>
              <a:xfrm>
                <a:off x="8163720" y="1733490"/>
                <a:ext cx="1221580" cy="787748"/>
              </a:xfrm>
              <a:prstGeom prst="rect">
                <a:avLst/>
              </a:prstGeom>
            </p:spPr>
          </p:pic>
        </p:grpSp>
      </p:grpSp>
      <p:sp>
        <p:nvSpPr>
          <p:cNvPr id="12" name="Прямоугольник 11">
            <a:extLst>
              <a:ext uri="{FF2B5EF4-FFF2-40B4-BE49-F238E27FC236}">
                <a16:creationId xmlns:a16="http://schemas.microsoft.com/office/drawing/2014/main" id="{75CF59A2-DD6F-4522-805F-FA15A72880D8}"/>
              </a:ext>
            </a:extLst>
          </p:cNvPr>
          <p:cNvSpPr/>
          <p:nvPr/>
        </p:nvSpPr>
        <p:spPr>
          <a:xfrm>
            <a:off x="5803068" y="5190957"/>
            <a:ext cx="5923125" cy="646331"/>
          </a:xfrm>
          <a:prstGeom prst="rect">
            <a:avLst/>
          </a:prstGeom>
        </p:spPr>
        <p:txBody>
          <a:bodyPr wrap="square">
            <a:spAutoFit/>
          </a:bodyPr>
          <a:lstStyle/>
          <a:p>
            <a:pPr algn="ctr">
              <a:spcBef>
                <a:spcPct val="20000"/>
              </a:spcBef>
            </a:pPr>
            <a:r>
              <a:rPr lang="en-US" altLang="ru-RU" sz="3600" spc="300" dirty="0">
                <a:solidFill>
                  <a:srgbClr val="0080BD"/>
                </a:solidFill>
                <a:latin typeface="Calibri Bold" panose="020F0702030404030204" pitchFamily="34" charset="0"/>
                <a:cs typeface="Calibri Bold" panose="020F0702030404030204" pitchFamily="34" charset="0"/>
              </a:rPr>
              <a:t>GOGITA TODRADZE</a:t>
            </a:r>
          </a:p>
        </p:txBody>
      </p:sp>
      <p:sp>
        <p:nvSpPr>
          <p:cNvPr id="14" name="Прямоугольник 13">
            <a:extLst>
              <a:ext uri="{FF2B5EF4-FFF2-40B4-BE49-F238E27FC236}">
                <a16:creationId xmlns:a16="http://schemas.microsoft.com/office/drawing/2014/main" id="{333F16AA-5D0F-4AB0-B3E8-7ACC7A6ECE56}"/>
              </a:ext>
            </a:extLst>
          </p:cNvPr>
          <p:cNvSpPr/>
          <p:nvPr/>
        </p:nvSpPr>
        <p:spPr>
          <a:xfrm>
            <a:off x="5128636" y="5890233"/>
            <a:ext cx="7298892" cy="1175706"/>
          </a:xfrm>
          <a:prstGeom prst="rect">
            <a:avLst/>
          </a:prstGeom>
        </p:spPr>
        <p:txBody>
          <a:bodyPr wrap="square">
            <a:spAutoFit/>
          </a:bodyPr>
          <a:lstStyle/>
          <a:p>
            <a:pPr algn="ctr">
              <a:spcBef>
                <a:spcPct val="20000"/>
              </a:spcBef>
            </a:pPr>
            <a:r>
              <a:rPr lang="en-US" altLang="ru-RU" sz="3200" spc="100" dirty="0">
                <a:solidFill>
                  <a:srgbClr val="0080BD"/>
                </a:solidFill>
                <a:latin typeface="Calibri Light" panose="020F0302020204030204" pitchFamily="34" charset="0"/>
                <a:cs typeface="Calibri Light" panose="020F0302020204030204" pitchFamily="34" charset="0"/>
              </a:rPr>
              <a:t>Executive Director</a:t>
            </a:r>
          </a:p>
          <a:p>
            <a:pPr algn="ctr">
              <a:spcBef>
                <a:spcPct val="20000"/>
              </a:spcBef>
            </a:pPr>
            <a:r>
              <a:rPr lang="en-US" altLang="ru-RU" sz="3200" spc="100" dirty="0">
                <a:solidFill>
                  <a:srgbClr val="0080BD"/>
                </a:solidFill>
                <a:latin typeface="Calibri Light" panose="020F0302020204030204" pitchFamily="34" charset="0"/>
                <a:cs typeface="Calibri Light" panose="020F0302020204030204" pitchFamily="34" charset="0"/>
              </a:rPr>
              <a:t>National Statistics Office of Georgia</a:t>
            </a:r>
          </a:p>
        </p:txBody>
      </p:sp>
      <p:sp>
        <p:nvSpPr>
          <p:cNvPr id="15" name="Прямоугольник 14">
            <a:extLst>
              <a:ext uri="{FF2B5EF4-FFF2-40B4-BE49-F238E27FC236}">
                <a16:creationId xmlns:a16="http://schemas.microsoft.com/office/drawing/2014/main" id="{8D66E365-E512-4459-A14C-F61484E1E99E}"/>
              </a:ext>
            </a:extLst>
          </p:cNvPr>
          <p:cNvSpPr/>
          <p:nvPr/>
        </p:nvSpPr>
        <p:spPr>
          <a:xfrm>
            <a:off x="5816519" y="8111899"/>
            <a:ext cx="5923125" cy="461665"/>
          </a:xfrm>
          <a:prstGeom prst="rect">
            <a:avLst/>
          </a:prstGeom>
        </p:spPr>
        <p:txBody>
          <a:bodyPr wrap="square">
            <a:spAutoFit/>
          </a:bodyPr>
          <a:lstStyle/>
          <a:p>
            <a:pPr algn="ctr">
              <a:spcBef>
                <a:spcPct val="20000"/>
              </a:spcBef>
              <a:buFont typeface="Wingdings" panose="05000000000000000000" pitchFamily="2" charset="2"/>
              <a:buNone/>
            </a:pPr>
            <a:r>
              <a:rPr lang="en-US" altLang="ru-RU" sz="2400" dirty="0">
                <a:solidFill>
                  <a:srgbClr val="C2151C"/>
                </a:solidFill>
                <a:latin typeface="Calibri" panose="020F0502020204030204" pitchFamily="34" charset="0"/>
                <a:cs typeface="Calibri" panose="020F0502020204030204" pitchFamily="34" charset="0"/>
                <a:hlinkClick r:id="rId8"/>
              </a:rPr>
              <a:t>gtodradze@geostat.ge</a:t>
            </a:r>
            <a:endParaRPr lang="en-US" altLang="ru-RU" sz="2400" dirty="0">
              <a:solidFill>
                <a:srgbClr val="C2151C"/>
              </a:solidFill>
              <a:latin typeface="Calibri" panose="020F0502020204030204" pitchFamily="34" charset="0"/>
              <a:cs typeface="Calibri" panose="020F0502020204030204" pitchFamily="34" charset="0"/>
            </a:endParaRPr>
          </a:p>
        </p:txBody>
      </p:sp>
      <p:cxnSp>
        <p:nvCxnSpPr>
          <p:cNvPr id="16" name="Прямая соединительная линия 15">
            <a:extLst>
              <a:ext uri="{FF2B5EF4-FFF2-40B4-BE49-F238E27FC236}">
                <a16:creationId xmlns:a16="http://schemas.microsoft.com/office/drawing/2014/main" id="{8B075018-7E89-46F8-B5DD-370C8D18BF87}"/>
              </a:ext>
            </a:extLst>
          </p:cNvPr>
          <p:cNvCxnSpPr/>
          <p:nvPr/>
        </p:nvCxnSpPr>
        <p:spPr>
          <a:xfrm>
            <a:off x="6705392" y="5005905"/>
            <a:ext cx="4134058"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7" name="Прямоугольник 16">
            <a:extLst>
              <a:ext uri="{FF2B5EF4-FFF2-40B4-BE49-F238E27FC236}">
                <a16:creationId xmlns:a16="http://schemas.microsoft.com/office/drawing/2014/main" id="{69FFF036-82C0-4E9F-8F6F-2C00D5A59014}"/>
              </a:ext>
            </a:extLst>
          </p:cNvPr>
          <p:cNvSpPr/>
          <p:nvPr/>
        </p:nvSpPr>
        <p:spPr>
          <a:xfrm>
            <a:off x="3302281" y="3901698"/>
            <a:ext cx="10951602" cy="707886"/>
          </a:xfrm>
          <a:prstGeom prst="rect">
            <a:avLst/>
          </a:prstGeom>
        </p:spPr>
        <p:txBody>
          <a:bodyPr wrap="square">
            <a:spAutoFit/>
          </a:bodyPr>
          <a:lstStyle/>
          <a:p>
            <a:pPr algn="ctr">
              <a:spcBef>
                <a:spcPct val="20000"/>
              </a:spcBef>
              <a:buFont typeface="Wingdings" panose="05000000000000000000" pitchFamily="2" charset="2"/>
              <a:buNone/>
            </a:pPr>
            <a:r>
              <a:rPr lang="en-US" altLang="ru-RU" sz="4000" spc="300" dirty="0">
                <a:solidFill>
                  <a:srgbClr val="0080BD"/>
                </a:solidFill>
                <a:latin typeface="Calibri Bold" panose="020F0702030404030204" pitchFamily="34" charset="0"/>
                <a:cs typeface="Calibri Bold" panose="020F0702030404030204" pitchFamily="34" charset="0"/>
              </a:rPr>
              <a:t>THANK YOU FOR YOUR ATTENTION!</a:t>
            </a:r>
            <a:endParaRPr lang="ru-RU" altLang="ru-RU" sz="4000" spc="300" dirty="0">
              <a:solidFill>
                <a:srgbClr val="0080BD"/>
              </a:solidFill>
              <a:latin typeface="Calibri Bold" panose="020F0702030404030204" pitchFamily="34" charset="0"/>
              <a:cs typeface="Calibri Bold" panose="020F0702030404030204" pitchFamily="34" charset="0"/>
            </a:endParaRPr>
          </a:p>
        </p:txBody>
      </p:sp>
      <p:grpSp>
        <p:nvGrpSpPr>
          <p:cNvPr id="8" name="Группа 7">
            <a:extLst>
              <a:ext uri="{FF2B5EF4-FFF2-40B4-BE49-F238E27FC236}">
                <a16:creationId xmlns:a16="http://schemas.microsoft.com/office/drawing/2014/main" id="{24AB6960-B372-48BB-ABDF-AF0CE5EC9150}"/>
              </a:ext>
            </a:extLst>
          </p:cNvPr>
          <p:cNvGrpSpPr/>
          <p:nvPr/>
        </p:nvGrpSpPr>
        <p:grpSpPr>
          <a:xfrm>
            <a:off x="7352404" y="8774712"/>
            <a:ext cx="2801246" cy="464538"/>
            <a:chOff x="7352404" y="8774712"/>
            <a:chExt cx="2801246" cy="464538"/>
          </a:xfrm>
        </p:grpSpPr>
        <p:sp>
          <p:nvSpPr>
            <p:cNvPr id="2" name="Прямоугольник: скругленные углы 1">
              <a:extLst>
                <a:ext uri="{FF2B5EF4-FFF2-40B4-BE49-F238E27FC236}">
                  <a16:creationId xmlns:a16="http://schemas.microsoft.com/office/drawing/2014/main" id="{38599542-FEB3-46CB-B45E-5994CA176B0F}"/>
                </a:ext>
              </a:extLst>
            </p:cNvPr>
            <p:cNvSpPr/>
            <p:nvPr/>
          </p:nvSpPr>
          <p:spPr>
            <a:xfrm>
              <a:off x="7352404" y="8774712"/>
              <a:ext cx="2801246" cy="464538"/>
            </a:xfrm>
            <a:prstGeom prst="roundRect">
              <a:avLst>
                <a:gd name="adj" fmla="val 5000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a:extLst>
                <a:ext uri="{FF2B5EF4-FFF2-40B4-BE49-F238E27FC236}">
                  <a16:creationId xmlns:a16="http://schemas.microsoft.com/office/drawing/2014/main" id="{7A4E5B89-9315-44FE-AC61-6E3A7F85FA2D}"/>
                </a:ext>
              </a:extLst>
            </p:cNvPr>
            <p:cNvSpPr/>
            <p:nvPr/>
          </p:nvSpPr>
          <p:spPr>
            <a:xfrm>
              <a:off x="7587868" y="8819934"/>
              <a:ext cx="2330318" cy="400110"/>
            </a:xfrm>
            <a:prstGeom prst="rect">
              <a:avLst/>
            </a:prstGeom>
          </p:spPr>
          <p:txBody>
            <a:bodyPr wrap="none">
              <a:spAutoFit/>
            </a:bodyPr>
            <a:lstStyle/>
            <a:p>
              <a:pPr algn="ctr">
                <a:spcBef>
                  <a:spcPct val="20000"/>
                </a:spcBef>
                <a:buFont typeface="Wingdings" panose="05000000000000000000" pitchFamily="2" charset="2"/>
                <a:buNone/>
              </a:pPr>
              <a:r>
                <a:rPr lang="en-US" altLang="ru-RU" sz="2000" spc="100" dirty="0">
                  <a:solidFill>
                    <a:srgbClr val="0080BD"/>
                  </a:solidFill>
                  <a:latin typeface="Calibri" panose="020F0502020204030204" pitchFamily="34" charset="0"/>
                  <a:cs typeface="Calibri" panose="020F0502020204030204" pitchFamily="34" charset="0"/>
                </a:rPr>
                <a:t>WWW.GEOSTAT.GE</a:t>
              </a:r>
              <a:endParaRPr lang="ru-RU" altLang="ru-RU" sz="2000" spc="100" dirty="0">
                <a:solidFill>
                  <a:srgbClr val="0080BD"/>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311157733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750"/>
                                        <p:tgtEl>
                                          <p:spTgt spid="36"/>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barn(inVertical)">
                                      <p:cBhvr>
                                        <p:cTn id="10" dur="750"/>
                                        <p:tgtEl>
                                          <p:spTgt spid="34"/>
                                        </p:tgtEl>
                                      </p:cBhvr>
                                    </p:animEffect>
                                  </p:childTnLst>
                                </p:cTn>
                              </p:par>
                            </p:childTnLst>
                          </p:cTn>
                        </p:par>
                        <p:par>
                          <p:cTn id="11" fill="hold">
                            <p:stCondLst>
                              <p:cond delay="125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17"/>
                                        </p:tgtEl>
                                        <p:attrNameLst>
                                          <p:attrName>style.visibility</p:attrName>
                                        </p:attrNameLst>
                                      </p:cBhvr>
                                      <p:to>
                                        <p:strVal val="visible"/>
                                      </p:to>
                                    </p:set>
                                    <p:anim by="(-#ppt_w*2)" calcmode="lin" valueType="num">
                                      <p:cBhvr rctx="PPT">
                                        <p:cTn id="14" dur="375" autoRev="1" fill="hold">
                                          <p:stCondLst>
                                            <p:cond delay="0"/>
                                          </p:stCondLst>
                                        </p:cTn>
                                        <p:tgtEl>
                                          <p:spTgt spid="17"/>
                                        </p:tgtEl>
                                        <p:attrNameLst>
                                          <p:attrName>ppt_w</p:attrName>
                                        </p:attrNameLst>
                                      </p:cBhvr>
                                    </p:anim>
                                    <p:anim by="(#ppt_w*0.50)" calcmode="lin" valueType="num">
                                      <p:cBhvr>
                                        <p:cTn id="15" dur="375" decel="50000" autoRev="1" fill="hold">
                                          <p:stCondLst>
                                            <p:cond delay="0"/>
                                          </p:stCondLst>
                                        </p:cTn>
                                        <p:tgtEl>
                                          <p:spTgt spid="17"/>
                                        </p:tgtEl>
                                        <p:attrNameLst>
                                          <p:attrName>ppt_x</p:attrName>
                                        </p:attrNameLst>
                                      </p:cBhvr>
                                    </p:anim>
                                    <p:anim from="(-#ppt_h/2)" to="(#ppt_y)" calcmode="lin" valueType="num">
                                      <p:cBhvr>
                                        <p:cTn id="16" dur="750" fill="hold">
                                          <p:stCondLst>
                                            <p:cond delay="0"/>
                                          </p:stCondLst>
                                        </p:cTn>
                                        <p:tgtEl>
                                          <p:spTgt spid="17"/>
                                        </p:tgtEl>
                                        <p:attrNameLst>
                                          <p:attrName>ppt_y</p:attrName>
                                        </p:attrNameLst>
                                      </p:cBhvr>
                                    </p:anim>
                                    <p:animRot by="21600000">
                                      <p:cBhvr>
                                        <p:cTn id="17" dur="750" fill="hold">
                                          <p:stCondLst>
                                            <p:cond delay="0"/>
                                          </p:stCondLst>
                                        </p:cTn>
                                        <p:tgtEl>
                                          <p:spTgt spid="17"/>
                                        </p:tgtEl>
                                        <p:attrNameLst>
                                          <p:attrName>r</p:attrName>
                                        </p:attrNameLst>
                                      </p:cBhvr>
                                    </p:animRot>
                                  </p:childTnLst>
                                </p:cTn>
                              </p:par>
                            </p:childTnLst>
                          </p:cTn>
                        </p:par>
                        <p:par>
                          <p:cTn id="18" fill="hold">
                            <p:stCondLst>
                              <p:cond delay="3800"/>
                            </p:stCondLst>
                            <p:childTnLst>
                              <p:par>
                                <p:cTn id="19" presetID="10" presetClass="entr" presetSubtype="0" fill="hold" nodeType="afterEffect">
                                  <p:stCondLst>
                                    <p:cond delay="25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4550"/>
                            </p:stCondLst>
                            <p:childTnLst>
                              <p:par>
                                <p:cTn id="23" presetID="42"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5550"/>
                            </p:stCondLst>
                            <p:childTnLst>
                              <p:par>
                                <p:cTn id="29" presetID="53" presetClass="entr" presetSubtype="16"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500" fill="hold"/>
                                        <p:tgtEl>
                                          <p:spTgt spid="14"/>
                                        </p:tgtEl>
                                        <p:attrNameLst>
                                          <p:attrName>ppt_w</p:attrName>
                                        </p:attrNameLst>
                                      </p:cBhvr>
                                      <p:tavLst>
                                        <p:tav tm="0">
                                          <p:val>
                                            <p:fltVal val="0"/>
                                          </p:val>
                                        </p:tav>
                                        <p:tav tm="100000">
                                          <p:val>
                                            <p:strVal val="#ppt_w"/>
                                          </p:val>
                                        </p:tav>
                                      </p:tavLst>
                                    </p:anim>
                                    <p:anim calcmode="lin" valueType="num">
                                      <p:cBhvr>
                                        <p:cTn id="32" dur="1500" fill="hold"/>
                                        <p:tgtEl>
                                          <p:spTgt spid="14"/>
                                        </p:tgtEl>
                                        <p:attrNameLst>
                                          <p:attrName>ppt_h</p:attrName>
                                        </p:attrNameLst>
                                      </p:cBhvr>
                                      <p:tavLst>
                                        <p:tav tm="0">
                                          <p:val>
                                            <p:fltVal val="0"/>
                                          </p:val>
                                        </p:tav>
                                        <p:tav tm="100000">
                                          <p:val>
                                            <p:strVal val="#ppt_h"/>
                                          </p:val>
                                        </p:tav>
                                      </p:tavLst>
                                    </p:anim>
                                    <p:animEffect transition="in" filter="fade">
                                      <p:cBhvr>
                                        <p:cTn id="33" dur="1500"/>
                                        <p:tgtEl>
                                          <p:spTgt spid="14"/>
                                        </p:tgtEl>
                                      </p:cBhvr>
                                    </p:animEffect>
                                  </p:childTnLst>
                                </p:cTn>
                              </p:par>
                            </p:childTnLst>
                          </p:cTn>
                        </p:par>
                        <p:par>
                          <p:cTn id="34" fill="hold">
                            <p:stCondLst>
                              <p:cond delay="7050"/>
                            </p:stCondLst>
                            <p:childTnLst>
                              <p:par>
                                <p:cTn id="35" presetID="55"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1000" fill="hold"/>
                                        <p:tgtEl>
                                          <p:spTgt spid="15"/>
                                        </p:tgtEl>
                                        <p:attrNameLst>
                                          <p:attrName>ppt_w</p:attrName>
                                        </p:attrNameLst>
                                      </p:cBhvr>
                                      <p:tavLst>
                                        <p:tav tm="0">
                                          <p:val>
                                            <p:strVal val="#ppt_w*0.70"/>
                                          </p:val>
                                        </p:tav>
                                        <p:tav tm="100000">
                                          <p:val>
                                            <p:strVal val="#ppt_w"/>
                                          </p:val>
                                        </p:tav>
                                      </p:tavLst>
                                    </p:anim>
                                    <p:anim calcmode="lin" valueType="num">
                                      <p:cBhvr>
                                        <p:cTn id="38" dur="1000" fill="hold"/>
                                        <p:tgtEl>
                                          <p:spTgt spid="15"/>
                                        </p:tgtEl>
                                        <p:attrNameLst>
                                          <p:attrName>ppt_h</p:attrName>
                                        </p:attrNameLst>
                                      </p:cBhvr>
                                      <p:tavLst>
                                        <p:tav tm="0">
                                          <p:val>
                                            <p:strVal val="#ppt_h"/>
                                          </p:val>
                                        </p:tav>
                                        <p:tav tm="100000">
                                          <p:val>
                                            <p:strVal val="#ppt_h"/>
                                          </p:val>
                                        </p:tav>
                                      </p:tavLst>
                                    </p:anim>
                                    <p:animEffect transition="in" filter="fade">
                                      <p:cBhvr>
                                        <p:cTn id="39" dur="1000"/>
                                        <p:tgtEl>
                                          <p:spTgt spid="15"/>
                                        </p:tgtEl>
                                      </p:cBhvr>
                                    </p:animEffect>
                                  </p:childTnLst>
                                </p:cTn>
                              </p:par>
                            </p:childTnLst>
                          </p:cTn>
                        </p:par>
                        <p:par>
                          <p:cTn id="40" fill="hold">
                            <p:stCondLst>
                              <p:cond delay="8050"/>
                            </p:stCondLst>
                            <p:childTnLst>
                              <p:par>
                                <p:cTn id="41" presetID="42"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12" grpId="0"/>
      <p:bldP spid="14" grpId="0"/>
      <p:bldP spid="15" grpId="0"/>
      <p:bldP spid="17" grpId="0"/>
    </p:bldLst>
  </p:timing>
</p:sld>
</file>

<file path=ppt/theme/theme1.xml><?xml version="1.0" encoding="utf-8"?>
<a:theme xmlns:a="http://schemas.openxmlformats.org/drawingml/2006/main" name="Тема Office">
  <a:themeElements>
    <a:clrScheme name="dziritadi peri">
      <a:dk1>
        <a:sysClr val="windowText" lastClr="000000"/>
      </a:dk1>
      <a:lt1>
        <a:sysClr val="window" lastClr="FFFFFF"/>
      </a:lt1>
      <a:dk2>
        <a:srgbClr val="44546A"/>
      </a:dk2>
      <a:lt2>
        <a:srgbClr val="E7E6E6"/>
      </a:lt2>
      <a:accent1>
        <a:srgbClr val="0080BD"/>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ziritadi shripti">
      <a:majorFont>
        <a:latin typeface="BPG Nino Mtavruli"/>
        <a:ea typeface=""/>
        <a:cs typeface=""/>
      </a:majorFont>
      <a:minorFont>
        <a:latin typeface="BPG Nino Mtavruli"/>
        <a:ea typeface=""/>
        <a:cs typeface=""/>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6012</TotalTime>
  <Words>811</Words>
  <Application>Microsoft Office PowerPoint</Application>
  <PresentationFormat>Custom</PresentationFormat>
  <Paragraphs>215</Paragraphs>
  <Slides>7</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BPG Nino Mtavruli</vt:lpstr>
      <vt:lpstr>Montserrat-Regular</vt:lpstr>
      <vt:lpstr>Arial</vt:lpstr>
      <vt:lpstr>Calibri</vt:lpstr>
      <vt:lpstr>Calibri Bold</vt:lpstr>
      <vt:lpstr>Calibri Light</vt:lpstr>
      <vt:lpstr>Times New Roman</vt:lpstr>
      <vt:lpstr>Wingdings</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Ya Blondinko Edition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Perfectos</dc:creator>
  <cp:lastModifiedBy>Kathryn Maissen</cp:lastModifiedBy>
  <cp:revision>613</cp:revision>
  <dcterms:created xsi:type="dcterms:W3CDTF">2018-07-08T14:40:02Z</dcterms:created>
  <dcterms:modified xsi:type="dcterms:W3CDTF">2018-10-01T04:51:59Z</dcterms:modified>
</cp:coreProperties>
</file>